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6858000" cx="12192000"/>
  <p:notesSz cx="9144000" cy="6858000"/>
  <p:embeddedFontLst>
    <p:embeddedFont>
      <p:font typeface="Tahoma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1" roundtripDataSignature="AMtx7mgMvd+k7AgA29wujd7gsUjvHZOF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6B6D0B-80E8-4096-A56A-2F78C13E470C}">
  <a:tblStyle styleId="{A86B6D0B-80E8-4096-A56A-2F78C13E470C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FB4C5EC-6A33-4D79-9E3D-022DD374282C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Tahoma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Tahoma-regular.fntdata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79484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xxxelppa.tistory.com/75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0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0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2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2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3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3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4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4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5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5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6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6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17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18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8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9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19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9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0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20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0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1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21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1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2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22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2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3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23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3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4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24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4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5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25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5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6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26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6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27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7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8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p28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8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9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29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9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0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30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0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1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31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1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2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32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2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3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33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3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4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p34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4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5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35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5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6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p36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6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7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p37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7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8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p38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8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9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2" name="Google Shape;642;p39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9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0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0" name="Google Shape;650;p40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0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1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5" name="Google Shape;665;p41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1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2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p42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2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3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1" name="Google Shape;681;p43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43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4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9" name="Google Shape;689;p44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44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5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7" name="Google Shape;697;p45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5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6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6" name="Google Shape;706;p46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6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7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4" name="Google Shape;714;p47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7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8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2" name="Google Shape;722;p48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48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9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0" name="Google Shape;730;p49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9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0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8" name="Google Shape;738;p50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50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1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8" name="Google Shape;748;p51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51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2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8" name="Google Shape;758;p52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52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자료형 -&gt; 할당한 공간에 저장할 수 있는 자료의 형태를 지정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배열 참조형 -&gt; 할당한 공간에 저장할 수 있는 배열의 형태를 지정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그렇다면 메모리에 속성, 기능을 저장할 수 있는 형태는 어떤걸로 지정하는가?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바로 클래스!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클래스는 ‘사용자 정의 자료형‘ 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기본 자료형 int를 예를 들어 보자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자료형은 자료가 가진 형태를 나타내는 것이지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스스로가 자료(data)는 아니다.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기본 자료형은 값을 저장할 수 있는 메모리공간(변수)과 구조에 대한 설계도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클래스는 값과 기능을 저장할 수 있는 메모리 공간과 구조에 대한 설계도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클래스는 자료형이다. 이 사실을 잊어선 안된다. 왜냐면 자료형은 그 자료가 가진 형태를 나타내는 것이기 때문에 스스로는 사용될 수 없다. 누군가가 그 형태를 가지는 실체를 만들어 내야만 사용할 수 있다. 이런 관점에서 배열과 배열 객체를 바라보자. 배열도 동일한 자료형의 값을 담을 수 있는 공간이다. 그렇기 때문에 int[] a; 라고한다면, a라는 변수는 이제부터 int라는 자료형의 값을 담을 수 있어. 딱 여기까지다. 그 이상도 이하도 아니다. '담을 수 있다'는 것과 '사용할 수 있다'는 다르다.</a:t>
            </a:r>
            <a:br>
              <a:rPr lang="en-US"/>
            </a:br>
            <a:br>
              <a:rPr lang="en-US"/>
            </a:b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출처: </a:t>
            </a:r>
            <a:r>
              <a:rPr b="0" i="0" lang="en-US" sz="1200" u="sng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https://xxxelppa.tistory.com/75</a:t>
            </a: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[뭐 그럭 저럭]</a:t>
            </a:r>
            <a:endParaRPr/>
          </a:p>
        </p:txBody>
      </p:sp>
      <p:sp>
        <p:nvSpPr>
          <p:cNvPr id="135" name="Google Shape;135;p6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6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5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5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5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6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93" name="Google Shape;93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OOP</a:t>
              </a:r>
              <a:b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i="0" lang="en-US" sz="32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(Object Oriented Programming)</a:t>
              </a:r>
              <a:endParaRPr b="1" i="0" sz="3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추상화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10"/>
          <p:cNvSpPr/>
          <p:nvPr/>
        </p:nvSpPr>
        <p:spPr>
          <a:xfrm>
            <a:off x="1133648" y="1649859"/>
            <a:ext cx="9930905" cy="159029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유연성을 확보하기 위해 구체적인 것은 제거한다는 의미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작성하려는 클래스의 속성과 기능 중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프로그램에서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필요한 공통점을 추출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하고,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불필요한 부분을 제거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과정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0"/>
          <p:cNvSpPr txBox="1"/>
          <p:nvPr/>
        </p:nvSpPr>
        <p:spPr>
          <a:xfrm>
            <a:off x="1133648" y="1052736"/>
            <a:ext cx="34259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추상화(abstraction)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추상화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4" name="Google Shape;234;p11"/>
          <p:cNvGrpSpPr/>
          <p:nvPr/>
        </p:nvGrpSpPr>
        <p:grpSpPr>
          <a:xfrm>
            <a:off x="2666205" y="2016604"/>
            <a:ext cx="3097212" cy="576263"/>
            <a:chOff x="1630090" y="1844824"/>
            <a:chExt cx="3097212" cy="576263"/>
          </a:xfrm>
        </p:grpSpPr>
        <p:sp>
          <p:nvSpPr>
            <p:cNvPr id="235" name="Google Shape;235;p11"/>
            <p:cNvSpPr/>
            <p:nvPr/>
          </p:nvSpPr>
          <p:spPr>
            <a:xfrm>
              <a:off x="1630090" y="1844824"/>
              <a:ext cx="576262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2207940" y="1844824"/>
              <a:ext cx="935037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3142977" y="1844824"/>
              <a:ext cx="1152823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4295502" y="1844824"/>
              <a:ext cx="431800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9" name="Google Shape;239;p11"/>
          <p:cNvSpPr txBox="1"/>
          <p:nvPr/>
        </p:nvSpPr>
        <p:spPr>
          <a:xfrm>
            <a:off x="4873545" y="2720760"/>
            <a:ext cx="87716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</a:t>
            </a:r>
            <a:endParaRPr/>
          </a:p>
        </p:txBody>
      </p:sp>
      <p:sp>
        <p:nvSpPr>
          <p:cNvPr id="240" name="Google Shape;240;p11"/>
          <p:cNvSpPr/>
          <p:nvPr/>
        </p:nvSpPr>
        <p:spPr>
          <a:xfrm>
            <a:off x="7699133" y="1636497"/>
            <a:ext cx="1873250" cy="182685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1"/>
          <p:cNvSpPr txBox="1"/>
          <p:nvPr/>
        </p:nvSpPr>
        <p:spPr>
          <a:xfrm>
            <a:off x="8297511" y="1193584"/>
            <a:ext cx="6463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</a:t>
            </a:r>
            <a:endParaRPr/>
          </a:p>
        </p:txBody>
      </p:sp>
      <p:sp>
        <p:nvSpPr>
          <p:cNvPr id="242" name="Google Shape;242;p11"/>
          <p:cNvSpPr/>
          <p:nvPr/>
        </p:nvSpPr>
        <p:spPr>
          <a:xfrm>
            <a:off x="8038858" y="1809534"/>
            <a:ext cx="647700" cy="6477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11"/>
          <p:cNvSpPr/>
          <p:nvPr/>
        </p:nvSpPr>
        <p:spPr>
          <a:xfrm>
            <a:off x="7967420" y="2639704"/>
            <a:ext cx="647700" cy="6477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1"/>
          <p:cNvSpPr/>
          <p:nvPr/>
        </p:nvSpPr>
        <p:spPr>
          <a:xfrm>
            <a:off x="8759583" y="2385797"/>
            <a:ext cx="647700" cy="6477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5" name="Google Shape;245;p11"/>
          <p:cNvGrpSpPr/>
          <p:nvPr/>
        </p:nvGrpSpPr>
        <p:grpSpPr>
          <a:xfrm>
            <a:off x="6302965" y="1947434"/>
            <a:ext cx="714602" cy="714602"/>
            <a:chOff x="6302965" y="1775654"/>
            <a:chExt cx="714602" cy="714602"/>
          </a:xfrm>
        </p:grpSpPr>
        <p:sp>
          <p:nvSpPr>
            <p:cNvPr id="246" name="Google Shape;246;p11"/>
            <p:cNvSpPr/>
            <p:nvPr/>
          </p:nvSpPr>
          <p:spPr>
            <a:xfrm>
              <a:off x="6583493" y="1775654"/>
              <a:ext cx="147782" cy="714602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 rot="-5400000">
              <a:off x="6586375" y="1775654"/>
              <a:ext cx="147782" cy="714602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48" name="Google Shape;248;p11"/>
          <p:cNvGrpSpPr/>
          <p:nvPr/>
        </p:nvGrpSpPr>
        <p:grpSpPr>
          <a:xfrm rot="2700000">
            <a:off x="2576133" y="1957532"/>
            <a:ext cx="714602" cy="714602"/>
            <a:chOff x="6302965" y="1775654"/>
            <a:chExt cx="714602" cy="714602"/>
          </a:xfrm>
        </p:grpSpPr>
        <p:sp>
          <p:nvSpPr>
            <p:cNvPr id="249" name="Google Shape;249;p11"/>
            <p:cNvSpPr/>
            <p:nvPr/>
          </p:nvSpPr>
          <p:spPr>
            <a:xfrm>
              <a:off x="6583493" y="1775654"/>
              <a:ext cx="147782" cy="7146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0" name="Google Shape;250;p11"/>
            <p:cNvSpPr/>
            <p:nvPr/>
          </p:nvSpPr>
          <p:spPr>
            <a:xfrm rot="-5400000">
              <a:off x="6586375" y="1775654"/>
              <a:ext cx="147782" cy="7146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1" name="Google Shape;251;p11"/>
          <p:cNvGrpSpPr/>
          <p:nvPr/>
        </p:nvGrpSpPr>
        <p:grpSpPr>
          <a:xfrm rot="2700000">
            <a:off x="7921716" y="2620066"/>
            <a:ext cx="714602" cy="714602"/>
            <a:chOff x="6302965" y="1775654"/>
            <a:chExt cx="714602" cy="714602"/>
          </a:xfrm>
        </p:grpSpPr>
        <p:sp>
          <p:nvSpPr>
            <p:cNvPr id="252" name="Google Shape;252;p11"/>
            <p:cNvSpPr/>
            <p:nvPr/>
          </p:nvSpPr>
          <p:spPr>
            <a:xfrm>
              <a:off x="6583493" y="1775654"/>
              <a:ext cx="147782" cy="7146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3" name="Google Shape;253;p11"/>
            <p:cNvSpPr/>
            <p:nvPr/>
          </p:nvSpPr>
          <p:spPr>
            <a:xfrm rot="-5400000">
              <a:off x="6586375" y="1775654"/>
              <a:ext cx="147782" cy="7146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4" name="Google Shape;254;p11"/>
          <p:cNvGrpSpPr/>
          <p:nvPr/>
        </p:nvGrpSpPr>
        <p:grpSpPr>
          <a:xfrm>
            <a:off x="3244055" y="5158051"/>
            <a:ext cx="2519362" cy="576263"/>
            <a:chOff x="2207940" y="1844824"/>
            <a:chExt cx="2519362" cy="576263"/>
          </a:xfrm>
        </p:grpSpPr>
        <p:sp>
          <p:nvSpPr>
            <p:cNvPr id="255" name="Google Shape;255;p11"/>
            <p:cNvSpPr/>
            <p:nvPr/>
          </p:nvSpPr>
          <p:spPr>
            <a:xfrm>
              <a:off x="2207940" y="1844824"/>
              <a:ext cx="935037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3142977" y="1844824"/>
              <a:ext cx="1152823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4295502" y="1844824"/>
              <a:ext cx="431800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8" name="Google Shape;258;p11"/>
          <p:cNvSpPr txBox="1"/>
          <p:nvPr/>
        </p:nvSpPr>
        <p:spPr>
          <a:xfrm>
            <a:off x="4873545" y="5862207"/>
            <a:ext cx="87716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</a:t>
            </a:r>
            <a:endParaRPr/>
          </a:p>
        </p:txBody>
      </p:sp>
      <p:sp>
        <p:nvSpPr>
          <p:cNvPr id="259" name="Google Shape;259;p11"/>
          <p:cNvSpPr/>
          <p:nvPr/>
        </p:nvSpPr>
        <p:spPr>
          <a:xfrm>
            <a:off x="7699133" y="4777944"/>
            <a:ext cx="1873250" cy="182685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11"/>
          <p:cNvSpPr txBox="1"/>
          <p:nvPr/>
        </p:nvSpPr>
        <p:spPr>
          <a:xfrm>
            <a:off x="8297511" y="4335031"/>
            <a:ext cx="6463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</a:t>
            </a:r>
            <a:endParaRPr/>
          </a:p>
        </p:txBody>
      </p:sp>
      <p:sp>
        <p:nvSpPr>
          <p:cNvPr id="261" name="Google Shape;261;p11"/>
          <p:cNvSpPr/>
          <p:nvPr/>
        </p:nvSpPr>
        <p:spPr>
          <a:xfrm>
            <a:off x="8038858" y="4950981"/>
            <a:ext cx="647700" cy="6477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11"/>
          <p:cNvSpPr/>
          <p:nvPr/>
        </p:nvSpPr>
        <p:spPr>
          <a:xfrm>
            <a:off x="8759583" y="5527244"/>
            <a:ext cx="647700" cy="6477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3" name="Google Shape;263;p11"/>
          <p:cNvGrpSpPr/>
          <p:nvPr/>
        </p:nvGrpSpPr>
        <p:grpSpPr>
          <a:xfrm>
            <a:off x="6302965" y="5088881"/>
            <a:ext cx="714602" cy="714602"/>
            <a:chOff x="6302965" y="1775654"/>
            <a:chExt cx="714602" cy="714602"/>
          </a:xfrm>
        </p:grpSpPr>
        <p:sp>
          <p:nvSpPr>
            <p:cNvPr id="264" name="Google Shape;264;p11"/>
            <p:cNvSpPr/>
            <p:nvPr/>
          </p:nvSpPr>
          <p:spPr>
            <a:xfrm>
              <a:off x="6583493" y="1775654"/>
              <a:ext cx="147782" cy="714602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5" name="Google Shape;265;p11"/>
            <p:cNvSpPr/>
            <p:nvPr/>
          </p:nvSpPr>
          <p:spPr>
            <a:xfrm rot="-5400000">
              <a:off x="6586375" y="1775654"/>
              <a:ext cx="147782" cy="714602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66" name="Google Shape;266;p11"/>
          <p:cNvSpPr txBox="1"/>
          <p:nvPr/>
        </p:nvSpPr>
        <p:spPr>
          <a:xfrm>
            <a:off x="2076593" y="3862747"/>
            <a:ext cx="66046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추상화를 통해 불필요한 부분을 제거 🡪 필요한 공통점만 남음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11"/>
          <p:cNvSpPr/>
          <p:nvPr/>
        </p:nvSpPr>
        <p:spPr>
          <a:xfrm>
            <a:off x="1391675" y="2626093"/>
            <a:ext cx="948530" cy="2858037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11"/>
          <p:cNvSpPr txBox="1"/>
          <p:nvPr/>
        </p:nvSpPr>
        <p:spPr>
          <a:xfrm>
            <a:off x="1133648" y="1052736"/>
            <a:ext cx="34259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추상화(abstraction)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추상화</a:t>
            </a:r>
            <a:endParaRPr/>
          </a:p>
        </p:txBody>
      </p:sp>
      <p:sp>
        <p:nvSpPr>
          <p:cNvPr id="275" name="Google Shape;275;p12"/>
          <p:cNvSpPr/>
          <p:nvPr/>
        </p:nvSpPr>
        <p:spPr>
          <a:xfrm>
            <a:off x="1133649" y="1052736"/>
            <a:ext cx="9930904" cy="10801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국가에서 국민 정보 관리용 프로그램을 만들려고 할 때,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프로그램에서 요구되는 “국민 한 사람＂의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정보(속성)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추상화 한다면?</a:t>
            </a:r>
            <a:endParaRPr/>
          </a:p>
        </p:txBody>
      </p:sp>
      <p:pic>
        <p:nvPicPr>
          <p:cNvPr id="276" name="Google Shape;2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7409" y="3559050"/>
            <a:ext cx="2088232" cy="208823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2"/>
          <p:cNvSpPr/>
          <p:nvPr/>
        </p:nvSpPr>
        <p:spPr>
          <a:xfrm>
            <a:off x="2135560" y="2564904"/>
            <a:ext cx="7992888" cy="388937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12"/>
          <p:cNvSpPr txBox="1"/>
          <p:nvPr/>
        </p:nvSpPr>
        <p:spPr>
          <a:xfrm>
            <a:off x="4729977" y="2735632"/>
            <a:ext cx="27382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국민 정보 관리 프로그램</a:t>
            </a:r>
            <a:endParaRPr/>
          </a:p>
        </p:txBody>
      </p:sp>
      <p:sp>
        <p:nvSpPr>
          <p:cNvPr id="279" name="Google Shape;279;p12"/>
          <p:cNvSpPr/>
          <p:nvPr/>
        </p:nvSpPr>
        <p:spPr>
          <a:xfrm>
            <a:off x="3601484" y="3106012"/>
            <a:ext cx="1017917" cy="101791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/>
          </a:p>
        </p:txBody>
      </p:sp>
      <p:sp>
        <p:nvSpPr>
          <p:cNvPr id="280" name="Google Shape;280;p12"/>
          <p:cNvSpPr/>
          <p:nvPr/>
        </p:nvSpPr>
        <p:spPr>
          <a:xfrm>
            <a:off x="2816481" y="4156078"/>
            <a:ext cx="1017917" cy="101791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</a:t>
            </a:r>
            <a:endParaRPr/>
          </a:p>
        </p:txBody>
      </p:sp>
      <p:sp>
        <p:nvSpPr>
          <p:cNvPr id="281" name="Google Shape;281;p12"/>
          <p:cNvSpPr/>
          <p:nvPr/>
        </p:nvSpPr>
        <p:spPr>
          <a:xfrm>
            <a:off x="3834398" y="5138323"/>
            <a:ext cx="1017917" cy="101791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주민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/>
          </a:p>
        </p:txBody>
      </p:sp>
      <p:sp>
        <p:nvSpPr>
          <p:cNvPr id="282" name="Google Shape;282;p12"/>
          <p:cNvSpPr/>
          <p:nvPr/>
        </p:nvSpPr>
        <p:spPr>
          <a:xfrm>
            <a:off x="7603649" y="3138161"/>
            <a:ext cx="1017917" cy="101791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/>
          </a:p>
        </p:txBody>
      </p:sp>
      <p:sp>
        <p:nvSpPr>
          <p:cNvPr id="283" name="Google Shape;283;p12"/>
          <p:cNvSpPr/>
          <p:nvPr/>
        </p:nvSpPr>
        <p:spPr>
          <a:xfrm>
            <a:off x="8560615" y="4156077"/>
            <a:ext cx="1017917" cy="101791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/>
          </a:p>
        </p:txBody>
      </p:sp>
      <p:sp>
        <p:nvSpPr>
          <p:cNvPr id="284" name="Google Shape;284;p12"/>
          <p:cNvSpPr/>
          <p:nvPr/>
        </p:nvSpPr>
        <p:spPr>
          <a:xfrm>
            <a:off x="7375570" y="5138322"/>
            <a:ext cx="1017917" cy="101791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나이</a:t>
            </a:r>
            <a:endParaRPr/>
          </a:p>
        </p:txBody>
      </p:sp>
      <p:sp>
        <p:nvSpPr>
          <p:cNvPr id="285" name="Google Shape;285;p12"/>
          <p:cNvSpPr txBox="1"/>
          <p:nvPr/>
        </p:nvSpPr>
        <p:spPr>
          <a:xfrm>
            <a:off x="5808838" y="5916702"/>
            <a:ext cx="646331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국민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추상화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13"/>
          <p:cNvSpPr/>
          <p:nvPr/>
        </p:nvSpPr>
        <p:spPr>
          <a:xfrm>
            <a:off x="1133649" y="1628800"/>
            <a:ext cx="9930904" cy="113165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 페이지에서 추상화한 결과물을 객체 지향 프로그래밍 언어를 사용해서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변수명(데이터 이름)과 자료형(데이터 타입) 정리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13"/>
          <p:cNvSpPr txBox="1"/>
          <p:nvPr/>
        </p:nvSpPr>
        <p:spPr>
          <a:xfrm>
            <a:off x="1133648" y="1052736"/>
            <a:ext cx="41504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추상화(abstraction)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4" name="Google Shape;294;p13"/>
          <p:cNvGraphicFramePr/>
          <p:nvPr/>
        </p:nvGraphicFramePr>
        <p:xfrm>
          <a:off x="1158644" y="30335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{A86B6D0B-80E8-4096-A56A-2F78C13E470C}</a:tableStyleId>
              </a:tblPr>
              <a:tblGrid>
                <a:gridCol w="3310300"/>
                <a:gridCol w="3310300"/>
                <a:gridCol w="3310300"/>
              </a:tblGrid>
              <a:tr h="48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항목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변수명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자료형(type)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주민등록번호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pNo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String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이름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name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String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성별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gender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char</a:t>
                      </a:r>
                      <a:endParaRPr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주소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address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String</a:t>
                      </a:r>
                      <a:endParaRPr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전화번호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phone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String</a:t>
                      </a:r>
                      <a:endParaRPr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나이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age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int</a:t>
                      </a:r>
                      <a:endParaRPr/>
                    </a:p>
                  </a:txBody>
                  <a:tcPr marT="45700" marB="45700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추상화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14"/>
          <p:cNvSpPr/>
          <p:nvPr/>
        </p:nvSpPr>
        <p:spPr>
          <a:xfrm>
            <a:off x="1133649" y="1628801"/>
            <a:ext cx="9930904" cy="58578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 페이지에서 정리된 변수명과 자료형을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다이어그램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표현 시 아래와 같음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14"/>
          <p:cNvSpPr txBox="1"/>
          <p:nvPr/>
        </p:nvSpPr>
        <p:spPr>
          <a:xfrm>
            <a:off x="1133648" y="1052736"/>
            <a:ext cx="41504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추상화(abstraction)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3" name="Google Shape;303;p14"/>
          <p:cNvGraphicFramePr/>
          <p:nvPr/>
        </p:nvGraphicFramePr>
        <p:xfrm>
          <a:off x="4800411" y="27295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{A86B6D0B-80E8-4096-A56A-2F78C13E470C}</a:tableStyleId>
              </a:tblPr>
              <a:tblGrid>
                <a:gridCol w="2591175"/>
              </a:tblGrid>
              <a:tr h="41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Person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</a:tr>
              <a:tr h="1813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 - pNo : String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 - name : String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 - gender : char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 - address : String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 - phone : String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 - age : int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04" name="Google Shape;304;p14"/>
          <p:cNvGraphicFramePr/>
          <p:nvPr/>
        </p:nvGraphicFramePr>
        <p:xfrm>
          <a:off x="4800412" y="4958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{FFB4C5EC-6A33-4D79-9E3D-022DD374282C}</a:tableStyleId>
              </a:tblPr>
              <a:tblGrid>
                <a:gridCol w="2591175"/>
              </a:tblGrid>
              <a:tr h="36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 + Person()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 + setXXX() : void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 + getXXX : 각 자료형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05" name="Google Shape;305;p14"/>
          <p:cNvGrpSpPr/>
          <p:nvPr/>
        </p:nvGrpSpPr>
        <p:grpSpPr>
          <a:xfrm>
            <a:off x="2482434" y="3152774"/>
            <a:ext cx="2317977" cy="1803387"/>
            <a:chOff x="2482434" y="3152774"/>
            <a:chExt cx="2317977" cy="1803387"/>
          </a:xfrm>
        </p:grpSpPr>
        <p:sp>
          <p:nvSpPr>
            <p:cNvPr id="306" name="Google Shape;306;p14"/>
            <p:cNvSpPr/>
            <p:nvPr/>
          </p:nvSpPr>
          <p:spPr>
            <a:xfrm>
              <a:off x="4295775" y="3152774"/>
              <a:ext cx="504636" cy="1803387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3175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7" name="Google Shape;307;p14"/>
            <p:cNvSpPr txBox="1"/>
            <p:nvPr/>
          </p:nvSpPr>
          <p:spPr>
            <a:xfrm>
              <a:off x="2482434" y="3823634"/>
              <a:ext cx="152798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정보(속성)</a:t>
              </a:r>
              <a:endParaRPr b="1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14"/>
          <p:cNvGrpSpPr/>
          <p:nvPr/>
        </p:nvGrpSpPr>
        <p:grpSpPr>
          <a:xfrm>
            <a:off x="7391587" y="4956161"/>
            <a:ext cx="2356994" cy="1007759"/>
            <a:chOff x="7391587" y="4956161"/>
            <a:chExt cx="2356994" cy="1007759"/>
          </a:xfrm>
        </p:grpSpPr>
        <p:sp>
          <p:nvSpPr>
            <p:cNvPr id="309" name="Google Shape;309;p14"/>
            <p:cNvSpPr txBox="1"/>
            <p:nvPr/>
          </p:nvSpPr>
          <p:spPr>
            <a:xfrm>
              <a:off x="7959309" y="5229207"/>
              <a:ext cx="17892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+ 기능(행동)</a:t>
              </a:r>
              <a:endParaRPr b="1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7391587" y="4956161"/>
              <a:ext cx="352238" cy="1007759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17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15"/>
          <p:cNvSpPr/>
          <p:nvPr/>
        </p:nvSpPr>
        <p:spPr>
          <a:xfrm>
            <a:off x="1133649" y="1628800"/>
            <a:ext cx="9930904" cy="193849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추상화를 통해 정리된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데이터들과 기능을 하나로 묶어 관리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기법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클래스의 가장 중요한 목적인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데이터의 직접 접근제한을 원칙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하여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외부에서 데이터의 직접적인 접근을 막고,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대신 간접적으로 데이터에 접근할 수 메소드를 클래스 내부에 작성하는 방법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15"/>
          <p:cNvSpPr txBox="1"/>
          <p:nvPr/>
        </p:nvSpPr>
        <p:spPr>
          <a:xfrm>
            <a:off x="1133648" y="1052736"/>
            <a:ext cx="22284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캡슐화란 ?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15"/>
          <p:cNvSpPr txBox="1"/>
          <p:nvPr/>
        </p:nvSpPr>
        <p:spPr>
          <a:xfrm>
            <a:off x="1583703" y="4468305"/>
            <a:ext cx="557396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추상화를 통해서 정리된 속성과 기능을 하나로 묶고,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속성(데이터)의 직접 접근 방지를 하는 것.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이로 인해 부가적으로 정보 은닉 효과가 발생함.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클래스</a:t>
            </a:r>
            <a:endParaRPr/>
          </a:p>
        </p:txBody>
      </p:sp>
      <p:sp>
        <p:nvSpPr>
          <p:cNvPr id="326" name="Google Shape;326;p16"/>
          <p:cNvSpPr txBox="1"/>
          <p:nvPr/>
        </p:nvSpPr>
        <p:spPr>
          <a:xfrm>
            <a:off x="1133648" y="1082716"/>
            <a:ext cx="38106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캡슐화(Encapsulation)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16"/>
          <p:cNvSpPr/>
          <p:nvPr/>
        </p:nvSpPr>
        <p:spPr>
          <a:xfrm rot="-1542083">
            <a:off x="2022033" y="3939554"/>
            <a:ext cx="2824162" cy="4333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16"/>
          <p:cNvSpPr/>
          <p:nvPr/>
        </p:nvSpPr>
        <p:spPr>
          <a:xfrm>
            <a:off x="2776415" y="3861809"/>
            <a:ext cx="824167" cy="824167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16"/>
          <p:cNvSpPr txBox="1"/>
          <p:nvPr/>
        </p:nvSpPr>
        <p:spPr>
          <a:xfrm>
            <a:off x="2636492" y="4699862"/>
            <a:ext cx="11079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직접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접근가능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30" name="Google Shape;330;p16"/>
          <p:cNvGrpSpPr/>
          <p:nvPr/>
        </p:nvGrpSpPr>
        <p:grpSpPr>
          <a:xfrm>
            <a:off x="3514868" y="2852921"/>
            <a:ext cx="2519362" cy="576263"/>
            <a:chOff x="2207940" y="1844824"/>
            <a:chExt cx="2519362" cy="576263"/>
          </a:xfrm>
        </p:grpSpPr>
        <p:sp>
          <p:nvSpPr>
            <p:cNvPr id="331" name="Google Shape;331;p16"/>
            <p:cNvSpPr/>
            <p:nvPr/>
          </p:nvSpPr>
          <p:spPr>
            <a:xfrm>
              <a:off x="2207940" y="1844824"/>
              <a:ext cx="935037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3142977" y="1844824"/>
              <a:ext cx="1152823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4295502" y="1844824"/>
              <a:ext cx="431800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34" name="Google Shape;334;p16"/>
          <p:cNvSpPr txBox="1"/>
          <p:nvPr/>
        </p:nvSpPr>
        <p:spPr>
          <a:xfrm>
            <a:off x="5144358" y="3557077"/>
            <a:ext cx="87716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</a:t>
            </a:r>
            <a:endParaRPr/>
          </a:p>
        </p:txBody>
      </p:sp>
      <p:grpSp>
        <p:nvGrpSpPr>
          <p:cNvPr id="335" name="Google Shape;335;p16"/>
          <p:cNvGrpSpPr/>
          <p:nvPr/>
        </p:nvGrpSpPr>
        <p:grpSpPr>
          <a:xfrm>
            <a:off x="7086667" y="2029901"/>
            <a:ext cx="1873250" cy="2269766"/>
            <a:chOff x="7320441" y="1628808"/>
            <a:chExt cx="1873250" cy="2269766"/>
          </a:xfrm>
        </p:grpSpPr>
        <p:sp>
          <p:nvSpPr>
            <p:cNvPr id="336" name="Google Shape;336;p16"/>
            <p:cNvSpPr/>
            <p:nvPr/>
          </p:nvSpPr>
          <p:spPr>
            <a:xfrm>
              <a:off x="7320441" y="2071721"/>
              <a:ext cx="1873250" cy="1826853"/>
            </a:xfrm>
            <a:prstGeom prst="rect">
              <a:avLst/>
            </a:prstGeom>
            <a:noFill/>
            <a:ln cap="flat" cmpd="sng" w="28575">
              <a:solidFill>
                <a:srgbClr val="C0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7" name="Google Shape;337;p16"/>
            <p:cNvSpPr txBox="1"/>
            <p:nvPr/>
          </p:nvSpPr>
          <p:spPr>
            <a:xfrm>
              <a:off x="7918819" y="1628808"/>
              <a:ext cx="6463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기능</a:t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7660166" y="2244758"/>
              <a:ext cx="647700" cy="6477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380891" y="2821021"/>
              <a:ext cx="647700" cy="6477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40" name="Google Shape;340;p16"/>
          <p:cNvSpPr txBox="1"/>
          <p:nvPr/>
        </p:nvSpPr>
        <p:spPr>
          <a:xfrm>
            <a:off x="549079" y="4584621"/>
            <a:ext cx="21714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외부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p16"/>
          <p:cNvSpPr txBox="1"/>
          <p:nvPr/>
        </p:nvSpPr>
        <p:spPr>
          <a:xfrm>
            <a:off x="4428878" y="2917592"/>
            <a:ext cx="121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 변경</a:t>
            </a:r>
            <a:endParaRPr b="1" sz="24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17"/>
          <p:cNvGrpSpPr/>
          <p:nvPr/>
        </p:nvGrpSpPr>
        <p:grpSpPr>
          <a:xfrm>
            <a:off x="3053506" y="1747744"/>
            <a:ext cx="6778214" cy="2795415"/>
            <a:chOff x="3053506" y="1747744"/>
            <a:chExt cx="6778214" cy="2795415"/>
          </a:xfrm>
        </p:grpSpPr>
        <p:grpSp>
          <p:nvGrpSpPr>
            <p:cNvPr id="348" name="Google Shape;348;p17"/>
            <p:cNvGrpSpPr/>
            <p:nvPr/>
          </p:nvGrpSpPr>
          <p:grpSpPr>
            <a:xfrm>
              <a:off x="3053506" y="2043943"/>
              <a:ext cx="6778214" cy="2499216"/>
              <a:chOff x="1128068" y="5229076"/>
              <a:chExt cx="4031828" cy="1308224"/>
            </a:xfrm>
          </p:grpSpPr>
          <p:sp>
            <p:nvSpPr>
              <p:cNvPr id="349" name="Google Shape;349;p17"/>
              <p:cNvSpPr/>
              <p:nvPr/>
            </p:nvSpPr>
            <p:spPr>
              <a:xfrm>
                <a:off x="1783284" y="5229200"/>
                <a:ext cx="3376612" cy="1308100"/>
              </a:xfrm>
              <a:prstGeom prst="flowChartTerminator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50" name="Google Shape;350;p17"/>
              <p:cNvGrpSpPr/>
              <p:nvPr/>
            </p:nvGrpSpPr>
            <p:grpSpPr>
              <a:xfrm>
                <a:off x="1128068" y="5229076"/>
                <a:ext cx="2088233" cy="1307554"/>
                <a:chOff x="754931" y="3623766"/>
                <a:chExt cx="2893933" cy="1677442"/>
              </a:xfrm>
            </p:grpSpPr>
            <p:sp>
              <p:nvSpPr>
                <p:cNvPr id="351" name="Google Shape;351;p17"/>
                <p:cNvSpPr/>
                <p:nvPr/>
              </p:nvSpPr>
              <p:spPr>
                <a:xfrm rot="10800000">
                  <a:off x="754931" y="3623766"/>
                  <a:ext cx="1584821" cy="1677442"/>
                </a:xfrm>
                <a:prstGeom prst="flowChartDelay">
                  <a:avLst/>
                </a:prstGeom>
                <a:solidFill>
                  <a:srgbClr val="F4B08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52" name="Google Shape;352;p17"/>
                <p:cNvSpPr/>
                <p:nvPr/>
              </p:nvSpPr>
              <p:spPr>
                <a:xfrm>
                  <a:off x="2111965" y="3623766"/>
                  <a:ext cx="1536899" cy="1677442"/>
                </a:xfrm>
                <a:prstGeom prst="flowChartOnlineStorage">
                  <a:avLst/>
                </a:prstGeom>
                <a:solidFill>
                  <a:srgbClr val="F4B08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sp>
          <p:nvSpPr>
            <p:cNvPr id="353" name="Google Shape;353;p17"/>
            <p:cNvSpPr txBox="1"/>
            <p:nvPr/>
          </p:nvSpPr>
          <p:spPr>
            <a:xfrm>
              <a:off x="5843948" y="1747744"/>
              <a:ext cx="11897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접근 제한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54" name="Google Shape;354;p1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클래스</a:t>
            </a:r>
            <a:endParaRPr/>
          </a:p>
        </p:txBody>
      </p:sp>
      <p:grpSp>
        <p:nvGrpSpPr>
          <p:cNvPr id="355" name="Google Shape;355;p17"/>
          <p:cNvGrpSpPr/>
          <p:nvPr/>
        </p:nvGrpSpPr>
        <p:grpSpPr>
          <a:xfrm>
            <a:off x="3514868" y="2852921"/>
            <a:ext cx="2519362" cy="576263"/>
            <a:chOff x="2207940" y="1844824"/>
            <a:chExt cx="2519362" cy="576263"/>
          </a:xfrm>
        </p:grpSpPr>
        <p:sp>
          <p:nvSpPr>
            <p:cNvPr id="356" name="Google Shape;356;p17"/>
            <p:cNvSpPr/>
            <p:nvPr/>
          </p:nvSpPr>
          <p:spPr>
            <a:xfrm>
              <a:off x="2207940" y="1844824"/>
              <a:ext cx="935037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3142977" y="1844824"/>
              <a:ext cx="1152823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4295502" y="1844824"/>
              <a:ext cx="431800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59" name="Google Shape;359;p17"/>
          <p:cNvSpPr txBox="1"/>
          <p:nvPr/>
        </p:nvSpPr>
        <p:spPr>
          <a:xfrm>
            <a:off x="5144358" y="3557077"/>
            <a:ext cx="87716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</a:t>
            </a:r>
            <a:endParaRPr/>
          </a:p>
        </p:txBody>
      </p:sp>
      <p:grpSp>
        <p:nvGrpSpPr>
          <p:cNvPr id="360" name="Google Shape;360;p17"/>
          <p:cNvGrpSpPr/>
          <p:nvPr/>
        </p:nvGrpSpPr>
        <p:grpSpPr>
          <a:xfrm>
            <a:off x="7086667" y="2029901"/>
            <a:ext cx="1873250" cy="2269766"/>
            <a:chOff x="7320441" y="1628808"/>
            <a:chExt cx="1873250" cy="2269766"/>
          </a:xfrm>
        </p:grpSpPr>
        <p:sp>
          <p:nvSpPr>
            <p:cNvPr id="361" name="Google Shape;361;p17"/>
            <p:cNvSpPr/>
            <p:nvPr/>
          </p:nvSpPr>
          <p:spPr>
            <a:xfrm>
              <a:off x="7320441" y="2071721"/>
              <a:ext cx="1873250" cy="1826853"/>
            </a:xfrm>
            <a:prstGeom prst="rect">
              <a:avLst/>
            </a:prstGeom>
            <a:noFill/>
            <a:ln cap="flat" cmpd="sng" w="28575">
              <a:solidFill>
                <a:srgbClr val="C0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2" name="Google Shape;362;p17"/>
            <p:cNvSpPr txBox="1"/>
            <p:nvPr/>
          </p:nvSpPr>
          <p:spPr>
            <a:xfrm>
              <a:off x="7918819" y="1628808"/>
              <a:ext cx="6463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기능</a:t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7660166" y="2244758"/>
              <a:ext cx="647700" cy="6477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8380891" y="2821021"/>
              <a:ext cx="647700" cy="6477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65" name="Google Shape;365;p17"/>
          <p:cNvSpPr txBox="1"/>
          <p:nvPr/>
        </p:nvSpPr>
        <p:spPr>
          <a:xfrm>
            <a:off x="549079" y="4584621"/>
            <a:ext cx="21714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외부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p17"/>
          <p:cNvSpPr/>
          <p:nvPr/>
        </p:nvSpPr>
        <p:spPr>
          <a:xfrm rot="-1542083">
            <a:off x="2022617" y="3942115"/>
            <a:ext cx="2812354" cy="4333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67" name="Google Shape;367;p17"/>
          <p:cNvGrpSpPr/>
          <p:nvPr/>
        </p:nvGrpSpPr>
        <p:grpSpPr>
          <a:xfrm>
            <a:off x="2812093" y="3975631"/>
            <a:ext cx="648072" cy="648072"/>
            <a:chOff x="7315901" y="1196752"/>
            <a:chExt cx="648072" cy="648072"/>
          </a:xfrm>
        </p:grpSpPr>
        <p:cxnSp>
          <p:nvCxnSpPr>
            <p:cNvPr id="368" name="Google Shape;368;p17"/>
            <p:cNvCxnSpPr/>
            <p:nvPr/>
          </p:nvCxnSpPr>
          <p:spPr>
            <a:xfrm>
              <a:off x="7315901" y="1196752"/>
              <a:ext cx="648072" cy="648072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Google Shape;369;p17"/>
            <p:cNvCxnSpPr/>
            <p:nvPr/>
          </p:nvCxnSpPr>
          <p:spPr>
            <a:xfrm flipH="1">
              <a:off x="7315901" y="1196752"/>
              <a:ext cx="648072" cy="648072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70" name="Google Shape;370;p17"/>
          <p:cNvSpPr txBox="1"/>
          <p:nvPr/>
        </p:nvSpPr>
        <p:spPr>
          <a:xfrm>
            <a:off x="2582130" y="4863702"/>
            <a:ext cx="11079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직접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접근불가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17"/>
          <p:cNvSpPr/>
          <p:nvPr/>
        </p:nvSpPr>
        <p:spPr>
          <a:xfrm>
            <a:off x="8147117" y="3221915"/>
            <a:ext cx="647700" cy="647700"/>
          </a:xfrm>
          <a:prstGeom prst="ellipse">
            <a:avLst/>
          </a:prstGeom>
          <a:solidFill>
            <a:srgbClr val="2E75B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p17"/>
          <p:cNvSpPr/>
          <p:nvPr/>
        </p:nvSpPr>
        <p:spPr>
          <a:xfrm rot="-2382802">
            <a:off x="9205993" y="3568480"/>
            <a:ext cx="189288" cy="1871755"/>
          </a:xfrm>
          <a:prstGeom prst="can">
            <a:avLst>
              <a:gd fmla="val 25000" name="adj"/>
            </a:avLst>
          </a:prstGeom>
          <a:solidFill>
            <a:srgbClr val="A8D0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17"/>
          <p:cNvSpPr/>
          <p:nvPr/>
        </p:nvSpPr>
        <p:spPr>
          <a:xfrm rot="-10456114">
            <a:off x="5988035" y="3160504"/>
            <a:ext cx="2162758" cy="4333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p17"/>
          <p:cNvSpPr txBox="1"/>
          <p:nvPr/>
        </p:nvSpPr>
        <p:spPr>
          <a:xfrm>
            <a:off x="4567155" y="4628145"/>
            <a:ext cx="37433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내부의 데이터를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 처리하는 기능을 포함하게 됨</a:t>
            </a:r>
            <a:endParaRPr/>
          </a:p>
        </p:txBody>
      </p:sp>
      <p:sp>
        <p:nvSpPr>
          <p:cNvPr id="375" name="Google Shape;375;p17"/>
          <p:cNvSpPr txBox="1"/>
          <p:nvPr/>
        </p:nvSpPr>
        <p:spPr>
          <a:xfrm>
            <a:off x="8989419" y="5421210"/>
            <a:ext cx="1963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기능을 이용한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간접 접근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17"/>
          <p:cNvSpPr txBox="1"/>
          <p:nvPr/>
        </p:nvSpPr>
        <p:spPr>
          <a:xfrm>
            <a:off x="1536174" y="5692410"/>
            <a:ext cx="31999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외부에서 내부가 보이지 않음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🡪 정보 은닉 효과가 발생됨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17"/>
          <p:cNvSpPr txBox="1"/>
          <p:nvPr/>
        </p:nvSpPr>
        <p:spPr>
          <a:xfrm>
            <a:off x="1133648" y="1082716"/>
            <a:ext cx="38106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캡슐화(Encapsulation)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4" name="Google Shape;384;p18"/>
          <p:cNvGraphicFramePr/>
          <p:nvPr/>
        </p:nvGraphicFramePr>
        <p:xfrm>
          <a:off x="1629593" y="32743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{A86B6D0B-80E8-4096-A56A-2F78C13E470C}</a:tableStyleId>
              </a:tblPr>
              <a:tblGrid>
                <a:gridCol w="2579325"/>
                <a:gridCol w="2579325"/>
              </a:tblGrid>
              <a:tr h="121725">
                <a:tc row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 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   입금             출금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Account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779475">
                <a:tc vMerge="1"/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Char char="-"/>
                      </a:pPr>
                      <a:r>
                        <a:rPr lang="en-US" sz="1600" u="none" cap="none" strike="noStrike"/>
                        <a:t>예금주 : String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600"/>
                        <a:buFont typeface="Malgun Gothic"/>
                        <a:buChar char="-"/>
                      </a:pPr>
                      <a:r>
                        <a:rPr lang="en-US" sz="1600" u="none" cap="none" strike="noStrike">
                          <a:solidFill>
                            <a:srgbClr val="C00000"/>
                          </a:solidFill>
                        </a:rPr>
                        <a:t>계좌번호 : String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600"/>
                        <a:buFont typeface="Malgun Gothic"/>
                        <a:buChar char="-"/>
                      </a:pPr>
                      <a:r>
                        <a:rPr lang="en-US" sz="1600" u="none" cap="none" strike="noStrike">
                          <a:solidFill>
                            <a:srgbClr val="C00000"/>
                          </a:solidFill>
                        </a:rPr>
                        <a:t>비밀번호 : String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Char char="-"/>
                      </a:pPr>
                      <a:r>
                        <a:rPr lang="en-US" sz="1600" u="none" cap="none" strike="noStrike"/>
                        <a:t>은행코드 : int</a:t>
                      </a:r>
                      <a:endParaRPr sz="1600" u="none" cap="none" strike="noStrike">
                        <a:solidFill>
                          <a:srgbClr val="C00000"/>
                        </a:solidFill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Char char="-"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잔액 : int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651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+  Account()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7794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+  예금주 입금(금액)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+  예금주 출금(금액)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+  잔액조회()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85" name="Google Shape;385;p18"/>
          <p:cNvSpPr/>
          <p:nvPr/>
        </p:nvSpPr>
        <p:spPr>
          <a:xfrm>
            <a:off x="938323" y="1628800"/>
            <a:ext cx="10321556" cy="137787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 클래스의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 변수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대한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 권한은 private을 원칙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한다.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 클래스의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 변수에 대한 연산처리를 목적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하는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 메소드는 클래스 내부에 작성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 메소드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클래스 밖에서 접근할 수 있도록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public으로 설정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한다.</a:t>
            </a:r>
            <a:endParaRPr/>
          </a:p>
        </p:txBody>
      </p:sp>
      <p:sp>
        <p:nvSpPr>
          <p:cNvPr id="386" name="Google Shape;386;p18"/>
          <p:cNvSpPr txBox="1"/>
          <p:nvPr/>
        </p:nvSpPr>
        <p:spPr>
          <a:xfrm>
            <a:off x="1133648" y="1052736"/>
            <a:ext cx="23968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캡슐화 원칙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7" name="Google Shape;3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4726" y="5136209"/>
            <a:ext cx="822325" cy="9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03276" y="4211612"/>
            <a:ext cx="1125537" cy="1017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9132" y="3429108"/>
            <a:ext cx="1259506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8"/>
          <p:cNvSpPr txBox="1"/>
          <p:nvPr/>
        </p:nvSpPr>
        <p:spPr>
          <a:xfrm>
            <a:off x="9071251" y="5229200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외부</a:t>
            </a:r>
            <a:endParaRPr/>
          </a:p>
        </p:txBody>
      </p:sp>
      <p:sp>
        <p:nvSpPr>
          <p:cNvPr id="391" name="Google Shape;391;p18"/>
          <p:cNvSpPr txBox="1"/>
          <p:nvPr/>
        </p:nvSpPr>
        <p:spPr>
          <a:xfrm>
            <a:off x="1187905" y="6220287"/>
            <a:ext cx="60420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Account 클래스로 생성된 김철수 학생 명의의 계좌 객체</a:t>
            </a:r>
            <a:endParaRPr/>
          </a:p>
        </p:txBody>
      </p:sp>
      <p:sp>
        <p:nvSpPr>
          <p:cNvPr id="392" name="Google Shape;392;p18"/>
          <p:cNvSpPr/>
          <p:nvPr/>
        </p:nvSpPr>
        <p:spPr>
          <a:xfrm rot="10800000">
            <a:off x="2583938" y="4522891"/>
            <a:ext cx="196850" cy="47783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p18"/>
          <p:cNvSpPr/>
          <p:nvPr/>
        </p:nvSpPr>
        <p:spPr>
          <a:xfrm flipH="1">
            <a:off x="3120297" y="4536428"/>
            <a:ext cx="196850" cy="47783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p18"/>
          <p:cNvSpPr/>
          <p:nvPr/>
        </p:nvSpPr>
        <p:spPr>
          <a:xfrm>
            <a:off x="1863187" y="4403068"/>
            <a:ext cx="2166372" cy="733729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p18"/>
          <p:cNvSpPr/>
          <p:nvPr/>
        </p:nvSpPr>
        <p:spPr>
          <a:xfrm rot="5400000">
            <a:off x="7566819" y="3449325"/>
            <a:ext cx="190500" cy="2705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p18"/>
          <p:cNvSpPr/>
          <p:nvPr/>
        </p:nvSpPr>
        <p:spPr>
          <a:xfrm rot="4408632">
            <a:off x="7428725" y="3913404"/>
            <a:ext cx="180000" cy="320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18"/>
          <p:cNvSpPr/>
          <p:nvPr/>
        </p:nvSpPr>
        <p:spPr>
          <a:xfrm>
            <a:off x="6941533" y="4209159"/>
            <a:ext cx="1152525" cy="1152525"/>
          </a:xfrm>
          <a:prstGeom prst="mathMultiply">
            <a:avLst>
              <a:gd fmla="val 5482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p18"/>
          <p:cNvSpPr/>
          <p:nvPr/>
        </p:nvSpPr>
        <p:spPr>
          <a:xfrm>
            <a:off x="7151083" y="5186225"/>
            <a:ext cx="720725" cy="720725"/>
          </a:xfrm>
          <a:prstGeom prst="donut">
            <a:avLst>
              <a:gd fmla="val 9002" name="adj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p19"/>
          <p:cNvSpPr/>
          <p:nvPr/>
        </p:nvSpPr>
        <p:spPr>
          <a:xfrm>
            <a:off x="1133649" y="1628800"/>
            <a:ext cx="9930904" cy="123517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 연산자와 생성자를 사용하여 객체 생성 시 Heap 메모리 영역에 서로 다른 자료형의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데이터가 연속으로 나열/할당된 객체 공간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19"/>
          <p:cNvSpPr txBox="1"/>
          <p:nvPr/>
        </p:nvSpPr>
        <p:spPr>
          <a:xfrm>
            <a:off x="1133648" y="1052736"/>
            <a:ext cx="37289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객체(Instance)의 할당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p19"/>
          <p:cNvSpPr/>
          <p:nvPr/>
        </p:nvSpPr>
        <p:spPr>
          <a:xfrm rot="5400000">
            <a:off x="5154973" y="23644"/>
            <a:ext cx="1997976" cy="929671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p19"/>
          <p:cNvSpPr txBox="1"/>
          <p:nvPr/>
        </p:nvSpPr>
        <p:spPr>
          <a:xfrm>
            <a:off x="1437040" y="3037658"/>
            <a:ext cx="48065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예)  Student s = </a:t>
            </a:r>
            <a:r>
              <a:rPr b="1" lang="en-US" sz="24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Student();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9" name="Google Shape;409;p19"/>
          <p:cNvCxnSpPr/>
          <p:nvPr/>
        </p:nvCxnSpPr>
        <p:spPr>
          <a:xfrm>
            <a:off x="3998560" y="3673011"/>
            <a:ext cx="0" cy="199797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0" name="Google Shape;410;p19"/>
          <p:cNvCxnSpPr/>
          <p:nvPr/>
        </p:nvCxnSpPr>
        <p:spPr>
          <a:xfrm>
            <a:off x="8989015" y="3673011"/>
            <a:ext cx="0" cy="199797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1" name="Google Shape;411;p19"/>
          <p:cNvSpPr txBox="1"/>
          <p:nvPr/>
        </p:nvSpPr>
        <p:spPr>
          <a:xfrm>
            <a:off x="2272914" y="3673011"/>
            <a:ext cx="9583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Stack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p19"/>
          <p:cNvSpPr txBox="1"/>
          <p:nvPr/>
        </p:nvSpPr>
        <p:spPr>
          <a:xfrm>
            <a:off x="6018337" y="3673011"/>
            <a:ext cx="9509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Heap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p19"/>
          <p:cNvSpPr txBox="1"/>
          <p:nvPr/>
        </p:nvSpPr>
        <p:spPr>
          <a:xfrm>
            <a:off x="9400467" y="3685138"/>
            <a:ext cx="9903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Static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4" name="Google Shape;414;p19"/>
          <p:cNvGraphicFramePr/>
          <p:nvPr/>
        </p:nvGraphicFramePr>
        <p:xfrm>
          <a:off x="1791588" y="410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{A86B6D0B-80E8-4096-A56A-2F78C13E470C}</a:tableStyleId>
              </a:tblPr>
              <a:tblGrid>
                <a:gridCol w="1921000"/>
              </a:tblGrid>
              <a:tr h="35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s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1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0X0123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415" name="Google Shape;415;p19"/>
          <p:cNvGraphicFramePr/>
          <p:nvPr/>
        </p:nvGraphicFramePr>
        <p:xfrm>
          <a:off x="4862554" y="41061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{A86B6D0B-80E8-4096-A56A-2F78C13E470C}</a:tableStyleId>
              </a:tblPr>
              <a:tblGrid>
                <a:gridCol w="639925"/>
                <a:gridCol w="417875"/>
                <a:gridCol w="1038375"/>
                <a:gridCol w="728425"/>
                <a:gridCol w="604425"/>
                <a:gridCol w="410550"/>
              </a:tblGrid>
              <a:tr h="376225"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0X0123</a:t>
                      </a:r>
                      <a:endParaRPr b="1" sz="16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77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cxnSp>
        <p:nvCxnSpPr>
          <p:cNvPr id="416" name="Google Shape;416;p19"/>
          <p:cNvCxnSpPr/>
          <p:nvPr/>
        </p:nvCxnSpPr>
        <p:spPr>
          <a:xfrm>
            <a:off x="3712578" y="4928461"/>
            <a:ext cx="1149976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7" name="Google Shape;417;p19"/>
          <p:cNvSpPr txBox="1"/>
          <p:nvPr/>
        </p:nvSpPr>
        <p:spPr>
          <a:xfrm>
            <a:off x="5473690" y="5270877"/>
            <a:ext cx="26173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Student type의 객체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8" name="Google Shape;418;p19"/>
          <p:cNvGrpSpPr/>
          <p:nvPr/>
        </p:nvGrpSpPr>
        <p:grpSpPr>
          <a:xfrm>
            <a:off x="2731286" y="5936992"/>
            <a:ext cx="6950645" cy="615553"/>
            <a:chOff x="2731286" y="6076474"/>
            <a:chExt cx="6950645" cy="615553"/>
          </a:xfrm>
        </p:grpSpPr>
        <p:grpSp>
          <p:nvGrpSpPr>
            <p:cNvPr id="419" name="Google Shape;419;p19"/>
            <p:cNvGrpSpPr/>
            <p:nvPr/>
          </p:nvGrpSpPr>
          <p:grpSpPr>
            <a:xfrm>
              <a:off x="2731286" y="6076474"/>
              <a:ext cx="6950645" cy="615553"/>
              <a:chOff x="1679238" y="5273209"/>
              <a:chExt cx="6950645" cy="615553"/>
            </a:xfrm>
          </p:grpSpPr>
          <p:grpSp>
            <p:nvGrpSpPr>
              <p:cNvPr id="420" name="Google Shape;420;p19"/>
              <p:cNvGrpSpPr/>
              <p:nvPr/>
            </p:nvGrpSpPr>
            <p:grpSpPr>
              <a:xfrm>
                <a:off x="1679238" y="5273209"/>
                <a:ext cx="6950645" cy="461665"/>
                <a:chOff x="1831049" y="5022076"/>
                <a:chExt cx="6950645" cy="461665"/>
              </a:xfrm>
            </p:grpSpPr>
            <p:sp>
              <p:nvSpPr>
                <p:cNvPr id="421" name="Google Shape;421;p19"/>
                <p:cNvSpPr txBox="1"/>
                <p:nvPr/>
              </p:nvSpPr>
              <p:spPr>
                <a:xfrm>
                  <a:off x="1831049" y="5022076"/>
                  <a:ext cx="203132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클래스	</a:t>
                  </a:r>
                  <a:endParaRPr b="1" sz="2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22" name="Google Shape;422;p19"/>
                <p:cNvSpPr/>
                <p:nvPr/>
              </p:nvSpPr>
              <p:spPr>
                <a:xfrm>
                  <a:off x="6529154" y="5022076"/>
                  <a:ext cx="225254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인스턴스(객체)</a:t>
                  </a:r>
                  <a:endParaRPr b="1" sz="2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423" name="Google Shape;423;p19"/>
              <p:cNvSpPr txBox="1"/>
              <p:nvPr/>
            </p:nvSpPr>
            <p:spPr>
              <a:xfrm>
                <a:off x="4040058" y="5580985"/>
                <a:ext cx="108234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인스턴스화</a:t>
                </a:r>
                <a:endParaRPr b="1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24" name="Google Shape;424;p19"/>
            <p:cNvSpPr/>
            <p:nvPr/>
          </p:nvSpPr>
          <p:spPr>
            <a:xfrm>
              <a:off x="4197191" y="6153418"/>
              <a:ext cx="2831191" cy="23083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84615" y="1820090"/>
            <a:ext cx="473816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1" i="0" sz="4800" u="none" cap="none" strike="noStrike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5832449" y="1568391"/>
            <a:ext cx="38843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Chap01. 객체지향언어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5832449" y="2387538"/>
            <a:ext cx="2852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Chap02. 클래스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5832449" y="4025832"/>
            <a:ext cx="2852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Chap04. 생성자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5832449" y="4844978"/>
            <a:ext cx="2852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Chap05. 메소드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5832449" y="3206685"/>
            <a:ext cx="25442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Chap03. 필드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20"/>
          <p:cNvSpPr/>
          <p:nvPr/>
        </p:nvSpPr>
        <p:spPr>
          <a:xfrm>
            <a:off x="1133649" y="1628800"/>
            <a:ext cx="9930904" cy="110620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현실에 존재하는 독립적이면서 하나로 취급되는 사물이나 개념으로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지향 언어에서 객체의 개념은 클래스에 정의된 내용대로 메모리에 할당된 결과물(Object)</a:t>
            </a:r>
            <a:endParaRPr/>
          </a:p>
        </p:txBody>
      </p:sp>
      <p:sp>
        <p:nvSpPr>
          <p:cNvPr id="432" name="Google Shape;432;p20"/>
          <p:cNvSpPr txBox="1"/>
          <p:nvPr/>
        </p:nvSpPr>
        <p:spPr>
          <a:xfrm>
            <a:off x="1133648" y="1052736"/>
            <a:ext cx="44983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객체 지향 언어 – 종합 정리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20"/>
          <p:cNvSpPr txBox="1"/>
          <p:nvPr/>
        </p:nvSpPr>
        <p:spPr>
          <a:xfrm>
            <a:off x="2720469" y="3149661"/>
            <a:ext cx="18373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(Class)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p20"/>
          <p:cNvSpPr txBox="1"/>
          <p:nvPr/>
        </p:nvSpPr>
        <p:spPr>
          <a:xfrm>
            <a:off x="7578064" y="3149661"/>
            <a:ext cx="18934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객체(Instance)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p20"/>
          <p:cNvSpPr txBox="1"/>
          <p:nvPr/>
        </p:nvSpPr>
        <p:spPr>
          <a:xfrm>
            <a:off x="2396703" y="4101937"/>
            <a:ext cx="2300105" cy="10156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 (Student)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6" name="Google Shape;436;p20"/>
          <p:cNvGrpSpPr/>
          <p:nvPr/>
        </p:nvGrpSpPr>
        <p:grpSpPr>
          <a:xfrm>
            <a:off x="7490432" y="3803109"/>
            <a:ext cx="2068730" cy="1517905"/>
            <a:chOff x="7402800" y="3921727"/>
            <a:chExt cx="2068730" cy="1517905"/>
          </a:xfrm>
        </p:grpSpPr>
        <p:sp>
          <p:nvSpPr>
            <p:cNvPr id="437" name="Google Shape;437;p20"/>
            <p:cNvSpPr txBox="1"/>
            <p:nvPr/>
          </p:nvSpPr>
          <p:spPr>
            <a:xfrm>
              <a:off x="8321476" y="4133628"/>
              <a:ext cx="1150053" cy="4001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None/>
              </a:pPr>
              <a:r>
                <a:rPr b="1" lang="en-US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김철수</a:t>
              </a:r>
              <a:endParaRPr b="1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8" name="Google Shape;438;p20"/>
            <p:cNvSpPr txBox="1"/>
            <p:nvPr/>
          </p:nvSpPr>
          <p:spPr>
            <a:xfrm>
              <a:off x="8321477" y="4901439"/>
              <a:ext cx="1150053" cy="4001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None/>
              </a:pPr>
              <a:r>
                <a:rPr b="1" lang="en-US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김영희</a:t>
              </a:r>
              <a:endParaRPr b="1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39" name="Google Shape;439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02800" y="3921727"/>
              <a:ext cx="746125" cy="823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0" name="Google Shape;440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407561" y="4763357"/>
              <a:ext cx="746125" cy="676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1" name="Google Shape;441;p20"/>
          <p:cNvSpPr/>
          <p:nvPr/>
        </p:nvSpPr>
        <p:spPr>
          <a:xfrm>
            <a:off x="1535502" y="3724452"/>
            <a:ext cx="9144000" cy="1758768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p20"/>
          <p:cNvSpPr/>
          <p:nvPr/>
        </p:nvSpPr>
        <p:spPr>
          <a:xfrm>
            <a:off x="5155228" y="4194248"/>
            <a:ext cx="1727200" cy="23812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p20"/>
          <p:cNvSpPr/>
          <p:nvPr/>
        </p:nvSpPr>
        <p:spPr>
          <a:xfrm>
            <a:off x="5155228" y="4762573"/>
            <a:ext cx="1727200" cy="23653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p20"/>
          <p:cNvSpPr txBox="1"/>
          <p:nvPr/>
        </p:nvSpPr>
        <p:spPr>
          <a:xfrm>
            <a:off x="5002640" y="4426642"/>
            <a:ext cx="21771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객체화 or 인스턴스화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p20"/>
          <p:cNvSpPr txBox="1"/>
          <p:nvPr/>
        </p:nvSpPr>
        <p:spPr>
          <a:xfrm>
            <a:off x="2048598" y="5605303"/>
            <a:ext cx="302037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학생이 가지는 공통적인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요소를 추상화, 캡슐화 하여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클래스를 정의</a:t>
            </a:r>
            <a:endParaRPr/>
          </a:p>
        </p:txBody>
      </p:sp>
      <p:sp>
        <p:nvSpPr>
          <p:cNvPr id="446" name="Google Shape;446;p20"/>
          <p:cNvSpPr txBox="1"/>
          <p:nvPr/>
        </p:nvSpPr>
        <p:spPr>
          <a:xfrm>
            <a:off x="7364874" y="5602320"/>
            <a:ext cx="234391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현실세계에 존재하는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고유 객체를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메모리에 할당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2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53" name="Google Shape;453;p2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400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Chap02.</a:t>
              </a:r>
              <a:endParaRPr b="1" sz="5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400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클래스 (Class)</a:t>
              </a:r>
              <a:endParaRPr b="1" sz="5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클래스 (Class) 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p22"/>
          <p:cNvSpPr/>
          <p:nvPr/>
        </p:nvSpPr>
        <p:spPr>
          <a:xfrm>
            <a:off x="1133649" y="1628799"/>
            <a:ext cx="9930904" cy="474683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class 클래스명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[접근제한자] [예약어] 자료형 변수명;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[접근제한자] [예약어] 자료형 변수명;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[접근제한자] 생성자명() { }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[접근제한자] 반환형 메소드명(매개변수)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// 기능 정의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</p:txBody>
      </p:sp>
      <p:sp>
        <p:nvSpPr>
          <p:cNvPr id="462" name="Google Shape;462;p22"/>
          <p:cNvSpPr txBox="1"/>
          <p:nvPr/>
        </p:nvSpPr>
        <p:spPr>
          <a:xfrm>
            <a:off x="1133648" y="1052736"/>
            <a:ext cx="23968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 선언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p22"/>
          <p:cNvSpPr/>
          <p:nvPr/>
        </p:nvSpPr>
        <p:spPr>
          <a:xfrm>
            <a:off x="1741437" y="2557203"/>
            <a:ext cx="4564800" cy="871800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p22"/>
          <p:cNvSpPr/>
          <p:nvPr/>
        </p:nvSpPr>
        <p:spPr>
          <a:xfrm>
            <a:off x="1749236" y="4226369"/>
            <a:ext cx="4549200" cy="1306500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p22"/>
          <p:cNvSpPr/>
          <p:nvPr/>
        </p:nvSpPr>
        <p:spPr>
          <a:xfrm>
            <a:off x="8419179" y="2588216"/>
            <a:ext cx="1339917" cy="87178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속성값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</a:t>
            </a:r>
            <a:endParaRPr/>
          </a:p>
        </p:txBody>
      </p:sp>
      <p:sp>
        <p:nvSpPr>
          <p:cNvPr id="466" name="Google Shape;466;p22"/>
          <p:cNvSpPr/>
          <p:nvPr/>
        </p:nvSpPr>
        <p:spPr>
          <a:xfrm>
            <a:off x="8419179" y="4443723"/>
            <a:ext cx="1339917" cy="87178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기능정의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</a:t>
            </a:r>
            <a:endParaRPr/>
          </a:p>
        </p:txBody>
      </p:sp>
      <p:cxnSp>
        <p:nvCxnSpPr>
          <p:cNvPr id="467" name="Google Shape;467;p22"/>
          <p:cNvCxnSpPr>
            <a:stCxn id="463" idx="3"/>
            <a:endCxn id="465" idx="1"/>
          </p:cNvCxnSpPr>
          <p:nvPr/>
        </p:nvCxnSpPr>
        <p:spPr>
          <a:xfrm>
            <a:off x="6306237" y="2993104"/>
            <a:ext cx="2112900" cy="30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dash"/>
            <a:miter lim="800000"/>
            <a:headEnd len="sm" w="sm" type="none"/>
            <a:tailEnd len="med" w="med" type="stealth"/>
          </a:ln>
        </p:spPr>
      </p:cxnSp>
      <p:cxnSp>
        <p:nvCxnSpPr>
          <p:cNvPr id="468" name="Google Shape;468;p22"/>
          <p:cNvCxnSpPr>
            <a:stCxn id="464" idx="3"/>
            <a:endCxn id="466" idx="1"/>
          </p:cNvCxnSpPr>
          <p:nvPr/>
        </p:nvCxnSpPr>
        <p:spPr>
          <a:xfrm>
            <a:off x="6298436" y="4879619"/>
            <a:ext cx="21207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dash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클래스 (Class) 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Google Shape;475;p23"/>
          <p:cNvSpPr/>
          <p:nvPr/>
        </p:nvSpPr>
        <p:spPr>
          <a:xfrm>
            <a:off x="1133649" y="842962"/>
            <a:ext cx="9930904" cy="581748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Member {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Member() {}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getName()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setName(String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this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getAge()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setAge(</a:t>
            </a:r>
            <a:r>
              <a:rPr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this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p23"/>
          <p:cNvSpPr txBox="1"/>
          <p:nvPr/>
        </p:nvSpPr>
        <p:spPr>
          <a:xfrm>
            <a:off x="8076315" y="882667"/>
            <a:ext cx="23968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 예시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클래스 (Class)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p24"/>
          <p:cNvSpPr/>
          <p:nvPr/>
        </p:nvSpPr>
        <p:spPr>
          <a:xfrm>
            <a:off x="1130548" y="3429000"/>
            <a:ext cx="9930904" cy="220415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예)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클래스명 {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// .............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클래스명 {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// .............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/>
          </a:p>
        </p:txBody>
      </p:sp>
      <p:sp>
        <p:nvSpPr>
          <p:cNvPr id="484" name="Google Shape;484;p24"/>
          <p:cNvSpPr txBox="1"/>
          <p:nvPr/>
        </p:nvSpPr>
        <p:spPr>
          <a:xfrm>
            <a:off x="1133648" y="1052736"/>
            <a:ext cx="32111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 접근제한자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85" name="Google Shape;485;p24"/>
          <p:cNvGraphicFramePr/>
          <p:nvPr/>
        </p:nvGraphicFramePr>
        <p:xfrm>
          <a:off x="1158644" y="17162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{A86B6D0B-80E8-4096-A56A-2F78C13E470C}</a:tableStyleId>
              </a:tblPr>
              <a:tblGrid>
                <a:gridCol w="732150"/>
                <a:gridCol w="2578150"/>
                <a:gridCol w="3310300"/>
                <a:gridCol w="3310300"/>
              </a:tblGrid>
              <a:tr h="4877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구분</a:t>
                      </a:r>
                      <a:endParaRPr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같은 패키지 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전체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+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public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~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(default)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25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92" name="Google Shape;492;p25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400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Chap03.</a:t>
              </a:r>
              <a:endParaRPr b="1" sz="5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400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필드 (Field)</a:t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필드 (Field) 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0" name="Google Shape;500;p26"/>
          <p:cNvSpPr/>
          <p:nvPr/>
        </p:nvSpPr>
        <p:spPr>
          <a:xfrm>
            <a:off x="1133649" y="1628801"/>
            <a:ext cx="9930904" cy="140886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[접근제한자] [예약어] class 클래스명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</a:t>
            </a:r>
            <a:r>
              <a:rPr b="1" lang="en-US" sz="20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자료형 변수명 [= 초기값];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/>
          </a:p>
        </p:txBody>
      </p:sp>
      <p:sp>
        <p:nvSpPr>
          <p:cNvPr id="501" name="Google Shape;501;p26"/>
          <p:cNvSpPr txBox="1"/>
          <p:nvPr/>
        </p:nvSpPr>
        <p:spPr>
          <a:xfrm>
            <a:off x="1133648" y="1052736"/>
            <a:ext cx="23968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필드 표현식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" name="Google Shape;502;p26"/>
          <p:cNvSpPr txBox="1"/>
          <p:nvPr/>
        </p:nvSpPr>
        <p:spPr>
          <a:xfrm>
            <a:off x="1133648" y="3377488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필드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3" name="Google Shape;503;p26"/>
          <p:cNvSpPr/>
          <p:nvPr/>
        </p:nvSpPr>
        <p:spPr>
          <a:xfrm>
            <a:off x="1127447" y="3968595"/>
            <a:ext cx="9930904" cy="247725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Academy { 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temp1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protected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temp2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temp3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		</a:t>
            </a:r>
            <a:r>
              <a:rPr lang="en-US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//접근제한자 생략 시 (default)</a:t>
            </a:r>
            <a:endParaRPr sz="1800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temp4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	</a:t>
            </a:r>
            <a:r>
              <a:rPr lang="en-US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//캡슐화 원칙으로 private 사용</a:t>
            </a:r>
            <a:endParaRPr sz="1800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필드 (Field) 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0" name="Google Shape;510;p27"/>
          <p:cNvGraphicFramePr/>
          <p:nvPr/>
        </p:nvGraphicFramePr>
        <p:xfrm>
          <a:off x="1158644" y="16869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{A86B6D0B-80E8-4096-A56A-2F78C13E470C}</a:tableStyleId>
              </a:tblPr>
              <a:tblGrid>
                <a:gridCol w="654650"/>
                <a:gridCol w="1720300"/>
                <a:gridCol w="2092275"/>
                <a:gridCol w="1906300"/>
                <a:gridCol w="1844300"/>
                <a:gridCol w="1688350"/>
              </a:tblGrid>
              <a:tr h="4877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구분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해당 클래스 내부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같은 패키지 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후손 클래스 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전체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+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public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#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protected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~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(default)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C00000"/>
                          </a:solidFill>
                        </a:rPr>
                        <a:t>-</a:t>
                      </a:r>
                      <a:endParaRPr b="1" sz="18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C00000"/>
                          </a:solidFill>
                        </a:rPr>
                        <a:t>private</a:t>
                      </a:r>
                      <a:endParaRPr b="1" sz="18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</a:tbl>
          </a:graphicData>
        </a:graphic>
      </p:graphicFrame>
      <p:sp>
        <p:nvSpPr>
          <p:cNvPr id="511" name="Google Shape;511;p27"/>
          <p:cNvSpPr txBox="1"/>
          <p:nvPr/>
        </p:nvSpPr>
        <p:spPr>
          <a:xfrm>
            <a:off x="1133648" y="1052736"/>
            <a:ext cx="30123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필드 접근제한자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필드 (Field) 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" name="Google Shape;518;p28"/>
          <p:cNvSpPr/>
          <p:nvPr/>
        </p:nvSpPr>
        <p:spPr>
          <a:xfrm>
            <a:off x="1133649" y="1628801"/>
            <a:ext cx="9930904" cy="107724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 타입의 여러 객체가 공유할 목적의 필드에 사용하며,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start시에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정적 메모리(static) 영역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자동 할당되는 멤버에 적용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9" name="Google Shape;519;p28"/>
          <p:cNvSpPr txBox="1"/>
          <p:nvPr/>
        </p:nvSpPr>
        <p:spPr>
          <a:xfrm>
            <a:off x="1133648" y="1052736"/>
            <a:ext cx="35237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필드 예약어 - static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0" name="Google Shape;520;p28"/>
          <p:cNvSpPr txBox="1"/>
          <p:nvPr/>
        </p:nvSpPr>
        <p:spPr>
          <a:xfrm>
            <a:off x="1133648" y="3104774"/>
            <a:ext cx="24545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static 표현식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1" name="Google Shape;521;p28"/>
          <p:cNvSpPr/>
          <p:nvPr/>
        </p:nvSpPr>
        <p:spPr>
          <a:xfrm>
            <a:off x="1127447" y="3695881"/>
            <a:ext cx="9930904" cy="146093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Academy { </a:t>
            </a:r>
            <a:endParaRPr sz="1800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 static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temp1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	</a:t>
            </a:r>
            <a:endParaRPr sz="1800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필드 (Field) 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" name="Google Shape;528;p29"/>
          <p:cNvSpPr/>
          <p:nvPr/>
        </p:nvSpPr>
        <p:spPr>
          <a:xfrm>
            <a:off x="1133649" y="1628801"/>
            <a:ext cx="9930904" cy="80453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하나의 값만 계속 저장해야 하는 변수에 사용하는 예약어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p29"/>
          <p:cNvSpPr txBox="1"/>
          <p:nvPr/>
        </p:nvSpPr>
        <p:spPr>
          <a:xfrm>
            <a:off x="1133648" y="1052736"/>
            <a:ext cx="33810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필드 예약어 - final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0" name="Google Shape;530;p29"/>
          <p:cNvSpPr txBox="1"/>
          <p:nvPr/>
        </p:nvSpPr>
        <p:spPr>
          <a:xfrm>
            <a:off x="1133648" y="3104774"/>
            <a:ext cx="23118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final 표현식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1" name="Google Shape;531;p29"/>
          <p:cNvSpPr/>
          <p:nvPr/>
        </p:nvSpPr>
        <p:spPr>
          <a:xfrm>
            <a:off x="1127447" y="3695881"/>
            <a:ext cx="9930904" cy="160989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Academy { 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 final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TEMP1 = 100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final 키워드가 붙은 필드명은 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				  // 모두 대문자로 표기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temp4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3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112" name="Google Shape;112;p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Chap01.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객체지향언어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필드 (Field) - 클래스 초기화 블럭 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" name="Google Shape;538;p30"/>
          <p:cNvSpPr/>
          <p:nvPr/>
        </p:nvSpPr>
        <p:spPr>
          <a:xfrm>
            <a:off x="1133649" y="1628801"/>
            <a:ext cx="9930904" cy="149464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인스턴스 블럭 ( { } )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인스턴스 변수를 초기화 시키는 블럭으로 객체 생성시 마다 초기화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static(클래스) 블럭 ( static{ } )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static 필드를 초기화 시키는 블럭으로 프로그램 시작 시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            한 번만 초기화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9" name="Google Shape;539;p30"/>
          <p:cNvSpPr txBox="1"/>
          <p:nvPr/>
        </p:nvSpPr>
        <p:spPr>
          <a:xfrm>
            <a:off x="1133648" y="1052736"/>
            <a:ext cx="33201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 초기화 블럭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" name="Google Shape;540;p30"/>
          <p:cNvSpPr txBox="1"/>
          <p:nvPr/>
        </p:nvSpPr>
        <p:spPr>
          <a:xfrm>
            <a:off x="1136749" y="3429758"/>
            <a:ext cx="43524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 초기화 블럭 표현식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1" name="Google Shape;541;p30"/>
          <p:cNvSpPr/>
          <p:nvPr/>
        </p:nvSpPr>
        <p:spPr>
          <a:xfrm>
            <a:off x="1130548" y="4020864"/>
            <a:ext cx="9930904" cy="270077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[접근제한자] [예약어] class 클래스명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[접근제한자] static 자료형 </a:t>
            </a:r>
            <a:r>
              <a:rPr b="1" lang="en-US" sz="18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필드1 = 10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[접근제한자] 자료형 </a:t>
            </a:r>
            <a:r>
              <a:rPr b="1" lang="en-US" sz="18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필드2 = 20  // 명시적 초기화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static{  </a:t>
            </a:r>
            <a:r>
              <a:rPr b="1" lang="en-US" sz="18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필드1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30; 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{  </a:t>
            </a:r>
            <a:r>
              <a:rPr b="1" lang="en-US" sz="18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필드2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 40; 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필드 (Field) – 초기화 순서 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p31"/>
          <p:cNvSpPr txBox="1"/>
          <p:nvPr/>
        </p:nvSpPr>
        <p:spPr>
          <a:xfrm>
            <a:off x="1133648" y="1052736"/>
            <a:ext cx="22878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 변수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9" name="Google Shape;549;p31"/>
          <p:cNvSpPr txBox="1"/>
          <p:nvPr/>
        </p:nvSpPr>
        <p:spPr>
          <a:xfrm>
            <a:off x="1136749" y="3429758"/>
            <a:ext cx="25955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인스턴스 변수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0" name="Google Shape;550;p31"/>
          <p:cNvSpPr/>
          <p:nvPr/>
        </p:nvSpPr>
        <p:spPr>
          <a:xfrm>
            <a:off x="2046288" y="1960293"/>
            <a:ext cx="1657350" cy="7191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JVM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기본값</a:t>
            </a:r>
            <a:endParaRPr/>
          </a:p>
        </p:txBody>
      </p:sp>
      <p:sp>
        <p:nvSpPr>
          <p:cNvPr id="551" name="Google Shape;551;p31"/>
          <p:cNvSpPr/>
          <p:nvPr/>
        </p:nvSpPr>
        <p:spPr>
          <a:xfrm>
            <a:off x="4999038" y="1960293"/>
            <a:ext cx="1655762" cy="7191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명시적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초기값</a:t>
            </a:r>
            <a:endParaRPr/>
          </a:p>
        </p:txBody>
      </p:sp>
      <p:sp>
        <p:nvSpPr>
          <p:cNvPr id="552" name="Google Shape;552;p31"/>
          <p:cNvSpPr/>
          <p:nvPr/>
        </p:nvSpPr>
        <p:spPr>
          <a:xfrm>
            <a:off x="7951788" y="1836468"/>
            <a:ext cx="1655762" cy="9366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 블록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초기값</a:t>
            </a:r>
            <a:endParaRPr/>
          </a:p>
        </p:txBody>
      </p:sp>
      <p:sp>
        <p:nvSpPr>
          <p:cNvPr id="553" name="Google Shape;553;p31"/>
          <p:cNvSpPr/>
          <p:nvPr/>
        </p:nvSpPr>
        <p:spPr>
          <a:xfrm>
            <a:off x="1716206" y="4319506"/>
            <a:ext cx="1152525" cy="7191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JVM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기본값</a:t>
            </a:r>
            <a:endParaRPr/>
          </a:p>
        </p:txBody>
      </p:sp>
      <p:sp>
        <p:nvSpPr>
          <p:cNvPr id="554" name="Google Shape;554;p31"/>
          <p:cNvSpPr/>
          <p:nvPr/>
        </p:nvSpPr>
        <p:spPr>
          <a:xfrm>
            <a:off x="3732331" y="4319506"/>
            <a:ext cx="1296987" cy="7191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명시적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초기값</a:t>
            </a:r>
            <a:endParaRPr/>
          </a:p>
        </p:txBody>
      </p:sp>
      <p:sp>
        <p:nvSpPr>
          <p:cNvPr id="555" name="Google Shape;555;p31"/>
          <p:cNvSpPr/>
          <p:nvPr/>
        </p:nvSpPr>
        <p:spPr>
          <a:xfrm>
            <a:off x="5892918" y="4195681"/>
            <a:ext cx="1655763" cy="9366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인스턴스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 블록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초기값</a:t>
            </a:r>
            <a:endParaRPr/>
          </a:p>
        </p:txBody>
      </p:sp>
      <p:sp>
        <p:nvSpPr>
          <p:cNvPr id="556" name="Google Shape;556;p31"/>
          <p:cNvSpPr/>
          <p:nvPr/>
        </p:nvSpPr>
        <p:spPr>
          <a:xfrm>
            <a:off x="8413868" y="4195681"/>
            <a:ext cx="1655763" cy="9366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생성자를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초기값</a:t>
            </a:r>
            <a:endParaRPr/>
          </a:p>
        </p:txBody>
      </p:sp>
      <p:sp>
        <p:nvSpPr>
          <p:cNvPr id="557" name="Google Shape;557;p31"/>
          <p:cNvSpPr/>
          <p:nvPr/>
        </p:nvSpPr>
        <p:spPr>
          <a:xfrm>
            <a:off x="4020461" y="2149434"/>
            <a:ext cx="720725" cy="4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8" name="Google Shape;558;p31"/>
          <p:cNvSpPr/>
          <p:nvPr/>
        </p:nvSpPr>
        <p:spPr>
          <a:xfrm>
            <a:off x="6944849" y="2149434"/>
            <a:ext cx="720725" cy="4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" name="Google Shape;559;p31"/>
          <p:cNvSpPr/>
          <p:nvPr/>
        </p:nvSpPr>
        <p:spPr>
          <a:xfrm>
            <a:off x="2988091" y="4463174"/>
            <a:ext cx="684000" cy="4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0" name="Google Shape;560;p31"/>
          <p:cNvSpPr/>
          <p:nvPr/>
        </p:nvSpPr>
        <p:spPr>
          <a:xfrm>
            <a:off x="5132090" y="4448093"/>
            <a:ext cx="684000" cy="4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1" name="Google Shape;561;p31"/>
          <p:cNvSpPr/>
          <p:nvPr/>
        </p:nvSpPr>
        <p:spPr>
          <a:xfrm>
            <a:off x="7665574" y="4465306"/>
            <a:ext cx="684000" cy="4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32"/>
          <p:cNvGrpSpPr/>
          <p:nvPr/>
        </p:nvGrpSpPr>
        <p:grpSpPr>
          <a:xfrm>
            <a:off x="2568508" y="1412876"/>
            <a:ext cx="7054985" cy="4121086"/>
            <a:chOff x="3413702" y="746702"/>
            <a:chExt cx="5364600" cy="5364600"/>
          </a:xfrm>
        </p:grpSpPr>
        <p:sp>
          <p:nvSpPr>
            <p:cNvPr id="568" name="Google Shape;568;p32"/>
            <p:cNvSpPr/>
            <p:nvPr/>
          </p:nvSpPr>
          <p:spPr>
            <a:xfrm>
              <a:off x="3413702" y="746702"/>
              <a:ext cx="5364600" cy="5364600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400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Chap04.</a:t>
              </a:r>
              <a:endParaRPr b="1" sz="5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400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생성자(Constructor)</a:t>
              </a:r>
              <a:endParaRPr b="1" sz="5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생성자 (Constructor) 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6" name="Google Shape;576;p33"/>
          <p:cNvSpPr/>
          <p:nvPr/>
        </p:nvSpPr>
        <p:spPr>
          <a:xfrm>
            <a:off x="1133649" y="1628801"/>
            <a:ext cx="9930904" cy="174192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객체가 new 연산자를 통해 Heap 메모리 영역에 할당될 때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안에서 만들어지는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 초기화 + 생성 시 필요한 기능 수행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생성자는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일종의 메소드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전달된 초기값을 받아서 객체의 필드에 기록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7" name="Google Shape;577;p33"/>
          <p:cNvSpPr txBox="1"/>
          <p:nvPr/>
        </p:nvSpPr>
        <p:spPr>
          <a:xfrm>
            <a:off x="1133648" y="1052736"/>
            <a:ext cx="22284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생성자란 ?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8" name="Google Shape;578;p33"/>
          <p:cNvSpPr txBox="1"/>
          <p:nvPr/>
        </p:nvSpPr>
        <p:spPr>
          <a:xfrm>
            <a:off x="1136749" y="3812409"/>
            <a:ext cx="22878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생성자 규칙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9" name="Google Shape;579;p33"/>
          <p:cNvSpPr/>
          <p:nvPr/>
        </p:nvSpPr>
        <p:spPr>
          <a:xfrm>
            <a:off x="1130548" y="4403515"/>
            <a:ext cx="9930904" cy="124094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생성자의 선언은 메소드 선언과 유사하나 반환 값이 없으며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생성자명을 클래스명과 똑같이 지정해주어야 함 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생성자 (Constructor) 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6" name="Google Shape;586;p34"/>
          <p:cNvSpPr/>
          <p:nvPr/>
        </p:nvSpPr>
        <p:spPr>
          <a:xfrm>
            <a:off x="1133649" y="1628799"/>
            <a:ext cx="9930904" cy="474683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class 클래스명 {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클래스명() { }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클래스명(매개변수) {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(this.)필드명 = 매개변수;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}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Academy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Academy() {} </a:t>
            </a:r>
            <a:r>
              <a:rPr lang="en-US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기본 생성자</a:t>
            </a:r>
            <a:endParaRPr sz="1800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Academy(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String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//매개변수 있는 생성자</a:t>
            </a:r>
            <a:endParaRPr sz="1800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this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this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7" name="Google Shape;587;p34"/>
          <p:cNvSpPr txBox="1"/>
          <p:nvPr/>
        </p:nvSpPr>
        <p:spPr>
          <a:xfrm>
            <a:off x="1133648" y="1052736"/>
            <a:ext cx="27045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생성자 표현식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생성자 (Constructor) 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4" name="Google Shape;594;p35"/>
          <p:cNvSpPr/>
          <p:nvPr/>
        </p:nvSpPr>
        <p:spPr>
          <a:xfrm>
            <a:off x="1133649" y="1628801"/>
            <a:ext cx="9930904" cy="85772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작성하지 않은 경우, 클래스 사용 시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컴파일러가 자동으로 기본 생성자 생성</a:t>
            </a:r>
            <a:endParaRPr b="1"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5" name="Google Shape;595;p35"/>
          <p:cNvSpPr txBox="1"/>
          <p:nvPr/>
        </p:nvSpPr>
        <p:spPr>
          <a:xfrm>
            <a:off x="1133648" y="1052736"/>
            <a:ext cx="23968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기본 생성자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6" name="Google Shape;596;p35"/>
          <p:cNvSpPr txBox="1"/>
          <p:nvPr/>
        </p:nvSpPr>
        <p:spPr>
          <a:xfrm>
            <a:off x="1136749" y="2836200"/>
            <a:ext cx="2903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매개변수 생성자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7" name="Google Shape;597;p35"/>
          <p:cNvSpPr/>
          <p:nvPr/>
        </p:nvSpPr>
        <p:spPr>
          <a:xfrm>
            <a:off x="1130548" y="3427307"/>
            <a:ext cx="9930904" cy="186659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생성 시 전달받은 값으로 객체를 초기화 하기 위해 사용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Malgun Gothic"/>
              <a:buChar char="-"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매개변수 생성자 작성 시 컴파일러가 기본 생성자를 자동으로 생성해주지 않음</a:t>
            </a:r>
            <a:endParaRPr b="1"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상속에서 사용 시 반드시 기본 생성자를 작성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오버로딩을 이용하여 작성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오버로딩 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4" name="Google Shape;604;p36"/>
          <p:cNvSpPr/>
          <p:nvPr/>
        </p:nvSpPr>
        <p:spPr>
          <a:xfrm>
            <a:off x="1133649" y="1628801"/>
            <a:ext cx="9930904" cy="85772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클래스 내에 동일한 이름의 메소드를 여러 개 작성하는 기법</a:t>
            </a:r>
            <a:endParaRPr b="1"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5" name="Google Shape;605;p36"/>
          <p:cNvSpPr txBox="1"/>
          <p:nvPr/>
        </p:nvSpPr>
        <p:spPr>
          <a:xfrm>
            <a:off x="1133648" y="1052736"/>
            <a:ext cx="29530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오버로딩이란 ? 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6" name="Google Shape;606;p36"/>
          <p:cNvSpPr txBox="1"/>
          <p:nvPr/>
        </p:nvSpPr>
        <p:spPr>
          <a:xfrm>
            <a:off x="1136749" y="2836200"/>
            <a:ext cx="25955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오버로딩 조건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7" name="Google Shape;607;p36"/>
          <p:cNvSpPr/>
          <p:nvPr/>
        </p:nvSpPr>
        <p:spPr>
          <a:xfrm>
            <a:off x="1130548" y="3427307"/>
            <a:ext cx="9930904" cy="114469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 메소드 이름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 매개변수의 개수 또는 다른 매개변수 타입, 순서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this 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4" name="Google Shape;614;p37"/>
          <p:cNvSpPr/>
          <p:nvPr/>
        </p:nvSpPr>
        <p:spPr>
          <a:xfrm>
            <a:off x="1133649" y="1628801"/>
            <a:ext cx="9930904" cy="95397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인스턴스의 메소드에 숨겨진 채 존재하는 레퍼런스로, 할당된 객체를 가리킴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 실행 시 전달되는 객체의 주소를 자동으로 받음</a:t>
            </a:r>
            <a:endParaRPr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5" name="Google Shape;615;p37"/>
          <p:cNvSpPr txBox="1"/>
          <p:nvPr/>
        </p:nvSpPr>
        <p:spPr>
          <a:xfrm>
            <a:off x="1133648" y="1052736"/>
            <a:ext cx="19479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this란 ? 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6" name="Google Shape;616;p37"/>
          <p:cNvSpPr txBox="1"/>
          <p:nvPr/>
        </p:nvSpPr>
        <p:spPr>
          <a:xfrm>
            <a:off x="1136749" y="2836200"/>
            <a:ext cx="26228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this 사용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7" name="Google Shape;617;p37"/>
          <p:cNvSpPr/>
          <p:nvPr/>
        </p:nvSpPr>
        <p:spPr>
          <a:xfrm>
            <a:off x="1130548" y="3427307"/>
            <a:ext cx="9930904" cy="210721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Academy{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private String </a:t>
            </a:r>
            <a:r>
              <a:rPr b="1" lang="en-US" sz="18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public Academy() {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public Academy(String </a:t>
            </a:r>
            <a:r>
              <a:rPr b="1" lang="en-US" sz="18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{ this.</a:t>
            </a:r>
            <a:r>
              <a:rPr b="1" lang="en-US" sz="18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</a:t>
            </a:r>
            <a:r>
              <a:rPr b="1" lang="en-US" sz="18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/>
          </a:p>
        </p:txBody>
      </p:sp>
      <p:sp>
        <p:nvSpPr>
          <p:cNvPr id="618" name="Google Shape;618;p37"/>
          <p:cNvSpPr txBox="1"/>
          <p:nvPr/>
        </p:nvSpPr>
        <p:spPr>
          <a:xfrm>
            <a:off x="1025876" y="5672433"/>
            <a:ext cx="107516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 위와 같이 매개변수를 가지는 생성자에서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매개변수 명이 필드명과 같은 경우 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매개변수의 변수명이 우선이므로 this 객체를 이용하여 대입되는 변수가 필드라는 것을 구분해줌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19" name="Google Shape;619;p37"/>
          <p:cNvCxnSpPr>
            <a:stCxn id="614" idx="1"/>
          </p:cNvCxnSpPr>
          <p:nvPr/>
        </p:nvCxnSpPr>
        <p:spPr>
          <a:xfrm>
            <a:off x="1133649" y="2105790"/>
            <a:ext cx="621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0" name="Google Shape;620;p37"/>
          <p:cNvSpPr/>
          <p:nvPr/>
        </p:nvSpPr>
        <p:spPr>
          <a:xfrm>
            <a:off x="3685000" y="842975"/>
            <a:ext cx="11151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0x1000</a:t>
            </a:r>
            <a:endParaRPr/>
          </a:p>
        </p:txBody>
      </p:sp>
      <p:sp>
        <p:nvSpPr>
          <p:cNvPr id="621" name="Google Shape;621;p37"/>
          <p:cNvSpPr/>
          <p:nvPr/>
        </p:nvSpPr>
        <p:spPr>
          <a:xfrm>
            <a:off x="6714350" y="591025"/>
            <a:ext cx="1947900" cy="190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7"/>
          <p:cNvSpPr txBox="1"/>
          <p:nvPr/>
        </p:nvSpPr>
        <p:spPr>
          <a:xfrm>
            <a:off x="3236675" y="873725"/>
            <a:ext cx="5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u3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3" name="Google Shape;623;p37"/>
          <p:cNvSpPr txBox="1"/>
          <p:nvPr/>
        </p:nvSpPr>
        <p:spPr>
          <a:xfrm>
            <a:off x="6714350" y="190825"/>
            <a:ext cx="53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0x1000(User)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24" name="Google Shape;624;p37"/>
          <p:cNvCxnSpPr/>
          <p:nvPr/>
        </p:nvCxnSpPr>
        <p:spPr>
          <a:xfrm flipH="1" rot="10800000">
            <a:off x="4785800" y="611850"/>
            <a:ext cx="1944000" cy="2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5" name="Google Shape;625;p37"/>
          <p:cNvCxnSpPr/>
          <p:nvPr/>
        </p:nvCxnSpPr>
        <p:spPr>
          <a:xfrm>
            <a:off x="6719850" y="1085450"/>
            <a:ext cx="198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6" name="Google Shape;626;p37"/>
          <p:cNvCxnSpPr/>
          <p:nvPr/>
        </p:nvCxnSpPr>
        <p:spPr>
          <a:xfrm>
            <a:off x="6696650" y="1543825"/>
            <a:ext cx="198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37"/>
          <p:cNvCxnSpPr/>
          <p:nvPr/>
        </p:nvCxnSpPr>
        <p:spPr>
          <a:xfrm>
            <a:off x="6719850" y="2021800"/>
            <a:ext cx="198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8" name="Google Shape;628;p37"/>
          <p:cNvSpPr txBox="1"/>
          <p:nvPr/>
        </p:nvSpPr>
        <p:spPr>
          <a:xfrm>
            <a:off x="5930450" y="11145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this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9" name="Google Shape;629;p37"/>
          <p:cNvSpPr txBox="1"/>
          <p:nvPr/>
        </p:nvSpPr>
        <p:spPr>
          <a:xfrm>
            <a:off x="7262575" y="1114538"/>
            <a:ext cx="53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0x1000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8"/>
          <p:cNvSpPr txBox="1"/>
          <p:nvPr/>
        </p:nvSpPr>
        <p:spPr>
          <a:xfrm>
            <a:off x="549275" y="257175"/>
            <a:ext cx="1152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this()  : this 생성자 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6" name="Google Shape;636;p38"/>
          <p:cNvSpPr/>
          <p:nvPr/>
        </p:nvSpPr>
        <p:spPr>
          <a:xfrm>
            <a:off x="1133649" y="1628801"/>
            <a:ext cx="9930904" cy="73057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생성자, 같은 클래스의 다른 생성자를 호출할 때 사용,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반드시 첫 번째 줄에 선언해야 함 </a:t>
            </a:r>
            <a:endParaRPr b="1"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7" name="Google Shape;637;p38"/>
          <p:cNvSpPr txBox="1"/>
          <p:nvPr/>
        </p:nvSpPr>
        <p:spPr>
          <a:xfrm>
            <a:off x="1133648" y="1052736"/>
            <a:ext cx="21691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this()란 ? 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8" name="Google Shape;638;p38"/>
          <p:cNvSpPr txBox="1"/>
          <p:nvPr/>
        </p:nvSpPr>
        <p:spPr>
          <a:xfrm>
            <a:off x="1136749" y="2689443"/>
            <a:ext cx="284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this() 사용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9" name="Google Shape;639;p38"/>
          <p:cNvSpPr/>
          <p:nvPr/>
        </p:nvSpPr>
        <p:spPr>
          <a:xfrm>
            <a:off x="1130548" y="3280550"/>
            <a:ext cx="9930904" cy="317351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Academy{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private int age;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private String name;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public Academy() { </a:t>
            </a:r>
            <a:r>
              <a:rPr b="1" lang="en-US" sz="18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this(</a:t>
            </a:r>
            <a:r>
              <a:rPr b="1" lang="en-US" sz="18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20, “김철수”</a:t>
            </a:r>
            <a:r>
              <a:rPr b="1" lang="en-US" sz="18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public </a:t>
            </a:r>
            <a:r>
              <a:rPr b="1" lang="en-US" sz="18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Academy(</a:t>
            </a:r>
            <a:r>
              <a:rPr b="1" lang="en-US" sz="18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age, String name</a:t>
            </a:r>
            <a:r>
              <a:rPr b="1" lang="en-US" sz="18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    this.age = age;     this.name = name;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}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39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646" name="Google Shape;646;p39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400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Chap05.</a:t>
              </a:r>
              <a:endParaRPr b="1" sz="5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400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메소드(Method)</a:t>
              </a:r>
              <a:endParaRPr b="1" sz="5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3 + 1대 특징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164644" y="1895490"/>
            <a:ext cx="4561762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캡슐화 (Encapsulation)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상속 (Inheritance)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다형성 (Polymorphism)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6096000" y="3141985"/>
            <a:ext cx="46313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      추상화 (Abstraction)</a:t>
            </a:r>
            <a:endParaRPr b="1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 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4" name="Google Shape;654;p40"/>
          <p:cNvSpPr/>
          <p:nvPr/>
        </p:nvSpPr>
        <p:spPr>
          <a:xfrm>
            <a:off x="1133649" y="1628801"/>
            <a:ext cx="9930904" cy="151545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수학의 함수와 비슷하며 호출을 통해 사용, 전달 값이 없는 상태로 호출을 하거나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 값을 전달하여 호출을 하며, 함수 내에 작성된 연산 수행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수행 후 반환 값 / 결과 값은 있거나 없을 수 있음 </a:t>
            </a:r>
            <a:endParaRPr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5" name="Google Shape;655;p40"/>
          <p:cNvSpPr txBox="1"/>
          <p:nvPr/>
        </p:nvSpPr>
        <p:spPr>
          <a:xfrm>
            <a:off x="1133648" y="1052736"/>
            <a:ext cx="23374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메소드란 ? 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56" name="Google Shape;65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4902" y="3435198"/>
            <a:ext cx="4562196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40"/>
          <p:cNvSpPr txBox="1"/>
          <p:nvPr/>
        </p:nvSpPr>
        <p:spPr>
          <a:xfrm>
            <a:off x="2815331" y="3460495"/>
            <a:ext cx="9995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전달 값</a:t>
            </a:r>
            <a:endParaRPr/>
          </a:p>
        </p:txBody>
      </p:sp>
      <p:sp>
        <p:nvSpPr>
          <p:cNvPr id="658" name="Google Shape;658;p40"/>
          <p:cNvSpPr txBox="1"/>
          <p:nvPr/>
        </p:nvSpPr>
        <p:spPr>
          <a:xfrm>
            <a:off x="4169296" y="5917532"/>
            <a:ext cx="19892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반환 값 / 결과 값</a:t>
            </a:r>
            <a:endParaRPr/>
          </a:p>
        </p:txBody>
      </p:sp>
      <p:sp>
        <p:nvSpPr>
          <p:cNvPr id="659" name="Google Shape;659;p40"/>
          <p:cNvSpPr txBox="1"/>
          <p:nvPr/>
        </p:nvSpPr>
        <p:spPr>
          <a:xfrm>
            <a:off x="9067712" y="4584032"/>
            <a:ext cx="7340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연산</a:t>
            </a:r>
            <a:endParaRPr/>
          </a:p>
        </p:txBody>
      </p:sp>
      <p:cxnSp>
        <p:nvCxnSpPr>
          <p:cNvPr id="660" name="Google Shape;660;p40"/>
          <p:cNvCxnSpPr>
            <a:endCxn id="657" idx="3"/>
          </p:cNvCxnSpPr>
          <p:nvPr/>
        </p:nvCxnSpPr>
        <p:spPr>
          <a:xfrm rot="10800000">
            <a:off x="3814902" y="3645161"/>
            <a:ext cx="949500" cy="34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661" name="Google Shape;661;p40"/>
          <p:cNvCxnSpPr>
            <a:endCxn id="659" idx="1"/>
          </p:cNvCxnSpPr>
          <p:nvPr/>
        </p:nvCxnSpPr>
        <p:spPr>
          <a:xfrm>
            <a:off x="7058612" y="4768698"/>
            <a:ext cx="20091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662" name="Google Shape;662;p40"/>
          <p:cNvCxnSpPr>
            <a:endCxn id="658" idx="3"/>
          </p:cNvCxnSpPr>
          <p:nvPr/>
        </p:nvCxnSpPr>
        <p:spPr>
          <a:xfrm flipH="1">
            <a:off x="6158517" y="5779998"/>
            <a:ext cx="900000" cy="322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dash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 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9" name="Google Shape;669;p41"/>
          <p:cNvSpPr/>
          <p:nvPr/>
        </p:nvSpPr>
        <p:spPr>
          <a:xfrm>
            <a:off x="1133649" y="1628801"/>
            <a:ext cx="9930904" cy="34084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반환형 메소드명( [매개변수] 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//  기능 정의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information()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0" name="Google Shape;670;p41"/>
          <p:cNvSpPr txBox="1"/>
          <p:nvPr/>
        </p:nvSpPr>
        <p:spPr>
          <a:xfrm>
            <a:off x="1133648" y="1052736"/>
            <a:ext cx="28135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표현식 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7" name="Google Shape;677;p42"/>
          <p:cNvSpPr txBox="1"/>
          <p:nvPr/>
        </p:nvSpPr>
        <p:spPr>
          <a:xfrm>
            <a:off x="1133648" y="1052736"/>
            <a:ext cx="32111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접근제한자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78" name="Google Shape;678;p42"/>
          <p:cNvGraphicFramePr/>
          <p:nvPr/>
        </p:nvGraphicFramePr>
        <p:xfrm>
          <a:off x="1158644" y="16869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{A86B6D0B-80E8-4096-A56A-2F78C13E470C}</a:tableStyleId>
              </a:tblPr>
              <a:tblGrid>
                <a:gridCol w="654650"/>
                <a:gridCol w="1720300"/>
                <a:gridCol w="2092275"/>
                <a:gridCol w="1906300"/>
                <a:gridCol w="1844300"/>
                <a:gridCol w="1688350"/>
              </a:tblGrid>
              <a:tr h="4877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구분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클래스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패키지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자손 클래스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전체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+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public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#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protected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~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(default)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private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5" name="Google Shape;685;p43"/>
          <p:cNvSpPr txBox="1"/>
          <p:nvPr/>
        </p:nvSpPr>
        <p:spPr>
          <a:xfrm>
            <a:off x="1133648" y="1052736"/>
            <a:ext cx="25955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예약어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86" name="Google Shape;686;p43"/>
          <p:cNvGraphicFramePr/>
          <p:nvPr/>
        </p:nvGraphicFramePr>
        <p:xfrm>
          <a:off x="1158643" y="16869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{A86B6D0B-80E8-4096-A56A-2F78C13E470C}</a:tableStyleId>
              </a:tblPr>
              <a:tblGrid>
                <a:gridCol w="1825200"/>
                <a:gridCol w="8069175"/>
              </a:tblGrid>
              <a:tr h="48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구분</a:t>
                      </a:r>
                      <a:endParaRPr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전체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static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static 영역에 할당하여 객체 생성 없이 사용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final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종단의 의미, 상속 시 오버라이딩 불가능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abstract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미완성된, 상속하여 오버라이딩으로 완성시켜 사용해야 함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synchronized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동기화 처리, 공유 자원에 한 개의 스레드만 접근 가능함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static final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(final static)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static과 final의 의미를 둘 다 가짐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3" name="Google Shape;693;p44"/>
          <p:cNvSpPr txBox="1"/>
          <p:nvPr/>
        </p:nvSpPr>
        <p:spPr>
          <a:xfrm>
            <a:off x="1133648" y="1052736"/>
            <a:ext cx="25955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반환형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94" name="Google Shape;694;p44"/>
          <p:cNvGraphicFramePr/>
          <p:nvPr/>
        </p:nvGraphicFramePr>
        <p:xfrm>
          <a:off x="1158643" y="16869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{A86B6D0B-80E8-4096-A56A-2F78C13E470C}</a:tableStyleId>
              </a:tblPr>
              <a:tblGrid>
                <a:gridCol w="1825200"/>
                <a:gridCol w="8069175"/>
              </a:tblGrid>
              <a:tr h="48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구분</a:t>
                      </a:r>
                      <a:endParaRPr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전체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void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반환형이 없음을 의미, 반환 값이 없을 경우 반드시 작성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기본 자료형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연산 수행 후 반환 값이 기본 자료형일 경우 사용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배열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연산 수행후 반환 값이 배열인 경우 배열의 주소값이 반환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936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클래스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연산 수행후 반환 값이 해당 클래스 타입의 객체일 경우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해당 객체의 주소값이 반환  (클래스 == 타입)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1" name="Google Shape;701;p45"/>
          <p:cNvSpPr txBox="1"/>
          <p:nvPr/>
        </p:nvSpPr>
        <p:spPr>
          <a:xfrm>
            <a:off x="1133648" y="1052736"/>
            <a:ext cx="2903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매개변수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02" name="Google Shape;702;p45"/>
          <p:cNvGraphicFramePr/>
          <p:nvPr/>
        </p:nvGraphicFramePr>
        <p:xfrm>
          <a:off x="1158643" y="16869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{A86B6D0B-80E8-4096-A56A-2F78C13E470C}</a:tableStyleId>
              </a:tblPr>
              <a:tblGrid>
                <a:gridCol w="1825200"/>
                <a:gridCol w="8069175"/>
              </a:tblGrid>
              <a:tr h="48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구분</a:t>
                      </a:r>
                      <a:endParaRPr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전체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 )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매개변수가 없는 것을 의미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기본 자료형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기본형 매개변수 사용 시 값을 복사하여 전달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매개변수 값을 변경하여도 본래 값은 변경되지 않음</a:t>
                      </a:r>
                      <a:endParaRPr/>
                    </a:p>
                  </a:txBody>
                  <a:tcPr marT="45700" marB="45700" marR="91450" marL="91450" anchor="ctr"/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배열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배열, 클래스 등 참조형을 매개변수로 전달 시에는 데이터의 주소 값을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전달하기 때문에 매개변수를 수정하면 본래의 데이터가 수정됨(얕은 복사)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클래스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 vMerge="1"/>
              </a:tr>
              <a:tr h="108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가변인자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매개변수의 개수를 유동적으로 설정하는 방법으로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가변 매개변수 외 다른 매개변수가 있으면 가변 매개변수를 마지막에 설정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* 방법 : (자료형 ... 변수명)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</a:tbl>
          </a:graphicData>
        </a:graphic>
      </p:graphicFrame>
      <p:sp>
        <p:nvSpPr>
          <p:cNvPr id="703" name="Google Shape;703;p45"/>
          <p:cNvSpPr txBox="1"/>
          <p:nvPr/>
        </p:nvSpPr>
        <p:spPr>
          <a:xfrm>
            <a:off x="1158643" y="6014853"/>
            <a:ext cx="3430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매개변수의 수에 제한이 없다.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 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0" name="Google Shape;710;p46"/>
          <p:cNvSpPr/>
          <p:nvPr/>
        </p:nvSpPr>
        <p:spPr>
          <a:xfrm>
            <a:off x="1133649" y="1628801"/>
            <a:ext cx="9930904" cy="34084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반환형 메소드명()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//  기능 정의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information()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1" name="Google Shape;711;p46"/>
          <p:cNvSpPr txBox="1"/>
          <p:nvPr/>
        </p:nvSpPr>
        <p:spPr>
          <a:xfrm>
            <a:off x="1133648" y="1052736"/>
            <a:ext cx="80441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표현식 – 매개변수가 없고 리턴 값이 있을 때 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 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8" name="Google Shape;718;p47"/>
          <p:cNvSpPr/>
          <p:nvPr/>
        </p:nvSpPr>
        <p:spPr>
          <a:xfrm>
            <a:off x="1133649" y="1628801"/>
            <a:ext cx="9930904" cy="34084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void 메소드명()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//  기능 정의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information()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9" name="Google Shape;719;p47"/>
          <p:cNvSpPr txBox="1"/>
          <p:nvPr/>
        </p:nvSpPr>
        <p:spPr>
          <a:xfrm>
            <a:off x="1133648" y="1052736"/>
            <a:ext cx="80441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표현식 – 매개변수가 없고 리턴 값이 없을 때 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 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6" name="Google Shape;726;p48"/>
          <p:cNvSpPr/>
          <p:nvPr/>
        </p:nvSpPr>
        <p:spPr>
          <a:xfrm>
            <a:off x="1133649" y="1628801"/>
            <a:ext cx="9930904" cy="34084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반환형 메소드명(자료형 변수명)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//  기능 정의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information(String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studentName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studentName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7" name="Google Shape;727;p48"/>
          <p:cNvSpPr txBox="1"/>
          <p:nvPr/>
        </p:nvSpPr>
        <p:spPr>
          <a:xfrm>
            <a:off x="1133648" y="1052736"/>
            <a:ext cx="80441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표현식 – 매개변수가 있고 리턴 값이 있을 때 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 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4" name="Google Shape;734;p49"/>
          <p:cNvSpPr/>
          <p:nvPr/>
        </p:nvSpPr>
        <p:spPr>
          <a:xfrm>
            <a:off x="1133649" y="1628801"/>
            <a:ext cx="9930904" cy="34084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void 메소드명(자료형 변수명)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//  기능 정의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 void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information(String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studentName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studentName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5" name="Google Shape;735;p49"/>
          <p:cNvSpPr txBox="1"/>
          <p:nvPr/>
        </p:nvSpPr>
        <p:spPr>
          <a:xfrm>
            <a:off x="1133648" y="1052736"/>
            <a:ext cx="80441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표현식 – 매개변수가 있고 리턴 값이 없을 때 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1135061" y="3426855"/>
            <a:ext cx="32608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객체 지향 언어란 ?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1133649" y="3979338"/>
            <a:ext cx="9930904" cy="158417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현실 세계는 사물이나 개념처럼 독립되고 구분되는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 객체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이루어져 있으며,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발생하는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사건들은 객체간의 상호작용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개념을 컴퓨터로 옮겨 놓아 만들어낸 것이 객체지향 언어이다.</a:t>
            </a:r>
            <a:endParaRPr/>
          </a:p>
        </p:txBody>
      </p:sp>
      <p:sp>
        <p:nvSpPr>
          <p:cNvPr id="130" name="Google Shape;130;p5"/>
          <p:cNvSpPr/>
          <p:nvPr/>
        </p:nvSpPr>
        <p:spPr>
          <a:xfrm>
            <a:off x="1133648" y="1681163"/>
            <a:ext cx="9930905" cy="81649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자신의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속성(값, data)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기능(동작,행동)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다른 것들 과 구분되어 식별 가능한 것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1133648" y="1084039"/>
            <a:ext cx="44390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현실</a:t>
            </a: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객체(Object)란 ?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getter와 setter 메소드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2" name="Google Shape;742;p50"/>
          <p:cNvSpPr/>
          <p:nvPr/>
        </p:nvSpPr>
        <p:spPr>
          <a:xfrm>
            <a:off x="1133649" y="1628801"/>
            <a:ext cx="9930904" cy="73057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필드에 변경할 값을 전달 받아서 필드 값을 변경하는 메소드</a:t>
            </a:r>
            <a:endParaRPr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3" name="Google Shape;743;p50"/>
          <p:cNvSpPr txBox="1"/>
          <p:nvPr/>
        </p:nvSpPr>
        <p:spPr>
          <a:xfrm>
            <a:off x="1133648" y="1052736"/>
            <a:ext cx="25124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setter 메소드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4" name="Google Shape;744;p50"/>
          <p:cNvSpPr txBox="1"/>
          <p:nvPr/>
        </p:nvSpPr>
        <p:spPr>
          <a:xfrm>
            <a:off x="1136749" y="2712022"/>
            <a:ext cx="15632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표현식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5" name="Google Shape;745;p50"/>
          <p:cNvSpPr/>
          <p:nvPr/>
        </p:nvSpPr>
        <p:spPr>
          <a:xfrm>
            <a:off x="1130548" y="3224105"/>
            <a:ext cx="9930904" cy="287189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void set필드명(자료형 변수명)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(this.)필드명 = 자료형 변수명;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setStudentNo(</a:t>
            </a:r>
            <a:r>
              <a:rPr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this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getter와 setter 메소드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2" name="Google Shape;752;p51"/>
          <p:cNvSpPr/>
          <p:nvPr/>
        </p:nvSpPr>
        <p:spPr>
          <a:xfrm>
            <a:off x="1133649" y="1628801"/>
            <a:ext cx="9930904" cy="73057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필드에 기록된 값을 읽어서 요청한 쪽으로 읽은 값을 넘기는 메소드</a:t>
            </a:r>
            <a:endParaRPr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3" name="Google Shape;753;p51"/>
          <p:cNvSpPr txBox="1"/>
          <p:nvPr/>
        </p:nvSpPr>
        <p:spPr>
          <a:xfrm>
            <a:off x="1133648" y="1052736"/>
            <a:ext cx="25621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getter 메소드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4" name="Google Shape;754;p51"/>
          <p:cNvSpPr txBox="1"/>
          <p:nvPr/>
        </p:nvSpPr>
        <p:spPr>
          <a:xfrm>
            <a:off x="1136749" y="2712022"/>
            <a:ext cx="15632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표현식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5" name="Google Shape;755;p51"/>
          <p:cNvSpPr/>
          <p:nvPr/>
        </p:nvSpPr>
        <p:spPr>
          <a:xfrm>
            <a:off x="1130548" y="3224105"/>
            <a:ext cx="9930904" cy="287189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반환형 get필드명()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return 필드명;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getStudentNo()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return </a:t>
            </a: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return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2" name="Google Shape;762;p52"/>
          <p:cNvSpPr/>
          <p:nvPr/>
        </p:nvSpPr>
        <p:spPr>
          <a:xfrm>
            <a:off x="1133649" y="1052736"/>
            <a:ext cx="9930904" cy="10801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메소드를 종료하고 자신을 호출한 메소드로 돌아가는 예약어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반환 값이 있다면 반환 값을 가지고 자신을 호출한 메소드로 돌아감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3" name="Google Shape;763;p52"/>
          <p:cNvSpPr txBox="1"/>
          <p:nvPr/>
        </p:nvSpPr>
        <p:spPr>
          <a:xfrm>
            <a:off x="5534468" y="5966680"/>
            <a:ext cx="11230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STACK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4" name="Google Shape;764;p52"/>
          <p:cNvSpPr/>
          <p:nvPr/>
        </p:nvSpPr>
        <p:spPr>
          <a:xfrm>
            <a:off x="4837906" y="5214543"/>
            <a:ext cx="2160588" cy="503237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method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5" name="Google Shape;765;p52"/>
          <p:cNvSpPr/>
          <p:nvPr/>
        </p:nvSpPr>
        <p:spPr>
          <a:xfrm>
            <a:off x="4837906" y="4638280"/>
            <a:ext cx="2160588" cy="504825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 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6" name="Google Shape;766;p52"/>
          <p:cNvSpPr/>
          <p:nvPr/>
        </p:nvSpPr>
        <p:spPr>
          <a:xfrm>
            <a:off x="4837906" y="4063605"/>
            <a:ext cx="2160588" cy="503238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 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67" name="Google Shape;767;p52"/>
          <p:cNvGrpSpPr/>
          <p:nvPr/>
        </p:nvGrpSpPr>
        <p:grpSpPr>
          <a:xfrm>
            <a:off x="4664869" y="2788353"/>
            <a:ext cx="2535237" cy="3073890"/>
            <a:chOff x="1446231" y="2016633"/>
            <a:chExt cx="2534852" cy="3788631"/>
          </a:xfrm>
        </p:grpSpPr>
        <p:sp>
          <p:nvSpPr>
            <p:cNvPr id="768" name="Google Shape;768;p52"/>
            <p:cNvSpPr/>
            <p:nvPr/>
          </p:nvSpPr>
          <p:spPr>
            <a:xfrm>
              <a:off x="1476388" y="2564444"/>
              <a:ext cx="2447553" cy="324082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9" name="Google Shape;769;p52"/>
            <p:cNvSpPr/>
            <p:nvPr/>
          </p:nvSpPr>
          <p:spPr>
            <a:xfrm>
              <a:off x="1446231" y="2016633"/>
              <a:ext cx="2534852" cy="56845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70" name="Google Shape;770;p52"/>
          <p:cNvSpPr/>
          <p:nvPr/>
        </p:nvSpPr>
        <p:spPr>
          <a:xfrm rot="1453139">
            <a:off x="3974306" y="2813539"/>
            <a:ext cx="1439863" cy="1079500"/>
          </a:xfrm>
          <a:custGeom>
            <a:rect b="b" l="l" r="r" t="t"/>
            <a:pathLst>
              <a:path extrusionOk="0" h="120000" w="120000">
                <a:moveTo>
                  <a:pt x="5623" y="60000"/>
                </a:moveTo>
                <a:lnTo>
                  <a:pt x="5623" y="60000"/>
                </a:lnTo>
                <a:cubicBezTo>
                  <a:pt x="5623" y="34952"/>
                  <a:pt x="23951" y="13392"/>
                  <a:pt x="49396" y="8508"/>
                </a:cubicBezTo>
                <a:cubicBezTo>
                  <a:pt x="74842" y="3623"/>
                  <a:pt x="100318" y="16775"/>
                  <a:pt x="110242" y="39918"/>
                </a:cubicBezTo>
                <a:lnTo>
                  <a:pt x="114876" y="39918"/>
                </a:lnTo>
                <a:lnTo>
                  <a:pt x="108754" y="60000"/>
                </a:lnTo>
                <a:lnTo>
                  <a:pt x="92384" y="39918"/>
                </a:lnTo>
                <a:lnTo>
                  <a:pt x="96425" y="39918"/>
                </a:lnTo>
                <a:lnTo>
                  <a:pt x="96425" y="39918"/>
                </a:lnTo>
                <a:cubicBezTo>
                  <a:pt x="86149" y="25828"/>
                  <a:pt x="66402" y="19335"/>
                  <a:pt x="47974" y="23987"/>
                </a:cubicBezTo>
                <a:cubicBezTo>
                  <a:pt x="29546" y="28639"/>
                  <a:pt x="16869" y="43316"/>
                  <a:pt x="16869" y="6000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1" name="Google Shape;771;p52"/>
          <p:cNvSpPr/>
          <p:nvPr/>
        </p:nvSpPr>
        <p:spPr>
          <a:xfrm rot="-1948523">
            <a:off x="6461919" y="2683364"/>
            <a:ext cx="1439862" cy="1079500"/>
          </a:xfrm>
          <a:custGeom>
            <a:rect b="b" l="l" r="r" t="t"/>
            <a:pathLst>
              <a:path extrusionOk="0" h="120000" w="120000">
                <a:moveTo>
                  <a:pt x="5623" y="60000"/>
                </a:moveTo>
                <a:lnTo>
                  <a:pt x="5623" y="60000"/>
                </a:lnTo>
                <a:cubicBezTo>
                  <a:pt x="5623" y="34952"/>
                  <a:pt x="23951" y="13392"/>
                  <a:pt x="49396" y="8508"/>
                </a:cubicBezTo>
                <a:cubicBezTo>
                  <a:pt x="74842" y="3623"/>
                  <a:pt x="100318" y="16775"/>
                  <a:pt x="110242" y="39918"/>
                </a:cubicBezTo>
                <a:lnTo>
                  <a:pt x="114876" y="39918"/>
                </a:lnTo>
                <a:lnTo>
                  <a:pt x="108754" y="60000"/>
                </a:lnTo>
                <a:lnTo>
                  <a:pt x="92384" y="39918"/>
                </a:lnTo>
                <a:lnTo>
                  <a:pt x="96425" y="39918"/>
                </a:lnTo>
                <a:lnTo>
                  <a:pt x="96425" y="39918"/>
                </a:lnTo>
                <a:cubicBezTo>
                  <a:pt x="86149" y="25828"/>
                  <a:pt x="66402" y="19335"/>
                  <a:pt x="47974" y="23987"/>
                </a:cubicBezTo>
                <a:cubicBezTo>
                  <a:pt x="29546" y="28639"/>
                  <a:pt x="16869" y="43316"/>
                  <a:pt x="16869" y="6000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2" name="Google Shape;772;p52"/>
          <p:cNvSpPr txBox="1"/>
          <p:nvPr/>
        </p:nvSpPr>
        <p:spPr>
          <a:xfrm>
            <a:off x="4887119" y="2573826"/>
            <a:ext cx="70961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push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3" name="Google Shape;773;p52"/>
          <p:cNvSpPr txBox="1"/>
          <p:nvPr/>
        </p:nvSpPr>
        <p:spPr>
          <a:xfrm>
            <a:off x="6373019" y="2570651"/>
            <a:ext cx="6032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pop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4" name="Google Shape;774;p52"/>
          <p:cNvSpPr/>
          <p:nvPr/>
        </p:nvSpPr>
        <p:spPr>
          <a:xfrm rot="5400000">
            <a:off x="6494462" y="4134249"/>
            <a:ext cx="936625" cy="935038"/>
          </a:xfrm>
          <a:custGeom>
            <a:rect b="b" l="l" r="r" t="t"/>
            <a:pathLst>
              <a:path extrusionOk="0" h="120000" w="120000">
                <a:moveTo>
                  <a:pt x="7487" y="60000"/>
                </a:moveTo>
                <a:lnTo>
                  <a:pt x="7487" y="60000"/>
                </a:lnTo>
                <a:cubicBezTo>
                  <a:pt x="7487" y="33875"/>
                  <a:pt x="26701" y="11725"/>
                  <a:pt x="52569" y="8028"/>
                </a:cubicBezTo>
                <a:cubicBezTo>
                  <a:pt x="78437" y="4331"/>
                  <a:pt x="103088" y="20212"/>
                  <a:pt x="110410" y="45291"/>
                </a:cubicBezTo>
                <a:lnTo>
                  <a:pt x="117527" y="45291"/>
                </a:lnTo>
                <a:lnTo>
                  <a:pt x="105025" y="60000"/>
                </a:lnTo>
                <a:lnTo>
                  <a:pt x="87578" y="45291"/>
                </a:lnTo>
                <a:lnTo>
                  <a:pt x="94530" y="45291"/>
                </a:lnTo>
                <a:lnTo>
                  <a:pt x="94530" y="45291"/>
                </a:lnTo>
                <a:cubicBezTo>
                  <a:pt x="87534" y="28902"/>
                  <a:pt x="69960" y="19692"/>
                  <a:pt x="52486" y="23259"/>
                </a:cubicBezTo>
                <a:cubicBezTo>
                  <a:pt x="35012" y="26825"/>
                  <a:pt x="22462" y="42183"/>
                  <a:pt x="22462" y="6000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5" name="Google Shape;775;p52"/>
          <p:cNvSpPr txBox="1"/>
          <p:nvPr/>
        </p:nvSpPr>
        <p:spPr>
          <a:xfrm>
            <a:off x="7430294" y="4339830"/>
            <a:ext cx="8096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return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6" name="Google Shape;776;p52"/>
          <p:cNvSpPr/>
          <p:nvPr/>
        </p:nvSpPr>
        <p:spPr>
          <a:xfrm rot="-5111403">
            <a:off x="4604544" y="4092180"/>
            <a:ext cx="625475" cy="771525"/>
          </a:xfrm>
          <a:custGeom>
            <a:rect b="b" l="l" r="r" t="t"/>
            <a:pathLst>
              <a:path extrusionOk="0" h="120000" w="120000">
                <a:moveTo>
                  <a:pt x="7500" y="60000"/>
                </a:moveTo>
                <a:lnTo>
                  <a:pt x="7500" y="60000"/>
                </a:lnTo>
                <a:cubicBezTo>
                  <a:pt x="7500" y="32592"/>
                  <a:pt x="27520" y="9544"/>
                  <a:pt x="54034" y="6429"/>
                </a:cubicBezTo>
                <a:cubicBezTo>
                  <a:pt x="80548" y="3315"/>
                  <a:pt x="105119" y="21125"/>
                  <a:pt x="111144" y="47825"/>
                </a:cubicBezTo>
                <a:lnTo>
                  <a:pt x="118518" y="47825"/>
                </a:lnTo>
                <a:lnTo>
                  <a:pt x="105000" y="60000"/>
                </a:lnTo>
                <a:lnTo>
                  <a:pt x="88518" y="47825"/>
                </a:lnTo>
                <a:lnTo>
                  <a:pt x="95871" y="47825"/>
                </a:lnTo>
                <a:cubicBezTo>
                  <a:pt x="90455" y="28038"/>
                  <a:pt x="72847" y="15648"/>
                  <a:pt x="54473" y="18697"/>
                </a:cubicBezTo>
                <a:cubicBezTo>
                  <a:pt x="36100" y="21745"/>
                  <a:pt x="22500" y="39314"/>
                  <a:pt x="22500" y="600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7" name="Google Shape;777;p52"/>
          <p:cNvSpPr/>
          <p:nvPr/>
        </p:nvSpPr>
        <p:spPr>
          <a:xfrm rot="-5111403">
            <a:off x="4589463" y="4812111"/>
            <a:ext cx="627062" cy="771525"/>
          </a:xfrm>
          <a:custGeom>
            <a:rect b="b" l="l" r="r" t="t"/>
            <a:pathLst>
              <a:path extrusionOk="0" h="120000" w="120000">
                <a:moveTo>
                  <a:pt x="7500" y="60000"/>
                </a:moveTo>
                <a:lnTo>
                  <a:pt x="7500" y="60000"/>
                </a:lnTo>
                <a:cubicBezTo>
                  <a:pt x="7500" y="32606"/>
                  <a:pt x="27512" y="9568"/>
                  <a:pt x="54019" y="6447"/>
                </a:cubicBezTo>
                <a:cubicBezTo>
                  <a:pt x="80525" y="3326"/>
                  <a:pt x="105097" y="21114"/>
                  <a:pt x="111137" y="47797"/>
                </a:cubicBezTo>
                <a:lnTo>
                  <a:pt x="118509" y="47797"/>
                </a:lnTo>
                <a:lnTo>
                  <a:pt x="105000" y="60000"/>
                </a:lnTo>
                <a:lnTo>
                  <a:pt x="88509" y="47797"/>
                </a:lnTo>
                <a:lnTo>
                  <a:pt x="95859" y="47797"/>
                </a:lnTo>
                <a:lnTo>
                  <a:pt x="95859" y="47797"/>
                </a:lnTo>
                <a:cubicBezTo>
                  <a:pt x="90427" y="28046"/>
                  <a:pt x="72818" y="15691"/>
                  <a:pt x="54454" y="18746"/>
                </a:cubicBezTo>
                <a:cubicBezTo>
                  <a:pt x="36089" y="21801"/>
                  <a:pt x="22500" y="39345"/>
                  <a:pt x="22500" y="600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8" name="Google Shape;778;p52"/>
          <p:cNvSpPr txBox="1"/>
          <p:nvPr/>
        </p:nvSpPr>
        <p:spPr>
          <a:xfrm>
            <a:off x="3952081" y="4246168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호출</a:t>
            </a:r>
            <a:endParaRPr/>
          </a:p>
        </p:txBody>
      </p:sp>
      <p:sp>
        <p:nvSpPr>
          <p:cNvPr id="779" name="Google Shape;779;p52"/>
          <p:cNvSpPr txBox="1"/>
          <p:nvPr/>
        </p:nvSpPr>
        <p:spPr>
          <a:xfrm>
            <a:off x="3961606" y="5028805"/>
            <a:ext cx="64611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호출</a:t>
            </a:r>
            <a:endParaRPr/>
          </a:p>
        </p:txBody>
      </p:sp>
      <p:sp>
        <p:nvSpPr>
          <p:cNvPr id="780" name="Google Shape;780;p52"/>
          <p:cNvSpPr txBox="1"/>
          <p:nvPr/>
        </p:nvSpPr>
        <p:spPr>
          <a:xfrm>
            <a:off x="31810" y="6401986"/>
            <a:ext cx="5108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STACK의 자료구조 : LIFO(Last-Input-First-Out)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</a:t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1133648" y="1673441"/>
            <a:ext cx="9930905" cy="81649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클래스에 정의된 내용대로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 연산자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통해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메모리 영역에 생성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된 것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1133648" y="1076317"/>
            <a:ext cx="44390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자바</a:t>
            </a: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객체(Object)란 ?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0" name="Google Shape;140;p6"/>
          <p:cNvGrpSpPr/>
          <p:nvPr/>
        </p:nvGrpSpPr>
        <p:grpSpPr>
          <a:xfrm>
            <a:off x="2227898" y="3004668"/>
            <a:ext cx="7715249" cy="2713398"/>
            <a:chOff x="841058" y="2611077"/>
            <a:chExt cx="7715249" cy="2713398"/>
          </a:xfrm>
        </p:grpSpPr>
        <p:grpSp>
          <p:nvGrpSpPr>
            <p:cNvPr id="141" name="Google Shape;141;p6"/>
            <p:cNvGrpSpPr/>
            <p:nvPr/>
          </p:nvGrpSpPr>
          <p:grpSpPr>
            <a:xfrm rot="5400000">
              <a:off x="3698557" y="466725"/>
              <a:ext cx="2071687" cy="7643813"/>
              <a:chOff x="5143484" y="1142748"/>
              <a:chExt cx="2643233" cy="4572273"/>
            </a:xfrm>
          </p:grpSpPr>
          <p:sp>
            <p:nvSpPr>
              <p:cNvPr id="142" name="Google Shape;142;p6"/>
              <p:cNvSpPr/>
              <p:nvPr/>
            </p:nvSpPr>
            <p:spPr>
              <a:xfrm>
                <a:off x="5143484" y="1142748"/>
                <a:ext cx="2643233" cy="4572273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143" name="Google Shape;143;p6"/>
              <p:cNvCxnSpPr/>
              <p:nvPr/>
            </p:nvCxnSpPr>
            <p:spPr>
              <a:xfrm>
                <a:off x="5143484" y="1825503"/>
                <a:ext cx="2643233" cy="94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4" name="Google Shape;144;p6"/>
              <p:cNvCxnSpPr/>
              <p:nvPr/>
            </p:nvCxnSpPr>
            <p:spPr>
              <a:xfrm>
                <a:off x="5143484" y="4459664"/>
                <a:ext cx="2643233" cy="1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45" name="Google Shape;145;p6"/>
              <p:cNvSpPr txBox="1"/>
              <p:nvPr/>
            </p:nvSpPr>
            <p:spPr>
              <a:xfrm rot="-5400000">
                <a:off x="5202064" y="3824256"/>
                <a:ext cx="568797" cy="5890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algun Gothic"/>
                  <a:buNone/>
                </a:pPr>
                <a:r>
                  <a:rPr b="1" i="0" lang="en-US" sz="2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Heap</a:t>
                </a:r>
                <a:endParaRPr b="1" i="0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6" name="Google Shape;146;p6"/>
              <p:cNvSpPr txBox="1"/>
              <p:nvPr/>
            </p:nvSpPr>
            <p:spPr>
              <a:xfrm rot="-5400000">
                <a:off x="5242547" y="5086263"/>
                <a:ext cx="573246" cy="5890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algun Gothic"/>
                  <a:buNone/>
                </a:pPr>
                <a:r>
                  <a:rPr b="1" i="0" lang="en-US" sz="2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Stack</a:t>
                </a:r>
                <a:endParaRPr b="1" i="0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7" name="Google Shape;147;p6"/>
              <p:cNvSpPr txBox="1"/>
              <p:nvPr/>
            </p:nvSpPr>
            <p:spPr>
              <a:xfrm rot="-5400000">
                <a:off x="5232957" y="1186384"/>
                <a:ext cx="592424" cy="5890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algun Gothic"/>
                  <a:buNone/>
                </a:pPr>
                <a:r>
                  <a:rPr b="1" i="0" lang="en-US" sz="2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Static</a:t>
                </a:r>
                <a:endParaRPr b="1" i="0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48" name="Google Shape;148;p6"/>
            <p:cNvSpPr/>
            <p:nvPr/>
          </p:nvSpPr>
          <p:spPr>
            <a:xfrm>
              <a:off x="1126808" y="4181475"/>
              <a:ext cx="1214437" cy="64293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0x1234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6"/>
            <p:cNvSpPr txBox="1"/>
            <p:nvPr/>
          </p:nvSpPr>
          <p:spPr>
            <a:xfrm>
              <a:off x="1055370" y="3824288"/>
              <a:ext cx="714375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50" name="Google Shape;150;p6"/>
            <p:cNvGrpSpPr/>
            <p:nvPr/>
          </p:nvGrpSpPr>
          <p:grpSpPr>
            <a:xfrm>
              <a:off x="4127183" y="4181474"/>
              <a:ext cx="2928937" cy="642939"/>
              <a:chOff x="2714625" y="1714500"/>
              <a:chExt cx="2928938" cy="642939"/>
            </a:xfrm>
          </p:grpSpPr>
          <p:sp>
            <p:nvSpPr>
              <p:cNvPr id="151" name="Google Shape;151;p6"/>
              <p:cNvSpPr/>
              <p:nvPr/>
            </p:nvSpPr>
            <p:spPr>
              <a:xfrm>
                <a:off x="2714625" y="1714500"/>
                <a:ext cx="2928938" cy="64293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152" name="Google Shape;152;p6"/>
              <p:cNvCxnSpPr/>
              <p:nvPr/>
            </p:nvCxnSpPr>
            <p:spPr>
              <a:xfrm rot="5400000">
                <a:off x="3822700" y="2035175"/>
                <a:ext cx="642938" cy="158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3" name="Google Shape;153;p6"/>
              <p:cNvCxnSpPr/>
              <p:nvPr/>
            </p:nvCxnSpPr>
            <p:spPr>
              <a:xfrm rot="5400000">
                <a:off x="3106737" y="2035175"/>
                <a:ext cx="642938" cy="158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4" name="Google Shape;154;p6"/>
              <p:cNvCxnSpPr/>
              <p:nvPr/>
            </p:nvCxnSpPr>
            <p:spPr>
              <a:xfrm rot="5400000">
                <a:off x="4537076" y="2035175"/>
                <a:ext cx="642938" cy="158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55" name="Google Shape;155;p6"/>
            <p:cNvSpPr txBox="1"/>
            <p:nvPr/>
          </p:nvSpPr>
          <p:spPr>
            <a:xfrm>
              <a:off x="4127183" y="4783138"/>
              <a:ext cx="85725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arr[0]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56;p6"/>
            <p:cNvSpPr txBox="1"/>
            <p:nvPr/>
          </p:nvSpPr>
          <p:spPr>
            <a:xfrm flipH="1">
              <a:off x="841058" y="2611077"/>
              <a:ext cx="3998912" cy="574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4572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int[] arr = </a:t>
              </a:r>
              <a:r>
                <a:rPr b="1" i="0" lang="en-US" sz="2000" u="none" cap="none" strike="noStrike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new</a:t>
              </a:r>
              <a:r>
                <a:rPr b="0" i="0" lang="en-US" sz="2000" u="none" cap="none" strike="noStrike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int[4]; </a:t>
              </a:r>
              <a:endParaRPr/>
            </a:p>
          </p:txBody>
        </p:sp>
        <p:sp>
          <p:nvSpPr>
            <p:cNvPr id="157" name="Google Shape;157;p6"/>
            <p:cNvSpPr txBox="1"/>
            <p:nvPr/>
          </p:nvSpPr>
          <p:spPr>
            <a:xfrm>
              <a:off x="4055745" y="3824288"/>
              <a:ext cx="114300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0x1234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8" name="Google Shape;158;p6"/>
            <p:cNvCxnSpPr/>
            <p:nvPr/>
          </p:nvCxnSpPr>
          <p:spPr>
            <a:xfrm rot="10800000">
              <a:off x="2341245" y="4502150"/>
              <a:ext cx="1785938" cy="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stealth"/>
              <a:tailEnd len="sm" w="sm" type="none"/>
            </a:ln>
          </p:spPr>
        </p:cxnSp>
        <p:sp>
          <p:nvSpPr>
            <p:cNvPr id="159" name="Google Shape;159;p6"/>
            <p:cNvSpPr txBox="1"/>
            <p:nvPr/>
          </p:nvSpPr>
          <p:spPr>
            <a:xfrm>
              <a:off x="4898708" y="4783138"/>
              <a:ext cx="85725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arr[1]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160;p6"/>
            <p:cNvSpPr txBox="1"/>
            <p:nvPr/>
          </p:nvSpPr>
          <p:spPr>
            <a:xfrm>
              <a:off x="5684520" y="4783138"/>
              <a:ext cx="85725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arr[2]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161;p6"/>
            <p:cNvSpPr txBox="1"/>
            <p:nvPr/>
          </p:nvSpPr>
          <p:spPr>
            <a:xfrm>
              <a:off x="6413183" y="4783138"/>
              <a:ext cx="85725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arr[3]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2" name="Google Shape;162;p6"/>
          <p:cNvSpPr/>
          <p:nvPr/>
        </p:nvSpPr>
        <p:spPr>
          <a:xfrm>
            <a:off x="5252085" y="4179500"/>
            <a:ext cx="3390734" cy="1405496"/>
          </a:xfrm>
          <a:prstGeom prst="rect">
            <a:avLst/>
          </a:prstGeom>
          <a:noFill/>
          <a:ln cap="flat" cmpd="sng" w="508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2902507" y="5963482"/>
            <a:ext cx="62616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 연산자를 통해 메모리 영역에 생성된 배열도 객체이다.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클래스</a:t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1133649" y="1628800"/>
            <a:ext cx="9930904" cy="126348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객체의 특성(속성, 기능)에 대한 정의를 한 것</a:t>
            </a:r>
            <a:endParaRPr b="1"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제품의 설계도, 빵 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1133648" y="1052736"/>
            <a:ext cx="26901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클래스( class )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1133648" y="4365104"/>
            <a:ext cx="9930905" cy="100811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지향 언어의 특징 중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추상화(abstraction), 캡슐화(encapsulation)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적용되어야 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1133648" y="3767980"/>
            <a:ext cx="51860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 작성 시 반드시 필요한 것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클래스</a:t>
            </a:r>
            <a:endParaRPr/>
          </a:p>
        </p:txBody>
      </p:sp>
      <p:sp>
        <p:nvSpPr>
          <p:cNvPr id="180" name="Google Shape;180;p8"/>
          <p:cNvSpPr/>
          <p:nvPr/>
        </p:nvSpPr>
        <p:spPr>
          <a:xfrm>
            <a:off x="2855640" y="2060848"/>
            <a:ext cx="576262" cy="5762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2852465" y="3645173"/>
            <a:ext cx="576262" cy="5762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3428727" y="3643515"/>
            <a:ext cx="590079" cy="5762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2279576" y="3645173"/>
            <a:ext cx="572889" cy="5762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1630090" y="5291410"/>
            <a:ext cx="576262" cy="57626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2207940" y="5291410"/>
            <a:ext cx="935037" cy="57626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3142977" y="5291410"/>
            <a:ext cx="1152823" cy="57626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4295502" y="5291410"/>
            <a:ext cx="431800" cy="57626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8"/>
          <p:cNvSpPr/>
          <p:nvPr/>
        </p:nvSpPr>
        <p:spPr>
          <a:xfrm rot="5400000">
            <a:off x="2855639" y="2924448"/>
            <a:ext cx="576263" cy="4333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8"/>
          <p:cNvSpPr/>
          <p:nvPr/>
        </p:nvSpPr>
        <p:spPr>
          <a:xfrm rot="5400000">
            <a:off x="2856433" y="4507979"/>
            <a:ext cx="574675" cy="4333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6112838" y="2189359"/>
            <a:ext cx="646112" cy="3698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endParaRPr/>
          </a:p>
        </p:txBody>
      </p:sp>
      <p:sp>
        <p:nvSpPr>
          <p:cNvPr id="191" name="Google Shape;191;p8"/>
          <p:cNvSpPr txBox="1"/>
          <p:nvPr/>
        </p:nvSpPr>
        <p:spPr>
          <a:xfrm>
            <a:off x="6101725" y="3789040"/>
            <a:ext cx="646331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</a:t>
            </a:r>
            <a:endParaRPr/>
          </a:p>
        </p:txBody>
      </p:sp>
      <p:sp>
        <p:nvSpPr>
          <p:cNvPr id="192" name="Google Shape;192;p8"/>
          <p:cNvSpPr txBox="1"/>
          <p:nvPr/>
        </p:nvSpPr>
        <p:spPr>
          <a:xfrm>
            <a:off x="6020763" y="5414640"/>
            <a:ext cx="87716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</a:t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8248348" y="2004976"/>
            <a:ext cx="1871663" cy="67945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1개의 자료형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1개의 데이터</a:t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8248348" y="3589301"/>
            <a:ext cx="2016125" cy="67945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1개의 자료형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개의 데이터</a:t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8248348" y="5246651"/>
            <a:ext cx="2016125" cy="67945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개의 자료형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개의 데이터</a:t>
            </a:r>
            <a:endParaRPr/>
          </a:p>
        </p:txBody>
      </p:sp>
      <p:sp>
        <p:nvSpPr>
          <p:cNvPr id="196" name="Google Shape;196;p8"/>
          <p:cNvSpPr txBox="1"/>
          <p:nvPr/>
        </p:nvSpPr>
        <p:spPr>
          <a:xfrm>
            <a:off x="1133648" y="1082716"/>
            <a:ext cx="33201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클래스의 등장 배경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클래스</a:t>
            </a:r>
            <a:endParaRPr/>
          </a:p>
        </p:txBody>
      </p:sp>
      <p:sp>
        <p:nvSpPr>
          <p:cNvPr id="203" name="Google Shape;203;p9"/>
          <p:cNvSpPr txBox="1"/>
          <p:nvPr/>
        </p:nvSpPr>
        <p:spPr>
          <a:xfrm>
            <a:off x="1133648" y="1082716"/>
            <a:ext cx="33201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클래스의 등장 배경</a:t>
            </a:r>
            <a:endParaRPr/>
          </a:p>
        </p:txBody>
      </p:sp>
      <p:grpSp>
        <p:nvGrpSpPr>
          <p:cNvPr id="204" name="Google Shape;204;p9"/>
          <p:cNvGrpSpPr/>
          <p:nvPr/>
        </p:nvGrpSpPr>
        <p:grpSpPr>
          <a:xfrm>
            <a:off x="2409390" y="3117137"/>
            <a:ext cx="3097212" cy="1073488"/>
            <a:chOff x="2856430" y="3117137"/>
            <a:chExt cx="3097212" cy="1073488"/>
          </a:xfrm>
        </p:grpSpPr>
        <p:grpSp>
          <p:nvGrpSpPr>
            <p:cNvPr id="205" name="Google Shape;205;p9"/>
            <p:cNvGrpSpPr/>
            <p:nvPr/>
          </p:nvGrpSpPr>
          <p:grpSpPr>
            <a:xfrm>
              <a:off x="2856430" y="3117137"/>
              <a:ext cx="3097212" cy="576263"/>
              <a:chOff x="1630090" y="1844824"/>
              <a:chExt cx="3097212" cy="576263"/>
            </a:xfrm>
          </p:grpSpPr>
          <p:sp>
            <p:nvSpPr>
              <p:cNvPr id="206" name="Google Shape;206;p9"/>
              <p:cNvSpPr/>
              <p:nvPr/>
            </p:nvSpPr>
            <p:spPr>
              <a:xfrm>
                <a:off x="1630090" y="1844824"/>
                <a:ext cx="576262" cy="576263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>
                <a:off x="2207940" y="1844824"/>
                <a:ext cx="935037" cy="576263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3142977" y="1844824"/>
                <a:ext cx="1152823" cy="576263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4295502" y="1844824"/>
                <a:ext cx="431800" cy="576263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10" name="Google Shape;210;p9"/>
            <p:cNvSpPr txBox="1"/>
            <p:nvPr/>
          </p:nvSpPr>
          <p:spPr>
            <a:xfrm>
              <a:off x="5063770" y="3821293"/>
              <a:ext cx="877163" cy="3693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구조체</a:t>
              </a:r>
              <a:endParaRPr/>
            </a:p>
          </p:txBody>
        </p:sp>
      </p:grpSp>
      <p:grpSp>
        <p:nvGrpSpPr>
          <p:cNvPr id="211" name="Google Shape;211;p9"/>
          <p:cNvGrpSpPr/>
          <p:nvPr/>
        </p:nvGrpSpPr>
        <p:grpSpPr>
          <a:xfrm>
            <a:off x="7442318" y="2294117"/>
            <a:ext cx="1873250" cy="2269766"/>
            <a:chOff x="7889358" y="2294117"/>
            <a:chExt cx="1873250" cy="2269766"/>
          </a:xfrm>
        </p:grpSpPr>
        <p:sp>
          <p:nvSpPr>
            <p:cNvPr id="212" name="Google Shape;212;p9"/>
            <p:cNvSpPr/>
            <p:nvPr/>
          </p:nvSpPr>
          <p:spPr>
            <a:xfrm>
              <a:off x="7889358" y="2737030"/>
              <a:ext cx="1873250" cy="1826853"/>
            </a:xfrm>
            <a:prstGeom prst="rect">
              <a:avLst/>
            </a:prstGeom>
            <a:noFill/>
            <a:ln cap="flat" cmpd="sng" w="28575">
              <a:solidFill>
                <a:srgbClr val="C0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" name="Google Shape;213;p9"/>
            <p:cNvSpPr txBox="1"/>
            <p:nvPr/>
          </p:nvSpPr>
          <p:spPr>
            <a:xfrm>
              <a:off x="8487736" y="2294117"/>
              <a:ext cx="6463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기능</a:t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8229083" y="2910067"/>
              <a:ext cx="647700" cy="6477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8157645" y="3740237"/>
              <a:ext cx="647700" cy="6477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8949808" y="3486330"/>
              <a:ext cx="647700" cy="6477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7" name="Google Shape;217;p9"/>
          <p:cNvGrpSpPr/>
          <p:nvPr/>
        </p:nvGrpSpPr>
        <p:grpSpPr>
          <a:xfrm>
            <a:off x="6046150" y="3047967"/>
            <a:ext cx="714602" cy="714602"/>
            <a:chOff x="6302965" y="1775654"/>
            <a:chExt cx="714602" cy="714602"/>
          </a:xfrm>
        </p:grpSpPr>
        <p:sp>
          <p:nvSpPr>
            <p:cNvPr id="218" name="Google Shape;218;p9"/>
            <p:cNvSpPr/>
            <p:nvPr/>
          </p:nvSpPr>
          <p:spPr>
            <a:xfrm>
              <a:off x="6583493" y="1775654"/>
              <a:ext cx="147782" cy="714602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9" name="Google Shape;219;p9"/>
            <p:cNvSpPr/>
            <p:nvPr/>
          </p:nvSpPr>
          <p:spPr>
            <a:xfrm rot="-5400000">
              <a:off x="6586375" y="1775654"/>
              <a:ext cx="147782" cy="714602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