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sheJQfeS8jtw2KqG/W8rY8DOv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c15b5f96e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c15b5f96e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2" name="Google Shape;92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예외 처리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8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(Exception Handling)</a:t>
              </a:r>
              <a:endParaRPr b="1" i="0" sz="48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예외 처리 방법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1125538" y="1052513"/>
            <a:ext cx="37097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throws로 예외 던지기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13"/>
          <p:cNvSpPr/>
          <p:nvPr/>
        </p:nvSpPr>
        <p:spPr>
          <a:xfrm>
            <a:off x="353344" y="1604961"/>
            <a:ext cx="6248936" cy="473384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ThrowsTest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ThrowsTest();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try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	tt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.methodA();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(IOException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	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.printStackTrace();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</a:t>
            </a:r>
            <a:r>
              <a:rPr b="1" i="1" lang="en-US" sz="16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"프로그램 종료"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3"/>
          <p:cNvSpPr/>
          <p:nvPr/>
        </p:nvSpPr>
        <p:spPr>
          <a:xfrm>
            <a:off x="6675624" y="1604962"/>
            <a:ext cx="5180576" cy="129847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methodA()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IOException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methodB();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6675624" y="3192392"/>
            <a:ext cx="5180576" cy="129847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methodB()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IOException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methodC();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6675624" y="4779822"/>
            <a:ext cx="5180576" cy="155898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methodC()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IOException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throw new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IOException();</a:t>
            </a:r>
            <a:r>
              <a:rPr lang="en-US" sz="16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br>
              <a:rPr lang="en-US" sz="16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IOException 강제 발생 </a:t>
            </a:r>
            <a:endParaRPr b="1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13"/>
          <p:cNvSpPr/>
          <p:nvPr/>
        </p:nvSpPr>
        <p:spPr>
          <a:xfrm rot="10800000">
            <a:off x="11558726" y="4256880"/>
            <a:ext cx="441142" cy="909923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13"/>
          <p:cNvSpPr/>
          <p:nvPr/>
        </p:nvSpPr>
        <p:spPr>
          <a:xfrm rot="10800000">
            <a:off x="11558726" y="2567968"/>
            <a:ext cx="441142" cy="9831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9" name="Google Shape;239;p13"/>
          <p:cNvCxnSpPr/>
          <p:nvPr/>
        </p:nvCxnSpPr>
        <p:spPr>
          <a:xfrm flipH="1">
            <a:off x="3941685" y="2112885"/>
            <a:ext cx="5601810" cy="1438183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0" name="Google Shape;240;p13"/>
          <p:cNvSpPr/>
          <p:nvPr/>
        </p:nvSpPr>
        <p:spPr>
          <a:xfrm>
            <a:off x="7510509" y="5166803"/>
            <a:ext cx="3409025" cy="985422"/>
          </a:xfrm>
          <a:prstGeom prst="ellipse">
            <a:avLst/>
          </a:prstGeom>
          <a:noFill/>
          <a:ln cap="flat" cmpd="sng" w="38100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Exception과 오버라이딩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14"/>
          <p:cNvSpPr/>
          <p:nvPr/>
        </p:nvSpPr>
        <p:spPr>
          <a:xfrm>
            <a:off x="633413" y="1125539"/>
            <a:ext cx="10931525" cy="68776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오버라이딩 시 throws하는 Exception의 개수와 상관없이 처리 범위가 같거나 후손 이여아 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14"/>
          <p:cNvSpPr/>
          <p:nvPr/>
        </p:nvSpPr>
        <p:spPr>
          <a:xfrm>
            <a:off x="3374365" y="2821965"/>
            <a:ext cx="5449620" cy="1089450"/>
          </a:xfrm>
          <a:prstGeom prst="roundRect">
            <a:avLst>
              <a:gd fmla="val 6426" name="adj"/>
            </a:avLst>
          </a:prstGeom>
          <a:noFill/>
          <a:ln cap="flat" cmpd="sng" w="1270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Parent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method()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IOException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 . .</a:t>
            </a: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14"/>
          <p:cNvSpPr/>
          <p:nvPr/>
        </p:nvSpPr>
        <p:spPr>
          <a:xfrm>
            <a:off x="617916" y="4979346"/>
            <a:ext cx="5400000" cy="1237756"/>
          </a:xfrm>
          <a:prstGeom prst="roundRect">
            <a:avLst>
              <a:gd fmla="val 6426" name="adj"/>
            </a:avLst>
          </a:prstGeom>
          <a:noFill/>
          <a:ln cap="flat" cmpd="sng" w="1270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Child1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Parent{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	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method()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EOFException</a:t>
            </a:r>
            <a:r>
              <a:rPr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. . 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14"/>
          <p:cNvSpPr/>
          <p:nvPr/>
        </p:nvSpPr>
        <p:spPr>
          <a:xfrm>
            <a:off x="6157804" y="4979346"/>
            <a:ext cx="5400000" cy="1237756"/>
          </a:xfrm>
          <a:prstGeom prst="roundRect">
            <a:avLst>
              <a:gd fmla="val 6426" name="adj"/>
            </a:avLst>
          </a:prstGeom>
          <a:noFill/>
          <a:ln cap="flat" cmpd="sng" w="1270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Child2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Parent{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	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method()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b="1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. .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0" name="Google Shape;250;p14"/>
          <p:cNvGrpSpPr/>
          <p:nvPr/>
        </p:nvGrpSpPr>
        <p:grpSpPr>
          <a:xfrm>
            <a:off x="4321992" y="3936390"/>
            <a:ext cx="830127" cy="1044169"/>
            <a:chOff x="4515195" y="3540721"/>
            <a:chExt cx="830127" cy="1044169"/>
          </a:xfrm>
        </p:grpSpPr>
        <p:sp>
          <p:nvSpPr>
            <p:cNvPr id="251" name="Google Shape;251;p14"/>
            <p:cNvSpPr/>
            <p:nvPr/>
          </p:nvSpPr>
          <p:spPr>
            <a:xfrm rot="2183077">
              <a:off x="5158889" y="3566090"/>
              <a:ext cx="146050" cy="18415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52" name="Google Shape;252;p14"/>
            <p:cNvCxnSpPr>
              <a:stCxn id="251" idx="3"/>
            </p:cNvCxnSpPr>
            <p:nvPr/>
          </p:nvCxnSpPr>
          <p:spPr>
            <a:xfrm flipH="1">
              <a:off x="4515195" y="3732290"/>
              <a:ext cx="662100" cy="852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3" name="Google Shape;253;p14"/>
          <p:cNvGrpSpPr/>
          <p:nvPr/>
        </p:nvGrpSpPr>
        <p:grpSpPr>
          <a:xfrm>
            <a:off x="6970570" y="3915185"/>
            <a:ext cx="886609" cy="1065780"/>
            <a:chOff x="6748780" y="3517897"/>
            <a:chExt cx="886609" cy="1065780"/>
          </a:xfrm>
        </p:grpSpPr>
        <p:sp>
          <p:nvSpPr>
            <p:cNvPr id="254" name="Google Shape;254;p14"/>
            <p:cNvSpPr/>
            <p:nvPr/>
          </p:nvSpPr>
          <p:spPr>
            <a:xfrm rot="-2545780">
              <a:off x="6801952" y="3539102"/>
              <a:ext cx="146050" cy="214313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55" name="Google Shape;255;p14"/>
            <p:cNvCxnSpPr/>
            <p:nvPr/>
          </p:nvCxnSpPr>
          <p:spPr>
            <a:xfrm>
              <a:off x="6955939" y="3726427"/>
              <a:ext cx="679450" cy="857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6" name="Google Shape;256;p14"/>
          <p:cNvSpPr/>
          <p:nvPr/>
        </p:nvSpPr>
        <p:spPr>
          <a:xfrm>
            <a:off x="8318054" y="5784807"/>
            <a:ext cx="1079500" cy="1125538"/>
          </a:xfrm>
          <a:prstGeom prst="mathMultiply">
            <a:avLst>
              <a:gd fmla="val 5883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14"/>
          <p:cNvSpPr/>
          <p:nvPr/>
        </p:nvSpPr>
        <p:spPr>
          <a:xfrm>
            <a:off x="2958347" y="5988008"/>
            <a:ext cx="719138" cy="719137"/>
          </a:xfrm>
          <a:prstGeom prst="donut">
            <a:avLst>
              <a:gd fmla="val 7262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1065320" y="2050161"/>
            <a:ext cx="85105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Exception 클래스는 상속이 될 수록 상위 클래스 보다 예외의 내용이 더 상세하게 기술됨.</a:t>
            </a:r>
            <a:endParaRPr b="1" sz="16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506814" y="4552340"/>
            <a:ext cx="39270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EOFException은 IOException의 후손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7857179" y="4552340"/>
            <a:ext cx="3515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Exception은 IOException의 부모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15b5f96e3_0_0"/>
          <p:cNvSpPr txBox="1"/>
          <p:nvPr/>
        </p:nvSpPr>
        <p:spPr>
          <a:xfrm>
            <a:off x="549275" y="257175"/>
            <a:ext cx="1152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사용자 정의 예외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g1c15b5f96e3_0_0"/>
          <p:cNvSpPr/>
          <p:nvPr/>
        </p:nvSpPr>
        <p:spPr>
          <a:xfrm>
            <a:off x="633413" y="1125538"/>
            <a:ext cx="10931400" cy="123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API에서 제공하는 Exception Class 만으로는 처리할 수 없는 예외가 있을 경우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사용자의 필요에 의해 생성하는 Exception Class.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Exception 발생하는 곳에서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throw new 예외클래스명()으로 발생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7" name="Google Shape;267;g1c15b5f96e3_0_0"/>
          <p:cNvGrpSpPr/>
          <p:nvPr/>
        </p:nvGrpSpPr>
        <p:grpSpPr>
          <a:xfrm>
            <a:off x="401581" y="2647897"/>
            <a:ext cx="11380466" cy="3960974"/>
            <a:chOff x="184605" y="2281853"/>
            <a:chExt cx="11380466" cy="3960974"/>
          </a:xfrm>
        </p:grpSpPr>
        <p:sp>
          <p:nvSpPr>
            <p:cNvPr id="268" name="Google Shape;268;g1c15b5f96e3_0_0"/>
            <p:cNvSpPr/>
            <p:nvPr/>
          </p:nvSpPr>
          <p:spPr>
            <a:xfrm>
              <a:off x="184605" y="2281853"/>
              <a:ext cx="5317200" cy="2104200"/>
            </a:xfrm>
            <a:prstGeom prst="roundRect">
              <a:avLst>
                <a:gd fmla="val 6426" name="adj"/>
              </a:avLst>
            </a:prstGeom>
            <a:noFill/>
            <a:ln cap="flat" cmpd="sng" w="1270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4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UserException</a:t>
              </a: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4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extends</a:t>
              </a: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Exception{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   public</a:t>
              </a: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UserException() {}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   public</a:t>
              </a: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UserException(String</a:t>
              </a: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4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msg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      super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4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msg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g1c15b5f96e3_0_0"/>
            <p:cNvSpPr/>
            <p:nvPr/>
          </p:nvSpPr>
          <p:spPr>
            <a:xfrm>
              <a:off x="184606" y="4504027"/>
              <a:ext cx="5317200" cy="1738800"/>
            </a:xfrm>
            <a:prstGeom prst="roundRect">
              <a:avLst>
                <a:gd fmla="val 6426" name="adj"/>
              </a:avLst>
            </a:prstGeom>
            <a:noFill/>
            <a:ln cap="flat" cmpd="sng" w="1270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4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UserExceptionController {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-US" sz="14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4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method() </a:t>
              </a:r>
              <a:r>
                <a:rPr b="1" lang="en-US" sz="14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throws</a:t>
              </a: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UserException{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 b="1" lang="en-US" sz="14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throw</a:t>
              </a: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4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new</a:t>
              </a: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UserException(</a:t>
              </a:r>
              <a:r>
                <a:rPr lang="en-US" sz="1400">
                  <a:solidFill>
                    <a:srgbClr val="2A00FF"/>
                  </a:solidFill>
                  <a:latin typeface="Consolas"/>
                  <a:ea typeface="Consolas"/>
                  <a:cs typeface="Consolas"/>
                  <a:sym typeface="Consolas"/>
                </a:rPr>
                <a:t>"사용자정의 예외발생"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g1c15b5f96e3_0_0"/>
            <p:cNvSpPr/>
            <p:nvPr/>
          </p:nvSpPr>
          <p:spPr>
            <a:xfrm>
              <a:off x="5749871" y="2281853"/>
              <a:ext cx="5815200" cy="3960900"/>
            </a:xfrm>
            <a:prstGeom prst="roundRect">
              <a:avLst>
                <a:gd fmla="val 6426" name="adj"/>
              </a:avLst>
            </a:prstGeom>
            <a:noFill/>
            <a:ln cap="flat" cmpd="sng" w="1270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4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Run {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   public</a:t>
              </a: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4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static</a:t>
              </a: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4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main(String[] </a:t>
              </a:r>
              <a:r>
                <a:rPr lang="en-US" sz="14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args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  UserExceptionController </a:t>
              </a:r>
              <a:r>
                <a:rPr lang="en-US" sz="14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uc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	= </a:t>
              </a:r>
              <a:r>
                <a:rPr b="1" lang="en-US" sz="14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new</a:t>
              </a: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UserExceptionController();</a:t>
              </a:r>
              <a:endParaRPr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      try</a:t>
              </a:r>
              <a:r>
                <a:rPr b="1"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uc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.method();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  } </a:t>
              </a:r>
              <a:r>
                <a:rPr b="1" lang="en-US" sz="14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catch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(UserException </a:t>
              </a:r>
              <a:r>
                <a:rPr lang="en-US" sz="14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	System.out.println(</a:t>
              </a:r>
              <a:r>
                <a:rPr lang="en-US" sz="14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.getMessage());</a:t>
              </a:r>
              <a:endParaRPr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  }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프로그램 오류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33413" y="1125538"/>
            <a:ext cx="10931525" cy="64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수행 시 치명적 상황이 발생하여 비정상 종료 상황이 발생한 것, 프로그램 에러라고도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174750" y="2518234"/>
            <a:ext cx="9961563" cy="189547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컴파일 에러 : 프로그램의 실행을 막는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소스 코드상의 문법 에러. 소스 코드 수정으로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해결.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런타임 에러 : 프로그램 실행 중 발생하는 에러.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주로 if문 사용으로 에러 처리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(ex. 배열의 인덱스 범위를 벗어났거나, 계산식의 오류)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시스템 에러 : 컴퓨터 오작동으로 인한 에러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소스 코드 수정으로 해결 불가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125538" y="1970546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오류의 종류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125538" y="4600816"/>
            <a:ext cx="27045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오류 해결 방법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203325" y="5110403"/>
            <a:ext cx="9963150" cy="105792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소스 코드 수정으로 해결 가능한 에러를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예외(Exception)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라고 하는데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이러한 예외 상황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(예측 가능한 에러) 구문을 처리 하는 방법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예외 처리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통해 해결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예외 확인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125538" y="1052513"/>
            <a:ext cx="33997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Exception 확인하기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1128256" y="1604962"/>
            <a:ext cx="9961563" cy="146370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API Document에서 해당 클래스에 대한 생성자나 메소드를 검색하면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 메소드가 어떤 Exception을 발생시킬 가능성이 있는지 확인 가능.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발생하는 예외를 미리 확인하여 상황에 따른 예외 처리 코드를 작성할 수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1127125" y="3361756"/>
            <a:ext cx="12554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1016" y="4508265"/>
            <a:ext cx="4237099" cy="126440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1919288" y="3981177"/>
            <a:ext cx="46005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java.io.BufferedReader의 readLine() 메소드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예외 클래스 계층 구조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33413" y="1125538"/>
            <a:ext cx="10931525" cy="93027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Exception과 Error 클래스 모두 Object 클래스의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자손이며 모든 예외의 최고 조상은 Exception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반드시 예외 처리해야 하는 Checked Exception과 해주지 않아도 되는 Unchecked Exception으로 나뉨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2" name="Google Shape;122;p5"/>
          <p:cNvGrpSpPr/>
          <p:nvPr/>
        </p:nvGrpSpPr>
        <p:grpSpPr>
          <a:xfrm>
            <a:off x="523757" y="2343601"/>
            <a:ext cx="11206505" cy="4188750"/>
            <a:chOff x="339500" y="287788"/>
            <a:chExt cx="11206505" cy="4188750"/>
          </a:xfrm>
        </p:grpSpPr>
        <p:sp>
          <p:nvSpPr>
            <p:cNvPr id="123" name="Google Shape;123;p5"/>
            <p:cNvSpPr/>
            <p:nvPr/>
          </p:nvSpPr>
          <p:spPr>
            <a:xfrm>
              <a:off x="339500" y="1208927"/>
              <a:ext cx="1187428" cy="302022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348346" y="1217773"/>
              <a:ext cx="1169736" cy="284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Throwable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 rot="-836769">
              <a:off x="1505591" y="1095484"/>
              <a:ext cx="1447691" cy="1800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 txBox="1"/>
            <p:nvPr/>
          </p:nvSpPr>
          <p:spPr>
            <a:xfrm rot="-836769">
              <a:off x="1401668" y="1180306"/>
              <a:ext cx="1655536" cy="10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2931945" y="860019"/>
              <a:ext cx="1096149" cy="302022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 txBox="1"/>
            <p:nvPr/>
          </p:nvSpPr>
          <p:spPr>
            <a:xfrm>
              <a:off x="2940791" y="868865"/>
              <a:ext cx="1078457" cy="284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Error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 rot="-1270496">
              <a:off x="3974614" y="634914"/>
              <a:ext cx="1584177" cy="1800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 txBox="1"/>
            <p:nvPr/>
          </p:nvSpPr>
          <p:spPr>
            <a:xfrm rot="-1270496">
              <a:off x="4395384" y="719736"/>
              <a:ext cx="742639" cy="10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5505311" y="287788"/>
              <a:ext cx="2053303" cy="302022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 txBox="1"/>
            <p:nvPr/>
          </p:nvSpPr>
          <p:spPr>
            <a:xfrm>
              <a:off x="5514157" y="296634"/>
              <a:ext cx="2035611" cy="284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VirtualMachineError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028095" y="921030"/>
              <a:ext cx="1477216" cy="1800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 txBox="1"/>
            <p:nvPr/>
          </p:nvSpPr>
          <p:spPr>
            <a:xfrm>
              <a:off x="4554656" y="1005852"/>
              <a:ext cx="424094" cy="10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5505311" y="860019"/>
              <a:ext cx="406611" cy="302022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5514157" y="868865"/>
              <a:ext cx="388919" cy="284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…..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 rot="1270496">
              <a:off x="3974614" y="1207146"/>
              <a:ext cx="1584177" cy="1800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 txBox="1"/>
            <p:nvPr/>
          </p:nvSpPr>
          <p:spPr>
            <a:xfrm rot="1270496">
              <a:off x="4395384" y="1291968"/>
              <a:ext cx="742639" cy="10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5505311" y="1432251"/>
              <a:ext cx="1053672" cy="302022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5514157" y="1441097"/>
              <a:ext cx="1035980" cy="284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AWTError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 rot="2882118">
              <a:off x="1178835" y="2051120"/>
              <a:ext cx="2101203" cy="1800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 txBox="1"/>
            <p:nvPr/>
          </p:nvSpPr>
          <p:spPr>
            <a:xfrm rot="2882118">
              <a:off x="1401668" y="2135942"/>
              <a:ext cx="1655536" cy="10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931945" y="2771291"/>
              <a:ext cx="1096149" cy="302022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2940791" y="2780137"/>
              <a:ext cx="1078457" cy="284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Exception</a:t>
              </a:r>
              <a:endParaRPr b="1" i="0" sz="1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 rot="-1468581">
              <a:off x="3955163" y="2496067"/>
              <a:ext cx="1623079" cy="1800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 txBox="1"/>
            <p:nvPr/>
          </p:nvSpPr>
          <p:spPr>
            <a:xfrm rot="-1468581">
              <a:off x="4192671" y="2580889"/>
              <a:ext cx="1148065" cy="10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505311" y="2098821"/>
              <a:ext cx="1866642" cy="302022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5514157" y="2107667"/>
              <a:ext cx="1848950" cy="284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0070C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RuntimeException</a:t>
              </a:r>
              <a:endParaRPr b="1" i="0" sz="14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 rot="-2369030">
              <a:off x="7158910" y="1566191"/>
              <a:ext cx="1867205" cy="1800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 txBox="1"/>
            <p:nvPr/>
          </p:nvSpPr>
          <p:spPr>
            <a:xfrm rot="-2369030">
              <a:off x="7588508" y="1651013"/>
              <a:ext cx="1008009" cy="10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813071" y="911539"/>
              <a:ext cx="2053303" cy="302022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8821917" y="920385"/>
              <a:ext cx="2035611" cy="284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ArithmeticException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 rot="-1386731">
              <a:off x="7309074" y="1852307"/>
              <a:ext cx="1566877" cy="1800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 txBox="1"/>
            <p:nvPr/>
          </p:nvSpPr>
          <p:spPr>
            <a:xfrm rot="-1386731">
              <a:off x="7831376" y="1937129"/>
              <a:ext cx="522274" cy="10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8813071" y="1483771"/>
              <a:ext cx="2053303" cy="302022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8821917" y="1492617"/>
              <a:ext cx="2035611" cy="284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NullPointerException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-102114">
              <a:off x="7371636" y="2138423"/>
              <a:ext cx="1441752" cy="1800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 txBox="1"/>
            <p:nvPr/>
          </p:nvSpPr>
          <p:spPr>
            <a:xfrm rot="-102114">
              <a:off x="7831376" y="2223245"/>
              <a:ext cx="522274" cy="10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8813071" y="2056002"/>
              <a:ext cx="2732934" cy="302022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8821917" y="2064848"/>
              <a:ext cx="2715242" cy="284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IndexOutOfBoundsException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 rot="1210286">
              <a:off x="7324871" y="2424538"/>
              <a:ext cx="1535283" cy="1800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 txBox="1"/>
            <p:nvPr/>
          </p:nvSpPr>
          <p:spPr>
            <a:xfrm rot="1210286">
              <a:off x="7588508" y="2509360"/>
              <a:ext cx="1008009" cy="10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8813071" y="2628234"/>
              <a:ext cx="594748" cy="302022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8821917" y="2637080"/>
              <a:ext cx="577056" cy="284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….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377427">
              <a:off x="4023621" y="2913721"/>
              <a:ext cx="1486164" cy="1800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 rot="377427">
              <a:off x="4454889" y="2998543"/>
              <a:ext cx="623629" cy="10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5505311" y="2934129"/>
              <a:ext cx="406611" cy="302022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5514157" y="2942975"/>
              <a:ext cx="388919" cy="284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…..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 rot="2048000">
              <a:off x="3874377" y="3333005"/>
              <a:ext cx="1784651" cy="1800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 txBox="1"/>
            <p:nvPr/>
          </p:nvSpPr>
          <p:spPr>
            <a:xfrm rot="2048000">
              <a:off x="4192671" y="3417827"/>
              <a:ext cx="1148065" cy="10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5505311" y="3772697"/>
              <a:ext cx="1759567" cy="302022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5514157" y="3781543"/>
              <a:ext cx="1741875" cy="284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IOException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1299407">
              <a:off x="7210153" y="3547592"/>
              <a:ext cx="1550569" cy="1800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 txBox="1"/>
            <p:nvPr/>
          </p:nvSpPr>
          <p:spPr>
            <a:xfrm rot="-1299407">
              <a:off x="7614118" y="3632414"/>
              <a:ext cx="742639" cy="10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8705996" y="3200465"/>
              <a:ext cx="1334582" cy="302022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8714842" y="3209311"/>
              <a:ext cx="1316890" cy="284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EOFException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7264879" y="3833708"/>
              <a:ext cx="1441116" cy="1800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7773391" y="3918530"/>
              <a:ext cx="424094" cy="10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8705996" y="3772697"/>
              <a:ext cx="2258626" cy="302022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8714842" y="3781543"/>
              <a:ext cx="2240934" cy="284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FileNotFoundException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 rot="934788">
              <a:off x="7237394" y="4034617"/>
              <a:ext cx="1496087" cy="1800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 rot="934788">
              <a:off x="7614118" y="4119439"/>
              <a:ext cx="742639" cy="10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705996" y="4174516"/>
              <a:ext cx="594748" cy="302022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8714842" y="4183362"/>
              <a:ext cx="577056" cy="284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….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5" name="Google Shape;185;p5"/>
          <p:cNvSpPr/>
          <p:nvPr/>
        </p:nvSpPr>
        <p:spPr>
          <a:xfrm>
            <a:off x="549276" y="4618495"/>
            <a:ext cx="11368922" cy="1131376"/>
          </a:xfrm>
          <a:custGeom>
            <a:rect b="b" l="l" r="r" t="t"/>
            <a:pathLst>
              <a:path extrusionOk="0" h="1363851" w="11003797">
                <a:moveTo>
                  <a:pt x="0" y="0"/>
                </a:moveTo>
                <a:lnTo>
                  <a:pt x="5222929" y="170482"/>
                </a:lnTo>
                <a:cubicBezTo>
                  <a:pt x="6628109" y="247974"/>
                  <a:pt x="7555424" y="320298"/>
                  <a:pt x="8431078" y="464949"/>
                </a:cubicBezTo>
                <a:cubicBezTo>
                  <a:pt x="9306732" y="609600"/>
                  <a:pt x="10048068" y="888570"/>
                  <a:pt x="10476854" y="1038387"/>
                </a:cubicBezTo>
                <a:cubicBezTo>
                  <a:pt x="10905640" y="1188204"/>
                  <a:pt x="11003797" y="1363851"/>
                  <a:pt x="11003797" y="1363851"/>
                </a:cubicBezTo>
                <a:lnTo>
                  <a:pt x="11003797" y="1363851"/>
                </a:lnTo>
              </a:path>
            </a:pathLst>
          </a:custGeom>
          <a:noFill/>
          <a:ln cap="flat" cmpd="sng" w="1016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167138" y="3833665"/>
            <a:ext cx="331315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Unchecked Exception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Checked Exception</a:t>
            </a:r>
            <a:endParaRPr b="1" sz="2400" u="sng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Unchecked Exception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6"/>
          <p:cNvSpPr txBox="1"/>
          <p:nvPr/>
        </p:nvSpPr>
        <p:spPr>
          <a:xfrm>
            <a:off x="1125538" y="1052513"/>
            <a:ext cx="43262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RuntimeException 클래스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1128256" y="1604962"/>
            <a:ext cx="9961563" cy="106337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Unchecked Exception으로 주로 </a:t>
            </a:r>
            <a:r>
              <a:rPr lang="en-US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프로그래머의 부주의로 인한 오류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경우가 많기 때문에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예외 처리보다는 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코드를 수정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해야 하는 경우가 많음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1127125" y="2943303"/>
            <a:ext cx="5050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RuntimeException 후손 클래스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5" name="Google Shape;195;p6"/>
          <p:cNvGrpSpPr/>
          <p:nvPr/>
        </p:nvGrpSpPr>
        <p:grpSpPr>
          <a:xfrm>
            <a:off x="1004342" y="3663164"/>
            <a:ext cx="10578058" cy="2893100"/>
            <a:chOff x="260429" y="3663164"/>
            <a:chExt cx="10200932" cy="2893100"/>
          </a:xfrm>
        </p:grpSpPr>
        <p:sp>
          <p:nvSpPr>
            <p:cNvPr id="196" name="Google Shape;196;p6"/>
            <p:cNvSpPr txBox="1"/>
            <p:nvPr/>
          </p:nvSpPr>
          <p:spPr>
            <a:xfrm>
              <a:off x="260429" y="3663164"/>
              <a:ext cx="5133136" cy="2800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Char char="▪"/>
              </a:pPr>
              <a: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ArithmeticException</a:t>
              </a:r>
              <a:endParaRPr b="1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0으로 나누는 경우 발생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if문으로 나누는 수가 0인지 검사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Char char="▪"/>
              </a:pPr>
              <a: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NullPointerException</a:t>
              </a:r>
              <a:endParaRPr b="1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Null인 참조 변수로 객체 멤버 참조 시도 시 발생</a:t>
              </a: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객체 사용 전에 참조 변수가 null인지 확인</a:t>
              </a: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Char char="▪"/>
              </a:pPr>
              <a: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NegativeArraySizeException</a:t>
              </a:r>
              <a:endParaRPr b="1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</a:t>
              </a: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배열 크기를 음수로 지정한 경우 발생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배열 크기를 0보다 크게 지정해야 함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507067" y="3663164"/>
              <a:ext cx="4954294" cy="28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Char char="▪"/>
              </a:pPr>
              <a:r>
                <a:rPr b="1" lang="en-US" sz="20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ArrayIndexOutOfBoundsException</a:t>
              </a:r>
              <a:endParaRPr b="1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배열의 index범위를 넘어서 참조하는 경우</a:t>
              </a: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배열명.length를 사용하여 배열의 범위 확인</a:t>
              </a: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Char char="▪"/>
              </a:pPr>
              <a:r>
                <a:rPr b="1" lang="en-US" sz="20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ClassCastException</a:t>
              </a:r>
              <a:endParaRPr b="1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Cast연산자 사용 시 타입 오류</a:t>
              </a: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instanceof 연산자로 객체타입 확인 후 cast연산</a:t>
              </a: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Noto Sans Symbols"/>
                <a:buChar char="▪"/>
              </a:pPr>
              <a:r>
                <a:rPr b="1" lang="en-US" sz="20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InputMismatchException</a:t>
              </a:r>
              <a:r>
                <a:rPr lang="en-US"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Scanner를 사용하여 데이터 입력 시</a:t>
              </a: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 입력 받는 자료형이 불일치할 경우 발생 </a:t>
              </a: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예외 처리 방법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1122349" y="931285"/>
            <a:ext cx="588757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Exception이 발생한 곳에서 직접 처리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1128256" y="1604962"/>
            <a:ext cx="9961563" cy="476854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try~catch문</a:t>
            </a: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이용하여 예외 처리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try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Exception 발생할 가능성이 있는 코드를 안에 기술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b="1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catch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try 구문에서 Exception 발생 시 해당하는 Exception에 대한 처리 기술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여러 개의 Exception 처리가 가능하나 </a:t>
            </a:r>
            <a:r>
              <a:rPr b="1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Exception간의 상속 관계 고려해야 함</a:t>
            </a:r>
            <a:endParaRPr b="1"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finally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Exception 발생 여부와 관계없이 꼭 처리해야 하는 로직 기술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중간에 return문을 만나도 finally구문은 실행되지만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System.exit();를 만나면 무조건 프로그램 종료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주로 java.io나 java.sql 패키지의 메소드 처리 시 이용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예외 처리 방법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1125538" y="1052513"/>
            <a:ext cx="40275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try ~ catch로 예외 처리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353343" y="1880924"/>
            <a:ext cx="11487361" cy="438339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method()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BufferedReader </a:t>
            </a:r>
            <a:r>
              <a:rPr b="0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BufferedReader(</a:t>
            </a:r>
            <a:r>
              <a:rPr b="0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InputStreamReader(System.</a:t>
            </a:r>
            <a:r>
              <a:rPr b="0" i="1" lang="en-US" sz="16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1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 sz="16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0" i="0" lang="en-US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"입력 : 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0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.readLine();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 sz="16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println(</a:t>
            </a:r>
            <a:r>
              <a:rPr b="0" i="0" lang="en-US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"입력된 문자열 : 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(IOException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.printStackTrace();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예외 처리 방법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1125538" y="1052513"/>
            <a:ext cx="103193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try ~ catch ~ finally로 예외 처리 후 반드시 수행해야 하는 로직 처리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353343" y="1880924"/>
            <a:ext cx="11487361" cy="486107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method()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BufferedReader </a:t>
            </a:r>
            <a:r>
              <a:rPr b="0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BufferedReader(</a:t>
            </a:r>
            <a:r>
              <a:rPr b="0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InputStreamReader(System.</a:t>
            </a:r>
            <a:r>
              <a:rPr b="0" i="1" lang="en-US" sz="16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1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b="0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 sz="16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0" i="0" lang="en-US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"입력 : 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0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.readLine();</a:t>
            </a:r>
            <a:endParaRPr b="0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 sz="16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println(</a:t>
            </a:r>
            <a:r>
              <a:rPr b="0" i="0" lang="en-US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"입력된 문자열 : 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(IOException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.printStackTrace();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0" i="0" lang="en-US" sz="16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0" i="0" lang="en-US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"BufferedReader 반환"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.close();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(IOException </a:t>
            </a:r>
            <a:r>
              <a:rPr b="0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.printStackTrace();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예외 처리 방법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>
            <a:off x="1204237" y="931285"/>
            <a:ext cx="64085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Exception 처리를 호출한 메소드에게 위임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2"/>
          <p:cNvSpPr/>
          <p:nvPr/>
        </p:nvSpPr>
        <p:spPr>
          <a:xfrm>
            <a:off x="1128256" y="1604962"/>
            <a:ext cx="9961563" cy="257125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메소드 선언 시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throws</a:t>
            </a: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Exception명을 추가하여 </a:t>
            </a:r>
            <a:r>
              <a:rPr b="1"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호출한 상위 메소드에게 처리 위임</a:t>
            </a:r>
            <a:endParaRPr b="1"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계속 위임하면 main() 메소드까지 위임하게 되고 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main() 메소드에서도 처리되지 않는 경우 프로그램이 비정상 종료됨.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