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7" roundtripDataSignature="AMtx7mh1w12JivqWwaWh8gnpdMg5NxNEx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E10E79E-F4D5-47E2-B4A1-AF30C5D5FA87}">
  <a:tblStyle styleId="{2E10E79E-F4D5-47E2-B4A1-AF30C5D5FA87}" styleName="Table_0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fill>
          <a:solidFill>
            <a:srgbClr val="D0DEEF"/>
          </a:solidFill>
        </a:fill>
      </a:tcStyle>
    </a:band1H>
    <a:band2H>
      <a:tcTxStyle/>
    </a:band2H>
    <a:band1V>
      <a:tcTxStyle/>
      <a:tcStyle>
        <a:fill>
          <a:solidFill>
            <a:srgbClr val="D0DEEF"/>
          </a:solidFill>
        </a:fill>
      </a:tcStyle>
    </a:band1V>
    <a:band2V>
      <a:tcTxStyle/>
    </a:band2V>
    <a:la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customschemas.google.com/relationships/presentationmetadata" Target="metadata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2" name="Google Shape;262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수학적으로 비유하자면 집합에 비유됨</a:t>
            </a:r>
            <a:endParaRPr/>
          </a:p>
        </p:txBody>
      </p:sp>
      <p:sp>
        <p:nvSpPr>
          <p:cNvPr id="263" name="Google Shape;263;p1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1" name="Google Shape;291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1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0" name="Google Shape;380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2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9" name="Google Shape;479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b="1" lang="en-US" sz="1200">
                <a:latin typeface="Malgun Gothic"/>
                <a:ea typeface="Malgun Gothic"/>
                <a:cs typeface="Malgun Gothic"/>
                <a:sym typeface="Malgun Gothic"/>
              </a:rPr>
              <a:t>그 밖에 매개변수 생성자 부분에 SortedSet, SortedMap이 사용되는 방법</a:t>
            </a:r>
            <a:endParaRPr b="1" sz="12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이라고 밑에 멘트가 더 있었는데 뭔 말이지?ㅎ</a:t>
            </a:r>
            <a:endParaRPr/>
          </a:p>
        </p:txBody>
      </p:sp>
      <p:sp>
        <p:nvSpPr>
          <p:cNvPr id="480" name="Google Shape;480;p2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" name="Google Shape;493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" name="Google Shape;518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6" name="Google Shape;546;p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제목 슬라이드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3" name="Google Shape;13;p3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563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ctr">
              <a:lnSpc>
                <a:spcPct val="90000"/>
              </a:lnSpc>
              <a:spcBef>
                <a:spcPts val="2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ctr">
              <a:lnSpc>
                <a:spcPct val="90000"/>
              </a:lnSpc>
              <a:spcBef>
                <a:spcPts val="2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ctr">
              <a:lnSpc>
                <a:spcPct val="90000"/>
              </a:lnSpc>
              <a:spcBef>
                <a:spcPts val="2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ctr">
              <a:lnSpc>
                <a:spcPct val="90000"/>
              </a:lnSpc>
              <a:spcBef>
                <a:spcPts val="2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ctr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ctr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ctr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ctr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4" name="Google Shape;14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/>
        </p:txBody>
      </p:sp>
      <p:sp>
        <p:nvSpPr>
          <p:cNvPr id="15" name="Google Shape;15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/>
        </p:txBody>
      </p:sp>
      <p:sp>
        <p:nvSpPr>
          <p:cNvPr id="16" name="Google Shape;16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사용자 지정 레이아웃">
  <p:cSld name="3_사용자 지정 레이아웃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3"/>
          <p:cNvSpPr/>
          <p:nvPr/>
        </p:nvSpPr>
        <p:spPr>
          <a:xfrm>
            <a:off x="-25400" y="6786563"/>
            <a:ext cx="12241213" cy="96837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>
  <p:cSld name="제목 슬라이드">
    <p:bg>
      <p:bgPr>
        <a:solidFill>
          <a:schemeClr val="lt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4"/>
          <p:cNvGrpSpPr/>
          <p:nvPr/>
        </p:nvGrpSpPr>
        <p:grpSpPr>
          <a:xfrm>
            <a:off x="2693988" y="1466850"/>
            <a:ext cx="6786562" cy="4122738"/>
            <a:chOff x="3413702" y="746702"/>
            <a:chExt cx="5364596" cy="5364596"/>
          </a:xfrm>
        </p:grpSpPr>
        <p:sp>
          <p:nvSpPr>
            <p:cNvPr id="21" name="Google Shape;21;p34"/>
            <p:cNvSpPr/>
            <p:nvPr/>
          </p:nvSpPr>
          <p:spPr>
            <a:xfrm>
              <a:off x="3413702" y="746702"/>
              <a:ext cx="5364596" cy="5364596"/>
            </a:xfrm>
            <a:prstGeom prst="rect">
              <a:avLst/>
            </a:prstGeom>
            <a:gradFill>
              <a:gsLst>
                <a:gs pos="0">
                  <a:srgbClr val="E3DCC1"/>
                </a:gs>
                <a:gs pos="69000">
                  <a:srgbClr val="B3D1EC"/>
                </a:gs>
                <a:gs pos="83000">
                  <a:srgbClr val="B3D1EC"/>
                </a:gs>
                <a:gs pos="100000">
                  <a:srgbClr val="CCE0F2"/>
                </a:gs>
              </a:gsLst>
              <a:lin ang="27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endParaRPr>
            </a:p>
          </p:txBody>
        </p:sp>
        <p:sp>
          <p:nvSpPr>
            <p:cNvPr id="22" name="Google Shape;22;p34"/>
            <p:cNvSpPr/>
            <p:nvPr/>
          </p:nvSpPr>
          <p:spPr>
            <a:xfrm>
              <a:off x="3541699" y="928483"/>
              <a:ext cx="5122405" cy="500103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6000" u="none" cap="none" strike="noStrike">
                  <a:solidFill>
                    <a:schemeClr val="dk2"/>
                  </a:solidFill>
                  <a:latin typeface="Gulim"/>
                  <a:ea typeface="Gulim"/>
                  <a:cs typeface="Gulim"/>
                  <a:sym typeface="Gulim"/>
                </a:rPr>
                <a:t>이벤트와</a:t>
              </a:r>
              <a:endParaRPr b="1" i="0" sz="60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6000" u="none" cap="none" strike="noStrike">
                  <a:solidFill>
                    <a:schemeClr val="dk2"/>
                  </a:solidFill>
                  <a:latin typeface="Gulim"/>
                  <a:ea typeface="Gulim"/>
                  <a:cs typeface="Gulim"/>
                  <a:sym typeface="Gulim"/>
                </a:rPr>
                <a:t>내부클래스</a:t>
              </a:r>
              <a:endParaRPr b="1" i="0" sz="60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사용자 지정 레이아웃">
  <p:cSld name="7_사용자 지정 레이아웃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사용자 지정 레이아웃">
  <p:cSld name="4_사용자 지정 레이아웃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oogle Shape;25;p36"/>
          <p:cNvPicPr preferRelativeResize="0"/>
          <p:nvPr/>
        </p:nvPicPr>
        <p:blipFill rotWithShape="1">
          <a:blip r:embed="rId3">
            <a:alphaModFix/>
          </a:blip>
          <a:srcRect b="0" l="0" r="25220" t="9468"/>
          <a:stretch/>
        </p:blipFill>
        <p:spPr>
          <a:xfrm>
            <a:off x="0" y="650875"/>
            <a:ext cx="9180513" cy="620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3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0472738" y="155575"/>
            <a:ext cx="1503362" cy="38735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oogle Shape;30;p1"/>
          <p:cNvGrpSpPr/>
          <p:nvPr/>
        </p:nvGrpSpPr>
        <p:grpSpPr>
          <a:xfrm>
            <a:off x="2693988" y="1412875"/>
            <a:ext cx="6786562" cy="4121150"/>
            <a:chOff x="3413702" y="746702"/>
            <a:chExt cx="5364596" cy="5364596"/>
          </a:xfrm>
        </p:grpSpPr>
        <p:sp>
          <p:nvSpPr>
            <p:cNvPr id="31" name="Google Shape;31;p1"/>
            <p:cNvSpPr/>
            <p:nvPr/>
          </p:nvSpPr>
          <p:spPr>
            <a:xfrm>
              <a:off x="3413702" y="746702"/>
              <a:ext cx="5364596" cy="5364596"/>
            </a:xfrm>
            <a:prstGeom prst="rect">
              <a:avLst/>
            </a:prstGeom>
            <a:gradFill>
              <a:gsLst>
                <a:gs pos="0">
                  <a:srgbClr val="E3DCC1"/>
                </a:gs>
                <a:gs pos="69000">
                  <a:srgbClr val="B3D1EC"/>
                </a:gs>
                <a:gs pos="83000">
                  <a:srgbClr val="B3D1EC"/>
                </a:gs>
                <a:gs pos="100000">
                  <a:srgbClr val="CCE0F2"/>
                </a:gs>
              </a:gsLst>
              <a:lin ang="27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endParaRPr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3541699" y="928553"/>
              <a:ext cx="5122405" cy="500089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5400" u="none" cap="none" strike="noStrike">
                  <a:solidFill>
                    <a:schemeClr val="dk2"/>
                  </a:solidFill>
                </a:rPr>
                <a:t>컬렉션</a:t>
              </a:r>
              <a:endParaRPr b="1" i="0" sz="5400" u="none" cap="none" strike="noStrike">
                <a:solidFill>
                  <a:schemeClr val="dk2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5400" u="none" cap="none" strike="noStrike">
                  <a:solidFill>
                    <a:schemeClr val="dk2"/>
                  </a:solidFill>
                </a:rPr>
                <a:t>(Collection)</a:t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0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List</a:t>
            </a:r>
            <a:endParaRPr b="1" i="0" sz="3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p10"/>
          <p:cNvSpPr txBox="1"/>
          <p:nvPr/>
        </p:nvSpPr>
        <p:spPr>
          <a:xfrm>
            <a:off x="1125538" y="1052513"/>
            <a:ext cx="157568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Vector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9" name="Google Shape;209;p10"/>
          <p:cNvSpPr/>
          <p:nvPr/>
        </p:nvSpPr>
        <p:spPr>
          <a:xfrm>
            <a:off x="1128256" y="1604961"/>
            <a:ext cx="9961563" cy="15372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List의 후손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ArrayList와 동등하지만 동기화(Synchronized)를 제공한다는 점이 ArrayList와 차이점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🡪 List 객체들 중에서 가장 성능이 좋지 않음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0" name="Google Shape;210;p10"/>
          <p:cNvSpPr txBox="1"/>
          <p:nvPr/>
        </p:nvSpPr>
        <p:spPr>
          <a:xfrm>
            <a:off x="3071813" y="3837781"/>
            <a:ext cx="700087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Vector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1" name="Google Shape;211;p10"/>
          <p:cNvSpPr/>
          <p:nvPr/>
        </p:nvSpPr>
        <p:spPr>
          <a:xfrm>
            <a:off x="3071813" y="4145756"/>
            <a:ext cx="2879725" cy="1368425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rgbClr val="566B8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12" name="Google Shape;212;p10"/>
          <p:cNvGraphicFramePr/>
          <p:nvPr/>
        </p:nvGraphicFramePr>
        <p:xfrm>
          <a:off x="3359150" y="443468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{2E10E79E-F4D5-47E2-B4A1-AF30C5D5FA87}</a:tableStyleId>
              </a:tblPr>
              <a:tblGrid>
                <a:gridCol w="781050"/>
                <a:gridCol w="781050"/>
                <a:gridCol w="781050"/>
              </a:tblGrid>
              <a:tr h="351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</a:rPr>
                        <a:t>0</a:t>
                      </a:r>
                      <a:endParaRPr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675" marB="4567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</a:rPr>
                        <a:t>1</a:t>
                      </a:r>
                      <a:endParaRPr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675" marB="4567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</a:rPr>
                        <a:t>n-1</a:t>
                      </a:r>
                      <a:endParaRPr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675" marB="4567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93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675" marB="4567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675" marB="4567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675" marB="4567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13" name="Google Shape;213;p10"/>
          <p:cNvSpPr/>
          <p:nvPr/>
        </p:nvSpPr>
        <p:spPr>
          <a:xfrm>
            <a:off x="7104063" y="4001293"/>
            <a:ext cx="1800225" cy="709613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스레드1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4" name="Google Shape;214;p10"/>
          <p:cNvSpPr/>
          <p:nvPr/>
        </p:nvSpPr>
        <p:spPr>
          <a:xfrm>
            <a:off x="7119938" y="5023643"/>
            <a:ext cx="1800225" cy="709613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스레드2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15" name="Google Shape;215;p10"/>
          <p:cNvCxnSpPr>
            <a:stCxn id="213" idx="2"/>
          </p:cNvCxnSpPr>
          <p:nvPr/>
        </p:nvCxnSpPr>
        <p:spPr>
          <a:xfrm flipH="1">
            <a:off x="6192963" y="4356100"/>
            <a:ext cx="911100" cy="6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lg" w="lg" type="triangle"/>
          </a:ln>
        </p:spPr>
      </p:cxnSp>
      <p:cxnSp>
        <p:nvCxnSpPr>
          <p:cNvPr id="216" name="Google Shape;216;p10"/>
          <p:cNvCxnSpPr/>
          <p:nvPr/>
        </p:nvCxnSpPr>
        <p:spPr>
          <a:xfrm flipH="1">
            <a:off x="6192838" y="5390356"/>
            <a:ext cx="911225" cy="635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lg" w="lg" type="triangle"/>
          </a:ln>
        </p:spPr>
      </p:cxnSp>
      <p:sp>
        <p:nvSpPr>
          <p:cNvPr id="217" name="Google Shape;217;p10"/>
          <p:cNvSpPr/>
          <p:nvPr/>
        </p:nvSpPr>
        <p:spPr>
          <a:xfrm>
            <a:off x="6532563" y="4169568"/>
            <a:ext cx="369887" cy="371475"/>
          </a:xfrm>
          <a:prstGeom prst="donut">
            <a:avLst>
              <a:gd fmla="val 9489" name="adj"/>
            </a:avLst>
          </a:prstGeom>
          <a:solidFill>
            <a:srgbClr val="06149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8" name="Google Shape;218;p10"/>
          <p:cNvSpPr/>
          <p:nvPr/>
        </p:nvSpPr>
        <p:spPr>
          <a:xfrm>
            <a:off x="6442075" y="5118893"/>
            <a:ext cx="550863" cy="552450"/>
          </a:xfrm>
          <a:prstGeom prst="mathMultiply">
            <a:avLst>
              <a:gd fmla="val 8579" name="adj1"/>
            </a:avLst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1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List</a:t>
            </a:r>
            <a:endParaRPr b="1" i="0" sz="3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4" name="Google Shape;224;p11"/>
          <p:cNvSpPr txBox="1"/>
          <p:nvPr/>
        </p:nvSpPr>
        <p:spPr>
          <a:xfrm>
            <a:off x="1125538" y="1052513"/>
            <a:ext cx="210185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LinkedList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5" name="Google Shape;225;p11"/>
          <p:cNvSpPr/>
          <p:nvPr/>
        </p:nvSpPr>
        <p:spPr>
          <a:xfrm>
            <a:off x="1128256" y="1604961"/>
            <a:ext cx="9961563" cy="15372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List의 후손으로, 인접 참조를 링크해 체인처럼 관리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특정 인덱스에서 객체를 제거하거나 추가하게 되면 바로 앞/뒤 링크만 변경하면 되기 때문에 객체 삭제와 삽입이 빈번하게 일어나는 곳에서는 ArrayList보다 성능이 좋음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6" name="Google Shape;226;p11"/>
          <p:cNvSpPr/>
          <p:nvPr/>
        </p:nvSpPr>
        <p:spPr>
          <a:xfrm>
            <a:off x="2208213" y="3716362"/>
            <a:ext cx="7848600" cy="2520950"/>
          </a:xfrm>
          <a:prstGeom prst="rect">
            <a:avLst/>
          </a:prstGeom>
          <a:noFill/>
          <a:ln cap="flat" cmpd="sng" w="12700">
            <a:solidFill>
              <a:srgbClr val="566B8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7" name="Google Shape;227;p11"/>
          <p:cNvSpPr txBox="1"/>
          <p:nvPr/>
        </p:nvSpPr>
        <p:spPr>
          <a:xfrm>
            <a:off x="2135188" y="3306787"/>
            <a:ext cx="1042987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Heap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8" name="Google Shape;228;p11"/>
          <p:cNvSpPr/>
          <p:nvPr/>
        </p:nvSpPr>
        <p:spPr>
          <a:xfrm>
            <a:off x="2495550" y="3987825"/>
            <a:ext cx="7272338" cy="1528762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rgbClr val="566B8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9" name="Google Shape;229;p11"/>
          <p:cNvSpPr txBox="1"/>
          <p:nvPr/>
        </p:nvSpPr>
        <p:spPr>
          <a:xfrm>
            <a:off x="2825750" y="4022750"/>
            <a:ext cx="2573338" cy="261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algun Gothic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LinkedList</a:t>
            </a:r>
            <a:endParaRPr b="0" i="0" sz="11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30" name="Google Shape;230;p11"/>
          <p:cNvGraphicFramePr/>
          <p:nvPr/>
        </p:nvGraphicFramePr>
        <p:xfrm>
          <a:off x="2960688" y="437517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{2E10E79E-F4D5-47E2-B4A1-AF30C5D5FA87}</a:tableStyleId>
              </a:tblPr>
              <a:tblGrid>
                <a:gridCol w="654050"/>
              </a:tblGrid>
              <a:tr h="2875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650" marB="45650" marR="91400" marL="914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4D4"/>
                    </a:solidFill>
                  </a:tcPr>
                </a:tc>
              </a:tr>
              <a:tr h="2875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650" marB="45650" marR="91400" marL="914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C9C9"/>
                    </a:solidFill>
                  </a:tcPr>
                </a:tc>
              </a:tr>
              <a:tr h="4265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650" marB="45650" marR="91400" marL="914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31" name="Google Shape;231;p11"/>
          <p:cNvSpPr/>
          <p:nvPr/>
        </p:nvSpPr>
        <p:spPr>
          <a:xfrm>
            <a:off x="3248025" y="5702325"/>
            <a:ext cx="792163" cy="287337"/>
          </a:xfrm>
          <a:prstGeom prst="ellipse">
            <a:avLst/>
          </a:prstGeom>
          <a:solidFill>
            <a:srgbClr val="EDEDE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객체</a:t>
            </a:r>
            <a:endParaRPr/>
          </a:p>
        </p:txBody>
      </p:sp>
      <p:sp>
        <p:nvSpPr>
          <p:cNvPr id="232" name="Google Shape;232;p11"/>
          <p:cNvSpPr/>
          <p:nvPr/>
        </p:nvSpPr>
        <p:spPr>
          <a:xfrm>
            <a:off x="4891088" y="5702325"/>
            <a:ext cx="792162" cy="287337"/>
          </a:xfrm>
          <a:prstGeom prst="ellipse">
            <a:avLst/>
          </a:prstGeom>
          <a:solidFill>
            <a:srgbClr val="EDEDE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객체</a:t>
            </a:r>
            <a:endParaRPr/>
          </a:p>
        </p:txBody>
      </p:sp>
      <p:sp>
        <p:nvSpPr>
          <p:cNvPr id="233" name="Google Shape;233;p11"/>
          <p:cNvSpPr/>
          <p:nvPr/>
        </p:nvSpPr>
        <p:spPr>
          <a:xfrm>
            <a:off x="6783388" y="5702325"/>
            <a:ext cx="790575" cy="287337"/>
          </a:xfrm>
          <a:prstGeom prst="ellipse">
            <a:avLst/>
          </a:prstGeom>
          <a:solidFill>
            <a:srgbClr val="EDEDE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객체</a:t>
            </a:r>
            <a:endParaRPr/>
          </a:p>
        </p:txBody>
      </p:sp>
      <p:sp>
        <p:nvSpPr>
          <p:cNvPr id="234" name="Google Shape;234;p11"/>
          <p:cNvSpPr/>
          <p:nvPr/>
        </p:nvSpPr>
        <p:spPr>
          <a:xfrm>
            <a:off x="8562975" y="5702325"/>
            <a:ext cx="792163" cy="287337"/>
          </a:xfrm>
          <a:prstGeom prst="ellipse">
            <a:avLst/>
          </a:prstGeom>
          <a:solidFill>
            <a:srgbClr val="EDEDE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객체</a:t>
            </a:r>
            <a:endParaRPr/>
          </a:p>
        </p:txBody>
      </p:sp>
      <p:cxnSp>
        <p:nvCxnSpPr>
          <p:cNvPr id="235" name="Google Shape;235;p11"/>
          <p:cNvCxnSpPr>
            <a:endCxn id="231" idx="0"/>
          </p:cNvCxnSpPr>
          <p:nvPr/>
        </p:nvCxnSpPr>
        <p:spPr>
          <a:xfrm>
            <a:off x="3247207" y="5268825"/>
            <a:ext cx="396900" cy="433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oval"/>
            <a:tailEnd len="med" w="med" type="triangle"/>
          </a:ln>
        </p:spPr>
      </p:cxnSp>
      <p:cxnSp>
        <p:nvCxnSpPr>
          <p:cNvPr id="236" name="Google Shape;236;p11"/>
          <p:cNvCxnSpPr>
            <a:endCxn id="232" idx="0"/>
          </p:cNvCxnSpPr>
          <p:nvPr/>
        </p:nvCxnSpPr>
        <p:spPr>
          <a:xfrm>
            <a:off x="4747469" y="5268825"/>
            <a:ext cx="539700" cy="433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oval"/>
            <a:tailEnd len="med" w="med" type="triangle"/>
          </a:ln>
        </p:spPr>
      </p:cxnSp>
      <p:cxnSp>
        <p:nvCxnSpPr>
          <p:cNvPr id="237" name="Google Shape;237;p11"/>
          <p:cNvCxnSpPr>
            <a:endCxn id="233" idx="0"/>
          </p:cNvCxnSpPr>
          <p:nvPr/>
        </p:nvCxnSpPr>
        <p:spPr>
          <a:xfrm>
            <a:off x="6135576" y="5268825"/>
            <a:ext cx="1043100" cy="433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oval"/>
            <a:tailEnd len="med" w="med" type="triangle"/>
          </a:ln>
        </p:spPr>
      </p:cxnSp>
      <p:cxnSp>
        <p:nvCxnSpPr>
          <p:cNvPr id="238" name="Google Shape;238;p11"/>
          <p:cNvCxnSpPr>
            <a:endCxn id="234" idx="0"/>
          </p:cNvCxnSpPr>
          <p:nvPr/>
        </p:nvCxnSpPr>
        <p:spPr>
          <a:xfrm flipH="1">
            <a:off x="8959057" y="5268825"/>
            <a:ext cx="87300" cy="433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oval"/>
            <a:tailEnd len="med" w="med" type="triangle"/>
          </a:ln>
        </p:spPr>
      </p:cxnSp>
      <p:graphicFrame>
        <p:nvGraphicFramePr>
          <p:cNvPr id="239" name="Google Shape;239;p11"/>
          <p:cNvGraphicFramePr/>
          <p:nvPr/>
        </p:nvGraphicFramePr>
        <p:xfrm>
          <a:off x="4432251" y="437517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{2E10E79E-F4D5-47E2-B4A1-AF30C5D5FA87}</a:tableStyleId>
              </a:tblPr>
              <a:tblGrid>
                <a:gridCol w="655625"/>
              </a:tblGrid>
              <a:tr h="2875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650" marB="45650" marR="91625" marL="916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4D4"/>
                    </a:solidFill>
                  </a:tcPr>
                </a:tc>
              </a:tr>
              <a:tr h="2875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650" marB="45650" marR="91625" marL="916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C9C9"/>
                    </a:solidFill>
                  </a:tcPr>
                </a:tc>
              </a:tr>
              <a:tr h="4265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650" marB="45650" marR="91625" marL="916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40" name="Google Shape;240;p11"/>
          <p:cNvGraphicFramePr/>
          <p:nvPr/>
        </p:nvGraphicFramePr>
        <p:xfrm>
          <a:off x="5826125" y="437517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{2E10E79E-F4D5-47E2-B4A1-AF30C5D5FA87}</a:tableStyleId>
              </a:tblPr>
              <a:tblGrid>
                <a:gridCol w="654050"/>
              </a:tblGrid>
              <a:tr h="2875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650" marB="45650" marR="91400" marL="914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4D4"/>
                    </a:solidFill>
                  </a:tcPr>
                </a:tc>
              </a:tr>
              <a:tr h="2875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650" marB="45650" marR="91400" marL="914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C9C9"/>
                    </a:solidFill>
                  </a:tcPr>
                </a:tc>
              </a:tr>
              <a:tr h="4265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2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650" marB="45650" marR="91400" marL="914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41" name="Google Shape;241;p11"/>
          <p:cNvGraphicFramePr/>
          <p:nvPr/>
        </p:nvGraphicFramePr>
        <p:xfrm>
          <a:off x="7265988" y="437517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{2E10E79E-F4D5-47E2-B4A1-AF30C5D5FA87}</a:tableStyleId>
              </a:tblPr>
              <a:tblGrid>
                <a:gridCol w="655625"/>
              </a:tblGrid>
              <a:tr h="2875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650" marB="45650" marR="91625" marL="916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4D4"/>
                    </a:solidFill>
                  </a:tcPr>
                </a:tc>
              </a:tr>
              <a:tr h="2875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650" marB="45650" marR="91625" marL="916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C9C9"/>
                    </a:solidFill>
                  </a:tcPr>
                </a:tc>
              </a:tr>
              <a:tr h="4265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…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650" marB="45650" marR="91625" marL="916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42" name="Google Shape;242;p11"/>
          <p:cNvGraphicFramePr/>
          <p:nvPr/>
        </p:nvGraphicFramePr>
        <p:xfrm>
          <a:off x="8678863" y="437517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{2E10E79E-F4D5-47E2-B4A1-AF30C5D5FA87}</a:tableStyleId>
              </a:tblPr>
              <a:tblGrid>
                <a:gridCol w="654050"/>
              </a:tblGrid>
              <a:tr h="2875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650" marB="45650" marR="91400" marL="914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4D4"/>
                    </a:solidFill>
                  </a:tcPr>
                </a:tc>
              </a:tr>
              <a:tr h="2875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650" marB="45650" marR="91400" marL="914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C9C9"/>
                    </a:solidFill>
                  </a:tcPr>
                </a:tc>
              </a:tr>
              <a:tr h="4265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n-1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650" marB="45650" marR="91400" marL="914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243" name="Google Shape;243;p11"/>
          <p:cNvCxnSpPr/>
          <p:nvPr/>
        </p:nvCxnSpPr>
        <p:spPr>
          <a:xfrm>
            <a:off x="3557588" y="4795862"/>
            <a:ext cx="973137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oval"/>
            <a:tailEnd len="med" w="med" type="triangle"/>
          </a:ln>
        </p:spPr>
      </p:cxnSp>
      <p:cxnSp>
        <p:nvCxnSpPr>
          <p:cNvPr id="244" name="Google Shape;244;p11"/>
          <p:cNvCxnSpPr/>
          <p:nvPr/>
        </p:nvCxnSpPr>
        <p:spPr>
          <a:xfrm>
            <a:off x="4999038" y="4795862"/>
            <a:ext cx="97155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oval"/>
            <a:tailEnd len="med" w="med" type="triangle"/>
          </a:ln>
        </p:spPr>
      </p:cxnSp>
      <p:cxnSp>
        <p:nvCxnSpPr>
          <p:cNvPr id="245" name="Google Shape;245;p11"/>
          <p:cNvCxnSpPr/>
          <p:nvPr/>
        </p:nvCxnSpPr>
        <p:spPr>
          <a:xfrm>
            <a:off x="6438900" y="4795862"/>
            <a:ext cx="97155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oval"/>
            <a:tailEnd len="med" w="med" type="triangle"/>
          </a:ln>
        </p:spPr>
      </p:cxnSp>
      <p:cxnSp>
        <p:nvCxnSpPr>
          <p:cNvPr id="246" name="Google Shape;246;p11"/>
          <p:cNvCxnSpPr/>
          <p:nvPr/>
        </p:nvCxnSpPr>
        <p:spPr>
          <a:xfrm>
            <a:off x="7878763" y="4795862"/>
            <a:ext cx="97155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oval"/>
            <a:tailEnd len="med" w="med" type="triangle"/>
          </a:ln>
        </p:spPr>
      </p:cxnSp>
      <p:cxnSp>
        <p:nvCxnSpPr>
          <p:cNvPr id="247" name="Google Shape;247;p11"/>
          <p:cNvCxnSpPr/>
          <p:nvPr/>
        </p:nvCxnSpPr>
        <p:spPr>
          <a:xfrm rot="10800000">
            <a:off x="7751763" y="4508525"/>
            <a:ext cx="966787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oval"/>
            <a:tailEnd len="med" w="med" type="triangle"/>
          </a:ln>
        </p:spPr>
      </p:cxnSp>
      <p:cxnSp>
        <p:nvCxnSpPr>
          <p:cNvPr id="248" name="Google Shape;248;p11"/>
          <p:cNvCxnSpPr/>
          <p:nvPr/>
        </p:nvCxnSpPr>
        <p:spPr>
          <a:xfrm rot="10800000">
            <a:off x="6354763" y="4508525"/>
            <a:ext cx="965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oval"/>
            <a:tailEnd len="med" w="med" type="triangle"/>
          </a:ln>
        </p:spPr>
      </p:cxnSp>
      <p:cxnSp>
        <p:nvCxnSpPr>
          <p:cNvPr id="249" name="Google Shape;249;p11"/>
          <p:cNvCxnSpPr/>
          <p:nvPr/>
        </p:nvCxnSpPr>
        <p:spPr>
          <a:xfrm rot="10800000">
            <a:off x="4897438" y="4508525"/>
            <a:ext cx="966787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oval"/>
            <a:tailEnd len="med" w="med" type="triangle"/>
          </a:ln>
        </p:spPr>
      </p:cxnSp>
      <p:cxnSp>
        <p:nvCxnSpPr>
          <p:cNvPr id="250" name="Google Shape;250;p11"/>
          <p:cNvCxnSpPr/>
          <p:nvPr/>
        </p:nvCxnSpPr>
        <p:spPr>
          <a:xfrm rot="10800000">
            <a:off x="3467100" y="4508525"/>
            <a:ext cx="966788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oval"/>
            <a:tailEnd len="med" w="med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2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List</a:t>
            </a:r>
            <a:endParaRPr b="1" i="0" sz="3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6" name="Google Shape;256;p12"/>
          <p:cNvSpPr txBox="1"/>
          <p:nvPr/>
        </p:nvSpPr>
        <p:spPr>
          <a:xfrm>
            <a:off x="1125538" y="1052513"/>
            <a:ext cx="433753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Comparable, Comparator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57" name="Google Shape;257;p12"/>
          <p:cNvGraphicFramePr/>
          <p:nvPr/>
        </p:nvGraphicFramePr>
        <p:xfrm>
          <a:off x="1125538" y="162880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{2E10E79E-F4D5-47E2-B4A1-AF30C5D5FA87}</a:tableStyleId>
              </a:tblPr>
              <a:tblGrid>
                <a:gridCol w="1287425"/>
                <a:gridCol w="4434475"/>
                <a:gridCol w="4434475"/>
              </a:tblGrid>
              <a:tr h="2076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50" marB="4575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Comparable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45750" marB="4575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Comparator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45750" marB="4575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250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패키지</a:t>
                      </a:r>
                      <a:endParaRPr b="1" sz="1200"/>
                    </a:p>
                  </a:txBody>
                  <a:tcPr marT="45750" marB="4575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java.lang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45750" marB="4575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java.util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45750" marB="4575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0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사용 메소드</a:t>
                      </a:r>
                      <a:endParaRPr b="1" sz="1200"/>
                    </a:p>
                  </a:txBody>
                  <a:tcPr marT="45750" marB="4575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compareTo()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45750" marB="4575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compare()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45750" marB="4575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0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solidFill>
                            <a:schemeClr val="dk1"/>
                          </a:solidFill>
                        </a:rPr>
                        <a:t>정렬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</a:txBody>
                  <a:tcPr marT="45750" marB="4575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기본 정렬기준을 구현하는데 사용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45750" marB="4575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그 외 다른 여러 기준으로 정렬하고자 할 때 사용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45750" marB="4575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70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solidFill>
                            <a:schemeClr val="dk1"/>
                          </a:solidFill>
                        </a:rPr>
                        <a:t>사용법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</a:txBody>
                  <a:tcPr marT="45750" marB="4575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정렬하고자 하는 객체에 Comparable를 상속받아 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compareTo() 메소드를 오버라이딩해 기본 정렬 기준 재정의 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🡪 한 개의 정렬만 가능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45750" marB="4575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Model.sort 패키지 안에 필요한 정렬 기준에 맞춘 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클래스들을 생성하고 Comparator를 상속받아 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Compare() 메소드를</a:t>
                      </a: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 오버라이딩해 </a:t>
                      </a: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정렬 기준 재정의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🡪 여러 개의 정렬 가능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45750" marB="4575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58" name="Google Shape;258;p12"/>
          <p:cNvSpPr txBox="1"/>
          <p:nvPr/>
        </p:nvSpPr>
        <p:spPr>
          <a:xfrm>
            <a:off x="1125538" y="3933056"/>
            <a:ext cx="3127375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Collections.sort()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9" name="Google Shape;259;p12"/>
          <p:cNvSpPr/>
          <p:nvPr/>
        </p:nvSpPr>
        <p:spPr>
          <a:xfrm>
            <a:off x="1128256" y="4508648"/>
            <a:ext cx="10153650" cy="1944688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Collections.sort(List&lt;T&gt; list) 🡪 T객체에 </a:t>
            </a: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Comparable</a:t>
            </a: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을 상속받아 compareTo 메소드 재정의를 			      통해 정렬 구현 (단 한 개의 정렬)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Collections.sort(List&lt;T&gt; list, Comparator&lt;T&gt; c) 🡪 지정한 </a:t>
            </a: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Comparator</a:t>
            </a: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클래스에 의한 정렬 				          	        (여러 개의 정렬)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3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Set</a:t>
            </a:r>
            <a:endParaRPr b="1" i="0" sz="3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6" name="Google Shape;266;p13"/>
          <p:cNvSpPr/>
          <p:nvPr/>
        </p:nvSpPr>
        <p:spPr>
          <a:xfrm>
            <a:off x="609600" y="1036637"/>
            <a:ext cx="10931525" cy="15372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저장 순서가 유지되지 않고, 중복 객체도 저장하지 못하게 하는 자료 구조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null도 중복을 허용하지 않기 때문에 1개의 null만 저장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구현 클래스로 HashSet, LinkedHashSet, TreeSet이 있음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67" name="Google Shape;267;p13"/>
          <p:cNvGrpSpPr/>
          <p:nvPr/>
        </p:nvGrpSpPr>
        <p:grpSpPr>
          <a:xfrm>
            <a:off x="3071664" y="3357563"/>
            <a:ext cx="5975350" cy="2819400"/>
            <a:chOff x="3000375" y="3357563"/>
            <a:chExt cx="5975350" cy="2819400"/>
          </a:xfrm>
        </p:grpSpPr>
        <p:sp>
          <p:nvSpPr>
            <p:cNvPr id="268" name="Google Shape;268;p13"/>
            <p:cNvSpPr/>
            <p:nvPr/>
          </p:nvSpPr>
          <p:spPr>
            <a:xfrm>
              <a:off x="3000375" y="3357563"/>
              <a:ext cx="5975350" cy="2819400"/>
            </a:xfrm>
            <a:prstGeom prst="rect">
              <a:avLst/>
            </a:prstGeom>
            <a:noFill/>
            <a:ln cap="flat" cmpd="sng" w="12700">
              <a:solidFill>
                <a:srgbClr val="566B8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69" name="Google Shape;269;p13"/>
            <p:cNvSpPr txBox="1"/>
            <p:nvPr/>
          </p:nvSpPr>
          <p:spPr>
            <a:xfrm>
              <a:off x="3071813" y="3379788"/>
              <a:ext cx="1042987" cy="369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Heap</a:t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70" name="Google Shape;270;p13"/>
            <p:cNvSpPr/>
            <p:nvPr/>
          </p:nvSpPr>
          <p:spPr>
            <a:xfrm>
              <a:off x="3359150" y="3856038"/>
              <a:ext cx="5257800" cy="1528762"/>
            </a:xfrm>
            <a:prstGeom prst="roundRect">
              <a:avLst>
                <a:gd fmla="val 16667" name="adj"/>
              </a:avLst>
            </a:prstGeom>
            <a:noFill/>
            <a:ln cap="flat" cmpd="sng" w="12700">
              <a:solidFill>
                <a:srgbClr val="566B8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71" name="Google Shape;271;p13"/>
            <p:cNvSpPr txBox="1"/>
            <p:nvPr/>
          </p:nvSpPr>
          <p:spPr>
            <a:xfrm>
              <a:off x="3689350" y="3890963"/>
              <a:ext cx="2574925" cy="2619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Malgun Gothic"/>
                <a:buNone/>
              </a:pPr>
              <a:r>
                <a:rPr b="0" i="0" lang="en-US" sz="11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Set 계열 컬렉션</a:t>
              </a:r>
              <a:endParaRPr/>
            </a:p>
          </p:txBody>
        </p:sp>
        <p:sp>
          <p:nvSpPr>
            <p:cNvPr id="272" name="Google Shape;272;p13"/>
            <p:cNvSpPr/>
            <p:nvPr/>
          </p:nvSpPr>
          <p:spPr>
            <a:xfrm>
              <a:off x="3919538" y="5668963"/>
              <a:ext cx="935037" cy="360362"/>
            </a:xfrm>
            <a:prstGeom prst="ellipse">
              <a:avLst/>
            </a:pr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객체</a:t>
              </a:r>
              <a:endParaRPr/>
            </a:p>
          </p:txBody>
        </p:sp>
        <p:sp>
          <p:nvSpPr>
            <p:cNvPr id="273" name="Google Shape;273;p13"/>
            <p:cNvSpPr/>
            <p:nvPr/>
          </p:nvSpPr>
          <p:spPr>
            <a:xfrm>
              <a:off x="5527675" y="5683250"/>
              <a:ext cx="936625" cy="360363"/>
            </a:xfrm>
            <a:prstGeom prst="ellipse">
              <a:avLst/>
            </a:pr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객체</a:t>
              </a:r>
              <a:endParaRPr/>
            </a:p>
          </p:txBody>
        </p:sp>
        <p:sp>
          <p:nvSpPr>
            <p:cNvPr id="274" name="Google Shape;274;p13"/>
            <p:cNvSpPr/>
            <p:nvPr/>
          </p:nvSpPr>
          <p:spPr>
            <a:xfrm>
              <a:off x="6934200" y="5672138"/>
              <a:ext cx="936625" cy="360362"/>
            </a:xfrm>
            <a:prstGeom prst="ellipse">
              <a:avLst/>
            </a:pr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객체</a:t>
              </a:r>
              <a:endParaRPr/>
            </a:p>
          </p:txBody>
        </p:sp>
        <p:cxnSp>
          <p:nvCxnSpPr>
            <p:cNvPr id="275" name="Google Shape;275;p13"/>
            <p:cNvCxnSpPr/>
            <p:nvPr/>
          </p:nvCxnSpPr>
          <p:spPr>
            <a:xfrm flipH="1">
              <a:off x="4351338" y="4403725"/>
              <a:ext cx="1295400" cy="126523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oval"/>
              <a:tailEnd len="med" w="med" type="triangle"/>
            </a:ln>
          </p:spPr>
        </p:cxnSp>
        <p:cxnSp>
          <p:nvCxnSpPr>
            <p:cNvPr id="276" name="Google Shape;276;p13"/>
            <p:cNvCxnSpPr/>
            <p:nvPr/>
          </p:nvCxnSpPr>
          <p:spPr>
            <a:xfrm>
              <a:off x="5719763" y="4691063"/>
              <a:ext cx="287337" cy="977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oval"/>
              <a:tailEnd len="med" w="med" type="triangle"/>
            </a:ln>
          </p:spPr>
        </p:cxnSp>
        <p:cxnSp>
          <p:nvCxnSpPr>
            <p:cNvPr id="277" name="Google Shape;277;p13"/>
            <p:cNvCxnSpPr/>
            <p:nvPr/>
          </p:nvCxnSpPr>
          <p:spPr>
            <a:xfrm>
              <a:off x="6464300" y="4691063"/>
              <a:ext cx="911225" cy="977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oval"/>
              <a:tailEnd len="med" w="med" type="triangle"/>
            </a:ln>
          </p:spPr>
        </p:cxnSp>
        <p:cxnSp>
          <p:nvCxnSpPr>
            <p:cNvPr id="278" name="Google Shape;278;p13"/>
            <p:cNvCxnSpPr/>
            <p:nvPr/>
          </p:nvCxnSpPr>
          <p:spPr>
            <a:xfrm flipH="1">
              <a:off x="6103938" y="4327525"/>
              <a:ext cx="95250" cy="135255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oval"/>
              <a:tailEnd len="med" w="med" type="triangle"/>
            </a:ln>
          </p:spPr>
        </p:cxnSp>
        <p:sp>
          <p:nvSpPr>
            <p:cNvPr id="279" name="Google Shape;279;p13"/>
            <p:cNvSpPr/>
            <p:nvPr/>
          </p:nvSpPr>
          <p:spPr>
            <a:xfrm>
              <a:off x="5016500" y="4043363"/>
              <a:ext cx="1917700" cy="957262"/>
            </a:xfrm>
            <a:prstGeom prst="cloud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80" name="Google Shape;280;p13"/>
            <p:cNvSpPr/>
            <p:nvPr/>
          </p:nvSpPr>
          <p:spPr>
            <a:xfrm>
              <a:off x="5599113" y="4929188"/>
              <a:ext cx="484187" cy="434975"/>
            </a:xfrm>
            <a:prstGeom prst="mathMultiply">
              <a:avLst>
                <a:gd fmla="val 8579" name="adj1"/>
              </a:avLst>
            </a:prstGeom>
            <a:solidFill>
              <a:srgbClr val="C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4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Set</a:t>
            </a:r>
            <a:endParaRPr b="1" i="0" sz="3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86" name="Google Shape;286;p14"/>
          <p:cNvGraphicFramePr/>
          <p:nvPr/>
        </p:nvGraphicFramePr>
        <p:xfrm>
          <a:off x="1558924" y="177281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{2E10E79E-F4D5-47E2-B4A1-AF30C5D5FA87}</a:tableStyleId>
              </a:tblPr>
              <a:tblGrid>
                <a:gridCol w="792100"/>
                <a:gridCol w="3024325"/>
                <a:gridCol w="1080125"/>
                <a:gridCol w="4249050"/>
              </a:tblGrid>
              <a:tr h="3337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기능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메소드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리턴타입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설명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33725">
                <a:tc row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객체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추가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add(E e)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boolean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주어진 객체를 맨 끝에 추가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3725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addAll(Collection&lt;? extends E&gt; c)</a:t>
                      </a:r>
                      <a:endParaRPr/>
                    </a:p>
                  </a:txBody>
                  <a:tcPr marT="50825" marB="19050" marR="381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boolean</a:t>
                      </a:r>
                      <a:endParaRPr sz="1100"/>
                    </a:p>
                  </a:txBody>
                  <a:tcPr marT="50825" marB="19050" marR="381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주어진 Collection타입 객체를 리스트에 추가</a:t>
                      </a:r>
                      <a:endParaRPr sz="1100"/>
                    </a:p>
                  </a:txBody>
                  <a:tcPr marT="50825" marB="19050" marR="381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3725">
                <a:tc rowSpan="4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객체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검색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contains(Object o)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boolean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주어진 객체가 저장되어 있는지 여부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3725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iterator()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Iterator&lt;E&gt;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저장된 객체를 한번씩 가져오는 반복자 리턴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3725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isEmpty()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boolean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컬렉션이 비어 있는지 조사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3725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size()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int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저장되어 있는 전체 객체수를 리턴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3725">
                <a:tc row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객체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삭제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clear()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void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저장된 모든 객체를 삭제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3725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remove(Object o)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boolean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주어진 객체를 삭제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87" name="Google Shape;287;p14"/>
          <p:cNvSpPr txBox="1"/>
          <p:nvPr/>
        </p:nvSpPr>
        <p:spPr>
          <a:xfrm flipH="1">
            <a:off x="1558925" y="4777407"/>
            <a:ext cx="914558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* 전체 객체 대상으로 한 번씩 반복해서 가져오는 반복자(Iterator)를 제공 인덱스로 객체에 접근할 수 없음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8" name="Google Shape;288;p14"/>
          <p:cNvSpPr txBox="1"/>
          <p:nvPr/>
        </p:nvSpPr>
        <p:spPr>
          <a:xfrm>
            <a:off x="1125538" y="1052513"/>
            <a:ext cx="358463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Set 계열 주요 메소드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5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Set</a:t>
            </a:r>
            <a:endParaRPr b="1" i="0" sz="3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5" name="Google Shape;295;p15"/>
          <p:cNvSpPr/>
          <p:nvPr/>
        </p:nvSpPr>
        <p:spPr>
          <a:xfrm>
            <a:off x="1128256" y="3698354"/>
            <a:ext cx="9961563" cy="626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HashSet과 거의 동일하지만 Set에 추가되는 순서를 유지한다는 점이 다름 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6" name="Google Shape;296;p15"/>
          <p:cNvSpPr txBox="1"/>
          <p:nvPr/>
        </p:nvSpPr>
        <p:spPr>
          <a:xfrm>
            <a:off x="1125538" y="1052513"/>
            <a:ext cx="183736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HashSet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7" name="Google Shape;297;p15"/>
          <p:cNvSpPr txBox="1"/>
          <p:nvPr/>
        </p:nvSpPr>
        <p:spPr>
          <a:xfrm>
            <a:off x="1125538" y="3140968"/>
            <a:ext cx="279595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LinkedHashSet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8" name="Google Shape;298;p15"/>
          <p:cNvSpPr/>
          <p:nvPr/>
        </p:nvSpPr>
        <p:spPr>
          <a:xfrm>
            <a:off x="1128256" y="1604961"/>
            <a:ext cx="9961563" cy="1103959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Set에 객체를 저장할 때 hash함수를 사용하여 처리 속도가 빠름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동일 객체 뿐 아니라 동등 객체도 중복하여 저장하지 않음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6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Enumeration, Iterator, ListIterator</a:t>
            </a:r>
            <a:endParaRPr b="1" i="0" sz="3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04" name="Google Shape;304;p16"/>
          <p:cNvGrpSpPr/>
          <p:nvPr/>
        </p:nvGrpSpPr>
        <p:grpSpPr>
          <a:xfrm>
            <a:off x="1273175" y="4221311"/>
            <a:ext cx="3886200" cy="2232025"/>
            <a:chOff x="476250" y="4365104"/>
            <a:chExt cx="3886200" cy="2233503"/>
          </a:xfrm>
        </p:grpSpPr>
        <p:grpSp>
          <p:nvGrpSpPr>
            <p:cNvPr id="305" name="Google Shape;305;p16"/>
            <p:cNvGrpSpPr/>
            <p:nvPr/>
          </p:nvGrpSpPr>
          <p:grpSpPr>
            <a:xfrm>
              <a:off x="476250" y="4365104"/>
              <a:ext cx="3886200" cy="1879257"/>
              <a:chOff x="1533749" y="4141564"/>
              <a:chExt cx="3886200" cy="1879257"/>
            </a:xfrm>
          </p:grpSpPr>
          <p:sp>
            <p:nvSpPr>
              <p:cNvPr id="306" name="Google Shape;306;p16"/>
              <p:cNvSpPr/>
              <p:nvPr/>
            </p:nvSpPr>
            <p:spPr>
              <a:xfrm>
                <a:off x="2195737" y="4797636"/>
                <a:ext cx="1152525" cy="357424"/>
              </a:xfrm>
              <a:prstGeom prst="rect">
                <a:avLst/>
              </a:pr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12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Collection</a:t>
                </a:r>
                <a:endParaRPr b="0" i="0" sz="12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07" name="Google Shape;307;p16"/>
              <p:cNvSpPr/>
              <p:nvPr/>
            </p:nvSpPr>
            <p:spPr>
              <a:xfrm>
                <a:off x="1533749" y="5652277"/>
                <a:ext cx="1152525" cy="360601"/>
              </a:xfrm>
              <a:prstGeom prst="rect">
                <a:avLst/>
              </a:pr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10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List</a:t>
                </a:r>
                <a:endParaRPr b="0" i="0" sz="10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08" name="Google Shape;308;p16"/>
              <p:cNvSpPr/>
              <p:nvPr/>
            </p:nvSpPr>
            <p:spPr>
              <a:xfrm>
                <a:off x="2867249" y="5660219"/>
                <a:ext cx="1150938" cy="360602"/>
              </a:xfrm>
              <a:prstGeom prst="rect">
                <a:avLst/>
              </a:pr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10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Set</a:t>
                </a:r>
                <a:endParaRPr b="0" i="0" sz="10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09" name="Google Shape;309;p16"/>
              <p:cNvSpPr/>
              <p:nvPr/>
            </p:nvSpPr>
            <p:spPr>
              <a:xfrm>
                <a:off x="4267424" y="5660219"/>
                <a:ext cx="1152525" cy="360602"/>
              </a:xfrm>
              <a:prstGeom prst="rect">
                <a:avLst/>
              </a:pr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10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Map</a:t>
                </a:r>
                <a:endParaRPr b="0" i="0" sz="10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cxnSp>
            <p:nvCxnSpPr>
              <p:cNvPr id="310" name="Google Shape;310;p16"/>
              <p:cNvCxnSpPr>
                <a:stCxn id="307" idx="0"/>
              </p:cNvCxnSpPr>
              <p:nvPr/>
            </p:nvCxnSpPr>
            <p:spPr>
              <a:xfrm rot="10800000">
                <a:off x="2110012" y="5452177"/>
                <a:ext cx="0" cy="200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11" name="Google Shape;311;p16"/>
              <p:cNvCxnSpPr/>
              <p:nvPr/>
            </p:nvCxnSpPr>
            <p:spPr>
              <a:xfrm rot="10800000">
                <a:off x="3433987" y="5452119"/>
                <a:ext cx="0" cy="200157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12" name="Google Shape;312;p16"/>
              <p:cNvCxnSpPr/>
              <p:nvPr/>
            </p:nvCxnSpPr>
            <p:spPr>
              <a:xfrm>
                <a:off x="2110012" y="5452119"/>
                <a:ext cx="1323975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13" name="Google Shape;313;p16"/>
              <p:cNvCxnSpPr/>
              <p:nvPr/>
            </p:nvCxnSpPr>
            <p:spPr>
              <a:xfrm rot="10800000">
                <a:off x="2771999" y="5155060"/>
                <a:ext cx="0" cy="29706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sp>
            <p:nvSpPr>
              <p:cNvPr id="314" name="Google Shape;314;p16"/>
              <p:cNvSpPr/>
              <p:nvPr/>
            </p:nvSpPr>
            <p:spPr>
              <a:xfrm>
                <a:off x="2195737" y="4141564"/>
                <a:ext cx="1152525" cy="359013"/>
              </a:xfrm>
              <a:prstGeom prst="rect">
                <a:avLst/>
              </a:pr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12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Iterable</a:t>
                </a:r>
                <a:endParaRPr b="0" i="0" sz="12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cxnSp>
            <p:nvCxnSpPr>
              <p:cNvPr id="315" name="Google Shape;315;p16"/>
              <p:cNvCxnSpPr/>
              <p:nvPr/>
            </p:nvCxnSpPr>
            <p:spPr>
              <a:xfrm rot="10800000">
                <a:off x="2771999" y="4500577"/>
                <a:ext cx="0" cy="29706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</p:grpSp>
        <p:sp>
          <p:nvSpPr>
            <p:cNvPr id="316" name="Google Shape;316;p16"/>
            <p:cNvSpPr txBox="1"/>
            <p:nvPr/>
          </p:nvSpPr>
          <p:spPr>
            <a:xfrm>
              <a:off x="2039938" y="6344439"/>
              <a:ext cx="611187" cy="25416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05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[그림1]</a:t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aphicFrame>
        <p:nvGraphicFramePr>
          <p:cNvPr id="317" name="Google Shape;317;p16"/>
          <p:cNvGraphicFramePr/>
          <p:nvPr/>
        </p:nvGraphicFramePr>
        <p:xfrm>
          <a:off x="6240463" y="436383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{2E10E79E-F4D5-47E2-B4A1-AF30C5D5FA87}</a:tableStyleId>
              </a:tblPr>
              <a:tblGrid>
                <a:gridCol w="1322300"/>
                <a:gridCol w="1851225"/>
                <a:gridCol w="1435000"/>
              </a:tblGrid>
              <a:tr h="342900">
                <a:tc row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solidFill>
                            <a:schemeClr val="dk1"/>
                          </a:solidFill>
                        </a:rPr>
                        <a:t>Iterator&lt;E&gt;</a:t>
                      </a:r>
                      <a:endParaRPr b="1" sz="1100"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100">
                          <a:solidFill>
                            <a:schemeClr val="dk1"/>
                          </a:solidFill>
                        </a:rPr>
                        <a:t>boolean</a:t>
                      </a:r>
                      <a:r>
                        <a:rPr b="0" lang="en-US" sz="1100">
                          <a:solidFill>
                            <a:schemeClr val="dk1"/>
                          </a:solidFill>
                        </a:rPr>
                        <a:t> hasNext()</a:t>
                      </a:r>
                      <a:endParaRPr b="0" sz="1100"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100">
                          <a:solidFill>
                            <a:schemeClr val="dk1"/>
                          </a:solidFill>
                        </a:rPr>
                        <a:t>앞에서부터 검색</a:t>
                      </a:r>
                      <a:endParaRPr b="0" sz="1100"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2900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100">
                          <a:solidFill>
                            <a:schemeClr val="dk1"/>
                          </a:solidFill>
                        </a:rPr>
                        <a:t>E next()</a:t>
                      </a:r>
                      <a:endParaRPr b="0" sz="1100"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</a:tr>
              <a:tr h="342900">
                <a:tc rowSpan="4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solidFill>
                            <a:schemeClr val="dk1"/>
                          </a:solidFill>
                        </a:rPr>
                        <a:t>ListIterator&lt;E&gt;</a:t>
                      </a:r>
                      <a:endParaRPr b="1" sz="1100"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100">
                          <a:solidFill>
                            <a:schemeClr val="dk1"/>
                          </a:solidFill>
                        </a:rPr>
                        <a:t>boolean</a:t>
                      </a:r>
                      <a:r>
                        <a:rPr b="0" lang="en-US" sz="1100">
                          <a:solidFill>
                            <a:schemeClr val="dk1"/>
                          </a:solidFill>
                        </a:rPr>
                        <a:t> hasNext()</a:t>
                      </a:r>
                      <a:endParaRPr b="0" sz="1100"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100">
                          <a:solidFill>
                            <a:schemeClr val="dk1"/>
                          </a:solidFill>
                        </a:rPr>
                        <a:t>앞에서부터 검색</a:t>
                      </a:r>
                      <a:endParaRPr b="0" sz="1100"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2900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100">
                          <a:solidFill>
                            <a:schemeClr val="dk1"/>
                          </a:solidFill>
                        </a:rPr>
                        <a:t>E next()</a:t>
                      </a:r>
                      <a:endParaRPr b="0" sz="1100"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</a:tr>
              <a:tr h="342900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100">
                          <a:solidFill>
                            <a:schemeClr val="dk1"/>
                          </a:solidFill>
                        </a:rPr>
                        <a:t>boolean hasPrevious()</a:t>
                      </a:r>
                      <a:endParaRPr b="0" sz="1100"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100">
                          <a:solidFill>
                            <a:schemeClr val="dk1"/>
                          </a:solidFill>
                        </a:rPr>
                        <a:t>뒤에서부터 검색</a:t>
                      </a:r>
                      <a:endParaRPr b="0" sz="1100"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2900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100">
                          <a:solidFill>
                            <a:schemeClr val="dk1"/>
                          </a:solidFill>
                        </a:rPr>
                        <a:t>E previous()</a:t>
                      </a:r>
                      <a:endParaRPr b="0" sz="1100"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</a:tr>
            </a:tbl>
          </a:graphicData>
        </a:graphic>
      </p:graphicFrame>
      <p:sp>
        <p:nvSpPr>
          <p:cNvPr id="318" name="Google Shape;318;p16"/>
          <p:cNvSpPr txBox="1"/>
          <p:nvPr/>
        </p:nvSpPr>
        <p:spPr>
          <a:xfrm>
            <a:off x="6167438" y="4005064"/>
            <a:ext cx="1290637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* 주요 메소드</a:t>
            </a:r>
            <a:endParaRPr b="1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9" name="Google Shape;319;p16"/>
          <p:cNvSpPr/>
          <p:nvPr/>
        </p:nvSpPr>
        <p:spPr>
          <a:xfrm>
            <a:off x="609600" y="1036637"/>
            <a:ext cx="10931525" cy="2638426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컬렉션에 저장된 요소를 접근하는데 사용되는 인터페이스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- Enumeration : Iterator의 구버전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- ListIterator    : Iterator를 상속받아 양방향 특징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[그림 1]의 상속구조 때문에 iterator() 메소드는 List와 Set 계열에서만 사용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🡪 Map의 경우 Set 또는 List화 시켜서 iterator()를 사용해야 함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17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Map</a:t>
            </a:r>
            <a:endParaRPr b="1" i="0" sz="3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5" name="Google Shape;325;p17"/>
          <p:cNvSpPr/>
          <p:nvPr/>
        </p:nvSpPr>
        <p:spPr>
          <a:xfrm>
            <a:off x="609600" y="1036637"/>
            <a:ext cx="10931525" cy="1836738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키(key)와 값(value)으로 구성되어 있으며, 키와 값은 모두 객체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키는 중복 저장을 허용하지 않고(Set방식), 값은 중복 저장 가능(List방식)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키가 중복되는 경우, 기존에 있는 키에 해당하는 값을 덮어 씌움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구현 클래스로 HashMap, HashTable, LinkedHashMap, Properties, TreeMap이 있음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6" name="Google Shape;326;p17"/>
          <p:cNvSpPr/>
          <p:nvPr/>
        </p:nvSpPr>
        <p:spPr>
          <a:xfrm>
            <a:off x="2782888" y="3500438"/>
            <a:ext cx="6769100" cy="2716212"/>
          </a:xfrm>
          <a:prstGeom prst="rect">
            <a:avLst/>
          </a:prstGeom>
          <a:noFill/>
          <a:ln cap="flat" cmpd="sng" w="12700">
            <a:solidFill>
              <a:srgbClr val="566B8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7" name="Google Shape;327;p17"/>
          <p:cNvSpPr txBox="1"/>
          <p:nvPr/>
        </p:nvSpPr>
        <p:spPr>
          <a:xfrm>
            <a:off x="2855913" y="3565525"/>
            <a:ext cx="1042987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Heap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8" name="Google Shape;328;p17"/>
          <p:cNvSpPr/>
          <p:nvPr/>
        </p:nvSpPr>
        <p:spPr>
          <a:xfrm>
            <a:off x="3232150" y="4264025"/>
            <a:ext cx="5888038" cy="1096963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rgbClr val="566B8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9" name="Google Shape;329;p17"/>
          <p:cNvSpPr txBox="1"/>
          <p:nvPr/>
        </p:nvSpPr>
        <p:spPr>
          <a:xfrm>
            <a:off x="3360738" y="4306888"/>
            <a:ext cx="863600" cy="4302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algun Gothic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Map 계열 </a:t>
            </a:r>
            <a:endParaRPr b="0" i="0" sz="11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algun Gothic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컬렉션</a:t>
            </a:r>
            <a:endParaRPr/>
          </a:p>
        </p:txBody>
      </p:sp>
      <p:sp>
        <p:nvSpPr>
          <p:cNvPr id="330" name="Google Shape;330;p17"/>
          <p:cNvSpPr/>
          <p:nvPr/>
        </p:nvSpPr>
        <p:spPr>
          <a:xfrm>
            <a:off x="4441825" y="5467350"/>
            <a:ext cx="936625" cy="360363"/>
          </a:xfrm>
          <a:prstGeom prst="ellipse">
            <a:avLst/>
          </a:prstGeom>
          <a:solidFill>
            <a:srgbClr val="EDEDE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값객체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1" name="Google Shape;331;p17"/>
          <p:cNvSpPr/>
          <p:nvPr/>
        </p:nvSpPr>
        <p:spPr>
          <a:xfrm>
            <a:off x="6594475" y="5475288"/>
            <a:ext cx="936625" cy="360362"/>
          </a:xfrm>
          <a:prstGeom prst="ellipse">
            <a:avLst/>
          </a:prstGeom>
          <a:solidFill>
            <a:srgbClr val="EDEDE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값객체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2" name="Google Shape;332;p17"/>
          <p:cNvSpPr/>
          <p:nvPr/>
        </p:nvSpPr>
        <p:spPr>
          <a:xfrm>
            <a:off x="4440238" y="3756025"/>
            <a:ext cx="936625" cy="360363"/>
          </a:xfrm>
          <a:prstGeom prst="ellipse">
            <a:avLst/>
          </a:prstGeom>
          <a:solidFill>
            <a:srgbClr val="FBE4D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키객체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3" name="Google Shape;333;p17"/>
          <p:cNvSpPr/>
          <p:nvPr/>
        </p:nvSpPr>
        <p:spPr>
          <a:xfrm>
            <a:off x="5857875" y="3749675"/>
            <a:ext cx="936625" cy="360363"/>
          </a:xfrm>
          <a:prstGeom prst="ellipse">
            <a:avLst/>
          </a:prstGeom>
          <a:solidFill>
            <a:srgbClr val="FBE4D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키객체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4" name="Google Shape;334;p17"/>
          <p:cNvSpPr/>
          <p:nvPr/>
        </p:nvSpPr>
        <p:spPr>
          <a:xfrm>
            <a:off x="7234238" y="3752850"/>
            <a:ext cx="936625" cy="358775"/>
          </a:xfrm>
          <a:prstGeom prst="ellipse">
            <a:avLst/>
          </a:prstGeom>
          <a:solidFill>
            <a:srgbClr val="FBE4D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키객체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35" name="Google Shape;335;p17"/>
          <p:cNvGraphicFramePr/>
          <p:nvPr/>
        </p:nvGraphicFramePr>
        <p:xfrm>
          <a:off x="4619625" y="44894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{2E10E79E-F4D5-47E2-B4A1-AF30C5D5FA87}</a:tableStyleId>
              </a:tblPr>
              <a:tblGrid>
                <a:gridCol w="471500"/>
              </a:tblGrid>
              <a:tr h="2590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키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91525" marL="91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4D4"/>
                    </a:solidFill>
                  </a:tcPr>
                </a:tc>
              </a:tr>
              <a:tr h="3124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값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91525" marL="91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C9C9"/>
                    </a:solidFill>
                  </a:tcPr>
                </a:tc>
              </a:tr>
            </a:tbl>
          </a:graphicData>
        </a:graphic>
      </p:graphicFrame>
      <p:cxnSp>
        <p:nvCxnSpPr>
          <p:cNvPr id="336" name="Google Shape;336;p17"/>
          <p:cNvCxnSpPr/>
          <p:nvPr/>
        </p:nvCxnSpPr>
        <p:spPr>
          <a:xfrm>
            <a:off x="4999038" y="4908550"/>
            <a:ext cx="11112" cy="558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oval"/>
            <a:tailEnd len="med" w="med" type="triangle"/>
          </a:ln>
        </p:spPr>
      </p:cxnSp>
      <p:cxnSp>
        <p:nvCxnSpPr>
          <p:cNvPr id="337" name="Google Shape;337;p17"/>
          <p:cNvCxnSpPr/>
          <p:nvPr/>
        </p:nvCxnSpPr>
        <p:spPr>
          <a:xfrm rot="10800000">
            <a:off x="4999038" y="4110038"/>
            <a:ext cx="0" cy="50958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oval"/>
            <a:tailEnd len="med" w="med" type="triangle"/>
          </a:ln>
        </p:spPr>
      </p:cxnSp>
      <p:graphicFrame>
        <p:nvGraphicFramePr>
          <p:cNvPr id="338" name="Google Shape;338;p17"/>
          <p:cNvGraphicFramePr/>
          <p:nvPr/>
        </p:nvGraphicFramePr>
        <p:xfrm>
          <a:off x="6051550" y="449421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{2E10E79E-F4D5-47E2-B4A1-AF30C5D5FA87}</a:tableStyleId>
              </a:tblPr>
              <a:tblGrid>
                <a:gridCol w="471500"/>
              </a:tblGrid>
              <a:tr h="2596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키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45825" marB="45825" marR="91525" marL="91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4D4"/>
                    </a:solidFill>
                  </a:tcPr>
                </a:tc>
              </a:tr>
              <a:tr h="3134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값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45825" marB="45825" marR="91525" marL="91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C9C9"/>
                    </a:solidFill>
                  </a:tcPr>
                </a:tc>
              </a:tr>
            </a:tbl>
          </a:graphicData>
        </a:graphic>
      </p:graphicFrame>
      <p:cxnSp>
        <p:nvCxnSpPr>
          <p:cNvPr id="339" name="Google Shape;339;p17"/>
          <p:cNvCxnSpPr/>
          <p:nvPr/>
        </p:nvCxnSpPr>
        <p:spPr>
          <a:xfrm>
            <a:off x="6430963" y="4914900"/>
            <a:ext cx="363537" cy="560388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oval"/>
            <a:tailEnd len="med" w="med" type="triangle"/>
          </a:ln>
        </p:spPr>
      </p:cxnSp>
      <p:cxnSp>
        <p:nvCxnSpPr>
          <p:cNvPr id="340" name="Google Shape;340;p17"/>
          <p:cNvCxnSpPr/>
          <p:nvPr/>
        </p:nvCxnSpPr>
        <p:spPr>
          <a:xfrm rot="10800000">
            <a:off x="6430963" y="4116388"/>
            <a:ext cx="0" cy="50958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oval"/>
            <a:tailEnd len="med" w="med" type="triangle"/>
          </a:ln>
        </p:spPr>
      </p:cxnSp>
      <p:graphicFrame>
        <p:nvGraphicFramePr>
          <p:cNvPr id="341" name="Google Shape;341;p17"/>
          <p:cNvGraphicFramePr/>
          <p:nvPr/>
        </p:nvGraphicFramePr>
        <p:xfrm>
          <a:off x="7483475" y="450056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{2E10E79E-F4D5-47E2-B4A1-AF30C5D5FA87}</a:tableStyleId>
              </a:tblPr>
              <a:tblGrid>
                <a:gridCol w="471500"/>
              </a:tblGrid>
              <a:tr h="2590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키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91525" marL="91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4D4"/>
                    </a:solidFill>
                  </a:tcPr>
                </a:tc>
              </a:tr>
              <a:tr h="3124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값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91525" marL="91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C9C9"/>
                    </a:solidFill>
                  </a:tcPr>
                </a:tc>
              </a:tr>
            </a:tbl>
          </a:graphicData>
        </a:graphic>
      </p:graphicFrame>
      <p:cxnSp>
        <p:nvCxnSpPr>
          <p:cNvPr id="342" name="Google Shape;342;p17"/>
          <p:cNvCxnSpPr/>
          <p:nvPr/>
        </p:nvCxnSpPr>
        <p:spPr>
          <a:xfrm flipH="1">
            <a:off x="7315200" y="4919663"/>
            <a:ext cx="547688" cy="5556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oval"/>
            <a:tailEnd len="med" w="med" type="triangle"/>
          </a:ln>
        </p:spPr>
      </p:cxnSp>
      <p:cxnSp>
        <p:nvCxnSpPr>
          <p:cNvPr id="343" name="Google Shape;343;p17"/>
          <p:cNvCxnSpPr/>
          <p:nvPr/>
        </p:nvCxnSpPr>
        <p:spPr>
          <a:xfrm rot="10800000">
            <a:off x="7862888" y="4122738"/>
            <a:ext cx="0" cy="50958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oval"/>
            <a:tailEnd len="med" w="med" type="triangle"/>
          </a:ln>
        </p:spPr>
      </p:cxnSp>
      <p:sp>
        <p:nvSpPr>
          <p:cNvPr id="344" name="Google Shape;344;p17"/>
          <p:cNvSpPr/>
          <p:nvPr/>
        </p:nvSpPr>
        <p:spPr>
          <a:xfrm>
            <a:off x="5154613" y="4476750"/>
            <a:ext cx="71437" cy="574675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158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5" name="Google Shape;345;p17"/>
          <p:cNvSpPr txBox="1"/>
          <p:nvPr/>
        </p:nvSpPr>
        <p:spPr>
          <a:xfrm>
            <a:off x="5218113" y="4643438"/>
            <a:ext cx="842962" cy="261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algun Gothic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Map.Entry</a:t>
            </a:r>
            <a:endParaRPr b="0" i="0" sz="11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6" name="Google Shape;346;p17"/>
          <p:cNvSpPr txBox="1"/>
          <p:nvPr/>
        </p:nvSpPr>
        <p:spPr>
          <a:xfrm>
            <a:off x="6602413" y="4637088"/>
            <a:ext cx="844550" cy="261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algun Gothic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Map.Entry</a:t>
            </a:r>
            <a:endParaRPr b="0" i="0" sz="11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7" name="Google Shape;347;p17"/>
          <p:cNvSpPr txBox="1"/>
          <p:nvPr/>
        </p:nvSpPr>
        <p:spPr>
          <a:xfrm>
            <a:off x="7485063" y="5522913"/>
            <a:ext cx="842962" cy="260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algun Gothic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Map.Entry</a:t>
            </a:r>
            <a:endParaRPr b="0" i="0" sz="11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18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Map</a:t>
            </a:r>
            <a:endParaRPr b="1" i="0" sz="3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53" name="Google Shape;353;p18"/>
          <p:cNvGraphicFramePr/>
          <p:nvPr/>
        </p:nvGraphicFramePr>
        <p:xfrm>
          <a:off x="1487488" y="177281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{2E10E79E-F4D5-47E2-B4A1-AF30C5D5FA87}</a:tableStyleId>
              </a:tblPr>
              <a:tblGrid>
                <a:gridCol w="720075"/>
                <a:gridCol w="2376275"/>
                <a:gridCol w="1656175"/>
                <a:gridCol w="4393050"/>
              </a:tblGrid>
              <a:tr h="334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기능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메소드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리턴타입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설명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45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객체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추가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put(K key, V value)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V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주어진 키와 값을 추가, 저장이 되면 값을 리턴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4825">
                <a:tc rowSpan="8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객체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검색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containsKey(Object key)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boolean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주어진 키가 있는지 확인하여 결과 리턴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4825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containsValue(Object value)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boolean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주어진 값이 있는지 확인하여 결과 리턴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4825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entrySet()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Set&lt;Map.Entry&lt;K,V&gt;&gt;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키와 값의 쌍으로 구성된 모든 Map.Entry 객체를 set에</a:t>
                      </a: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 담아서 리턴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4825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get(Object key)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V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주어진 키의 값을 리턴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4825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isEmpty()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boolean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컬렉션이 비어있는지 여부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4825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keySet()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Set&lt;K&gt;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모든 키를 Set 객체에 담아서 리턴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4825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size()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int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저장된 키의 총 수를 리턴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4825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values()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Collection&lt;V&gt;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저장된 모든 값을 Collection에 담아서 리턴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4825">
                <a:tc row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객체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삭제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clear()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void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모든 Map.Entry를 삭제함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4825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remove(Object key)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V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주어진 키와 일치하는 Map.Entry</a:t>
                      </a: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 삭제, 삭제가 되면 값을 리턴한다.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54" name="Google Shape;354;p18"/>
          <p:cNvSpPr txBox="1"/>
          <p:nvPr/>
        </p:nvSpPr>
        <p:spPr>
          <a:xfrm>
            <a:off x="1125538" y="1052513"/>
            <a:ext cx="377699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Map 계열 주요 메소드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9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Map</a:t>
            </a:r>
            <a:endParaRPr b="1" i="0" sz="3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0" name="Google Shape;360;p19"/>
          <p:cNvSpPr txBox="1"/>
          <p:nvPr/>
        </p:nvSpPr>
        <p:spPr>
          <a:xfrm>
            <a:off x="1128256" y="2708920"/>
            <a:ext cx="398468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예) Map&lt;K, V&gt; map = new HashMap&lt;K, V&gt;();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1" name="Google Shape;361;p19"/>
          <p:cNvSpPr txBox="1"/>
          <p:nvPr/>
        </p:nvSpPr>
        <p:spPr>
          <a:xfrm>
            <a:off x="1125538" y="1052513"/>
            <a:ext cx="202972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HashMap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2" name="Google Shape;362;p19"/>
          <p:cNvSpPr/>
          <p:nvPr/>
        </p:nvSpPr>
        <p:spPr>
          <a:xfrm>
            <a:off x="1128256" y="1604961"/>
            <a:ext cx="9961563" cy="1103959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키 객체는 hashCode()와 equals()를 재정의해 동등 객체가 될 조건을 정해야 함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때문에 키 타입은 hashCode와 equals()메소드가 재정의되어 있는 String타입을 주로 사용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컬렉션(Collection)</a:t>
            </a:r>
            <a:endParaRPr b="1" i="0" sz="3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" name="Google Shape;38;p2"/>
          <p:cNvSpPr/>
          <p:nvPr/>
        </p:nvSpPr>
        <p:spPr>
          <a:xfrm>
            <a:off x="609600" y="1036638"/>
            <a:ext cx="10931525" cy="2951534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800" u="none" cap="none" strike="noStrike">
                <a:solidFill>
                  <a:schemeClr val="dk1"/>
                </a:solidFill>
              </a:rPr>
              <a:t>메모리상에서 자료를 구조적으로 처리하는 방법을 자료구조라 일컫는데</a:t>
            </a:r>
            <a:endParaRPr i="0" sz="1800" u="none" cap="none" strike="noStrike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C00000"/>
                </a:solidFill>
              </a:rPr>
              <a:t>컬렉션(Collection)</a:t>
            </a:r>
            <a:r>
              <a:rPr i="0" lang="en-US" sz="1800" u="none" cap="none" strike="noStrike">
                <a:solidFill>
                  <a:srgbClr val="C00000"/>
                </a:solidFill>
              </a:rPr>
              <a:t>은 자바에서 제공하는 자료구조를 담당하는 프레임워크</a:t>
            </a:r>
            <a:endParaRPr i="0" sz="1800" u="none" cap="none" strike="noStrike">
              <a:solidFill>
                <a:srgbClr val="C00000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1800" u="none" cap="none" strike="noStrike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800" u="none" cap="none" strike="noStrike">
                <a:solidFill>
                  <a:srgbClr val="C00000"/>
                </a:solidFill>
              </a:rPr>
              <a:t>추가, 삭제, 정렬 등의 기능처리가 간단하게 해결 되어 자료구조적 알고리즘을 구현할 필요 없음</a:t>
            </a:r>
            <a:endParaRPr i="0" sz="1800" u="none" cap="none" strike="noStrike">
              <a:solidFill>
                <a:srgbClr val="C00000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800" u="none" cap="none" strike="noStrike">
                <a:solidFill>
                  <a:schemeClr val="dk1"/>
                </a:solidFill>
              </a:rPr>
              <a:t>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800" u="none" cap="none" strike="noStrike">
                <a:solidFill>
                  <a:schemeClr val="dk1"/>
                </a:solidFill>
              </a:rPr>
              <a:t>java.util 패키지에 포함되며, 인터페이스를 통해 정형화된 방법으로 다양한 컬렉션 클래스 이용 가능</a:t>
            </a:r>
            <a:endParaRPr i="0" sz="1800" u="none" cap="none" strike="noStrike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0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Hashtable</a:t>
            </a:r>
            <a:endParaRPr b="1" i="0" sz="3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8" name="Google Shape;368;p20"/>
          <p:cNvSpPr/>
          <p:nvPr/>
        </p:nvSpPr>
        <p:spPr>
          <a:xfrm>
            <a:off x="609600" y="1036637"/>
            <a:ext cx="10931525" cy="11052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키 객체 만드는 법은 HashMap과 동일하나 Hashtable은 스레드 동기화가 된 상태이기 때문에, 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복수의 스레드가 동시에 Hashtable에 접근해 객체를 추가, 삭제 하더라도 스레드에 안전 (Thread safe)</a:t>
            </a:r>
            <a:endParaRPr/>
          </a:p>
        </p:txBody>
      </p:sp>
      <p:sp>
        <p:nvSpPr>
          <p:cNvPr id="369" name="Google Shape;369;p20"/>
          <p:cNvSpPr txBox="1"/>
          <p:nvPr/>
        </p:nvSpPr>
        <p:spPr>
          <a:xfrm>
            <a:off x="3289300" y="3140968"/>
            <a:ext cx="99418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Hashtable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0" name="Google Shape;370;p20"/>
          <p:cNvSpPr/>
          <p:nvPr/>
        </p:nvSpPr>
        <p:spPr>
          <a:xfrm>
            <a:off x="3071813" y="3487043"/>
            <a:ext cx="2879725" cy="1368425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rgbClr val="566B8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71" name="Google Shape;371;p20"/>
          <p:cNvGraphicFramePr/>
          <p:nvPr/>
        </p:nvGraphicFramePr>
        <p:xfrm>
          <a:off x="3359150" y="377596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{2E10E79E-F4D5-47E2-B4A1-AF30C5D5FA87}</a:tableStyleId>
              </a:tblPr>
              <a:tblGrid>
                <a:gridCol w="781050"/>
                <a:gridCol w="781050"/>
                <a:gridCol w="781050"/>
              </a:tblGrid>
              <a:tr h="351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키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45675" marB="4567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…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45675" marB="4567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키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45675" marB="4567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93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값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45675" marB="4567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…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45675" marB="4567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값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45675" marB="4567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72" name="Google Shape;372;p20"/>
          <p:cNvSpPr/>
          <p:nvPr/>
        </p:nvSpPr>
        <p:spPr>
          <a:xfrm>
            <a:off x="7104063" y="3342580"/>
            <a:ext cx="1800225" cy="709613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스레드1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3" name="Google Shape;373;p20"/>
          <p:cNvSpPr/>
          <p:nvPr/>
        </p:nvSpPr>
        <p:spPr>
          <a:xfrm>
            <a:off x="7119938" y="4364930"/>
            <a:ext cx="1800225" cy="709613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스레드2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74" name="Google Shape;374;p20"/>
          <p:cNvCxnSpPr>
            <a:stCxn id="372" idx="2"/>
          </p:cNvCxnSpPr>
          <p:nvPr/>
        </p:nvCxnSpPr>
        <p:spPr>
          <a:xfrm flipH="1">
            <a:off x="6192963" y="3697387"/>
            <a:ext cx="911100" cy="6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lg" w="lg" type="triangle"/>
          </a:ln>
        </p:spPr>
      </p:cxnSp>
      <p:cxnSp>
        <p:nvCxnSpPr>
          <p:cNvPr id="375" name="Google Shape;375;p20"/>
          <p:cNvCxnSpPr/>
          <p:nvPr/>
        </p:nvCxnSpPr>
        <p:spPr>
          <a:xfrm flipH="1">
            <a:off x="6192838" y="4731643"/>
            <a:ext cx="911225" cy="635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lg" w="lg" type="triangle"/>
          </a:ln>
        </p:spPr>
      </p:cxnSp>
      <p:sp>
        <p:nvSpPr>
          <p:cNvPr id="376" name="Google Shape;376;p20"/>
          <p:cNvSpPr txBox="1"/>
          <p:nvPr/>
        </p:nvSpPr>
        <p:spPr>
          <a:xfrm>
            <a:off x="3303588" y="4890393"/>
            <a:ext cx="2170112" cy="338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스레드 동기화 적용됨</a:t>
            </a:r>
            <a:endParaRPr/>
          </a:p>
        </p:txBody>
      </p:sp>
      <p:sp>
        <p:nvSpPr>
          <p:cNvPr id="377" name="Google Shape;377;p20"/>
          <p:cNvSpPr txBox="1"/>
          <p:nvPr/>
        </p:nvSpPr>
        <p:spPr>
          <a:xfrm>
            <a:off x="612775" y="2144007"/>
            <a:ext cx="403629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예) Map&lt;K, V&gt; map = new HashTable&lt;K, V&gt;();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21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Properties</a:t>
            </a:r>
            <a:endParaRPr b="1" i="0" sz="3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4" name="Google Shape;384;p21"/>
          <p:cNvSpPr/>
          <p:nvPr/>
        </p:nvSpPr>
        <p:spPr>
          <a:xfrm>
            <a:off x="609600" y="1036637"/>
            <a:ext cx="10931525" cy="11052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키와 값을 String타입으로 제한한  Map컬렉션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주로 Properties는 프로퍼티(*.properties)파일을 읽어 들일 때 주로 사용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5" name="Google Shape;385;p21"/>
          <p:cNvSpPr txBox="1"/>
          <p:nvPr/>
        </p:nvSpPr>
        <p:spPr>
          <a:xfrm>
            <a:off x="1125538" y="2463279"/>
            <a:ext cx="455124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프로퍼티(*.properties) 파일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6" name="Google Shape;386;p21"/>
          <p:cNvSpPr/>
          <p:nvPr/>
        </p:nvSpPr>
        <p:spPr>
          <a:xfrm>
            <a:off x="1128256" y="3045121"/>
            <a:ext cx="9961563" cy="2400103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- 옵션정보, 데이터베이스 연결정보, 국제화(다국어)정보를 기록하여 텍스트 파일로 활용</a:t>
            </a:r>
            <a:endParaRPr b="0" i="0" sz="1800" u="none" cap="none" strike="noStrik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- 애플리케이션에서 주로 변경이 잦은 문자열을 저장하여 관리하기 때문에 </a:t>
            </a:r>
            <a:endParaRPr b="0" i="0" sz="1800" u="none" cap="none" strike="noStrik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  유지보수를 편리하게 만들어 줌</a:t>
            </a:r>
            <a:endParaRPr b="0" i="0" sz="1800" u="none" cap="none" strike="noStrik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- 키와 값이 ‘=‘기호로 연결되어 있는 텍스트 파일로 ISO 8859-1 문자셋으로 저장되고,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  한글은 유니코드(Unicode)로 변환되어 저장</a:t>
            </a:r>
            <a:endParaRPr b="0" i="0" sz="1800" u="none" cap="none" strike="noStrik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22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TreeSet과 TreeMap</a:t>
            </a:r>
            <a:endParaRPr b="1" i="0" sz="3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2" name="Google Shape;392;p22"/>
          <p:cNvSpPr txBox="1"/>
          <p:nvPr/>
        </p:nvSpPr>
        <p:spPr>
          <a:xfrm>
            <a:off x="609600" y="1662253"/>
            <a:ext cx="554029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* 트리 : 각 노드 간 연결된 모양이 나무와 같다고 해서 붙여진 이름</a:t>
            </a:r>
            <a:endParaRPr/>
          </a:p>
        </p:txBody>
      </p:sp>
      <p:sp>
        <p:nvSpPr>
          <p:cNvPr id="393" name="Google Shape;393;p22"/>
          <p:cNvSpPr/>
          <p:nvPr/>
        </p:nvSpPr>
        <p:spPr>
          <a:xfrm>
            <a:off x="7753351" y="4622304"/>
            <a:ext cx="431800" cy="431800"/>
          </a:xfrm>
          <a:prstGeom prst="ellipse">
            <a:avLst/>
          </a:prstGeom>
          <a:solidFill>
            <a:srgbClr val="FBE4D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4" name="Google Shape;394;p22"/>
          <p:cNvSpPr/>
          <p:nvPr/>
        </p:nvSpPr>
        <p:spPr>
          <a:xfrm>
            <a:off x="8616951" y="4622304"/>
            <a:ext cx="431800" cy="431800"/>
          </a:xfrm>
          <a:prstGeom prst="ellipse">
            <a:avLst/>
          </a:prstGeom>
          <a:solidFill>
            <a:srgbClr val="FBE4D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5" name="Google Shape;395;p22"/>
          <p:cNvSpPr/>
          <p:nvPr/>
        </p:nvSpPr>
        <p:spPr>
          <a:xfrm>
            <a:off x="9096376" y="3931742"/>
            <a:ext cx="431800" cy="431800"/>
          </a:xfrm>
          <a:prstGeom prst="ellipse">
            <a:avLst/>
          </a:prstGeom>
          <a:solidFill>
            <a:srgbClr val="FBE4D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7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6" name="Google Shape;396;p22"/>
          <p:cNvSpPr/>
          <p:nvPr/>
        </p:nvSpPr>
        <p:spPr>
          <a:xfrm>
            <a:off x="8616951" y="3242767"/>
            <a:ext cx="431800" cy="431800"/>
          </a:xfrm>
          <a:prstGeom prst="ellipse">
            <a:avLst/>
          </a:prstGeom>
          <a:solidFill>
            <a:srgbClr val="FBE4D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7" name="Google Shape;397;p22"/>
          <p:cNvSpPr/>
          <p:nvPr/>
        </p:nvSpPr>
        <p:spPr>
          <a:xfrm>
            <a:off x="8185151" y="3952379"/>
            <a:ext cx="431800" cy="431800"/>
          </a:xfrm>
          <a:prstGeom prst="ellipse">
            <a:avLst/>
          </a:prstGeom>
          <a:solidFill>
            <a:srgbClr val="FBE4D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8" name="Google Shape;398;p22"/>
          <p:cNvSpPr txBox="1"/>
          <p:nvPr/>
        </p:nvSpPr>
        <p:spPr>
          <a:xfrm>
            <a:off x="9590088" y="3592017"/>
            <a:ext cx="1065213" cy="261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algun Gothic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 이상인 값들</a:t>
            </a:r>
            <a:endParaRPr b="0" i="0" sz="16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9" name="Google Shape;399;p22"/>
          <p:cNvSpPr txBox="1"/>
          <p:nvPr/>
        </p:nvSpPr>
        <p:spPr>
          <a:xfrm>
            <a:off x="8924926" y="5012829"/>
            <a:ext cx="1063625" cy="2619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algun Gothic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 미만인 값들</a:t>
            </a:r>
            <a:endParaRPr b="0" i="0" sz="16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0" name="Google Shape;400;p22"/>
          <p:cNvSpPr/>
          <p:nvPr/>
        </p:nvSpPr>
        <p:spPr>
          <a:xfrm rot="2798728">
            <a:off x="7640639" y="3960316"/>
            <a:ext cx="1433512" cy="1300163"/>
          </a:xfrm>
          <a:prstGeom prst="ellipse">
            <a:avLst/>
          </a:prstGeom>
          <a:noFill/>
          <a:ln cap="flat" cmpd="sng" w="19050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1" name="Google Shape;401;p22"/>
          <p:cNvSpPr/>
          <p:nvPr/>
        </p:nvSpPr>
        <p:spPr>
          <a:xfrm rot="-1723317">
            <a:off x="8591551" y="2934792"/>
            <a:ext cx="936625" cy="1558925"/>
          </a:xfrm>
          <a:prstGeom prst="ellipse">
            <a:avLst/>
          </a:prstGeom>
          <a:noFill/>
          <a:ln cap="flat" cmpd="sng" w="19050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402" name="Google Shape;402;p22"/>
          <p:cNvGrpSpPr/>
          <p:nvPr/>
        </p:nvGrpSpPr>
        <p:grpSpPr>
          <a:xfrm>
            <a:off x="1487488" y="2564904"/>
            <a:ext cx="5151438" cy="3198813"/>
            <a:chOff x="1487488" y="2564904"/>
            <a:chExt cx="5151438" cy="3198813"/>
          </a:xfrm>
        </p:grpSpPr>
        <p:sp>
          <p:nvSpPr>
            <p:cNvPr id="403" name="Google Shape;403;p22"/>
            <p:cNvSpPr/>
            <p:nvPr/>
          </p:nvSpPr>
          <p:spPr>
            <a:xfrm>
              <a:off x="1487488" y="2942729"/>
              <a:ext cx="5151438" cy="2820988"/>
            </a:xfrm>
            <a:prstGeom prst="rect">
              <a:avLst/>
            </a:prstGeom>
            <a:noFill/>
            <a:ln cap="flat" cmpd="sng" w="12700">
              <a:solidFill>
                <a:srgbClr val="566B8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04" name="Google Shape;404;p22"/>
            <p:cNvSpPr txBox="1"/>
            <p:nvPr/>
          </p:nvSpPr>
          <p:spPr>
            <a:xfrm>
              <a:off x="1487488" y="2564904"/>
              <a:ext cx="14400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Tree 구조</a:t>
              </a:r>
              <a:endParaRPr/>
            </a:p>
          </p:txBody>
        </p:sp>
        <p:sp>
          <p:nvSpPr>
            <p:cNvPr id="405" name="Google Shape;405;p22"/>
            <p:cNvSpPr/>
            <p:nvPr/>
          </p:nvSpPr>
          <p:spPr>
            <a:xfrm>
              <a:off x="3795713" y="3426917"/>
              <a:ext cx="504825" cy="504825"/>
            </a:xfrm>
            <a:prstGeom prst="ellipse">
              <a:avLst/>
            </a:pr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06" name="Google Shape;406;p22"/>
            <p:cNvSpPr/>
            <p:nvPr/>
          </p:nvSpPr>
          <p:spPr>
            <a:xfrm>
              <a:off x="2668588" y="4046042"/>
              <a:ext cx="504825" cy="503237"/>
            </a:xfrm>
            <a:prstGeom prst="ellipse">
              <a:avLst/>
            </a:pr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07" name="Google Shape;407;p22"/>
            <p:cNvSpPr/>
            <p:nvPr/>
          </p:nvSpPr>
          <p:spPr>
            <a:xfrm>
              <a:off x="2132013" y="4838204"/>
              <a:ext cx="503238" cy="503238"/>
            </a:xfrm>
            <a:prstGeom prst="ellipse">
              <a:avLst/>
            </a:pr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08" name="Google Shape;408;p22"/>
            <p:cNvSpPr/>
            <p:nvPr/>
          </p:nvSpPr>
          <p:spPr>
            <a:xfrm>
              <a:off x="3244851" y="4838204"/>
              <a:ext cx="504825" cy="503238"/>
            </a:xfrm>
            <a:prstGeom prst="ellipse">
              <a:avLst/>
            </a:pr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09" name="Google Shape;409;p22"/>
            <p:cNvSpPr/>
            <p:nvPr/>
          </p:nvSpPr>
          <p:spPr>
            <a:xfrm>
              <a:off x="4359276" y="4838204"/>
              <a:ext cx="503237" cy="503238"/>
            </a:xfrm>
            <a:prstGeom prst="ellipse">
              <a:avLst/>
            </a:pr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10" name="Google Shape;410;p22"/>
            <p:cNvSpPr/>
            <p:nvPr/>
          </p:nvSpPr>
          <p:spPr>
            <a:xfrm>
              <a:off x="5472113" y="4838204"/>
              <a:ext cx="504825" cy="503238"/>
            </a:xfrm>
            <a:prstGeom prst="ellipse">
              <a:avLst/>
            </a:pr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11" name="Google Shape;411;p22"/>
            <p:cNvSpPr/>
            <p:nvPr/>
          </p:nvSpPr>
          <p:spPr>
            <a:xfrm>
              <a:off x="4918076" y="4053979"/>
              <a:ext cx="503237" cy="503238"/>
            </a:xfrm>
            <a:prstGeom prst="ellipse">
              <a:avLst/>
            </a:pr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12" name="Google Shape;412;p22"/>
            <p:cNvSpPr txBox="1"/>
            <p:nvPr/>
          </p:nvSpPr>
          <p:spPr>
            <a:xfrm>
              <a:off x="3656013" y="3190379"/>
              <a:ext cx="749400" cy="26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Malgun Gothic"/>
                <a:buNone/>
              </a:pPr>
              <a:r>
                <a:rPr b="0" i="0" lang="en-US" sz="11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루트노드</a:t>
              </a:r>
              <a:endParaRPr b="0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13" name="Google Shape;413;p22"/>
            <p:cNvSpPr txBox="1"/>
            <p:nvPr/>
          </p:nvSpPr>
          <p:spPr>
            <a:xfrm>
              <a:off x="2513013" y="3766642"/>
              <a:ext cx="749400" cy="26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Malgun Gothic"/>
                <a:buNone/>
              </a:pPr>
              <a:r>
                <a:rPr b="0" i="0" lang="en-US" sz="11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부모노드</a:t>
              </a:r>
              <a:endParaRPr b="0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14" name="Google Shape;414;p22"/>
            <p:cNvSpPr txBox="1"/>
            <p:nvPr/>
          </p:nvSpPr>
          <p:spPr>
            <a:xfrm>
              <a:off x="1703388" y="4576267"/>
              <a:ext cx="749400" cy="26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Malgun Gothic"/>
                <a:buNone/>
              </a:pPr>
              <a:r>
                <a:rPr b="0" i="0" lang="en-US" sz="11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자식노드</a:t>
              </a:r>
              <a:endParaRPr b="0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15" name="Google Shape;415;p22"/>
            <p:cNvSpPr txBox="1"/>
            <p:nvPr/>
          </p:nvSpPr>
          <p:spPr>
            <a:xfrm>
              <a:off x="3376613" y="4566742"/>
              <a:ext cx="749400" cy="26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Malgun Gothic"/>
                <a:buNone/>
              </a:pPr>
              <a:r>
                <a:rPr b="0" i="0" lang="en-US" sz="11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자식노드</a:t>
              </a:r>
              <a:endParaRPr b="0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416" name="Google Shape;416;p22"/>
            <p:cNvCxnSpPr>
              <a:stCxn id="405" idx="2"/>
              <a:endCxn id="406" idx="7"/>
            </p:cNvCxnSpPr>
            <p:nvPr/>
          </p:nvCxnSpPr>
          <p:spPr>
            <a:xfrm flipH="1">
              <a:off x="3099413" y="3679330"/>
              <a:ext cx="696300" cy="4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417" name="Google Shape;417;p22"/>
            <p:cNvCxnSpPr>
              <a:stCxn id="406" idx="3"/>
              <a:endCxn id="407" idx="7"/>
            </p:cNvCxnSpPr>
            <p:nvPr/>
          </p:nvCxnSpPr>
          <p:spPr>
            <a:xfrm flipH="1">
              <a:off x="2561618" y="4475582"/>
              <a:ext cx="180900" cy="4362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418" name="Google Shape;418;p22"/>
            <p:cNvCxnSpPr>
              <a:stCxn id="406" idx="5"/>
              <a:endCxn id="408" idx="1"/>
            </p:cNvCxnSpPr>
            <p:nvPr/>
          </p:nvCxnSpPr>
          <p:spPr>
            <a:xfrm>
              <a:off x="3099483" y="4475582"/>
              <a:ext cx="219300" cy="4362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419" name="Google Shape;419;p22"/>
            <p:cNvCxnSpPr>
              <a:stCxn id="405" idx="6"/>
              <a:endCxn id="411" idx="1"/>
            </p:cNvCxnSpPr>
            <p:nvPr/>
          </p:nvCxnSpPr>
          <p:spPr>
            <a:xfrm>
              <a:off x="4300538" y="3679330"/>
              <a:ext cx="691200" cy="4482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420" name="Google Shape;420;p22"/>
            <p:cNvCxnSpPr>
              <a:stCxn id="411" idx="3"/>
              <a:endCxn id="409" idx="7"/>
            </p:cNvCxnSpPr>
            <p:nvPr/>
          </p:nvCxnSpPr>
          <p:spPr>
            <a:xfrm flipH="1">
              <a:off x="4788673" y="4483520"/>
              <a:ext cx="203100" cy="428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421" name="Google Shape;421;p22"/>
            <p:cNvCxnSpPr>
              <a:stCxn id="411" idx="5"/>
              <a:endCxn id="410" idx="1"/>
            </p:cNvCxnSpPr>
            <p:nvPr/>
          </p:nvCxnSpPr>
          <p:spPr>
            <a:xfrm>
              <a:off x="5347616" y="4483520"/>
              <a:ext cx="198300" cy="428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</p:grpSp>
      <p:cxnSp>
        <p:nvCxnSpPr>
          <p:cNvPr id="422" name="Google Shape;422;p22"/>
          <p:cNvCxnSpPr>
            <a:stCxn id="397" idx="3"/>
            <a:endCxn id="393" idx="7"/>
          </p:cNvCxnSpPr>
          <p:nvPr/>
        </p:nvCxnSpPr>
        <p:spPr>
          <a:xfrm flipH="1">
            <a:off x="8121787" y="4320943"/>
            <a:ext cx="126600" cy="364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23" name="Google Shape;423;p22"/>
          <p:cNvCxnSpPr>
            <a:stCxn id="397" idx="5"/>
            <a:endCxn id="394" idx="1"/>
          </p:cNvCxnSpPr>
          <p:nvPr/>
        </p:nvCxnSpPr>
        <p:spPr>
          <a:xfrm>
            <a:off x="8553715" y="4320943"/>
            <a:ext cx="126600" cy="364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24" name="Google Shape;424;p22"/>
          <p:cNvCxnSpPr>
            <a:stCxn id="396" idx="3"/>
          </p:cNvCxnSpPr>
          <p:nvPr/>
        </p:nvCxnSpPr>
        <p:spPr>
          <a:xfrm flipH="1">
            <a:off x="8527787" y="3611331"/>
            <a:ext cx="152400" cy="363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25" name="Google Shape;425;p22"/>
          <p:cNvCxnSpPr>
            <a:stCxn id="396" idx="5"/>
            <a:endCxn id="395" idx="1"/>
          </p:cNvCxnSpPr>
          <p:nvPr/>
        </p:nvCxnSpPr>
        <p:spPr>
          <a:xfrm>
            <a:off x="8985515" y="3611331"/>
            <a:ext cx="174000" cy="383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26" name="Google Shape;426;p22"/>
          <p:cNvSpPr/>
          <p:nvPr/>
        </p:nvSpPr>
        <p:spPr>
          <a:xfrm>
            <a:off x="609600" y="1036637"/>
            <a:ext cx="10931525" cy="626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 기능을 강화시킨 컬렉션으로, 계층 구조를 활용해 이진 트리 자료구조를 구현하여 제공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23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TreeSet</a:t>
            </a:r>
            <a:endParaRPr b="1" i="0" sz="3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2" name="Google Shape;432;p23"/>
          <p:cNvSpPr/>
          <p:nvPr/>
        </p:nvSpPr>
        <p:spPr>
          <a:xfrm>
            <a:off x="4583113" y="2740447"/>
            <a:ext cx="3024187" cy="904875"/>
          </a:xfrm>
          <a:prstGeom prst="ellipse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433" name="Google Shape;433;p23"/>
          <p:cNvGraphicFramePr/>
          <p:nvPr/>
        </p:nvGraphicFramePr>
        <p:xfrm>
          <a:off x="5087938" y="301667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{2E10E79E-F4D5-47E2-B4A1-AF30C5D5FA87}</a:tableStyleId>
              </a:tblPr>
              <a:tblGrid>
                <a:gridCol w="647800"/>
                <a:gridCol w="791750"/>
                <a:gridCol w="622625"/>
              </a:tblGrid>
              <a:tr h="369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left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45600" marB="45600" marR="91400" marL="914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value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45600" marB="45600" marR="91400" marL="914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right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45600" marB="45600" marR="91400" marL="914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34" name="Google Shape;434;p23"/>
          <p:cNvSpPr txBox="1"/>
          <p:nvPr/>
        </p:nvSpPr>
        <p:spPr>
          <a:xfrm>
            <a:off x="5591175" y="2738859"/>
            <a:ext cx="1077913" cy="2619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algun Gothic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부모노드 객체</a:t>
            </a:r>
            <a:endParaRPr b="0" i="0" sz="16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5" name="Google Shape;435;p23"/>
          <p:cNvSpPr/>
          <p:nvPr/>
        </p:nvSpPr>
        <p:spPr>
          <a:xfrm>
            <a:off x="2703513" y="4156497"/>
            <a:ext cx="3024187" cy="903287"/>
          </a:xfrm>
          <a:prstGeom prst="ellipse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436" name="Google Shape;436;p23"/>
          <p:cNvGraphicFramePr/>
          <p:nvPr/>
        </p:nvGraphicFramePr>
        <p:xfrm>
          <a:off x="3208338" y="443113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{2E10E79E-F4D5-47E2-B4A1-AF30C5D5FA87}</a:tableStyleId>
              </a:tblPr>
              <a:tblGrid>
                <a:gridCol w="647800"/>
                <a:gridCol w="791750"/>
                <a:gridCol w="622625"/>
              </a:tblGrid>
              <a:tr h="3714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left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45800" marB="45800" marR="91400" marL="914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value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45800" marB="45800" marR="91400" marL="914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right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45800" marB="45800" marR="91400" marL="914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37" name="Google Shape;437;p23"/>
          <p:cNvSpPr txBox="1"/>
          <p:nvPr/>
        </p:nvSpPr>
        <p:spPr>
          <a:xfrm>
            <a:off x="3711575" y="4153322"/>
            <a:ext cx="1077913" cy="261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algun Gothic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자식노드 객체</a:t>
            </a:r>
            <a:endParaRPr b="0" i="0" sz="16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8" name="Google Shape;438;p23"/>
          <p:cNvSpPr/>
          <p:nvPr/>
        </p:nvSpPr>
        <p:spPr>
          <a:xfrm>
            <a:off x="6480175" y="4181897"/>
            <a:ext cx="3024188" cy="903287"/>
          </a:xfrm>
          <a:prstGeom prst="ellipse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439" name="Google Shape;439;p23"/>
          <p:cNvGraphicFramePr/>
          <p:nvPr/>
        </p:nvGraphicFramePr>
        <p:xfrm>
          <a:off x="6985000" y="445653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{2E10E79E-F4D5-47E2-B4A1-AF30C5D5FA87}</a:tableStyleId>
              </a:tblPr>
              <a:tblGrid>
                <a:gridCol w="647800"/>
                <a:gridCol w="791750"/>
                <a:gridCol w="622625"/>
              </a:tblGrid>
              <a:tr h="3714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left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45800" marB="45800" marR="91400" marL="914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value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45800" marB="45800" marR="91400" marL="914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right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45800" marB="45800" marR="91400" marL="914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40" name="Google Shape;440;p23"/>
          <p:cNvSpPr txBox="1"/>
          <p:nvPr/>
        </p:nvSpPr>
        <p:spPr>
          <a:xfrm>
            <a:off x="7488238" y="4178722"/>
            <a:ext cx="1077912" cy="261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algun Gothic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자식노드 객체</a:t>
            </a:r>
            <a:endParaRPr b="0" i="0" sz="16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441" name="Google Shape;441;p23"/>
          <p:cNvCxnSpPr/>
          <p:nvPr/>
        </p:nvCxnSpPr>
        <p:spPr>
          <a:xfrm flipH="1">
            <a:off x="4438650" y="3243684"/>
            <a:ext cx="792163" cy="792163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miter lim="800000"/>
            <a:headEnd len="med" w="med" type="oval"/>
            <a:tailEnd len="med" w="med" type="triangle"/>
          </a:ln>
        </p:spPr>
      </p:cxnSp>
      <p:cxnSp>
        <p:nvCxnSpPr>
          <p:cNvPr id="442" name="Google Shape;442;p23"/>
          <p:cNvCxnSpPr/>
          <p:nvPr/>
        </p:nvCxnSpPr>
        <p:spPr>
          <a:xfrm>
            <a:off x="7056438" y="3200822"/>
            <a:ext cx="982662" cy="835025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miter lim="800000"/>
            <a:headEnd len="med" w="med" type="oval"/>
            <a:tailEnd len="med" w="med" type="triangle"/>
          </a:ln>
        </p:spPr>
      </p:cxnSp>
      <p:sp>
        <p:nvSpPr>
          <p:cNvPr id="443" name="Google Shape;443;p23"/>
          <p:cNvSpPr/>
          <p:nvPr/>
        </p:nvSpPr>
        <p:spPr>
          <a:xfrm>
            <a:off x="609600" y="1036637"/>
            <a:ext cx="10931525" cy="626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이진 트리를 기반으로 한 Set컬렉션으로, 왼쪽과 오른쪽 자식 노드를 참조하기 위한 두 개의 변수로 구성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24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TreeMap</a:t>
            </a:r>
            <a:endParaRPr b="1" i="0" sz="3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9" name="Google Shape;449;p24"/>
          <p:cNvSpPr/>
          <p:nvPr/>
        </p:nvSpPr>
        <p:spPr>
          <a:xfrm>
            <a:off x="4511675" y="2926531"/>
            <a:ext cx="3024188" cy="1293813"/>
          </a:xfrm>
          <a:prstGeom prst="ellipse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450" name="Google Shape;450;p24"/>
          <p:cNvGraphicFramePr/>
          <p:nvPr/>
        </p:nvGraphicFramePr>
        <p:xfrm>
          <a:off x="5016500" y="320116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{2E10E79E-F4D5-47E2-B4A1-AF30C5D5FA87}</a:tableStyleId>
              </a:tblPr>
              <a:tblGrid>
                <a:gridCol w="647800"/>
                <a:gridCol w="791750"/>
                <a:gridCol w="622625"/>
              </a:tblGrid>
              <a:tr h="3714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left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45800" marB="45800" marR="91400" marL="914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value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45800" marB="45800" marR="91400" marL="914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right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45800" marB="45800" marR="91400" marL="914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51" name="Google Shape;451;p24"/>
          <p:cNvSpPr txBox="1"/>
          <p:nvPr/>
        </p:nvSpPr>
        <p:spPr>
          <a:xfrm>
            <a:off x="5519738" y="2924944"/>
            <a:ext cx="1077912" cy="260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algun Gothic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부모노드 객체</a:t>
            </a:r>
            <a:endParaRPr b="0" i="0" sz="16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2" name="Google Shape;452;p24"/>
          <p:cNvSpPr/>
          <p:nvPr/>
        </p:nvSpPr>
        <p:spPr>
          <a:xfrm>
            <a:off x="2632075" y="4340994"/>
            <a:ext cx="3024188" cy="1438275"/>
          </a:xfrm>
          <a:prstGeom prst="ellipse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453" name="Google Shape;453;p24"/>
          <p:cNvGraphicFramePr/>
          <p:nvPr/>
        </p:nvGraphicFramePr>
        <p:xfrm>
          <a:off x="3136900" y="461721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{2E10E79E-F4D5-47E2-B4A1-AF30C5D5FA87}</a:tableStyleId>
              </a:tblPr>
              <a:tblGrid>
                <a:gridCol w="647800"/>
                <a:gridCol w="791750"/>
                <a:gridCol w="622625"/>
              </a:tblGrid>
              <a:tr h="369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left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45600" marB="45600" marR="91400" marL="914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value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45600" marB="45600" marR="91400" marL="914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right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45600" marB="45600" marR="91400" marL="914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54" name="Google Shape;454;p24"/>
          <p:cNvSpPr txBox="1"/>
          <p:nvPr/>
        </p:nvSpPr>
        <p:spPr>
          <a:xfrm>
            <a:off x="3640138" y="4339406"/>
            <a:ext cx="1077912" cy="2619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algun Gothic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자식노드 객체</a:t>
            </a:r>
            <a:endParaRPr b="0" i="0" sz="16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5" name="Google Shape;455;p24"/>
          <p:cNvSpPr/>
          <p:nvPr/>
        </p:nvSpPr>
        <p:spPr>
          <a:xfrm>
            <a:off x="6408738" y="4366394"/>
            <a:ext cx="3024187" cy="1438275"/>
          </a:xfrm>
          <a:prstGeom prst="ellipse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456" name="Google Shape;456;p24"/>
          <p:cNvGraphicFramePr/>
          <p:nvPr/>
        </p:nvGraphicFramePr>
        <p:xfrm>
          <a:off x="6913563" y="464103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{2E10E79E-F4D5-47E2-B4A1-AF30C5D5FA87}</a:tableStyleId>
              </a:tblPr>
              <a:tblGrid>
                <a:gridCol w="647800"/>
                <a:gridCol w="791750"/>
                <a:gridCol w="622625"/>
              </a:tblGrid>
              <a:tr h="3714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left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45800" marB="45800" marR="91400" marL="914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value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45800" marB="45800" marR="91400" marL="914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right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45800" marB="45800" marR="91400" marL="914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57" name="Google Shape;457;p24"/>
          <p:cNvSpPr txBox="1"/>
          <p:nvPr/>
        </p:nvSpPr>
        <p:spPr>
          <a:xfrm>
            <a:off x="7416800" y="4364806"/>
            <a:ext cx="1077913" cy="2619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algun Gothic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자식노드 객체</a:t>
            </a:r>
            <a:endParaRPr b="0" i="0" sz="16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458" name="Google Shape;458;p24"/>
          <p:cNvCxnSpPr/>
          <p:nvPr/>
        </p:nvCxnSpPr>
        <p:spPr>
          <a:xfrm flipH="1">
            <a:off x="4367213" y="3428181"/>
            <a:ext cx="792162" cy="792163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miter lim="800000"/>
            <a:headEnd len="med" w="med" type="oval"/>
            <a:tailEnd len="med" w="med" type="triangle"/>
          </a:ln>
        </p:spPr>
      </p:cxnSp>
      <p:cxnSp>
        <p:nvCxnSpPr>
          <p:cNvPr id="459" name="Google Shape;459;p24"/>
          <p:cNvCxnSpPr/>
          <p:nvPr/>
        </p:nvCxnSpPr>
        <p:spPr>
          <a:xfrm>
            <a:off x="6985000" y="3386906"/>
            <a:ext cx="982663" cy="833438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miter lim="800000"/>
            <a:headEnd len="med" w="med" type="oval"/>
            <a:tailEnd len="med" w="med" type="triangle"/>
          </a:ln>
        </p:spPr>
      </p:cxnSp>
      <p:sp>
        <p:nvSpPr>
          <p:cNvPr id="460" name="Google Shape;460;p24"/>
          <p:cNvSpPr/>
          <p:nvPr/>
        </p:nvSpPr>
        <p:spPr>
          <a:xfrm>
            <a:off x="5656263" y="3202756"/>
            <a:ext cx="800100" cy="89058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1" name="Google Shape;461;p24"/>
          <p:cNvSpPr/>
          <p:nvPr/>
        </p:nvSpPr>
        <p:spPr>
          <a:xfrm>
            <a:off x="3784600" y="4620394"/>
            <a:ext cx="798513" cy="890587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2" name="Google Shape;462;p24"/>
          <p:cNvSpPr/>
          <p:nvPr/>
        </p:nvSpPr>
        <p:spPr>
          <a:xfrm>
            <a:off x="7558088" y="4644206"/>
            <a:ext cx="800100" cy="89058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3" name="Google Shape;463;p24"/>
          <p:cNvSpPr txBox="1"/>
          <p:nvPr/>
        </p:nvSpPr>
        <p:spPr>
          <a:xfrm>
            <a:off x="5713413" y="3156719"/>
            <a:ext cx="725487" cy="23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Map.Entry</a:t>
            </a:r>
            <a:endParaRPr b="0" i="0" sz="11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4" name="Google Shape;464;p24"/>
          <p:cNvSpPr txBox="1"/>
          <p:nvPr/>
        </p:nvSpPr>
        <p:spPr>
          <a:xfrm>
            <a:off x="3792538" y="4574356"/>
            <a:ext cx="725487" cy="230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Map.Entry</a:t>
            </a:r>
            <a:endParaRPr b="0" i="0" sz="11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5" name="Google Shape;465;p24"/>
          <p:cNvSpPr txBox="1"/>
          <p:nvPr/>
        </p:nvSpPr>
        <p:spPr>
          <a:xfrm>
            <a:off x="7602538" y="4594994"/>
            <a:ext cx="725487" cy="23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Map.Entry</a:t>
            </a:r>
            <a:endParaRPr b="0" i="0" sz="11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466" name="Google Shape;466;p24"/>
          <p:cNvGraphicFramePr/>
          <p:nvPr/>
        </p:nvGraphicFramePr>
        <p:xfrm>
          <a:off x="3990975" y="484264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{2E10E79E-F4D5-47E2-B4A1-AF30C5D5FA87}</a:tableStyleId>
              </a:tblPr>
              <a:tblGrid>
                <a:gridCol w="371475"/>
              </a:tblGrid>
              <a:tr h="273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solidFill>
                            <a:schemeClr val="dk1"/>
                          </a:solidFill>
                        </a:rPr>
                        <a:t>키</a:t>
                      </a:r>
                      <a:endParaRPr b="1" sz="800">
                        <a:solidFill>
                          <a:schemeClr val="dk1"/>
                        </a:solidFill>
                      </a:endParaRPr>
                    </a:p>
                  </a:txBody>
                  <a:tcPr marT="45650" marB="45650" marR="91700" marL="917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4D4"/>
                    </a:solidFill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solidFill>
                            <a:schemeClr val="dk1"/>
                          </a:solidFill>
                        </a:rPr>
                        <a:t>값</a:t>
                      </a:r>
                      <a:endParaRPr b="1" sz="800">
                        <a:solidFill>
                          <a:schemeClr val="dk1"/>
                        </a:solidFill>
                      </a:endParaRPr>
                    </a:p>
                  </a:txBody>
                  <a:tcPr marT="45650" marB="45650" marR="91700" marL="917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67" name="Google Shape;467;p24"/>
          <p:cNvGraphicFramePr/>
          <p:nvPr/>
        </p:nvGraphicFramePr>
        <p:xfrm>
          <a:off x="7775575" y="485058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{2E10E79E-F4D5-47E2-B4A1-AF30C5D5FA87}</a:tableStyleId>
              </a:tblPr>
              <a:tblGrid>
                <a:gridCol w="369900"/>
              </a:tblGrid>
              <a:tr h="273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solidFill>
                            <a:schemeClr val="dk1"/>
                          </a:solidFill>
                        </a:rPr>
                        <a:t>키</a:t>
                      </a:r>
                      <a:endParaRPr b="1" sz="800">
                        <a:solidFill>
                          <a:schemeClr val="dk1"/>
                        </a:solidFill>
                      </a:endParaRPr>
                    </a:p>
                  </a:txBody>
                  <a:tcPr marT="45775" marB="45775" marR="91325" marL="913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4D4"/>
                    </a:solidFill>
                  </a:tcPr>
                </a:tc>
              </a:tr>
              <a:tr h="273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solidFill>
                            <a:schemeClr val="dk1"/>
                          </a:solidFill>
                        </a:rPr>
                        <a:t>값</a:t>
                      </a:r>
                      <a:endParaRPr b="1" sz="800">
                        <a:solidFill>
                          <a:schemeClr val="dk1"/>
                        </a:solidFill>
                      </a:endParaRPr>
                    </a:p>
                  </a:txBody>
                  <a:tcPr marT="45775" marB="45775" marR="91325" marL="913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68" name="Google Shape;468;p24"/>
          <p:cNvGraphicFramePr/>
          <p:nvPr/>
        </p:nvGraphicFramePr>
        <p:xfrm>
          <a:off x="5880100" y="344564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{2E10E79E-F4D5-47E2-B4A1-AF30C5D5FA87}</a:tableStyleId>
              </a:tblPr>
              <a:tblGrid>
                <a:gridCol w="369900"/>
              </a:tblGrid>
              <a:tr h="273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solidFill>
                            <a:schemeClr val="dk1"/>
                          </a:solidFill>
                        </a:rPr>
                        <a:t>키</a:t>
                      </a:r>
                      <a:endParaRPr b="1" sz="800">
                        <a:solidFill>
                          <a:schemeClr val="dk1"/>
                        </a:solidFill>
                      </a:endParaRPr>
                    </a:p>
                  </a:txBody>
                  <a:tcPr marT="45650" marB="45650" marR="91325" marL="913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4D4"/>
                    </a:solidFill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solidFill>
                            <a:schemeClr val="dk1"/>
                          </a:solidFill>
                        </a:rPr>
                        <a:t>값</a:t>
                      </a:r>
                      <a:endParaRPr b="1" sz="800">
                        <a:solidFill>
                          <a:schemeClr val="dk1"/>
                        </a:solidFill>
                      </a:endParaRPr>
                    </a:p>
                  </a:txBody>
                  <a:tcPr marT="45650" marB="45650" marR="91325" marL="913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69" name="Google Shape;469;p24"/>
          <p:cNvSpPr/>
          <p:nvPr/>
        </p:nvSpPr>
        <p:spPr>
          <a:xfrm>
            <a:off x="609600" y="1036637"/>
            <a:ext cx="10931525" cy="11052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이진 트리를 기반으로 한 Map 컬렉션으로, 키와 값이 저장된 Map.Entry를 저장하고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왼쪽과 오른쪽 자식 노드를 참조하기 위한 두 개의 변수로 구성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25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TreeSet, TreeMap 정렬</a:t>
            </a:r>
            <a:endParaRPr b="1" i="0" sz="3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5" name="Google Shape;475;p25"/>
          <p:cNvSpPr txBox="1"/>
          <p:nvPr/>
        </p:nvSpPr>
        <p:spPr>
          <a:xfrm>
            <a:off x="1125538" y="1052513"/>
            <a:ext cx="332334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오름차순(기본 정렬)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6" name="Google Shape;476;p25"/>
          <p:cNvSpPr/>
          <p:nvPr/>
        </p:nvSpPr>
        <p:spPr>
          <a:xfrm>
            <a:off x="1128256" y="1604961"/>
            <a:ext cx="9961563" cy="2832151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TreeSet의 객체와 TreeMap의 key는 저장과 동시에 자동 오름차순 정렬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숫자(Integer, Double) 타입일 경우 값으로 정렬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문자열(String) 타입일 경우 유니코드로 정렬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정렬을 위해 java.lang.Comparable을 구현한 객체 요구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그러지 않을 경우 ClassCastException 발생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(Integer, Double, String 모두 Comparable 인터페이스를 통해 오름차순이 구현되어 있음)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26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TreeSet, TreeMap 정렬</a:t>
            </a:r>
            <a:endParaRPr b="1" i="0" sz="3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3" name="Google Shape;483;p26"/>
          <p:cNvSpPr txBox="1"/>
          <p:nvPr/>
        </p:nvSpPr>
        <p:spPr>
          <a:xfrm>
            <a:off x="1125538" y="1052513"/>
            <a:ext cx="332334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내림차순(따로 구현)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4" name="Google Shape;484;p26"/>
          <p:cNvSpPr/>
          <p:nvPr/>
        </p:nvSpPr>
        <p:spPr>
          <a:xfrm>
            <a:off x="1128256" y="1604961"/>
            <a:ext cx="9961563" cy="2832151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TreeSet, TreeMap 객체 생성 시 매개변수 생성자를 통해 재정렬 가능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ex. TreeSet&lt;E&gt; tSet = new TreeSet(Comparator&lt;? super E&gt; comparator);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TreeMap&lt;K, V&gt; tMap = new TreeMap(Comparator&lt;? super K&gt; comparator);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또 다른 방법으로 숫자(Integer, Double), 문자열(String) 타입을 제외한 Comparable을 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상속 받는 객체인 경우 compareTo() 메소드의 오버라이딩 부분을 내림차순으로 변경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27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SortedSet과 SortedMap</a:t>
            </a:r>
            <a:endParaRPr b="1" i="0" sz="3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0" name="Google Shape;490;p27"/>
          <p:cNvSpPr/>
          <p:nvPr/>
        </p:nvSpPr>
        <p:spPr>
          <a:xfrm>
            <a:off x="609600" y="1036637"/>
            <a:ext cx="10931525" cy="626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 기능을 강화시킨 컬렉션으로 계층 구조를 활용하여 이진 트리 자료 구조를 구현하여 제공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28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Stack</a:t>
            </a:r>
            <a:endParaRPr b="1" i="0" sz="3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6" name="Google Shape;496;p28"/>
          <p:cNvSpPr txBox="1"/>
          <p:nvPr/>
        </p:nvSpPr>
        <p:spPr>
          <a:xfrm>
            <a:off x="609600" y="1668847"/>
            <a:ext cx="328045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예) Stack&lt;E&gt; stack = new Stack&lt;E&gt;();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497" name="Google Shape;497;p28"/>
          <p:cNvGrpSpPr/>
          <p:nvPr/>
        </p:nvGrpSpPr>
        <p:grpSpPr>
          <a:xfrm>
            <a:off x="4619928" y="2295699"/>
            <a:ext cx="2973387" cy="2357437"/>
            <a:chOff x="4379913" y="2636838"/>
            <a:chExt cx="2973387" cy="2357437"/>
          </a:xfrm>
        </p:grpSpPr>
        <p:grpSp>
          <p:nvGrpSpPr>
            <p:cNvPr id="498" name="Google Shape;498;p28"/>
            <p:cNvGrpSpPr/>
            <p:nvPr/>
          </p:nvGrpSpPr>
          <p:grpSpPr>
            <a:xfrm>
              <a:off x="5087938" y="2636838"/>
              <a:ext cx="1512887" cy="2087562"/>
              <a:chOff x="3563888" y="2780928"/>
              <a:chExt cx="1512168" cy="2088232"/>
            </a:xfrm>
          </p:grpSpPr>
          <p:sp>
            <p:nvSpPr>
              <p:cNvPr id="499" name="Google Shape;499;p28"/>
              <p:cNvSpPr/>
              <p:nvPr/>
            </p:nvSpPr>
            <p:spPr>
              <a:xfrm>
                <a:off x="3635291" y="2925436"/>
                <a:ext cx="1369362" cy="1943724"/>
              </a:xfrm>
              <a:prstGeom prst="rect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00" name="Google Shape;500;p28"/>
              <p:cNvSpPr/>
              <p:nvPr/>
            </p:nvSpPr>
            <p:spPr>
              <a:xfrm>
                <a:off x="3563888" y="2780928"/>
                <a:ext cx="1512168" cy="287429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01" name="Google Shape;501;p28"/>
              <p:cNvSpPr/>
              <p:nvPr/>
            </p:nvSpPr>
            <p:spPr>
              <a:xfrm>
                <a:off x="3657505" y="4562675"/>
                <a:ext cx="1329693" cy="289018"/>
              </a:xfrm>
              <a:prstGeom prst="rect">
                <a:avLst/>
              </a:pr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1</a:t>
                </a:r>
                <a:endParaRPr b="0" i="0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02" name="Google Shape;502;p28"/>
              <p:cNvSpPr/>
              <p:nvPr/>
            </p:nvSpPr>
            <p:spPr>
              <a:xfrm>
                <a:off x="3652746" y="4251425"/>
                <a:ext cx="1329693" cy="287429"/>
              </a:xfrm>
              <a:prstGeom prst="rect">
                <a:avLst/>
              </a:pr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2</a:t>
                </a:r>
                <a:endParaRPr b="0" i="0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03" name="Google Shape;503;p28"/>
              <p:cNvSpPr/>
              <p:nvPr/>
            </p:nvSpPr>
            <p:spPr>
              <a:xfrm>
                <a:off x="3647985" y="3938586"/>
                <a:ext cx="1329693" cy="289018"/>
              </a:xfrm>
              <a:prstGeom prst="rect">
                <a:avLst/>
              </a:pr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3</a:t>
                </a:r>
                <a:endParaRPr b="0" i="0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04" name="Google Shape;504;p28"/>
              <p:cNvSpPr/>
              <p:nvPr/>
            </p:nvSpPr>
            <p:spPr>
              <a:xfrm>
                <a:off x="3651159" y="3627337"/>
                <a:ext cx="1329693" cy="289018"/>
              </a:xfrm>
              <a:prstGeom prst="rect">
                <a:avLst/>
              </a:pr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4</a:t>
                </a:r>
                <a:endParaRPr b="0" i="0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505" name="Google Shape;505;p28"/>
            <p:cNvSpPr txBox="1"/>
            <p:nvPr/>
          </p:nvSpPr>
          <p:spPr>
            <a:xfrm>
              <a:off x="6953250" y="3500438"/>
              <a:ext cx="390525" cy="2301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Malgun Gothic"/>
                <a:buNone/>
              </a:pPr>
              <a:r>
                <a:rPr b="0" i="0" lang="en-US" sz="9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Last</a:t>
              </a:r>
              <a:endParaRPr b="0" i="0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06" name="Google Shape;506;p28"/>
            <p:cNvSpPr txBox="1"/>
            <p:nvPr/>
          </p:nvSpPr>
          <p:spPr>
            <a:xfrm>
              <a:off x="6951663" y="4460875"/>
              <a:ext cx="401637" cy="2301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Malgun Gothic"/>
                <a:buNone/>
              </a:pPr>
              <a:r>
                <a:rPr b="0" i="0" lang="en-US" sz="9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First</a:t>
              </a:r>
              <a:endParaRPr b="0" i="0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507" name="Google Shape;507;p28"/>
            <p:cNvCxnSpPr>
              <a:endCxn id="506" idx="1"/>
            </p:cNvCxnSpPr>
            <p:nvPr/>
          </p:nvCxnSpPr>
          <p:spPr>
            <a:xfrm flipH="1" rot="10800000">
              <a:off x="6383463" y="4575969"/>
              <a:ext cx="568200" cy="3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dash"/>
              <a:miter lim="800000"/>
              <a:headEnd len="sm" w="sm" type="none"/>
              <a:tailEnd len="sm" w="sm" type="none"/>
            </a:ln>
          </p:spPr>
        </p:cxnSp>
        <p:cxnSp>
          <p:nvCxnSpPr>
            <p:cNvPr id="508" name="Google Shape;508;p28"/>
            <p:cNvCxnSpPr/>
            <p:nvPr/>
          </p:nvCxnSpPr>
          <p:spPr>
            <a:xfrm flipH="1" rot="10800000">
              <a:off x="6383338" y="3622675"/>
              <a:ext cx="568325" cy="317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dash"/>
              <a:miter lim="800000"/>
              <a:headEnd len="sm" w="sm" type="none"/>
              <a:tailEnd len="sm" w="sm" type="none"/>
            </a:ln>
          </p:spPr>
        </p:cxnSp>
        <p:sp>
          <p:nvSpPr>
            <p:cNvPr id="509" name="Google Shape;509;p28"/>
            <p:cNvSpPr txBox="1"/>
            <p:nvPr/>
          </p:nvSpPr>
          <p:spPr>
            <a:xfrm>
              <a:off x="5464175" y="4732338"/>
              <a:ext cx="881063" cy="2619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Malgun Gothic"/>
                <a:buNone/>
              </a:pPr>
              <a:r>
                <a:rPr b="1" i="0" lang="en-US" sz="11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스택(LIFO)</a:t>
              </a:r>
              <a:endParaRPr b="1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10" name="Google Shape;510;p28"/>
            <p:cNvSpPr/>
            <p:nvPr/>
          </p:nvSpPr>
          <p:spPr>
            <a:xfrm>
              <a:off x="4857750" y="2636838"/>
              <a:ext cx="517525" cy="647700"/>
            </a:xfrm>
            <a:custGeom>
              <a:rect b="b" l="l" r="r" t="t"/>
              <a:pathLst>
                <a:path extrusionOk="0" h="120000" w="120000">
                  <a:moveTo>
                    <a:pt x="5385" y="60726"/>
                  </a:moveTo>
                  <a:cubicBezTo>
                    <a:pt x="5026" y="32639"/>
                    <a:pt x="25231" y="8674"/>
                    <a:pt x="52515" y="4824"/>
                  </a:cubicBezTo>
                  <a:cubicBezTo>
                    <a:pt x="79800" y="975"/>
                    <a:pt x="105626" y="18447"/>
                    <a:pt x="112757" y="45579"/>
                  </a:cubicBezTo>
                  <a:lnTo>
                    <a:pt x="118129" y="45579"/>
                  </a:lnTo>
                  <a:lnTo>
                    <a:pt x="114174" y="60000"/>
                  </a:lnTo>
                  <a:lnTo>
                    <a:pt x="106477" y="45579"/>
                  </a:lnTo>
                  <a:lnTo>
                    <a:pt x="111848" y="45579"/>
                  </a:lnTo>
                  <a:cubicBezTo>
                    <a:pt x="104751" y="18854"/>
                    <a:pt x="79344" y="1701"/>
                    <a:pt x="52546" y="5543"/>
                  </a:cubicBezTo>
                  <a:cubicBezTo>
                    <a:pt x="25749" y="9385"/>
                    <a:pt x="5925" y="33023"/>
                    <a:pt x="6276" y="60715"/>
                  </a:cubicBezTo>
                  <a:close/>
                </a:path>
              </a:pathLst>
            </a:custGeom>
            <a:solidFill>
              <a:srgbClr val="C00000"/>
            </a:solidFill>
            <a:ln cap="flat" cmpd="sng" w="12700">
              <a:solidFill>
                <a:srgbClr val="C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11" name="Google Shape;511;p28"/>
            <p:cNvSpPr/>
            <p:nvPr/>
          </p:nvSpPr>
          <p:spPr>
            <a:xfrm>
              <a:off x="6299200" y="2636838"/>
              <a:ext cx="517525" cy="647700"/>
            </a:xfrm>
            <a:custGeom>
              <a:rect b="b" l="l" r="r" t="t"/>
              <a:pathLst>
                <a:path extrusionOk="0" h="120000" w="120000">
                  <a:moveTo>
                    <a:pt x="5385" y="60726"/>
                  </a:moveTo>
                  <a:cubicBezTo>
                    <a:pt x="5026" y="32639"/>
                    <a:pt x="25231" y="8674"/>
                    <a:pt x="52515" y="4824"/>
                  </a:cubicBezTo>
                  <a:cubicBezTo>
                    <a:pt x="79800" y="975"/>
                    <a:pt x="105626" y="18447"/>
                    <a:pt x="112757" y="45579"/>
                  </a:cubicBezTo>
                  <a:lnTo>
                    <a:pt x="118129" y="45579"/>
                  </a:lnTo>
                  <a:lnTo>
                    <a:pt x="114174" y="60000"/>
                  </a:lnTo>
                  <a:lnTo>
                    <a:pt x="106477" y="45579"/>
                  </a:lnTo>
                  <a:lnTo>
                    <a:pt x="111848" y="45579"/>
                  </a:lnTo>
                  <a:cubicBezTo>
                    <a:pt x="104751" y="18854"/>
                    <a:pt x="79344" y="1701"/>
                    <a:pt x="52546" y="5543"/>
                  </a:cubicBezTo>
                  <a:cubicBezTo>
                    <a:pt x="25749" y="9385"/>
                    <a:pt x="5925" y="33023"/>
                    <a:pt x="6276" y="60715"/>
                  </a:cubicBezTo>
                  <a:close/>
                </a:path>
              </a:pathLst>
            </a:custGeom>
            <a:solidFill>
              <a:srgbClr val="C00000"/>
            </a:solidFill>
            <a:ln cap="flat" cmpd="sng" w="12700">
              <a:solidFill>
                <a:srgbClr val="C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12" name="Google Shape;512;p28"/>
            <p:cNvSpPr txBox="1"/>
            <p:nvPr/>
          </p:nvSpPr>
          <p:spPr>
            <a:xfrm>
              <a:off x="4379913" y="2997200"/>
              <a:ext cx="509587" cy="3698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Malgun Gothic"/>
                <a:buNone/>
              </a:pPr>
              <a:r>
                <a:rPr b="0" i="0" lang="en-US" sz="9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넣기</a:t>
              </a:r>
              <a:endParaRPr b="0" i="0" sz="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Malgun Gothic"/>
                <a:buNone/>
              </a:pPr>
              <a:r>
                <a:rPr b="0" i="0" lang="en-US" sz="9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(push)</a:t>
              </a:r>
              <a:endParaRPr b="0" i="0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13" name="Google Shape;513;p28"/>
            <p:cNvSpPr txBox="1"/>
            <p:nvPr/>
          </p:nvSpPr>
          <p:spPr>
            <a:xfrm>
              <a:off x="6780213" y="2987675"/>
              <a:ext cx="461962" cy="3698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Malgun Gothic"/>
                <a:buNone/>
              </a:pPr>
              <a:r>
                <a:rPr b="0" i="0" lang="en-US" sz="9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빼기</a:t>
              </a:r>
              <a:endParaRPr b="0" i="0" sz="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Malgun Gothic"/>
                <a:buNone/>
              </a:pPr>
              <a:r>
                <a:rPr b="0" i="0" lang="en-US" sz="9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(pop)</a:t>
              </a:r>
              <a:endParaRPr b="0" i="0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aphicFrame>
        <p:nvGraphicFramePr>
          <p:cNvPr id="514" name="Google Shape;514;p28"/>
          <p:cNvGraphicFramePr/>
          <p:nvPr/>
        </p:nvGraphicFramePr>
        <p:xfrm>
          <a:off x="2207568" y="494116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{2E10E79E-F4D5-47E2-B4A1-AF30C5D5FA87}</a:tableStyleId>
              </a:tblPr>
              <a:tblGrid>
                <a:gridCol w="855400"/>
                <a:gridCol w="1296150"/>
                <a:gridCol w="5616100"/>
              </a:tblGrid>
              <a:tr h="259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리턴 타입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메소드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설명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4D4"/>
                    </a:solidFill>
                  </a:tcPr>
                </a:tc>
              </a:tr>
              <a:tr h="289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E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push(E</a:t>
                      </a: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 item)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주어진 객체를 스택에 넣는다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9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E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peek()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스택의 맨 위 객체를 가져온다. 객체를 스택에서 제거하지 않는다.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9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E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pop()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스택의 맨 위의 객체를 가져온다. 객체를 스택에서 제거한다.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15" name="Google Shape;515;p28"/>
          <p:cNvSpPr/>
          <p:nvPr/>
        </p:nvSpPr>
        <p:spPr>
          <a:xfrm>
            <a:off x="609600" y="1036637"/>
            <a:ext cx="10931525" cy="626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후입선출(LIFO : Last In First Out) 구조로 JVM Stack 메모리가 Stack구조로 되어 있음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29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Queue</a:t>
            </a:r>
            <a:endParaRPr b="1" i="0" sz="3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1" name="Google Shape;521;p29"/>
          <p:cNvSpPr txBox="1"/>
          <p:nvPr/>
        </p:nvSpPr>
        <p:spPr>
          <a:xfrm>
            <a:off x="609600" y="1674317"/>
            <a:ext cx="329385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예) Queue() queue = new LinkedList();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522" name="Google Shape;522;p29"/>
          <p:cNvGraphicFramePr/>
          <p:nvPr/>
        </p:nvGraphicFramePr>
        <p:xfrm>
          <a:off x="2216795" y="458112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{2E10E79E-F4D5-47E2-B4A1-AF30C5D5FA87}</a:tableStyleId>
              </a:tblPr>
              <a:tblGrid>
                <a:gridCol w="855400"/>
                <a:gridCol w="1296150"/>
                <a:gridCol w="5616100"/>
              </a:tblGrid>
              <a:tr h="259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리턴 타입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메소드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설명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4D4"/>
                    </a:solidFill>
                  </a:tcPr>
                </a:tc>
              </a:tr>
              <a:tr h="289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Boolean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offer(E e)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주어진 객체를 넣는다.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9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E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peek()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객체를 하나 가져온다. 객체를 큐에서 제거하지 않는다.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9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E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Poll()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객체를 하나 가져온다. 객체를 큐에서 제거한다.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523" name="Google Shape;523;p29"/>
          <p:cNvGrpSpPr/>
          <p:nvPr/>
        </p:nvGrpSpPr>
        <p:grpSpPr>
          <a:xfrm>
            <a:off x="4062831" y="2492896"/>
            <a:ext cx="4097337" cy="1773237"/>
            <a:chOff x="3798888" y="2852738"/>
            <a:chExt cx="4097337" cy="1773237"/>
          </a:xfrm>
        </p:grpSpPr>
        <p:grpSp>
          <p:nvGrpSpPr>
            <p:cNvPr id="524" name="Google Shape;524;p29"/>
            <p:cNvGrpSpPr/>
            <p:nvPr/>
          </p:nvGrpSpPr>
          <p:grpSpPr>
            <a:xfrm>
              <a:off x="4295775" y="3284538"/>
              <a:ext cx="3046413" cy="1081087"/>
              <a:chOff x="2771800" y="3140968"/>
              <a:chExt cx="3046916" cy="1080120"/>
            </a:xfrm>
          </p:grpSpPr>
          <p:sp>
            <p:nvSpPr>
              <p:cNvPr id="525" name="Google Shape;525;p29"/>
              <p:cNvSpPr/>
              <p:nvPr/>
            </p:nvSpPr>
            <p:spPr>
              <a:xfrm>
                <a:off x="2884532" y="3285301"/>
                <a:ext cx="2808751" cy="864414"/>
              </a:xfrm>
              <a:prstGeom prst="rect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26" name="Google Shape;526;p29"/>
              <p:cNvSpPr/>
              <p:nvPr/>
            </p:nvSpPr>
            <p:spPr>
              <a:xfrm>
                <a:off x="2771800" y="3140968"/>
                <a:ext cx="144487" cy="108012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27" name="Google Shape;527;p29"/>
              <p:cNvSpPr/>
              <p:nvPr/>
            </p:nvSpPr>
            <p:spPr>
              <a:xfrm>
                <a:off x="5674229" y="3140968"/>
                <a:ext cx="144487" cy="108012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528" name="Google Shape;528;p29"/>
            <p:cNvSpPr/>
            <p:nvPr/>
          </p:nvSpPr>
          <p:spPr>
            <a:xfrm>
              <a:off x="4716463" y="3451225"/>
              <a:ext cx="338137" cy="825500"/>
            </a:xfrm>
            <a:prstGeom prst="rect">
              <a:avLst/>
            </a:pr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6</a:t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29" name="Google Shape;529;p29"/>
            <p:cNvSpPr/>
            <p:nvPr/>
          </p:nvSpPr>
          <p:spPr>
            <a:xfrm>
              <a:off x="5100638" y="3454400"/>
              <a:ext cx="338137" cy="823913"/>
            </a:xfrm>
            <a:prstGeom prst="rect">
              <a:avLst/>
            </a:pr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5</a:t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30" name="Google Shape;530;p29"/>
            <p:cNvSpPr/>
            <p:nvPr/>
          </p:nvSpPr>
          <p:spPr>
            <a:xfrm>
              <a:off x="5483225" y="3455988"/>
              <a:ext cx="338138" cy="825500"/>
            </a:xfrm>
            <a:prstGeom prst="rect">
              <a:avLst/>
            </a:pr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4</a:t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31" name="Google Shape;531;p29"/>
            <p:cNvSpPr/>
            <p:nvPr/>
          </p:nvSpPr>
          <p:spPr>
            <a:xfrm>
              <a:off x="5865813" y="3457575"/>
              <a:ext cx="338137" cy="825500"/>
            </a:xfrm>
            <a:prstGeom prst="rect">
              <a:avLst/>
            </a:pr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32" name="Google Shape;532;p29"/>
            <p:cNvSpPr/>
            <p:nvPr/>
          </p:nvSpPr>
          <p:spPr>
            <a:xfrm>
              <a:off x="6249988" y="3460750"/>
              <a:ext cx="338137" cy="823913"/>
            </a:xfrm>
            <a:prstGeom prst="rect">
              <a:avLst/>
            </a:pr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33" name="Google Shape;533;p29"/>
            <p:cNvSpPr/>
            <p:nvPr/>
          </p:nvSpPr>
          <p:spPr>
            <a:xfrm>
              <a:off x="6632575" y="3462338"/>
              <a:ext cx="338138" cy="825500"/>
            </a:xfrm>
            <a:prstGeom prst="rect">
              <a:avLst/>
            </a:pr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34" name="Google Shape;534;p29"/>
            <p:cNvSpPr txBox="1"/>
            <p:nvPr/>
          </p:nvSpPr>
          <p:spPr>
            <a:xfrm>
              <a:off x="4691063" y="2852738"/>
              <a:ext cx="390525" cy="231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Malgun Gothic"/>
                <a:buNone/>
              </a:pPr>
              <a:r>
                <a:rPr b="0" i="0" lang="en-US" sz="9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Last</a:t>
              </a:r>
              <a:endParaRPr b="0" i="0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35" name="Google Shape;535;p29"/>
            <p:cNvSpPr txBox="1"/>
            <p:nvPr/>
          </p:nvSpPr>
          <p:spPr>
            <a:xfrm>
              <a:off x="6591300" y="2852738"/>
              <a:ext cx="401638" cy="231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Malgun Gothic"/>
                <a:buNone/>
              </a:pPr>
              <a:r>
                <a:rPr b="0" i="0" lang="en-US" sz="9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First</a:t>
              </a:r>
              <a:endParaRPr b="0" i="0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536" name="Google Shape;536;p29"/>
            <p:cNvCxnSpPr>
              <a:stCxn id="533" idx="0"/>
              <a:endCxn id="535" idx="2"/>
            </p:cNvCxnSpPr>
            <p:nvPr/>
          </p:nvCxnSpPr>
          <p:spPr>
            <a:xfrm rot="10800000">
              <a:off x="6792044" y="3084638"/>
              <a:ext cx="9600" cy="37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dash"/>
              <a:miter lim="800000"/>
              <a:headEnd len="sm" w="sm" type="none"/>
              <a:tailEnd len="sm" w="sm" type="none"/>
            </a:ln>
          </p:spPr>
        </p:cxnSp>
        <p:cxnSp>
          <p:nvCxnSpPr>
            <p:cNvPr id="537" name="Google Shape;537;p29"/>
            <p:cNvCxnSpPr>
              <a:stCxn id="528" idx="0"/>
              <a:endCxn id="534" idx="2"/>
            </p:cNvCxnSpPr>
            <p:nvPr/>
          </p:nvCxnSpPr>
          <p:spPr>
            <a:xfrm flipH="1" rot="10800000">
              <a:off x="4885532" y="3084625"/>
              <a:ext cx="900" cy="366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dash"/>
              <a:miter lim="800000"/>
              <a:headEnd len="sm" w="sm" type="none"/>
              <a:tailEnd len="sm" w="sm" type="none"/>
            </a:ln>
          </p:spPr>
        </p:cxnSp>
        <p:sp>
          <p:nvSpPr>
            <p:cNvPr id="538" name="Google Shape;538;p29"/>
            <p:cNvSpPr txBox="1"/>
            <p:nvPr/>
          </p:nvSpPr>
          <p:spPr>
            <a:xfrm>
              <a:off x="5372100" y="4365625"/>
              <a:ext cx="731838" cy="2603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Malgun Gothic"/>
                <a:buNone/>
              </a:pPr>
              <a:r>
                <a:rPr b="1" i="0" lang="en-US" sz="11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큐(FIFO)</a:t>
              </a:r>
              <a:endParaRPr b="1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539" name="Google Shape;539;p29"/>
            <p:cNvCxnSpPr/>
            <p:nvPr/>
          </p:nvCxnSpPr>
          <p:spPr>
            <a:xfrm>
              <a:off x="3798888" y="3860800"/>
              <a:ext cx="1008062" cy="0"/>
            </a:xfrm>
            <a:prstGeom prst="straightConnector1">
              <a:avLst/>
            </a:prstGeom>
            <a:noFill/>
            <a:ln cap="flat" cmpd="sng" w="19050">
              <a:solidFill>
                <a:srgbClr val="C00000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540" name="Google Shape;540;p29"/>
            <p:cNvCxnSpPr/>
            <p:nvPr/>
          </p:nvCxnSpPr>
          <p:spPr>
            <a:xfrm>
              <a:off x="6888163" y="3860800"/>
              <a:ext cx="1008062" cy="0"/>
            </a:xfrm>
            <a:prstGeom prst="straightConnector1">
              <a:avLst/>
            </a:prstGeom>
            <a:noFill/>
            <a:ln cap="flat" cmpd="sng" w="19050">
              <a:solidFill>
                <a:srgbClr val="C00000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541" name="Google Shape;541;p29"/>
            <p:cNvSpPr txBox="1"/>
            <p:nvPr/>
          </p:nvSpPr>
          <p:spPr>
            <a:xfrm>
              <a:off x="3994150" y="3675063"/>
              <a:ext cx="501650" cy="369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Malgun Gothic"/>
                <a:buNone/>
              </a:pPr>
              <a:r>
                <a:rPr b="0" i="0" lang="en-US" sz="9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넣기</a:t>
              </a:r>
              <a:endParaRPr b="0" i="0" sz="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Malgun Gothic"/>
                <a:buNone/>
              </a:pPr>
              <a:r>
                <a:rPr b="0" i="0" lang="en-US" sz="9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(offer)</a:t>
              </a:r>
              <a:endParaRPr b="0" i="0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42" name="Google Shape;542;p29"/>
            <p:cNvSpPr txBox="1"/>
            <p:nvPr/>
          </p:nvSpPr>
          <p:spPr>
            <a:xfrm>
              <a:off x="7205663" y="3675063"/>
              <a:ext cx="466725" cy="36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Malgun Gothic"/>
                <a:buNone/>
              </a:pPr>
              <a:r>
                <a:rPr b="0" i="0" lang="en-US" sz="9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빼기</a:t>
              </a:r>
              <a:endParaRPr b="0" i="0" sz="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Malgun Gothic"/>
                <a:buNone/>
              </a:pPr>
              <a:r>
                <a:rPr b="0" i="0" lang="en-US" sz="9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(poll)</a:t>
              </a:r>
              <a:endParaRPr b="0" i="0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543" name="Google Shape;543;p29"/>
          <p:cNvSpPr/>
          <p:nvPr/>
        </p:nvSpPr>
        <p:spPr>
          <a:xfrm>
            <a:off x="609600" y="1036637"/>
            <a:ext cx="10931525" cy="626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선입선출(FIFO : First In First Out) 구조로 작업 큐나 메시지 큐가 Queue구조로 되어 있음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자료구조</a:t>
            </a:r>
            <a:endParaRPr b="1" i="0" sz="3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" name="Google Shape;44;p3"/>
          <p:cNvSpPr/>
          <p:nvPr/>
        </p:nvSpPr>
        <p:spPr>
          <a:xfrm>
            <a:off x="609600" y="1036638"/>
            <a:ext cx="10931525" cy="6223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데이터(자료)를 메모리에서 구조적으로 처리하는 방법론이다.</a:t>
            </a:r>
            <a:endParaRPr/>
          </a:p>
        </p:txBody>
      </p:sp>
      <p:sp>
        <p:nvSpPr>
          <p:cNvPr id="45" name="Google Shape;45;p3"/>
          <p:cNvSpPr/>
          <p:nvPr/>
        </p:nvSpPr>
        <p:spPr>
          <a:xfrm>
            <a:off x="1771650" y="4195763"/>
            <a:ext cx="1368425" cy="468312"/>
          </a:xfrm>
          <a:prstGeom prst="rect">
            <a:avLst/>
          </a:prstGeom>
          <a:solidFill>
            <a:srgbClr val="DBDBD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자료구조</a:t>
            </a:r>
            <a:endParaRPr/>
          </a:p>
        </p:txBody>
      </p:sp>
      <p:sp>
        <p:nvSpPr>
          <p:cNvPr id="46" name="Google Shape;46;p3"/>
          <p:cNvSpPr/>
          <p:nvPr/>
        </p:nvSpPr>
        <p:spPr>
          <a:xfrm>
            <a:off x="4079875" y="2420938"/>
            <a:ext cx="1295400" cy="468312"/>
          </a:xfrm>
          <a:prstGeom prst="rect">
            <a:avLst/>
          </a:prstGeom>
          <a:solidFill>
            <a:srgbClr val="DBDBD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단순구조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(변수)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" name="Google Shape;47;p3"/>
          <p:cNvSpPr/>
          <p:nvPr/>
        </p:nvSpPr>
        <p:spPr>
          <a:xfrm>
            <a:off x="4079875" y="3889375"/>
            <a:ext cx="1295400" cy="468313"/>
          </a:xfrm>
          <a:prstGeom prst="rect">
            <a:avLst/>
          </a:prstGeom>
          <a:solidFill>
            <a:srgbClr val="DBDBD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선형구조</a:t>
            </a:r>
            <a:endParaRPr/>
          </a:p>
        </p:txBody>
      </p:sp>
      <p:sp>
        <p:nvSpPr>
          <p:cNvPr id="48" name="Google Shape;48;p3"/>
          <p:cNvSpPr/>
          <p:nvPr/>
        </p:nvSpPr>
        <p:spPr>
          <a:xfrm>
            <a:off x="4079875" y="4978400"/>
            <a:ext cx="1295400" cy="466725"/>
          </a:xfrm>
          <a:prstGeom prst="rect">
            <a:avLst/>
          </a:prstGeom>
          <a:solidFill>
            <a:srgbClr val="DBDBD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비선형구조</a:t>
            </a:r>
            <a:endParaRPr/>
          </a:p>
        </p:txBody>
      </p:sp>
      <p:sp>
        <p:nvSpPr>
          <p:cNvPr id="49" name="Google Shape;49;p3"/>
          <p:cNvSpPr/>
          <p:nvPr/>
        </p:nvSpPr>
        <p:spPr>
          <a:xfrm>
            <a:off x="4079875" y="5876925"/>
            <a:ext cx="1295400" cy="468313"/>
          </a:xfrm>
          <a:prstGeom prst="rect">
            <a:avLst/>
          </a:prstGeom>
          <a:solidFill>
            <a:srgbClr val="DBDBD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파일구조</a:t>
            </a:r>
            <a:endParaRPr/>
          </a:p>
        </p:txBody>
      </p:sp>
      <p:sp>
        <p:nvSpPr>
          <p:cNvPr id="50" name="Google Shape;50;p3"/>
          <p:cNvSpPr/>
          <p:nvPr/>
        </p:nvSpPr>
        <p:spPr>
          <a:xfrm>
            <a:off x="6315075" y="2016125"/>
            <a:ext cx="1296988" cy="252413"/>
          </a:xfrm>
          <a:prstGeom prst="rect">
            <a:avLst/>
          </a:prstGeom>
          <a:solidFill>
            <a:srgbClr val="DBDBD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정수</a:t>
            </a:r>
            <a:endParaRPr/>
          </a:p>
        </p:txBody>
      </p:sp>
      <p:sp>
        <p:nvSpPr>
          <p:cNvPr id="51" name="Google Shape;51;p3"/>
          <p:cNvSpPr/>
          <p:nvPr/>
        </p:nvSpPr>
        <p:spPr>
          <a:xfrm>
            <a:off x="6315075" y="2312988"/>
            <a:ext cx="1296988" cy="252412"/>
          </a:xfrm>
          <a:prstGeom prst="rect">
            <a:avLst/>
          </a:prstGeom>
          <a:solidFill>
            <a:srgbClr val="DBDBD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실수</a:t>
            </a:r>
            <a:endParaRPr/>
          </a:p>
        </p:txBody>
      </p:sp>
      <p:sp>
        <p:nvSpPr>
          <p:cNvPr id="52" name="Google Shape;52;p3"/>
          <p:cNvSpPr/>
          <p:nvPr/>
        </p:nvSpPr>
        <p:spPr>
          <a:xfrm>
            <a:off x="6315075" y="2609850"/>
            <a:ext cx="1296988" cy="252413"/>
          </a:xfrm>
          <a:prstGeom prst="rect">
            <a:avLst/>
          </a:prstGeom>
          <a:solidFill>
            <a:srgbClr val="DBDBD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문자</a:t>
            </a:r>
            <a:endParaRPr/>
          </a:p>
        </p:txBody>
      </p:sp>
      <p:sp>
        <p:nvSpPr>
          <p:cNvPr id="53" name="Google Shape;53;p3"/>
          <p:cNvSpPr/>
          <p:nvPr/>
        </p:nvSpPr>
        <p:spPr>
          <a:xfrm>
            <a:off x="6315075" y="2905125"/>
            <a:ext cx="1296988" cy="252413"/>
          </a:xfrm>
          <a:prstGeom prst="rect">
            <a:avLst/>
          </a:prstGeom>
          <a:solidFill>
            <a:srgbClr val="DBDBD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문자열</a:t>
            </a:r>
            <a:endParaRPr/>
          </a:p>
        </p:txBody>
      </p:sp>
      <p:sp>
        <p:nvSpPr>
          <p:cNvPr id="54" name="Google Shape;54;p3"/>
          <p:cNvSpPr/>
          <p:nvPr/>
        </p:nvSpPr>
        <p:spPr>
          <a:xfrm>
            <a:off x="6315075" y="3313113"/>
            <a:ext cx="1296988" cy="252412"/>
          </a:xfrm>
          <a:prstGeom prst="rect">
            <a:avLst/>
          </a:prstGeom>
          <a:solidFill>
            <a:srgbClr val="DBDBD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리스트</a:t>
            </a:r>
            <a:endParaRPr/>
          </a:p>
        </p:txBody>
      </p:sp>
      <p:sp>
        <p:nvSpPr>
          <p:cNvPr id="55" name="Google Shape;55;p3"/>
          <p:cNvSpPr/>
          <p:nvPr/>
        </p:nvSpPr>
        <p:spPr>
          <a:xfrm>
            <a:off x="6315075" y="3608388"/>
            <a:ext cx="1296988" cy="252412"/>
          </a:xfrm>
          <a:prstGeom prst="rect">
            <a:avLst/>
          </a:prstGeom>
          <a:solidFill>
            <a:srgbClr val="DBDBD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연결리스트</a:t>
            </a:r>
            <a:endParaRPr/>
          </a:p>
        </p:txBody>
      </p:sp>
      <p:sp>
        <p:nvSpPr>
          <p:cNvPr id="56" name="Google Shape;56;p3"/>
          <p:cNvSpPr/>
          <p:nvPr/>
        </p:nvSpPr>
        <p:spPr>
          <a:xfrm>
            <a:off x="6315075" y="3905250"/>
            <a:ext cx="1296988" cy="252413"/>
          </a:xfrm>
          <a:prstGeom prst="rect">
            <a:avLst/>
          </a:prstGeom>
          <a:solidFill>
            <a:srgbClr val="DBDBD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스택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7" name="Google Shape;57;p3"/>
          <p:cNvSpPr/>
          <p:nvPr/>
        </p:nvSpPr>
        <p:spPr>
          <a:xfrm>
            <a:off x="6315075" y="4202113"/>
            <a:ext cx="1296988" cy="252412"/>
          </a:xfrm>
          <a:prstGeom prst="rect">
            <a:avLst/>
          </a:prstGeom>
          <a:solidFill>
            <a:srgbClr val="DBDBD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큐</a:t>
            </a:r>
            <a:endParaRPr/>
          </a:p>
        </p:txBody>
      </p:sp>
      <p:sp>
        <p:nvSpPr>
          <p:cNvPr id="58" name="Google Shape;58;p3"/>
          <p:cNvSpPr/>
          <p:nvPr/>
        </p:nvSpPr>
        <p:spPr>
          <a:xfrm>
            <a:off x="6315075" y="4487863"/>
            <a:ext cx="1296988" cy="252412"/>
          </a:xfrm>
          <a:prstGeom prst="rect">
            <a:avLst/>
          </a:prstGeom>
          <a:solidFill>
            <a:srgbClr val="DBDBD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덱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9" name="Google Shape;59;p3"/>
          <p:cNvSpPr/>
          <p:nvPr/>
        </p:nvSpPr>
        <p:spPr>
          <a:xfrm>
            <a:off x="6315075" y="4887913"/>
            <a:ext cx="1296988" cy="250825"/>
          </a:xfrm>
          <a:prstGeom prst="rect">
            <a:avLst/>
          </a:prstGeom>
          <a:solidFill>
            <a:srgbClr val="DBDBD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트리</a:t>
            </a:r>
            <a:endParaRPr/>
          </a:p>
        </p:txBody>
      </p:sp>
      <p:sp>
        <p:nvSpPr>
          <p:cNvPr id="60" name="Google Shape;60;p3"/>
          <p:cNvSpPr/>
          <p:nvPr/>
        </p:nvSpPr>
        <p:spPr>
          <a:xfrm>
            <a:off x="6315075" y="5224463"/>
            <a:ext cx="1296988" cy="250825"/>
          </a:xfrm>
          <a:prstGeom prst="rect">
            <a:avLst/>
          </a:prstGeom>
          <a:solidFill>
            <a:srgbClr val="DBDBD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그래프</a:t>
            </a:r>
            <a:endParaRPr/>
          </a:p>
        </p:txBody>
      </p:sp>
      <p:sp>
        <p:nvSpPr>
          <p:cNvPr id="61" name="Google Shape;61;p3"/>
          <p:cNvSpPr/>
          <p:nvPr/>
        </p:nvSpPr>
        <p:spPr>
          <a:xfrm>
            <a:off x="6315075" y="5600700"/>
            <a:ext cx="1296988" cy="250825"/>
          </a:xfrm>
          <a:prstGeom prst="rect">
            <a:avLst/>
          </a:prstGeom>
          <a:solidFill>
            <a:srgbClr val="DBDBD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순차파일</a:t>
            </a:r>
            <a:endParaRPr/>
          </a:p>
        </p:txBody>
      </p:sp>
      <p:sp>
        <p:nvSpPr>
          <p:cNvPr id="62" name="Google Shape;62;p3"/>
          <p:cNvSpPr/>
          <p:nvPr/>
        </p:nvSpPr>
        <p:spPr>
          <a:xfrm>
            <a:off x="6315075" y="5919788"/>
            <a:ext cx="1296988" cy="250825"/>
          </a:xfrm>
          <a:prstGeom prst="rect">
            <a:avLst/>
          </a:prstGeom>
          <a:solidFill>
            <a:srgbClr val="DBDBD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색인파일</a:t>
            </a:r>
            <a:endParaRPr/>
          </a:p>
        </p:txBody>
      </p:sp>
      <p:sp>
        <p:nvSpPr>
          <p:cNvPr id="63" name="Google Shape;63;p3"/>
          <p:cNvSpPr/>
          <p:nvPr/>
        </p:nvSpPr>
        <p:spPr>
          <a:xfrm>
            <a:off x="6315075" y="6229350"/>
            <a:ext cx="1296988" cy="250825"/>
          </a:xfrm>
          <a:prstGeom prst="rect">
            <a:avLst/>
          </a:prstGeom>
          <a:solidFill>
            <a:srgbClr val="DBDBD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직접파일</a:t>
            </a:r>
            <a:endParaRPr/>
          </a:p>
        </p:txBody>
      </p:sp>
      <p:sp>
        <p:nvSpPr>
          <p:cNvPr id="64" name="Google Shape;64;p3"/>
          <p:cNvSpPr/>
          <p:nvPr/>
        </p:nvSpPr>
        <p:spPr>
          <a:xfrm>
            <a:off x="8551863" y="3136900"/>
            <a:ext cx="1333500" cy="252413"/>
          </a:xfrm>
          <a:prstGeom prst="rect">
            <a:avLst/>
          </a:prstGeom>
          <a:solidFill>
            <a:srgbClr val="DBDBD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단순 연결리스트</a:t>
            </a:r>
            <a:endParaRPr/>
          </a:p>
        </p:txBody>
      </p:sp>
      <p:sp>
        <p:nvSpPr>
          <p:cNvPr id="65" name="Google Shape;65;p3"/>
          <p:cNvSpPr/>
          <p:nvPr/>
        </p:nvSpPr>
        <p:spPr>
          <a:xfrm>
            <a:off x="8551863" y="3559175"/>
            <a:ext cx="1333500" cy="252413"/>
          </a:xfrm>
          <a:prstGeom prst="rect">
            <a:avLst/>
          </a:prstGeom>
          <a:solidFill>
            <a:srgbClr val="DBDBD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이중 연결리스트</a:t>
            </a:r>
            <a:endParaRPr/>
          </a:p>
        </p:txBody>
      </p:sp>
      <p:sp>
        <p:nvSpPr>
          <p:cNvPr id="66" name="Google Shape;66;p3"/>
          <p:cNvSpPr/>
          <p:nvPr/>
        </p:nvSpPr>
        <p:spPr>
          <a:xfrm>
            <a:off x="8551863" y="3951288"/>
            <a:ext cx="1333500" cy="252412"/>
          </a:xfrm>
          <a:prstGeom prst="rect">
            <a:avLst/>
          </a:prstGeom>
          <a:solidFill>
            <a:srgbClr val="DBDBD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원형 연결리스트</a:t>
            </a:r>
            <a:endParaRPr/>
          </a:p>
        </p:txBody>
      </p:sp>
      <p:sp>
        <p:nvSpPr>
          <p:cNvPr id="67" name="Google Shape;67;p3"/>
          <p:cNvSpPr/>
          <p:nvPr/>
        </p:nvSpPr>
        <p:spPr>
          <a:xfrm>
            <a:off x="8551863" y="4471988"/>
            <a:ext cx="1333500" cy="252412"/>
          </a:xfrm>
          <a:prstGeom prst="rect">
            <a:avLst/>
          </a:prstGeom>
          <a:solidFill>
            <a:srgbClr val="DBDBD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일반트리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8" name="Google Shape;68;p3"/>
          <p:cNvSpPr/>
          <p:nvPr/>
        </p:nvSpPr>
        <p:spPr>
          <a:xfrm>
            <a:off x="8551863" y="4894263"/>
            <a:ext cx="1333500" cy="250825"/>
          </a:xfrm>
          <a:prstGeom prst="rect">
            <a:avLst/>
          </a:prstGeom>
          <a:solidFill>
            <a:srgbClr val="DBDBD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이진트리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9" name="Google Shape;69;p3"/>
          <p:cNvSpPr/>
          <p:nvPr/>
        </p:nvSpPr>
        <p:spPr>
          <a:xfrm>
            <a:off x="8551863" y="5264150"/>
            <a:ext cx="1333500" cy="252413"/>
          </a:xfrm>
          <a:prstGeom prst="rect">
            <a:avLst/>
          </a:prstGeom>
          <a:solidFill>
            <a:srgbClr val="DBDBD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방향그래프</a:t>
            </a:r>
            <a:endParaRPr/>
          </a:p>
        </p:txBody>
      </p:sp>
      <p:sp>
        <p:nvSpPr>
          <p:cNvPr id="70" name="Google Shape;70;p3"/>
          <p:cNvSpPr/>
          <p:nvPr/>
        </p:nvSpPr>
        <p:spPr>
          <a:xfrm>
            <a:off x="8551863" y="5664200"/>
            <a:ext cx="1333500" cy="252413"/>
          </a:xfrm>
          <a:prstGeom prst="rect">
            <a:avLst/>
          </a:prstGeom>
          <a:solidFill>
            <a:srgbClr val="DBDBD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무방향그래프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71" name="Google Shape;71;p3"/>
          <p:cNvCxnSpPr/>
          <p:nvPr/>
        </p:nvCxnSpPr>
        <p:spPr>
          <a:xfrm flipH="1" rot="10800000">
            <a:off x="3140075" y="2654300"/>
            <a:ext cx="939800" cy="17748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2" name="Google Shape;72;p3"/>
          <p:cNvCxnSpPr/>
          <p:nvPr/>
        </p:nvCxnSpPr>
        <p:spPr>
          <a:xfrm flipH="1" rot="10800000">
            <a:off x="3140075" y="4122738"/>
            <a:ext cx="939800" cy="30638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3" name="Google Shape;73;p3"/>
          <p:cNvCxnSpPr/>
          <p:nvPr/>
        </p:nvCxnSpPr>
        <p:spPr>
          <a:xfrm>
            <a:off x="3140075" y="4429125"/>
            <a:ext cx="939800" cy="782638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4" name="Google Shape;74;p3"/>
          <p:cNvCxnSpPr/>
          <p:nvPr/>
        </p:nvCxnSpPr>
        <p:spPr>
          <a:xfrm>
            <a:off x="3140075" y="4429125"/>
            <a:ext cx="939800" cy="1681163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5" name="Google Shape;75;p3"/>
          <p:cNvCxnSpPr>
            <a:endCxn id="50" idx="1"/>
          </p:cNvCxnSpPr>
          <p:nvPr/>
        </p:nvCxnSpPr>
        <p:spPr>
          <a:xfrm flipH="1" rot="10800000">
            <a:off x="5375175" y="2142332"/>
            <a:ext cx="939900" cy="51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6" name="Google Shape;76;p3"/>
          <p:cNvCxnSpPr>
            <a:endCxn id="51" idx="1"/>
          </p:cNvCxnSpPr>
          <p:nvPr/>
        </p:nvCxnSpPr>
        <p:spPr>
          <a:xfrm flipH="1" rot="10800000">
            <a:off x="5375175" y="2439194"/>
            <a:ext cx="939900" cy="219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7" name="Google Shape;77;p3"/>
          <p:cNvCxnSpPr>
            <a:endCxn id="52" idx="1"/>
          </p:cNvCxnSpPr>
          <p:nvPr/>
        </p:nvCxnSpPr>
        <p:spPr>
          <a:xfrm>
            <a:off x="5375175" y="2658357"/>
            <a:ext cx="939900" cy="77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8" name="Google Shape;78;p3"/>
          <p:cNvCxnSpPr>
            <a:endCxn id="53" idx="1"/>
          </p:cNvCxnSpPr>
          <p:nvPr/>
        </p:nvCxnSpPr>
        <p:spPr>
          <a:xfrm>
            <a:off x="5375175" y="2658132"/>
            <a:ext cx="939900" cy="373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9" name="Google Shape;79;p3"/>
          <p:cNvCxnSpPr>
            <a:endCxn id="54" idx="1"/>
          </p:cNvCxnSpPr>
          <p:nvPr/>
        </p:nvCxnSpPr>
        <p:spPr>
          <a:xfrm flipH="1" rot="10800000">
            <a:off x="5375175" y="3439319"/>
            <a:ext cx="939900" cy="687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0" name="Google Shape;80;p3"/>
          <p:cNvCxnSpPr>
            <a:endCxn id="55" idx="1"/>
          </p:cNvCxnSpPr>
          <p:nvPr/>
        </p:nvCxnSpPr>
        <p:spPr>
          <a:xfrm flipH="1" rot="10800000">
            <a:off x="5375175" y="3734594"/>
            <a:ext cx="939900" cy="392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1" name="Google Shape;81;p3"/>
          <p:cNvCxnSpPr>
            <a:endCxn id="56" idx="1"/>
          </p:cNvCxnSpPr>
          <p:nvPr/>
        </p:nvCxnSpPr>
        <p:spPr>
          <a:xfrm flipH="1" rot="10800000">
            <a:off x="5375175" y="4031457"/>
            <a:ext cx="939900" cy="95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2" name="Google Shape;82;p3"/>
          <p:cNvCxnSpPr>
            <a:endCxn id="57" idx="1"/>
          </p:cNvCxnSpPr>
          <p:nvPr/>
        </p:nvCxnSpPr>
        <p:spPr>
          <a:xfrm>
            <a:off x="5375175" y="4126719"/>
            <a:ext cx="939900" cy="201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3" name="Google Shape;83;p3"/>
          <p:cNvCxnSpPr>
            <a:endCxn id="58" idx="1"/>
          </p:cNvCxnSpPr>
          <p:nvPr/>
        </p:nvCxnSpPr>
        <p:spPr>
          <a:xfrm>
            <a:off x="5375175" y="4126569"/>
            <a:ext cx="939900" cy="487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4" name="Google Shape;84;p3"/>
          <p:cNvCxnSpPr>
            <a:endCxn id="59" idx="1"/>
          </p:cNvCxnSpPr>
          <p:nvPr/>
        </p:nvCxnSpPr>
        <p:spPr>
          <a:xfrm flipH="1" rot="10800000">
            <a:off x="5375175" y="5013326"/>
            <a:ext cx="939900" cy="203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5" name="Google Shape;85;p3"/>
          <p:cNvCxnSpPr>
            <a:endCxn id="60" idx="1"/>
          </p:cNvCxnSpPr>
          <p:nvPr/>
        </p:nvCxnSpPr>
        <p:spPr>
          <a:xfrm>
            <a:off x="5375175" y="5216376"/>
            <a:ext cx="939900" cy="133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6" name="Google Shape;86;p3"/>
          <p:cNvCxnSpPr>
            <a:endCxn id="61" idx="1"/>
          </p:cNvCxnSpPr>
          <p:nvPr/>
        </p:nvCxnSpPr>
        <p:spPr>
          <a:xfrm flipH="1" rot="10800000">
            <a:off x="5375175" y="5726113"/>
            <a:ext cx="939900" cy="388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7" name="Google Shape;87;p3"/>
          <p:cNvCxnSpPr>
            <a:endCxn id="62" idx="1"/>
          </p:cNvCxnSpPr>
          <p:nvPr/>
        </p:nvCxnSpPr>
        <p:spPr>
          <a:xfrm flipH="1" rot="10800000">
            <a:off x="5375175" y="6045201"/>
            <a:ext cx="939900" cy="69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8" name="Google Shape;88;p3"/>
          <p:cNvCxnSpPr>
            <a:endCxn id="63" idx="1"/>
          </p:cNvCxnSpPr>
          <p:nvPr/>
        </p:nvCxnSpPr>
        <p:spPr>
          <a:xfrm>
            <a:off x="5375175" y="6115063"/>
            <a:ext cx="939900" cy="239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9" name="Google Shape;89;p3"/>
          <p:cNvCxnSpPr>
            <a:endCxn id="64" idx="1"/>
          </p:cNvCxnSpPr>
          <p:nvPr/>
        </p:nvCxnSpPr>
        <p:spPr>
          <a:xfrm flipH="1" rot="10800000">
            <a:off x="7621563" y="3263107"/>
            <a:ext cx="9303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0" name="Google Shape;90;p3"/>
          <p:cNvCxnSpPr>
            <a:endCxn id="65" idx="1"/>
          </p:cNvCxnSpPr>
          <p:nvPr/>
        </p:nvCxnSpPr>
        <p:spPr>
          <a:xfrm flipH="1" rot="10800000">
            <a:off x="7621563" y="3685382"/>
            <a:ext cx="930300" cy="3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1" name="Google Shape;91;p3"/>
          <p:cNvCxnSpPr>
            <a:endCxn id="66" idx="1"/>
          </p:cNvCxnSpPr>
          <p:nvPr/>
        </p:nvCxnSpPr>
        <p:spPr>
          <a:xfrm>
            <a:off x="7621563" y="3720194"/>
            <a:ext cx="930300" cy="357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2" name="Google Shape;92;p3"/>
          <p:cNvCxnSpPr>
            <a:endCxn id="67" idx="1"/>
          </p:cNvCxnSpPr>
          <p:nvPr/>
        </p:nvCxnSpPr>
        <p:spPr>
          <a:xfrm flipH="1" rot="10800000">
            <a:off x="7621563" y="4598194"/>
            <a:ext cx="930300" cy="398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3" name="Google Shape;93;p3"/>
          <p:cNvCxnSpPr>
            <a:endCxn id="68" idx="1"/>
          </p:cNvCxnSpPr>
          <p:nvPr/>
        </p:nvCxnSpPr>
        <p:spPr>
          <a:xfrm>
            <a:off x="7621563" y="4997476"/>
            <a:ext cx="930300" cy="22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4" name="Google Shape;94;p3"/>
          <p:cNvCxnSpPr>
            <a:endCxn id="69" idx="1"/>
          </p:cNvCxnSpPr>
          <p:nvPr/>
        </p:nvCxnSpPr>
        <p:spPr>
          <a:xfrm>
            <a:off x="7621563" y="5334857"/>
            <a:ext cx="930300" cy="55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5" name="Google Shape;95;p3"/>
          <p:cNvCxnSpPr>
            <a:endCxn id="70" idx="1"/>
          </p:cNvCxnSpPr>
          <p:nvPr/>
        </p:nvCxnSpPr>
        <p:spPr>
          <a:xfrm>
            <a:off x="7621563" y="5333207"/>
            <a:ext cx="9303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30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Deque</a:t>
            </a:r>
            <a:endParaRPr b="1" i="0" sz="3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549" name="Google Shape;549;p30"/>
          <p:cNvGraphicFramePr/>
          <p:nvPr/>
        </p:nvGraphicFramePr>
        <p:xfrm>
          <a:off x="1467605" y="436510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{2E10E79E-F4D5-47E2-B4A1-AF30C5D5FA87}</a:tableStyleId>
              </a:tblPr>
              <a:tblGrid>
                <a:gridCol w="1021825"/>
                <a:gridCol w="1548325"/>
                <a:gridCol w="6708800"/>
              </a:tblGrid>
              <a:tr h="2590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리턴 타입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45675" marB="4567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메소드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45675" marB="4567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설명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45675" marB="4567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4D4"/>
                    </a:solidFill>
                  </a:tcPr>
                </a:tc>
              </a:tr>
              <a:tr h="4266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Boolean, void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45675" marB="4567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push, offer, add(E e)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45675" marB="4567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해당 메소드 뿐만 아니라 메소드 뒤 First,</a:t>
                      </a: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 Last를 붙여 앞 뒤에 </a:t>
                      </a: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주어진 객체를 넣는다.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45675" marB="4567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97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E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45675" marB="4567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peek, get()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45675" marB="4567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해당 메소드 뿐만 아니라 메소드 뒤 First,</a:t>
                      </a: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 Last를 붙여 </a:t>
                      </a: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객체를 가져온다. 객체를 큐에서 제거하지 않는다.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45675" marB="4567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97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E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45675" marB="4567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poll, remove()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45675" marB="4567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해당 메소드 뿐만 아니라 메소드 뒤 First,</a:t>
                      </a: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 Last를 붙여 </a:t>
                      </a: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객체를 하나 가져온다. 객체를 큐에서 제거한다.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45675" marB="4567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550" name="Google Shape;550;p30"/>
          <p:cNvGrpSpPr/>
          <p:nvPr/>
        </p:nvGrpSpPr>
        <p:grpSpPr>
          <a:xfrm>
            <a:off x="4043781" y="2276872"/>
            <a:ext cx="4116387" cy="1724025"/>
            <a:chOff x="3779838" y="2852738"/>
            <a:chExt cx="4116387" cy="1724025"/>
          </a:xfrm>
        </p:grpSpPr>
        <p:grpSp>
          <p:nvGrpSpPr>
            <p:cNvPr id="551" name="Google Shape;551;p30"/>
            <p:cNvGrpSpPr/>
            <p:nvPr/>
          </p:nvGrpSpPr>
          <p:grpSpPr>
            <a:xfrm>
              <a:off x="4295775" y="3233738"/>
              <a:ext cx="3046413" cy="1081087"/>
              <a:chOff x="2771800" y="3140968"/>
              <a:chExt cx="3046916" cy="1080120"/>
            </a:xfrm>
          </p:grpSpPr>
          <p:sp>
            <p:nvSpPr>
              <p:cNvPr id="552" name="Google Shape;552;p30"/>
              <p:cNvSpPr/>
              <p:nvPr/>
            </p:nvSpPr>
            <p:spPr>
              <a:xfrm>
                <a:off x="2884532" y="3285301"/>
                <a:ext cx="2808751" cy="864414"/>
              </a:xfrm>
              <a:prstGeom prst="rect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53" name="Google Shape;553;p30"/>
              <p:cNvSpPr/>
              <p:nvPr/>
            </p:nvSpPr>
            <p:spPr>
              <a:xfrm>
                <a:off x="2771800" y="3140968"/>
                <a:ext cx="144487" cy="108012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54" name="Google Shape;554;p30"/>
              <p:cNvSpPr/>
              <p:nvPr/>
            </p:nvSpPr>
            <p:spPr>
              <a:xfrm>
                <a:off x="5674229" y="3140968"/>
                <a:ext cx="144487" cy="108012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555" name="Google Shape;555;p30"/>
            <p:cNvSpPr/>
            <p:nvPr/>
          </p:nvSpPr>
          <p:spPr>
            <a:xfrm>
              <a:off x="4716463" y="3400425"/>
              <a:ext cx="338137" cy="825500"/>
            </a:xfrm>
            <a:prstGeom prst="rect">
              <a:avLst/>
            </a:pr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6</a:t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56" name="Google Shape;556;p30"/>
            <p:cNvSpPr/>
            <p:nvPr/>
          </p:nvSpPr>
          <p:spPr>
            <a:xfrm>
              <a:off x="5100638" y="3403600"/>
              <a:ext cx="338137" cy="823913"/>
            </a:xfrm>
            <a:prstGeom prst="rect">
              <a:avLst/>
            </a:pr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5</a:t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57" name="Google Shape;557;p30"/>
            <p:cNvSpPr/>
            <p:nvPr/>
          </p:nvSpPr>
          <p:spPr>
            <a:xfrm>
              <a:off x="5483225" y="3405188"/>
              <a:ext cx="338138" cy="825500"/>
            </a:xfrm>
            <a:prstGeom prst="rect">
              <a:avLst/>
            </a:pr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4</a:t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58" name="Google Shape;558;p30"/>
            <p:cNvSpPr/>
            <p:nvPr/>
          </p:nvSpPr>
          <p:spPr>
            <a:xfrm>
              <a:off x="5865813" y="3406775"/>
              <a:ext cx="338137" cy="825500"/>
            </a:xfrm>
            <a:prstGeom prst="rect">
              <a:avLst/>
            </a:pr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59" name="Google Shape;559;p30"/>
            <p:cNvSpPr/>
            <p:nvPr/>
          </p:nvSpPr>
          <p:spPr>
            <a:xfrm>
              <a:off x="6249988" y="3409950"/>
              <a:ext cx="338137" cy="823913"/>
            </a:xfrm>
            <a:prstGeom prst="rect">
              <a:avLst/>
            </a:pr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60" name="Google Shape;560;p30"/>
            <p:cNvSpPr/>
            <p:nvPr/>
          </p:nvSpPr>
          <p:spPr>
            <a:xfrm>
              <a:off x="6632575" y="3411538"/>
              <a:ext cx="338138" cy="825500"/>
            </a:xfrm>
            <a:prstGeom prst="rect">
              <a:avLst/>
            </a:pr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61" name="Google Shape;561;p30"/>
            <p:cNvSpPr txBox="1"/>
            <p:nvPr/>
          </p:nvSpPr>
          <p:spPr>
            <a:xfrm>
              <a:off x="4651375" y="2852738"/>
              <a:ext cx="468313" cy="231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9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Front</a:t>
              </a:r>
              <a:endParaRPr b="0" i="0" sz="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62" name="Google Shape;562;p30"/>
            <p:cNvSpPr txBox="1"/>
            <p:nvPr/>
          </p:nvSpPr>
          <p:spPr>
            <a:xfrm>
              <a:off x="6586538" y="2860675"/>
              <a:ext cx="430212" cy="231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9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Rear</a:t>
              </a:r>
              <a:endParaRPr b="0" i="0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563" name="Google Shape;563;p30"/>
            <p:cNvCxnSpPr>
              <a:stCxn id="560" idx="0"/>
              <a:endCxn id="562" idx="2"/>
            </p:cNvCxnSpPr>
            <p:nvPr/>
          </p:nvCxnSpPr>
          <p:spPr>
            <a:xfrm rot="10800000">
              <a:off x="6801644" y="3092338"/>
              <a:ext cx="0" cy="3192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dash"/>
              <a:miter lim="800000"/>
              <a:headEnd len="sm" w="sm" type="none"/>
              <a:tailEnd len="sm" w="sm" type="none"/>
            </a:ln>
          </p:spPr>
        </p:cxnSp>
        <p:cxnSp>
          <p:nvCxnSpPr>
            <p:cNvPr id="564" name="Google Shape;564;p30"/>
            <p:cNvCxnSpPr>
              <a:stCxn id="555" idx="0"/>
              <a:endCxn id="561" idx="2"/>
            </p:cNvCxnSpPr>
            <p:nvPr/>
          </p:nvCxnSpPr>
          <p:spPr>
            <a:xfrm rot="10800000">
              <a:off x="4885532" y="3084525"/>
              <a:ext cx="0" cy="315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dash"/>
              <a:miter lim="800000"/>
              <a:headEnd len="sm" w="sm" type="none"/>
              <a:tailEnd len="sm" w="sm" type="none"/>
            </a:ln>
          </p:spPr>
        </p:cxnSp>
        <p:sp>
          <p:nvSpPr>
            <p:cNvPr id="565" name="Google Shape;565;p30"/>
            <p:cNvSpPr txBox="1"/>
            <p:nvPr/>
          </p:nvSpPr>
          <p:spPr>
            <a:xfrm>
              <a:off x="5573713" y="4314825"/>
              <a:ext cx="466725" cy="2619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1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데크</a:t>
              </a:r>
              <a:endParaRPr/>
            </a:p>
          </p:txBody>
        </p:sp>
        <p:cxnSp>
          <p:nvCxnSpPr>
            <p:cNvPr id="566" name="Google Shape;566;p30"/>
            <p:cNvCxnSpPr/>
            <p:nvPr/>
          </p:nvCxnSpPr>
          <p:spPr>
            <a:xfrm rot="10800000">
              <a:off x="3779838" y="3967163"/>
              <a:ext cx="1008062" cy="0"/>
            </a:xfrm>
            <a:prstGeom prst="straightConnector1">
              <a:avLst/>
            </a:prstGeom>
            <a:noFill/>
            <a:ln cap="flat" cmpd="sng" w="19050">
              <a:solidFill>
                <a:srgbClr val="C00000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567" name="Google Shape;567;p30"/>
            <p:cNvCxnSpPr/>
            <p:nvPr/>
          </p:nvCxnSpPr>
          <p:spPr>
            <a:xfrm>
              <a:off x="6888163" y="3654425"/>
              <a:ext cx="1008062" cy="0"/>
            </a:xfrm>
            <a:prstGeom prst="straightConnector1">
              <a:avLst/>
            </a:prstGeom>
            <a:noFill/>
            <a:ln cap="flat" cmpd="sng" w="19050">
              <a:solidFill>
                <a:srgbClr val="C00000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568" name="Google Shape;568;p30"/>
            <p:cNvSpPr txBox="1"/>
            <p:nvPr/>
          </p:nvSpPr>
          <p:spPr>
            <a:xfrm>
              <a:off x="4073525" y="3781425"/>
              <a:ext cx="414338" cy="2301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9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빼기</a:t>
              </a:r>
              <a:endParaRPr b="0" i="0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69" name="Google Shape;569;p30"/>
            <p:cNvSpPr txBox="1"/>
            <p:nvPr/>
          </p:nvSpPr>
          <p:spPr>
            <a:xfrm>
              <a:off x="7202488" y="3468688"/>
              <a:ext cx="414337" cy="231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9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빼기</a:t>
              </a:r>
              <a:endParaRPr b="0" i="0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570" name="Google Shape;570;p30"/>
            <p:cNvCxnSpPr/>
            <p:nvPr/>
          </p:nvCxnSpPr>
          <p:spPr>
            <a:xfrm>
              <a:off x="3792538" y="3671888"/>
              <a:ext cx="1008062" cy="0"/>
            </a:xfrm>
            <a:prstGeom prst="straightConnector1">
              <a:avLst/>
            </a:prstGeom>
            <a:noFill/>
            <a:ln cap="flat" cmpd="sng" w="19050">
              <a:solidFill>
                <a:srgbClr val="C00000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571" name="Google Shape;571;p30"/>
            <p:cNvSpPr txBox="1"/>
            <p:nvPr/>
          </p:nvSpPr>
          <p:spPr>
            <a:xfrm>
              <a:off x="4070350" y="3486150"/>
              <a:ext cx="415925" cy="231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9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넣기</a:t>
              </a:r>
              <a:endParaRPr b="0" i="0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572" name="Google Shape;572;p30"/>
            <p:cNvCxnSpPr/>
            <p:nvPr/>
          </p:nvCxnSpPr>
          <p:spPr>
            <a:xfrm rot="10800000">
              <a:off x="6877050" y="3981450"/>
              <a:ext cx="1008063" cy="0"/>
            </a:xfrm>
            <a:prstGeom prst="straightConnector1">
              <a:avLst/>
            </a:prstGeom>
            <a:noFill/>
            <a:ln cap="flat" cmpd="sng" w="19050">
              <a:solidFill>
                <a:srgbClr val="C00000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573" name="Google Shape;573;p30"/>
            <p:cNvSpPr txBox="1"/>
            <p:nvPr/>
          </p:nvSpPr>
          <p:spPr>
            <a:xfrm>
              <a:off x="7189788" y="3783013"/>
              <a:ext cx="415925" cy="231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9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넣기</a:t>
              </a:r>
              <a:endParaRPr b="0" i="0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574" name="Google Shape;574;p30"/>
          <p:cNvSpPr/>
          <p:nvPr/>
        </p:nvSpPr>
        <p:spPr>
          <a:xfrm>
            <a:off x="609600" y="1036637"/>
            <a:ext cx="10931525" cy="626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큐와 스택의 성질을 모두 가지고 있는 구조로 검색과 같은 반복적인 문제에 특히 유용한 데이터 구조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배열의 문제점 &amp; 컬렉션의 장점 </a:t>
            </a:r>
            <a:endParaRPr/>
          </a:p>
        </p:txBody>
      </p:sp>
      <p:sp>
        <p:nvSpPr>
          <p:cNvPr id="101" name="Google Shape;101;p4"/>
          <p:cNvSpPr txBox="1"/>
          <p:nvPr/>
        </p:nvSpPr>
        <p:spPr>
          <a:xfrm>
            <a:off x="1125538" y="1052513"/>
            <a:ext cx="259558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배열의 문제점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2" name="Google Shape;102;p4"/>
          <p:cNvSpPr/>
          <p:nvPr/>
        </p:nvSpPr>
        <p:spPr>
          <a:xfrm>
            <a:off x="1128256" y="1604962"/>
            <a:ext cx="9961563" cy="4056286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한 번 크기를 지정하면 변경할 수 없다.</a:t>
            </a:r>
            <a:endParaRPr b="1" i="0" sz="2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- 공간 크기가 부족하면 에러가 발생 🡪 할당 시 넉넉한 크기로 할당하게 됨 (메모리 낭비)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- 필요에 따라 공간을 늘리거나 줄일 수 없음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배열에 기록된 데이터에 대한 중간 위치의 추가, 삭제가 불편하다.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- 추가, 삭제할 데이터부터 마지막 기록된 데이터까지 하나씩 뒤로 밀어내고 추가해야 함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(복잡한 알고리즘)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한 타입의 데이터만 저장 가능하다.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배열의 문제점 &amp; 컬렉션의 장점 </a:t>
            </a:r>
            <a:endParaRPr/>
          </a:p>
        </p:txBody>
      </p:sp>
      <p:sp>
        <p:nvSpPr>
          <p:cNvPr id="108" name="Google Shape;108;p5"/>
          <p:cNvSpPr txBox="1"/>
          <p:nvPr/>
        </p:nvSpPr>
        <p:spPr>
          <a:xfrm>
            <a:off x="1125538" y="1052513"/>
            <a:ext cx="259558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컬렉션의 장점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9" name="Google Shape;109;p5"/>
          <p:cNvSpPr/>
          <p:nvPr/>
        </p:nvSpPr>
        <p:spPr>
          <a:xfrm>
            <a:off x="1128256" y="1604962"/>
            <a:ext cx="9961563" cy="4056286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저장하는 크기의 제약이 없다.</a:t>
            </a:r>
            <a:endParaRPr b="1" i="0" sz="2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추가, 삭제, 정렬 등의 기능 처리가 간단하게 해결된다.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- 자료를 구조적으로 처리 하는 자료구조가 내장되어 있어 알고리즘 구현이 필요 없음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여러 타입의 데이터가 저장 가능하다.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- 객체만 저장할 수 있기 때문에 필요에 따라 기본 자료형을 저장해야 하는 경우</a:t>
            </a:r>
            <a:endParaRPr b="0" i="0" sz="1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Wrapper클래스 사용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컬렉션의 주요 인터페이스</a:t>
            </a:r>
            <a:endParaRPr/>
          </a:p>
        </p:txBody>
      </p:sp>
      <p:grpSp>
        <p:nvGrpSpPr>
          <p:cNvPr id="115" name="Google Shape;115;p6"/>
          <p:cNvGrpSpPr/>
          <p:nvPr/>
        </p:nvGrpSpPr>
        <p:grpSpPr>
          <a:xfrm>
            <a:off x="3265488" y="1268413"/>
            <a:ext cx="5372100" cy="2943225"/>
            <a:chOff x="3265488" y="1268413"/>
            <a:chExt cx="5372100" cy="2943225"/>
          </a:xfrm>
        </p:grpSpPr>
        <p:cxnSp>
          <p:nvCxnSpPr>
            <p:cNvPr id="116" name="Google Shape;116;p6"/>
            <p:cNvCxnSpPr/>
            <p:nvPr/>
          </p:nvCxnSpPr>
          <p:spPr>
            <a:xfrm flipH="1">
              <a:off x="7288213" y="2840038"/>
              <a:ext cx="912812" cy="635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7" name="Google Shape;117;p6"/>
            <p:cNvCxnSpPr/>
            <p:nvPr/>
          </p:nvCxnSpPr>
          <p:spPr>
            <a:xfrm rot="10800000">
              <a:off x="7288213" y="3230563"/>
              <a:ext cx="849312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8" name="Google Shape;118;p6"/>
            <p:cNvCxnSpPr/>
            <p:nvPr/>
          </p:nvCxnSpPr>
          <p:spPr>
            <a:xfrm rot="10800000">
              <a:off x="7288213" y="3616325"/>
              <a:ext cx="731837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9" name="Google Shape;119;p6"/>
            <p:cNvCxnSpPr/>
            <p:nvPr/>
          </p:nvCxnSpPr>
          <p:spPr>
            <a:xfrm rot="10800000">
              <a:off x="7275513" y="3997325"/>
              <a:ext cx="693737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20" name="Google Shape;120;p6"/>
            <p:cNvSpPr/>
            <p:nvPr/>
          </p:nvSpPr>
          <p:spPr>
            <a:xfrm>
              <a:off x="4144963" y="1268413"/>
              <a:ext cx="1152525" cy="358775"/>
            </a:xfrm>
            <a:prstGeom prst="rect">
              <a:avLst/>
            </a:prstGeom>
            <a:solidFill>
              <a:srgbClr val="DBDBD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Collection</a:t>
              </a:r>
              <a:endPara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1" name="Google Shape;121;p6"/>
            <p:cNvSpPr/>
            <p:nvPr/>
          </p:nvSpPr>
          <p:spPr>
            <a:xfrm>
              <a:off x="3265488" y="2124075"/>
              <a:ext cx="1152525" cy="360363"/>
            </a:xfrm>
            <a:prstGeom prst="rect">
              <a:avLst/>
            </a:prstGeom>
            <a:solidFill>
              <a:srgbClr val="DBDBD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List</a:t>
              </a:r>
              <a:endParaRPr b="0" i="0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2" name="Google Shape;122;p6"/>
            <p:cNvSpPr/>
            <p:nvPr/>
          </p:nvSpPr>
          <p:spPr>
            <a:xfrm>
              <a:off x="5118100" y="2132013"/>
              <a:ext cx="1150938" cy="360362"/>
            </a:xfrm>
            <a:prstGeom prst="rect">
              <a:avLst/>
            </a:prstGeom>
            <a:solidFill>
              <a:srgbClr val="DBDBD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Set</a:t>
              </a:r>
              <a:endParaRPr b="0" i="0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3" name="Google Shape;123;p6"/>
            <p:cNvSpPr/>
            <p:nvPr/>
          </p:nvSpPr>
          <p:spPr>
            <a:xfrm>
              <a:off x="6948488" y="2132013"/>
              <a:ext cx="1325562" cy="360362"/>
            </a:xfrm>
            <a:prstGeom prst="rect">
              <a:avLst/>
            </a:prstGeom>
            <a:solidFill>
              <a:srgbClr val="DBDBD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Map</a:t>
              </a:r>
              <a:endParaRPr b="0" i="0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4" name="Google Shape;124;p6"/>
            <p:cNvSpPr/>
            <p:nvPr/>
          </p:nvSpPr>
          <p:spPr>
            <a:xfrm>
              <a:off x="3881438" y="2635250"/>
              <a:ext cx="850900" cy="360363"/>
            </a:xfrm>
            <a:prstGeom prst="rect">
              <a:avLst/>
            </a:prstGeom>
            <a:solidFill>
              <a:srgbClr val="DBDBD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ArrayList</a:t>
              </a:r>
              <a:endParaRPr b="0" i="0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5" name="Google Shape;125;p6"/>
            <p:cNvSpPr/>
            <p:nvPr/>
          </p:nvSpPr>
          <p:spPr>
            <a:xfrm>
              <a:off x="3881438" y="3035300"/>
              <a:ext cx="850900" cy="360363"/>
            </a:xfrm>
            <a:prstGeom prst="rect">
              <a:avLst/>
            </a:prstGeom>
            <a:solidFill>
              <a:srgbClr val="DBDBD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Vector</a:t>
              </a:r>
              <a:endParaRPr b="0" i="0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3881438" y="3433763"/>
              <a:ext cx="850900" cy="360362"/>
            </a:xfrm>
            <a:prstGeom prst="rect">
              <a:avLst/>
            </a:prstGeom>
            <a:solidFill>
              <a:srgbClr val="DBDBD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LinkedList</a:t>
              </a:r>
              <a:endParaRPr b="0" i="0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5845175" y="2635250"/>
              <a:ext cx="849313" cy="360363"/>
            </a:xfrm>
            <a:prstGeom prst="rect">
              <a:avLst/>
            </a:prstGeom>
            <a:solidFill>
              <a:srgbClr val="DBDBD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HashSet</a:t>
              </a:r>
              <a:endParaRPr b="0" i="0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7786688" y="2654300"/>
              <a:ext cx="850900" cy="360363"/>
            </a:xfrm>
            <a:prstGeom prst="rect">
              <a:avLst/>
            </a:prstGeom>
            <a:solidFill>
              <a:srgbClr val="DBDBD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HashMap</a:t>
              </a:r>
              <a:endParaRPr b="0" i="0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9" name="Google Shape;129;p6"/>
            <p:cNvSpPr/>
            <p:nvPr/>
          </p:nvSpPr>
          <p:spPr>
            <a:xfrm>
              <a:off x="7786688" y="3054350"/>
              <a:ext cx="850900" cy="360363"/>
            </a:xfrm>
            <a:prstGeom prst="rect">
              <a:avLst/>
            </a:prstGeom>
            <a:solidFill>
              <a:srgbClr val="DBDBD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HashTable</a:t>
              </a:r>
              <a:endParaRPr b="0" i="0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0" name="Google Shape;130;p6"/>
            <p:cNvSpPr/>
            <p:nvPr/>
          </p:nvSpPr>
          <p:spPr>
            <a:xfrm>
              <a:off x="7786688" y="3452813"/>
              <a:ext cx="850900" cy="360362"/>
            </a:xfrm>
            <a:prstGeom prst="rect">
              <a:avLst/>
            </a:prstGeom>
            <a:solidFill>
              <a:srgbClr val="DBDBD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TreeMap</a:t>
              </a:r>
              <a:endParaRPr b="0" i="0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1" name="Google Shape;131;p6"/>
            <p:cNvSpPr/>
            <p:nvPr/>
          </p:nvSpPr>
          <p:spPr>
            <a:xfrm>
              <a:off x="7786688" y="3852863"/>
              <a:ext cx="850900" cy="358775"/>
            </a:xfrm>
            <a:prstGeom prst="rect">
              <a:avLst/>
            </a:prstGeom>
            <a:solidFill>
              <a:srgbClr val="DBDBD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Properties</a:t>
              </a:r>
              <a:endParaRPr b="0" i="0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2" name="Google Shape;132;p6"/>
            <p:cNvSpPr/>
            <p:nvPr/>
          </p:nvSpPr>
          <p:spPr>
            <a:xfrm>
              <a:off x="5845175" y="3035300"/>
              <a:ext cx="849313" cy="360363"/>
            </a:xfrm>
            <a:prstGeom prst="rect">
              <a:avLst/>
            </a:prstGeom>
            <a:solidFill>
              <a:srgbClr val="DBDBD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TreeSet</a:t>
              </a:r>
              <a:endParaRPr b="0" i="0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133" name="Google Shape;133;p6"/>
            <p:cNvCxnSpPr>
              <a:stCxn id="121" idx="0"/>
            </p:cNvCxnSpPr>
            <p:nvPr/>
          </p:nvCxnSpPr>
          <p:spPr>
            <a:xfrm rot="10800000">
              <a:off x="3841751" y="1923975"/>
              <a:ext cx="0" cy="2001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4" name="Google Shape;134;p6"/>
            <p:cNvCxnSpPr/>
            <p:nvPr/>
          </p:nvCxnSpPr>
          <p:spPr>
            <a:xfrm rot="10800000">
              <a:off x="5729288" y="1924050"/>
              <a:ext cx="0" cy="2000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5" name="Google Shape;135;p6"/>
            <p:cNvCxnSpPr/>
            <p:nvPr/>
          </p:nvCxnSpPr>
          <p:spPr>
            <a:xfrm>
              <a:off x="3857625" y="1922463"/>
              <a:ext cx="191135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6" name="Google Shape;136;p6"/>
            <p:cNvCxnSpPr/>
            <p:nvPr/>
          </p:nvCxnSpPr>
          <p:spPr>
            <a:xfrm rot="10800000">
              <a:off x="4745038" y="1627188"/>
              <a:ext cx="0" cy="29686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137" name="Google Shape;137;p6"/>
            <p:cNvCxnSpPr/>
            <p:nvPr/>
          </p:nvCxnSpPr>
          <p:spPr>
            <a:xfrm rot="10800000">
              <a:off x="3424238" y="2492375"/>
              <a:ext cx="0" cy="11271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138" name="Google Shape;138;p6"/>
            <p:cNvCxnSpPr/>
            <p:nvPr/>
          </p:nvCxnSpPr>
          <p:spPr>
            <a:xfrm rot="10800000">
              <a:off x="5343525" y="2492375"/>
              <a:ext cx="0" cy="71913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139" name="Google Shape;139;p6"/>
            <p:cNvCxnSpPr/>
            <p:nvPr/>
          </p:nvCxnSpPr>
          <p:spPr>
            <a:xfrm flipH="1" rot="10800000">
              <a:off x="7277100" y="2487613"/>
              <a:ext cx="11113" cy="1520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140" name="Google Shape;140;p6"/>
            <p:cNvCxnSpPr/>
            <p:nvPr/>
          </p:nvCxnSpPr>
          <p:spPr>
            <a:xfrm>
              <a:off x="4308475" y="2563813"/>
              <a:ext cx="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1" name="Google Shape;141;p6"/>
            <p:cNvCxnSpPr>
              <a:stCxn id="124" idx="1"/>
            </p:cNvCxnSpPr>
            <p:nvPr/>
          </p:nvCxnSpPr>
          <p:spPr>
            <a:xfrm rot="10800000">
              <a:off x="3413138" y="2812132"/>
              <a:ext cx="468300" cy="3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2" name="Google Shape;142;p6"/>
            <p:cNvCxnSpPr>
              <a:stCxn id="125" idx="1"/>
            </p:cNvCxnSpPr>
            <p:nvPr/>
          </p:nvCxnSpPr>
          <p:spPr>
            <a:xfrm rot="10800000">
              <a:off x="3424238" y="3210682"/>
              <a:ext cx="457200" cy="48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3" name="Google Shape;143;p6"/>
            <p:cNvCxnSpPr>
              <a:stCxn id="126" idx="1"/>
            </p:cNvCxnSpPr>
            <p:nvPr/>
          </p:nvCxnSpPr>
          <p:spPr>
            <a:xfrm flipH="1">
              <a:off x="3427538" y="3613944"/>
              <a:ext cx="453900" cy="48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4" name="Google Shape;144;p6"/>
            <p:cNvCxnSpPr>
              <a:stCxn id="127" idx="1"/>
            </p:cNvCxnSpPr>
            <p:nvPr/>
          </p:nvCxnSpPr>
          <p:spPr>
            <a:xfrm rot="10800000">
              <a:off x="5354675" y="2812132"/>
              <a:ext cx="490500" cy="3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5" name="Google Shape;145;p6"/>
            <p:cNvCxnSpPr>
              <a:stCxn id="132" idx="1"/>
            </p:cNvCxnSpPr>
            <p:nvPr/>
          </p:nvCxnSpPr>
          <p:spPr>
            <a:xfrm rot="10800000">
              <a:off x="5354675" y="3210682"/>
              <a:ext cx="490500" cy="48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146" name="Google Shape;146;p6"/>
          <p:cNvSpPr/>
          <p:nvPr/>
        </p:nvSpPr>
        <p:spPr>
          <a:xfrm>
            <a:off x="3216275" y="1898650"/>
            <a:ext cx="1676400" cy="2090738"/>
          </a:xfrm>
          <a:prstGeom prst="ellipse">
            <a:avLst/>
          </a:prstGeom>
          <a:noFill/>
          <a:ln cap="flat" cmpd="sng" w="9525">
            <a:solidFill>
              <a:srgbClr val="C00000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7" name="Google Shape;147;p6"/>
          <p:cNvSpPr/>
          <p:nvPr/>
        </p:nvSpPr>
        <p:spPr>
          <a:xfrm>
            <a:off x="5059363" y="1898650"/>
            <a:ext cx="1603375" cy="2090738"/>
          </a:xfrm>
          <a:prstGeom prst="ellipse">
            <a:avLst/>
          </a:prstGeom>
          <a:noFill/>
          <a:ln cap="flat" cmpd="sng" w="9525">
            <a:solidFill>
              <a:srgbClr val="C00000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8" name="Google Shape;148;p6"/>
          <p:cNvSpPr/>
          <p:nvPr/>
        </p:nvSpPr>
        <p:spPr>
          <a:xfrm>
            <a:off x="6985000" y="1885950"/>
            <a:ext cx="2043113" cy="2432050"/>
          </a:xfrm>
          <a:prstGeom prst="ellipse">
            <a:avLst/>
          </a:prstGeom>
          <a:noFill/>
          <a:ln cap="flat" cmpd="sng" w="9525">
            <a:solidFill>
              <a:srgbClr val="C00000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49" name="Google Shape;149;p6"/>
          <p:cNvGraphicFramePr/>
          <p:nvPr/>
        </p:nvGraphicFramePr>
        <p:xfrm>
          <a:off x="2063949" y="457634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{2E10E79E-F4D5-47E2-B4A1-AF30C5D5FA87}</a:tableStyleId>
              </a:tblPr>
              <a:tblGrid>
                <a:gridCol w="1380375"/>
                <a:gridCol w="1136775"/>
                <a:gridCol w="2411150"/>
                <a:gridCol w="3136200"/>
              </a:tblGrid>
              <a:tr h="30340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</a:rPr>
                        <a:t>인터페이스 분류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</a:rPr>
                        <a:t>특징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</a:rPr>
                        <a:t>구현 클래스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488625">
                <a:tc row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</a:rPr>
                        <a:t>Collection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</a:rPr>
                        <a:t>List 계열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Char char="-"/>
                      </a:pP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</a:rPr>
                        <a:t>순서를 유지하고 저장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Char char="-"/>
                      </a:pP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</a:rPr>
                        <a:t>중복 저장 가능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</a:rPr>
                        <a:t>ArrayList, Vector, LinkedList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6475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</a:rPr>
                        <a:t>Set계열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</a:rPr>
                        <a:t>-  순서를 유지하지 않고 저장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</a:rPr>
                        <a:t>-  중복 저장 안됨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</a:rPr>
                        <a:t>HashSet, TreeSet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647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</a:rPr>
                        <a:t>Map 계열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</a:rPr>
                        <a:t>-  키와 값의 쌍으로 저장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</a:rPr>
                        <a:t>-  키는 중복 저장 안됨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</a:rPr>
                        <a:t>HashMap, HashTable, TreeMap, Properties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7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List</a:t>
            </a:r>
            <a:endParaRPr b="1" i="0" sz="3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5" name="Google Shape;155;p7"/>
          <p:cNvSpPr/>
          <p:nvPr/>
        </p:nvSpPr>
        <p:spPr>
          <a:xfrm>
            <a:off x="609600" y="1036638"/>
            <a:ext cx="10931525" cy="1096962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자료들을 순차적으로 나열한 자료구조로 인덱스로 관리되며, 중복해서 객체 저장 가능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구현 클래스로 ArrayList와 Vector, LinkedList가 있음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6" name="Google Shape;156;p7"/>
          <p:cNvSpPr/>
          <p:nvPr/>
        </p:nvSpPr>
        <p:spPr>
          <a:xfrm>
            <a:off x="3143672" y="2716213"/>
            <a:ext cx="5832475" cy="2255837"/>
          </a:xfrm>
          <a:prstGeom prst="rect">
            <a:avLst/>
          </a:prstGeom>
          <a:noFill/>
          <a:ln cap="flat" cmpd="sng" w="12700">
            <a:solidFill>
              <a:srgbClr val="566B8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7" name="Google Shape;157;p7"/>
          <p:cNvSpPr txBox="1"/>
          <p:nvPr/>
        </p:nvSpPr>
        <p:spPr>
          <a:xfrm>
            <a:off x="3227810" y="2749550"/>
            <a:ext cx="754062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Heap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8" name="Google Shape;158;p7"/>
          <p:cNvSpPr/>
          <p:nvPr/>
        </p:nvSpPr>
        <p:spPr>
          <a:xfrm>
            <a:off x="4294610" y="3213100"/>
            <a:ext cx="3529012" cy="1079500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rgbClr val="566B8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9" name="Google Shape;159;p7"/>
          <p:cNvSpPr txBox="1"/>
          <p:nvPr/>
        </p:nvSpPr>
        <p:spPr>
          <a:xfrm>
            <a:off x="4407322" y="3238500"/>
            <a:ext cx="1212850" cy="2619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algun Gothic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List 계열 컬렉션</a:t>
            </a:r>
            <a:endParaRPr/>
          </a:p>
        </p:txBody>
      </p:sp>
      <p:graphicFrame>
        <p:nvGraphicFramePr>
          <p:cNvPr id="160" name="Google Shape;160;p7"/>
          <p:cNvGraphicFramePr/>
          <p:nvPr/>
        </p:nvGraphicFramePr>
        <p:xfrm>
          <a:off x="4407322" y="357346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{2E10E79E-F4D5-47E2-B4A1-AF30C5D5FA87}</a:tableStyleId>
              </a:tblPr>
              <a:tblGrid>
                <a:gridCol w="654375"/>
                <a:gridCol w="654375"/>
                <a:gridCol w="654375"/>
                <a:gridCol w="654375"/>
                <a:gridCol w="654375"/>
              </a:tblGrid>
              <a:tr h="288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0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1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2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…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n-1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8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번지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번지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번지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…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번지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61" name="Google Shape;161;p7"/>
          <p:cNvSpPr/>
          <p:nvPr/>
        </p:nvSpPr>
        <p:spPr>
          <a:xfrm>
            <a:off x="4726410" y="4508500"/>
            <a:ext cx="792162" cy="288925"/>
          </a:xfrm>
          <a:prstGeom prst="ellipse">
            <a:avLst/>
          </a:prstGeom>
          <a:solidFill>
            <a:srgbClr val="DBDBD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객체</a:t>
            </a:r>
            <a:endParaRPr/>
          </a:p>
        </p:txBody>
      </p:sp>
      <p:sp>
        <p:nvSpPr>
          <p:cNvPr id="162" name="Google Shape;162;p7"/>
          <p:cNvSpPr/>
          <p:nvPr/>
        </p:nvSpPr>
        <p:spPr>
          <a:xfrm>
            <a:off x="5591597" y="4508500"/>
            <a:ext cx="792163" cy="288925"/>
          </a:xfrm>
          <a:prstGeom prst="ellipse">
            <a:avLst/>
          </a:prstGeom>
          <a:solidFill>
            <a:srgbClr val="DBDBD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객체</a:t>
            </a:r>
            <a:endParaRPr/>
          </a:p>
        </p:txBody>
      </p:sp>
      <p:sp>
        <p:nvSpPr>
          <p:cNvPr id="163" name="Google Shape;163;p7"/>
          <p:cNvSpPr/>
          <p:nvPr/>
        </p:nvSpPr>
        <p:spPr>
          <a:xfrm>
            <a:off x="6744122" y="4508500"/>
            <a:ext cx="790575" cy="288925"/>
          </a:xfrm>
          <a:prstGeom prst="ellipse">
            <a:avLst/>
          </a:prstGeom>
          <a:solidFill>
            <a:srgbClr val="DBDBD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객체</a:t>
            </a:r>
            <a:endParaRPr/>
          </a:p>
        </p:txBody>
      </p:sp>
      <p:sp>
        <p:nvSpPr>
          <p:cNvPr id="164" name="Google Shape;164;p7"/>
          <p:cNvSpPr/>
          <p:nvPr/>
        </p:nvSpPr>
        <p:spPr>
          <a:xfrm>
            <a:off x="7629947" y="4508500"/>
            <a:ext cx="792163" cy="288925"/>
          </a:xfrm>
          <a:prstGeom prst="ellipse">
            <a:avLst/>
          </a:prstGeom>
          <a:solidFill>
            <a:srgbClr val="DBDBD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객체</a:t>
            </a:r>
            <a:endParaRPr/>
          </a:p>
        </p:txBody>
      </p:sp>
      <p:cxnSp>
        <p:nvCxnSpPr>
          <p:cNvPr id="165" name="Google Shape;165;p7"/>
          <p:cNvCxnSpPr>
            <a:endCxn id="161" idx="0"/>
          </p:cNvCxnSpPr>
          <p:nvPr/>
        </p:nvCxnSpPr>
        <p:spPr>
          <a:xfrm>
            <a:off x="4725591" y="4076800"/>
            <a:ext cx="396900" cy="431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oval"/>
            <a:tailEnd len="med" w="med" type="triangle"/>
          </a:ln>
        </p:spPr>
      </p:cxnSp>
      <p:cxnSp>
        <p:nvCxnSpPr>
          <p:cNvPr id="166" name="Google Shape;166;p7"/>
          <p:cNvCxnSpPr>
            <a:endCxn id="162" idx="0"/>
          </p:cNvCxnSpPr>
          <p:nvPr/>
        </p:nvCxnSpPr>
        <p:spPr>
          <a:xfrm>
            <a:off x="5447979" y="4076800"/>
            <a:ext cx="539700" cy="431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oval"/>
            <a:tailEnd len="med" w="med" type="triangle"/>
          </a:ln>
        </p:spPr>
      </p:cxnSp>
      <p:cxnSp>
        <p:nvCxnSpPr>
          <p:cNvPr id="167" name="Google Shape;167;p7"/>
          <p:cNvCxnSpPr>
            <a:endCxn id="163" idx="0"/>
          </p:cNvCxnSpPr>
          <p:nvPr/>
        </p:nvCxnSpPr>
        <p:spPr>
          <a:xfrm>
            <a:off x="6060010" y="4076800"/>
            <a:ext cx="1079400" cy="431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oval"/>
            <a:tailEnd len="med" w="med" type="triangle"/>
          </a:ln>
        </p:spPr>
      </p:cxnSp>
      <p:cxnSp>
        <p:nvCxnSpPr>
          <p:cNvPr id="168" name="Google Shape;168;p7"/>
          <p:cNvCxnSpPr>
            <a:endCxn id="164" idx="0"/>
          </p:cNvCxnSpPr>
          <p:nvPr/>
        </p:nvCxnSpPr>
        <p:spPr>
          <a:xfrm>
            <a:off x="7330629" y="4076800"/>
            <a:ext cx="695400" cy="431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oval"/>
            <a:tailEnd len="med" w="med" type="triangle"/>
          </a:ln>
        </p:spPr>
      </p:cxnSp>
      <p:graphicFrame>
        <p:nvGraphicFramePr>
          <p:cNvPr id="169" name="Google Shape;169;p7"/>
          <p:cNvGraphicFramePr/>
          <p:nvPr/>
        </p:nvGraphicFramePr>
        <p:xfrm>
          <a:off x="3935835" y="544512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{2E10E79E-F4D5-47E2-B4A1-AF30C5D5FA87}</a:tableStyleId>
              </a:tblPr>
              <a:tblGrid>
                <a:gridCol w="421075"/>
                <a:gridCol w="421075"/>
                <a:gridCol w="421075"/>
                <a:gridCol w="421075"/>
              </a:tblGrid>
              <a:tr h="288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</a:rPr>
                        <a:t>0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</a:rPr>
                        <a:t>1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</a:rPr>
                        <a:t>2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</a:rPr>
                        <a:t>3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8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70" name="Google Shape;170;p7"/>
          <p:cNvGraphicFramePr/>
          <p:nvPr/>
        </p:nvGraphicFramePr>
        <p:xfrm>
          <a:off x="6037685" y="544512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{2E10E79E-F4D5-47E2-B4A1-AF30C5D5FA87}</a:tableStyleId>
              </a:tblPr>
              <a:tblGrid>
                <a:gridCol w="384675"/>
                <a:gridCol w="431950"/>
                <a:gridCol w="431950"/>
                <a:gridCol w="431950"/>
                <a:gridCol w="432425"/>
              </a:tblGrid>
              <a:tr h="288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</a:rPr>
                        <a:t>5 4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</a:rPr>
                        <a:t>6 5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</a:rPr>
                        <a:t>7 6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</a:rPr>
                        <a:t>8 7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</a:rPr>
                        <a:t>9 8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8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71" name="Google Shape;171;p7"/>
          <p:cNvGraphicFramePr/>
          <p:nvPr/>
        </p:nvGraphicFramePr>
        <p:xfrm>
          <a:off x="5639222" y="586898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{2E10E79E-F4D5-47E2-B4A1-AF30C5D5FA87}</a:tableStyleId>
              </a:tblPr>
              <a:tblGrid>
                <a:gridCol w="384175"/>
              </a:tblGrid>
              <a:tr h="288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</a:rPr>
                        <a:t>4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300" marL="913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8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300" marL="913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72" name="Google Shape;172;p7"/>
          <p:cNvCxnSpPr/>
          <p:nvPr/>
        </p:nvCxnSpPr>
        <p:spPr>
          <a:xfrm flipH="1">
            <a:off x="5717010" y="5751513"/>
            <a:ext cx="161925" cy="84613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73" name="Google Shape;173;p7"/>
          <p:cNvCxnSpPr/>
          <p:nvPr/>
        </p:nvCxnSpPr>
        <p:spPr>
          <a:xfrm flipH="1">
            <a:off x="6094835" y="5526088"/>
            <a:ext cx="133350" cy="14287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74" name="Google Shape;174;p7"/>
          <p:cNvCxnSpPr/>
          <p:nvPr/>
        </p:nvCxnSpPr>
        <p:spPr>
          <a:xfrm flipH="1">
            <a:off x="6515522" y="5516563"/>
            <a:ext cx="131763" cy="14446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75" name="Google Shape;175;p7"/>
          <p:cNvCxnSpPr/>
          <p:nvPr/>
        </p:nvCxnSpPr>
        <p:spPr>
          <a:xfrm flipH="1">
            <a:off x="6950497" y="5508625"/>
            <a:ext cx="133350" cy="144463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76" name="Google Shape;176;p7"/>
          <p:cNvCxnSpPr/>
          <p:nvPr/>
        </p:nvCxnSpPr>
        <p:spPr>
          <a:xfrm flipH="1">
            <a:off x="7387060" y="5508625"/>
            <a:ext cx="133350" cy="144463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77" name="Google Shape;177;p7"/>
          <p:cNvCxnSpPr/>
          <p:nvPr/>
        </p:nvCxnSpPr>
        <p:spPr>
          <a:xfrm flipH="1">
            <a:off x="7831560" y="5508625"/>
            <a:ext cx="133350" cy="144463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78" name="Google Shape;178;p7"/>
          <p:cNvSpPr/>
          <p:nvPr/>
        </p:nvSpPr>
        <p:spPr>
          <a:xfrm flipH="1" rot="3183175">
            <a:off x="5850360" y="5151438"/>
            <a:ext cx="388937" cy="484187"/>
          </a:xfrm>
          <a:custGeom>
            <a:rect b="b" l="l" r="r" t="t"/>
            <a:pathLst>
              <a:path extrusionOk="0" h="120000" w="120000">
                <a:moveTo>
                  <a:pt x="16418" y="34005"/>
                </a:moveTo>
                <a:lnTo>
                  <a:pt x="16418" y="34005"/>
                </a:lnTo>
                <a:cubicBezTo>
                  <a:pt x="29238" y="10842"/>
                  <a:pt x="56840" y="1472"/>
                  <a:pt x="80366" y="12297"/>
                </a:cubicBezTo>
                <a:cubicBezTo>
                  <a:pt x="103892" y="23121"/>
                  <a:pt x="115743" y="50642"/>
                  <a:pt x="107823" y="76059"/>
                </a:cubicBezTo>
                <a:lnTo>
                  <a:pt x="110273" y="81214"/>
                </a:lnTo>
                <a:lnTo>
                  <a:pt x="80992" y="104164"/>
                </a:lnTo>
                <a:lnTo>
                  <a:pt x="100868" y="61426"/>
                </a:lnTo>
                <a:lnTo>
                  <a:pt x="103015" y="65942"/>
                </a:lnTo>
                <a:cubicBezTo>
                  <a:pt x="105665" y="43751"/>
                  <a:pt x="93289" y="22661"/>
                  <a:pt x="73522" y="15685"/>
                </a:cubicBezTo>
                <a:cubicBezTo>
                  <a:pt x="53754" y="8709"/>
                  <a:pt x="32165" y="17812"/>
                  <a:pt x="22075" y="37379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C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9" name="Google Shape;179;p7"/>
          <p:cNvSpPr/>
          <p:nvPr/>
        </p:nvSpPr>
        <p:spPr>
          <a:xfrm flipH="1" rot="3183175">
            <a:off x="6282953" y="5152232"/>
            <a:ext cx="388937" cy="482600"/>
          </a:xfrm>
          <a:custGeom>
            <a:rect b="b" l="l" r="r" t="t"/>
            <a:pathLst>
              <a:path extrusionOk="0" h="120000" w="120000">
                <a:moveTo>
                  <a:pt x="16459" y="33944"/>
                </a:moveTo>
                <a:lnTo>
                  <a:pt x="16459" y="33944"/>
                </a:lnTo>
                <a:cubicBezTo>
                  <a:pt x="29313" y="10820"/>
                  <a:pt x="56919" y="1500"/>
                  <a:pt x="80425" y="12347"/>
                </a:cubicBezTo>
                <a:cubicBezTo>
                  <a:pt x="103932" y="23195"/>
                  <a:pt x="115750" y="50708"/>
                  <a:pt x="107809" y="76099"/>
                </a:cubicBezTo>
                <a:lnTo>
                  <a:pt x="110264" y="81281"/>
                </a:lnTo>
                <a:lnTo>
                  <a:pt x="80925" y="104168"/>
                </a:lnTo>
                <a:lnTo>
                  <a:pt x="100858" y="61428"/>
                </a:lnTo>
                <a:lnTo>
                  <a:pt x="103010" y="65971"/>
                </a:lnTo>
                <a:lnTo>
                  <a:pt x="103010" y="65971"/>
                </a:lnTo>
                <a:cubicBezTo>
                  <a:pt x="105675" y="43812"/>
                  <a:pt x="93325" y="22739"/>
                  <a:pt x="73574" y="15745"/>
                </a:cubicBezTo>
                <a:cubicBezTo>
                  <a:pt x="53823" y="8752"/>
                  <a:pt x="32231" y="17807"/>
                  <a:pt x="22112" y="37327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C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0" name="Google Shape;180;p7"/>
          <p:cNvSpPr/>
          <p:nvPr/>
        </p:nvSpPr>
        <p:spPr>
          <a:xfrm flipH="1" rot="3183175">
            <a:off x="6714753" y="5152232"/>
            <a:ext cx="388937" cy="482600"/>
          </a:xfrm>
          <a:custGeom>
            <a:rect b="b" l="l" r="r" t="t"/>
            <a:pathLst>
              <a:path extrusionOk="0" h="120000" w="120000">
                <a:moveTo>
                  <a:pt x="16459" y="33944"/>
                </a:moveTo>
                <a:lnTo>
                  <a:pt x="16459" y="33944"/>
                </a:lnTo>
                <a:cubicBezTo>
                  <a:pt x="29313" y="10820"/>
                  <a:pt x="56919" y="1500"/>
                  <a:pt x="80425" y="12347"/>
                </a:cubicBezTo>
                <a:cubicBezTo>
                  <a:pt x="103932" y="23195"/>
                  <a:pt x="115750" y="50708"/>
                  <a:pt x="107809" y="76099"/>
                </a:cubicBezTo>
                <a:lnTo>
                  <a:pt x="110264" y="81281"/>
                </a:lnTo>
                <a:lnTo>
                  <a:pt x="80925" y="104168"/>
                </a:lnTo>
                <a:lnTo>
                  <a:pt x="100858" y="61428"/>
                </a:lnTo>
                <a:lnTo>
                  <a:pt x="103010" y="65971"/>
                </a:lnTo>
                <a:lnTo>
                  <a:pt x="103010" y="65971"/>
                </a:lnTo>
                <a:cubicBezTo>
                  <a:pt x="105675" y="43812"/>
                  <a:pt x="93325" y="22739"/>
                  <a:pt x="73574" y="15745"/>
                </a:cubicBezTo>
                <a:cubicBezTo>
                  <a:pt x="53823" y="8752"/>
                  <a:pt x="32231" y="17807"/>
                  <a:pt x="22112" y="37327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C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1" name="Google Shape;181;p7"/>
          <p:cNvSpPr/>
          <p:nvPr/>
        </p:nvSpPr>
        <p:spPr>
          <a:xfrm flipH="1" rot="3183175">
            <a:off x="7146553" y="5152232"/>
            <a:ext cx="388937" cy="482600"/>
          </a:xfrm>
          <a:custGeom>
            <a:rect b="b" l="l" r="r" t="t"/>
            <a:pathLst>
              <a:path extrusionOk="0" h="120000" w="120000">
                <a:moveTo>
                  <a:pt x="16459" y="33944"/>
                </a:moveTo>
                <a:lnTo>
                  <a:pt x="16459" y="33944"/>
                </a:lnTo>
                <a:cubicBezTo>
                  <a:pt x="29313" y="10820"/>
                  <a:pt x="56919" y="1500"/>
                  <a:pt x="80425" y="12347"/>
                </a:cubicBezTo>
                <a:cubicBezTo>
                  <a:pt x="103932" y="23195"/>
                  <a:pt x="115750" y="50708"/>
                  <a:pt x="107809" y="76099"/>
                </a:cubicBezTo>
                <a:lnTo>
                  <a:pt x="110264" y="81281"/>
                </a:lnTo>
                <a:lnTo>
                  <a:pt x="80925" y="104168"/>
                </a:lnTo>
                <a:lnTo>
                  <a:pt x="100858" y="61428"/>
                </a:lnTo>
                <a:lnTo>
                  <a:pt x="103010" y="65971"/>
                </a:lnTo>
                <a:lnTo>
                  <a:pt x="103010" y="65971"/>
                </a:lnTo>
                <a:cubicBezTo>
                  <a:pt x="105675" y="43812"/>
                  <a:pt x="93325" y="22739"/>
                  <a:pt x="73574" y="15745"/>
                </a:cubicBezTo>
                <a:cubicBezTo>
                  <a:pt x="53823" y="8752"/>
                  <a:pt x="32231" y="17807"/>
                  <a:pt x="22112" y="37327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C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2" name="Google Shape;182;p7"/>
          <p:cNvSpPr/>
          <p:nvPr/>
        </p:nvSpPr>
        <p:spPr>
          <a:xfrm flipH="1" rot="3183175">
            <a:off x="7579147" y="5151438"/>
            <a:ext cx="388937" cy="484188"/>
          </a:xfrm>
          <a:custGeom>
            <a:rect b="b" l="l" r="r" t="t"/>
            <a:pathLst>
              <a:path extrusionOk="0" h="120000" w="120000">
                <a:moveTo>
                  <a:pt x="16418" y="34005"/>
                </a:moveTo>
                <a:lnTo>
                  <a:pt x="16418" y="34005"/>
                </a:lnTo>
                <a:cubicBezTo>
                  <a:pt x="29238" y="10842"/>
                  <a:pt x="56840" y="1472"/>
                  <a:pt x="80366" y="12296"/>
                </a:cubicBezTo>
                <a:cubicBezTo>
                  <a:pt x="103892" y="23121"/>
                  <a:pt x="115743" y="50642"/>
                  <a:pt x="107823" y="76059"/>
                </a:cubicBezTo>
                <a:lnTo>
                  <a:pt x="110273" y="81214"/>
                </a:lnTo>
                <a:lnTo>
                  <a:pt x="80992" y="104164"/>
                </a:lnTo>
                <a:lnTo>
                  <a:pt x="100868" y="61426"/>
                </a:lnTo>
                <a:lnTo>
                  <a:pt x="103015" y="65942"/>
                </a:lnTo>
                <a:lnTo>
                  <a:pt x="103015" y="65942"/>
                </a:lnTo>
                <a:cubicBezTo>
                  <a:pt x="105665" y="43751"/>
                  <a:pt x="93289" y="22661"/>
                  <a:pt x="73521" y="15685"/>
                </a:cubicBezTo>
                <a:cubicBezTo>
                  <a:pt x="53754" y="8709"/>
                  <a:pt x="32165" y="17812"/>
                  <a:pt x="22075" y="37379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C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8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List</a:t>
            </a:r>
            <a:endParaRPr b="1" i="0" sz="3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88" name="Google Shape;188;p8"/>
          <p:cNvGraphicFramePr/>
          <p:nvPr/>
        </p:nvGraphicFramePr>
        <p:xfrm>
          <a:off x="1487488" y="166042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{2E10E79E-F4D5-47E2-B4A1-AF30C5D5FA87}</a:tableStyleId>
              </a:tblPr>
              <a:tblGrid>
                <a:gridCol w="720075"/>
                <a:gridCol w="2880325"/>
                <a:gridCol w="1080125"/>
                <a:gridCol w="4465075"/>
              </a:tblGrid>
              <a:tr h="274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</a:rPr>
                        <a:t>기능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</a:rPr>
                        <a:t>메소드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</a:rPr>
                        <a:t>리턴타입</a:t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</a:rPr>
                        <a:t>설명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34925">
                <a:tc rowSpan="4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</a:rPr>
                        <a:t>객체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</a:rPr>
                        <a:t>추가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add(E e) 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boolean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주어진 객체를 맨 끝에 추가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4925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add(int index, E element) 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void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주어진 인덱스에 객체를 추가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4925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addAll(Collection&lt;? extends E&gt; c) </a:t>
                      </a:r>
                      <a:endParaRPr sz="1100" u="none" cap="none" strike="noStrike"/>
                    </a:p>
                  </a:txBody>
                  <a:tcPr marT="50800" marB="19050" marR="381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cap="none" strike="noStrike"/>
                        <a:t>boolean</a:t>
                      </a:r>
                      <a:endParaRPr sz="1100" u="none" cap="none" strike="noStrike"/>
                    </a:p>
                  </a:txBody>
                  <a:tcPr marT="50800" marB="19050" marR="381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주어진 Collection타입 객체를 리스트에 추가</a:t>
                      </a:r>
                      <a:endParaRPr sz="1100" u="none" cap="none" strike="noStrike"/>
                    </a:p>
                  </a:txBody>
                  <a:tcPr marT="50800" marB="19050" marR="381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4925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set(int index, E element)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E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주어진 인덱스에 저장된 객체를 주어진 객체로 바꿈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1050">
                <a:tc rowSpan="5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</a:rPr>
                        <a:t>객체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</a:rPr>
                        <a:t>검색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contains(Object o) 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boolean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주어진 객체가 저장되어 있는지 여부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1050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get(int index) 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E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주어진 인덱스에 저장된 객체를 리턴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1050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iterator() 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Iterator&lt;E&gt;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저장된 객체를 한번씩 가져오는 반복자 리턴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1050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isEmpty() 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boolean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컬렉션이 비어 있는지 조사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1050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size() 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int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저장되어 있는 전체 객체수를 리턴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7175">
                <a:tc row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</a:rPr>
                        <a:t>객체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</a:rPr>
                        <a:t>삭제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clear() 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void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저장된 모든 객체를 삭제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7175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remove(int index) 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E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주어진 인덱스에 저장된 객체를 삭제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7175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remove(Object o) 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boolean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주어진 객체를 삭제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89" name="Google Shape;189;p8"/>
          <p:cNvSpPr txBox="1"/>
          <p:nvPr/>
        </p:nvSpPr>
        <p:spPr>
          <a:xfrm>
            <a:off x="1125538" y="1052513"/>
            <a:ext cx="362471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List 계열 주요 메소드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9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List</a:t>
            </a:r>
            <a:endParaRPr b="1" i="0" sz="3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5" name="Google Shape;195;p9"/>
          <p:cNvSpPr txBox="1"/>
          <p:nvPr/>
        </p:nvSpPr>
        <p:spPr>
          <a:xfrm>
            <a:off x="2999929" y="3840832"/>
            <a:ext cx="884237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ArrayList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p9"/>
          <p:cNvSpPr/>
          <p:nvPr/>
        </p:nvSpPr>
        <p:spPr>
          <a:xfrm>
            <a:off x="2999929" y="4148807"/>
            <a:ext cx="6192837" cy="1368425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rgbClr val="566B8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7" name="Google Shape;197;p9"/>
          <p:cNvSpPr txBox="1"/>
          <p:nvPr/>
        </p:nvSpPr>
        <p:spPr>
          <a:xfrm>
            <a:off x="1127448" y="3356992"/>
            <a:ext cx="4187825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예) List&lt;E&gt; list = new ArrayList&lt;E&gt;();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98" name="Google Shape;198;p9"/>
          <p:cNvGraphicFramePr/>
          <p:nvPr/>
        </p:nvGraphicFramePr>
        <p:xfrm>
          <a:off x="3655566" y="436470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{2E10E79E-F4D5-47E2-B4A1-AF30C5D5FA87}</a:tableStyleId>
              </a:tblPr>
              <a:tblGrid>
                <a:gridCol w="482450"/>
                <a:gridCol w="482450"/>
                <a:gridCol w="482450"/>
                <a:gridCol w="482450"/>
                <a:gridCol w="482450"/>
                <a:gridCol w="482450"/>
                <a:gridCol w="482450"/>
                <a:gridCol w="482450"/>
                <a:gridCol w="482450"/>
                <a:gridCol w="482450"/>
              </a:tblGrid>
              <a:tr h="334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0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1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2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3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4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5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6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7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8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9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4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99" name="Google Shape;199;p9"/>
          <p:cNvSpPr txBox="1"/>
          <p:nvPr/>
        </p:nvSpPr>
        <p:spPr>
          <a:xfrm>
            <a:off x="4087366" y="5106069"/>
            <a:ext cx="3906838" cy="2778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 타입의 객체 10개를 저장할 수 있는 공간 생성(배열)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0" name="Google Shape;200;p9"/>
          <p:cNvSpPr txBox="1"/>
          <p:nvPr/>
        </p:nvSpPr>
        <p:spPr>
          <a:xfrm>
            <a:off x="1631504" y="6078662"/>
            <a:ext cx="88804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* 동기화 : 하나의 자원(데이터)에 대해 여러 스레드가 접근 하려 할 때 한 시점에서 하나의 스레드만 사용할 수 있도록 하는 것</a:t>
            </a:r>
            <a:endParaRPr/>
          </a:p>
        </p:txBody>
      </p:sp>
      <p:sp>
        <p:nvSpPr>
          <p:cNvPr id="201" name="Google Shape;201;p9"/>
          <p:cNvSpPr txBox="1"/>
          <p:nvPr/>
        </p:nvSpPr>
        <p:spPr>
          <a:xfrm>
            <a:off x="1125538" y="1052513"/>
            <a:ext cx="193514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ArrayList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2" name="Google Shape;202;p9"/>
          <p:cNvSpPr/>
          <p:nvPr/>
        </p:nvSpPr>
        <p:spPr>
          <a:xfrm>
            <a:off x="1128256" y="1604962"/>
            <a:ext cx="9961563" cy="153613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List의 후손으로 초기 저장 용량은 10으로 자동 설정되며 따로 지정도 가능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저장 용량을 초과한 객체들이 들어오면 자동으로 늘어나며 고정도 가능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동기화(Synchronized)를 제공하지 않음 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디자인 사용자 지정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2011-06-13T04:09:39Z</dcterms:created>
  <dc:creator>디브리드 www.dbreed.co.kr</dc:creator>
</cp:coreProperties>
</file>