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dt4QsGPkSyOKSBEeBR3WsBbN6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4DB1AF-2177-46EC-9370-5E2BCBA5BBF0}">
  <a:tblStyle styleId="{F14DB1AF-2177-46EC-9370-5E2BCBA5BBF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E0A8E21-6E38-45A8-BAE0-F68D0A24DED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370" name="Google Shape;37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381344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입출력(IO)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FileInputStream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 바이트 단위로 읽을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그림, 오디오, 비디오, 텍스트 파일 등 모든 종류의 파일 읽기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InputStream의 하위 클래스로 InputStream과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128256" y="3311842"/>
            <a:ext cx="9961563" cy="19154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FileInputStream객체가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FileNotFoundException이 발생하므로 예외처리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OutputStream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출력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" name="Google Shape;188;p11"/>
          <p:cNvGraphicFramePr/>
          <p:nvPr/>
        </p:nvGraphicFramePr>
        <p:xfrm>
          <a:off x="350520" y="3859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write(int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스트림으로 1바이트를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write(byte[]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스트림에 매개 값으로 주어진 바이트 배열 b의 모든 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write(byte[] b,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스트림에 매개 값으로 주어진 바이트 배열 b[off]부터 len개까지의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flush()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버퍼에 잔류하는 모든 바이트 출력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사용한 시스템 자원 반납 후 출력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189" name="Google Shape;189;p11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190" name="Google Shape;190;p11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1" name="Google Shape;191;p11"/>
            <p:cNvCxnSpPr>
              <a:stCxn id="192" idx="0"/>
              <a:endCxn id="190" idx="2"/>
            </p:cNvCxnSpPr>
            <p:nvPr/>
          </p:nvCxnSpPr>
          <p:spPr>
            <a:xfrm rot="10800000">
              <a:off x="6195148" y="2514722"/>
              <a:ext cx="1500" cy="2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93" name="Google Shape;193;p11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192" name="Google Shape;192;p11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99" name="Google Shape;199;p11"/>
              <p:cNvCxnSpPr/>
              <p:nvPr/>
            </p:nvCxnSpPr>
            <p:spPr>
              <a:xfrm rot="10800000">
                <a:off x="5991411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1"/>
              <p:cNvCxnSpPr/>
              <p:nvPr/>
            </p:nvCxnSpPr>
            <p:spPr>
              <a:xfrm rot="10800000">
                <a:off x="8483682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FileOutputStream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파일능 바이트 단위로 저장할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그림, 오디오, 비디오, 텍스트 파일 등 모든 종류의 데이터를 파일로 저장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OutputStream의 하위 클래스로 OutputStream과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1128256" y="3311842"/>
            <a:ext cx="9961563" cy="3226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FileOutputStream객체가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자동으로 생성하지만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파일이 존재하는 경우 파일을 덮어쓰는 단점이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 기존 파일에 이어서 계속 작성하고 싶다면 아래 예제처럼 객체 생성 시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Reader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기반 입력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" name="Google Shape;215;p13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216" name="Google Shape;216;p13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7" name="Google Shape;217;p13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InputStreamReader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223" name="Google Shape;223;p13"/>
            <p:cNvCxnSpPr>
              <a:stCxn id="221" idx="0"/>
              <a:endCxn id="216" idx="2"/>
            </p:cNvCxnSpPr>
            <p:nvPr/>
          </p:nvCxnSpPr>
          <p:spPr>
            <a:xfrm flipH="1" rot="10800000">
              <a:off x="5661660" y="2240338"/>
              <a:ext cx="7500" cy="59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224" name="Google Shape;224;p13"/>
          <p:cNvGraphicFramePr/>
          <p:nvPr/>
        </p:nvGraphicFramePr>
        <p:xfrm>
          <a:off x="350520" y="3920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read()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스트림으로부터 한 개의 문자를 읽고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read(char[]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스트림으로부터 읽은 문자들을 매개 값으로 주어진 문자 배열 c에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저장하고 실제로 읽은 문자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read(char[] c,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스트림으로부터 len개의 문자만큼 읽고 매개 값으로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주어진 문자배열 c[off]부터 len개까지 저장, 실제로 읽은 문자 수인 len개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사용한 시스템 자원 반납 후 입력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FileReader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단위로 텍스트 기반 파일을 읽을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텍스트가 아닌 그림, 오디오, 비디오 등의 파일은 읽기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Reader의 하위 클래스로 Reader와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128256" y="3311842"/>
            <a:ext cx="9961563" cy="2265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FileReader객체가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FileNotFoundException이 발생하므로 예외처리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Writer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기반 출력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15"/>
          <p:cNvGraphicFramePr/>
          <p:nvPr/>
        </p:nvGraphicFramePr>
        <p:xfrm>
          <a:off x="350520" y="3691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write(int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스트림으로 매개 값이 주어진 한 문자를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write(char[]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스트림에 매개 값으로 주어진 문자 배열 c의 모든 문자를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write(char[] c,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스트림에 매개 값으로 주어진 문자 배열 c[off]부터 len개까지의 문자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write(String str)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출력 스트림에 매개 값으로 주어진 문자열을 보냄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void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write(String str, int off, int len)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츨력 스트림에 매개 값으로 주어진 문자열 off순번부터 len개까지</a:t>
                      </a:r>
                      <a:r>
                        <a:rPr lang="en-US" sz="1600"/>
                        <a:t> 문자 보냄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/>
                        <a:t>void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flush()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버퍼에 잔류하는 모든 문자열 출력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void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close()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사용한 시스템 자원 반납 후 출력 스트림을 닫음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240" name="Google Shape;240;p15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241" name="Google Shape;241;p15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Writer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2" name="Google Shape;242;p15"/>
            <p:cNvCxnSpPr>
              <a:stCxn id="243" idx="0"/>
              <a:endCxn id="241" idx="2"/>
            </p:cNvCxnSpPr>
            <p:nvPr/>
          </p:nvCxnSpPr>
          <p:spPr>
            <a:xfrm rot="10800000">
              <a:off x="6195148" y="2514722"/>
              <a:ext cx="1500" cy="2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44" name="Google Shape;244;p15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OutputStreamWriter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50" name="Google Shape;250;p15"/>
              <p:cNvCxnSpPr/>
              <p:nvPr/>
            </p:nvCxnSpPr>
            <p:spPr>
              <a:xfrm rot="10800000">
                <a:off x="5991411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5"/>
              <p:cNvCxnSpPr/>
              <p:nvPr/>
            </p:nvCxnSpPr>
            <p:spPr>
              <a:xfrm rot="10800000">
                <a:off x="8483682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FileWriter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단위로 텍스트 기반 파일을 쓸(저장할)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텍스트가 아닌 그림, 오디오, 비디오 등의 파일은 저장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Writer의 하위 클래스로 Writer와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128256" y="3311842"/>
            <a:ext cx="9961563" cy="3226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FileWriter객체가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자동으로 생성하지만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파일이 존재하는 경우 파일을 덮어쓰는 단점이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 기존 파일에 이어서 계속 작성하고 싶다면 아래 예제처럼 객체 생성 시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스트림의 기능을 향상시키거나 새로운 기능을 추가하기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스트림은 실제 데이터를 주고 받는 스트림이 아니기 때문에 입출력 처리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 스트림을 먼저 생성한 후 이를 이용하여 보조 스트림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802754" y="3429000"/>
            <a:ext cx="10585132" cy="2152650"/>
            <a:chOff x="802754" y="3429000"/>
            <a:chExt cx="10585132" cy="2152650"/>
          </a:xfrm>
        </p:grpSpPr>
        <p:grpSp>
          <p:nvGrpSpPr>
            <p:cNvPr id="267" name="Google Shape;267;p17"/>
            <p:cNvGrpSpPr/>
            <p:nvPr/>
          </p:nvGrpSpPr>
          <p:grpSpPr>
            <a:xfrm>
              <a:off x="1127760" y="3429000"/>
              <a:ext cx="9921240" cy="2152650"/>
              <a:chOff x="1127760" y="3429000"/>
              <a:chExt cx="9921240" cy="2152650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127760" y="4185285"/>
                <a:ext cx="9921240" cy="640080"/>
              </a:xfrm>
              <a:prstGeom prst="rect">
                <a:avLst/>
              </a:prstGeom>
              <a:solidFill>
                <a:srgbClr val="BBD6E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입력스트림                                                                               출력스트림</a:t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286250" y="3429000"/>
                <a:ext cx="3459480" cy="2152650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프로그램</a:t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 rot="5400000">
                <a:off x="3223260" y="3811905"/>
                <a:ext cx="1691640" cy="1386840"/>
              </a:xfrm>
              <a:prstGeom prst="trapezoid">
                <a:avLst>
                  <a:gd fmla="val 25000" name="adj"/>
                </a:avLst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 rot="5400000">
                <a:off x="7117080" y="3811905"/>
                <a:ext cx="1691640" cy="1386840"/>
              </a:xfrm>
              <a:prstGeom prst="trapezoid">
                <a:avLst>
                  <a:gd fmla="val 25000" name="adj"/>
                </a:avLst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2" name="Google Shape;272;p17"/>
            <p:cNvSpPr txBox="1"/>
            <p:nvPr/>
          </p:nvSpPr>
          <p:spPr>
            <a:xfrm>
              <a:off x="3630498" y="4179034"/>
              <a:ext cx="8771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스트림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7524319" y="4179033"/>
              <a:ext cx="8771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스트림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4" name="Google Shape;274;p17"/>
            <p:cNvCxnSpPr/>
            <p:nvPr/>
          </p:nvCxnSpPr>
          <p:spPr>
            <a:xfrm>
              <a:off x="802754" y="450537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4553381" y="450219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6953999" y="449902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10778286" y="449584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보조 스트림 종류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33413" y="1125538"/>
            <a:ext cx="10931525" cy="1983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변환(InputStreamReader/OutputStreamWriter),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성능(BufferedInputStream/BufferedOutputStream),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데이터 타입 출력(DataInputStream, DataOutputStream),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입출력(ObjectInputStream/ObjectOutputStream) 등의 기능을 제공하는 보조스트림이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25538" y="33232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128256" y="3875722"/>
            <a:ext cx="9961563" cy="18392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"sample.txt"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//기반 스트림 생성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BufferedInputStream(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//보조스트림 생성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.read();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//보조스트림으로부터 데이터 읽어옴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성능 향상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633413" y="1125538"/>
            <a:ext cx="10931525" cy="1617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느린 속도로 인해 입출력 성능에 영향을 미치는 입출력 소스를 이용하는 경우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소스와 직접 작업하지 않고 버퍼에 데이터를 보아 한꺼번에 작업을 하여 실행 성능 향상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(입출력 횟수 줄임)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1125538" y="2942273"/>
            <a:ext cx="3714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BufferedInputStream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125538" y="4740593"/>
            <a:ext cx="39754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BufferedOutputStream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024505" y="3715703"/>
            <a:ext cx="1279525" cy="1074737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159693" y="3429953"/>
            <a:ext cx="1944687" cy="13684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BufferedInputStream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BufferedReader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8528368" y="3745865"/>
            <a:ext cx="1300162" cy="1052513"/>
          </a:xfrm>
          <a:prstGeom prst="can">
            <a:avLst>
              <a:gd fmla="val 31313" name="adj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5288280" y="4271328"/>
            <a:ext cx="1655763" cy="3571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193030" y="4222115"/>
            <a:ext cx="200025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6880543" y="4222115"/>
            <a:ext cx="198437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p19"/>
          <p:cNvGraphicFramePr/>
          <p:nvPr/>
        </p:nvGraphicFramePr>
        <p:xfrm>
          <a:off x="5405755" y="4355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{EE0A8E21-6E38-45A8-BAE0-F68D0A24DEDA}</a:tableStyleId>
              </a:tblPr>
              <a:tblGrid>
                <a:gridCol w="208200"/>
                <a:gridCol w="208200"/>
                <a:gridCol w="208200"/>
                <a:gridCol w="208200"/>
                <a:gridCol w="208200"/>
                <a:gridCol w="208200"/>
                <a:gridCol w="2082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19"/>
          <p:cNvGraphicFramePr/>
          <p:nvPr/>
        </p:nvGraphicFramePr>
        <p:xfrm>
          <a:off x="3900805" y="43411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{EE0A8E21-6E38-45A8-BAE0-F68D0A24DEDA}</a:tableStyleId>
              </a:tblPr>
              <a:tblGrid>
                <a:gridCol w="2095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2000" marL="92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19"/>
          <p:cNvSpPr txBox="1"/>
          <p:nvPr/>
        </p:nvSpPr>
        <p:spPr>
          <a:xfrm>
            <a:off x="3343593" y="4301490"/>
            <a:ext cx="6080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8796655" y="4125278"/>
            <a:ext cx="795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소스</a:t>
            </a:r>
            <a:endParaRPr/>
          </a:p>
        </p:txBody>
      </p:sp>
      <p:cxnSp>
        <p:nvCxnSpPr>
          <p:cNvPr id="304" name="Google Shape;304;p19"/>
          <p:cNvCxnSpPr/>
          <p:nvPr/>
        </p:nvCxnSpPr>
        <p:spPr>
          <a:xfrm rot="10800000">
            <a:off x="6959918" y="4438015"/>
            <a:ext cx="15684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9"/>
          <p:cNvCxnSpPr/>
          <p:nvPr/>
        </p:nvCxnSpPr>
        <p:spPr>
          <a:xfrm rot="10800000">
            <a:off x="4151630" y="4438015"/>
            <a:ext cx="117792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19"/>
          <p:cNvSpPr txBox="1"/>
          <p:nvPr/>
        </p:nvSpPr>
        <p:spPr>
          <a:xfrm>
            <a:off x="4351655" y="4168140"/>
            <a:ext cx="7953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읽기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7372668" y="4180840"/>
            <a:ext cx="93662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미리 버퍼에</a:t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7215505" y="4439603"/>
            <a:ext cx="12176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채워둠</a:t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3026093" y="5568474"/>
            <a:ext cx="1279525" cy="107315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161280" y="5282724"/>
            <a:ext cx="1943100" cy="13684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BufferedOutputStream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BufferedWriter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8528368" y="5598636"/>
            <a:ext cx="1301750" cy="1052513"/>
          </a:xfrm>
          <a:prstGeom prst="can">
            <a:avLst>
              <a:gd fmla="val 31313" name="adj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5288280" y="6124099"/>
            <a:ext cx="1655763" cy="3571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5194618" y="6074886"/>
            <a:ext cx="198437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6880543" y="6074886"/>
            <a:ext cx="200025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5405755" y="6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{EE0A8E21-6E38-45A8-BAE0-F68D0A24DEDA}</a:tableStyleId>
              </a:tblPr>
              <a:tblGrid>
                <a:gridCol w="208425"/>
                <a:gridCol w="208425"/>
                <a:gridCol w="208425"/>
                <a:gridCol w="208425"/>
                <a:gridCol w="208425"/>
                <a:gridCol w="208425"/>
                <a:gridCol w="2084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19"/>
          <p:cNvGraphicFramePr/>
          <p:nvPr/>
        </p:nvGraphicFramePr>
        <p:xfrm>
          <a:off x="3902393" y="6193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{EE0A8E21-6E38-45A8-BAE0-F68D0A24DEDA}</a:tableStyleId>
              </a:tblPr>
              <a:tblGrid>
                <a:gridCol w="2079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"/>
                    </a:p>
                  </a:txBody>
                  <a:tcPr marT="45600" marB="45600" marR="91275" marL="912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19"/>
          <p:cNvSpPr txBox="1"/>
          <p:nvPr/>
        </p:nvSpPr>
        <p:spPr>
          <a:xfrm>
            <a:off x="3343593" y="6154261"/>
            <a:ext cx="6080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8796655" y="5978049"/>
            <a:ext cx="795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소스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4351655" y="6020911"/>
            <a:ext cx="7953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전송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7199630" y="6033611"/>
            <a:ext cx="12652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한번에 버퍼 내용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7385368" y="6292374"/>
            <a:ext cx="936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모두를 전송</a:t>
            </a:r>
            <a:endParaRPr/>
          </a:p>
        </p:txBody>
      </p:sp>
      <p:cxnSp>
        <p:nvCxnSpPr>
          <p:cNvPr id="322" name="Google Shape;322;p19"/>
          <p:cNvCxnSpPr/>
          <p:nvPr/>
        </p:nvCxnSpPr>
        <p:spPr>
          <a:xfrm>
            <a:off x="4188143" y="6290786"/>
            <a:ext cx="11334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7013893" y="6290786"/>
            <a:ext cx="150971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입출력(IO)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052194" y="3381494"/>
            <a:ext cx="10090560" cy="2195804"/>
            <a:chOff x="1052194" y="3244334"/>
            <a:chExt cx="10090560" cy="2195804"/>
          </a:xfrm>
        </p:grpSpPr>
        <p:sp>
          <p:nvSpPr>
            <p:cNvPr id="101" name="Google Shape;101;p2"/>
            <p:cNvSpPr/>
            <p:nvPr/>
          </p:nvSpPr>
          <p:spPr>
            <a:xfrm>
              <a:off x="1052194" y="4235338"/>
              <a:ext cx="10075320" cy="60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입력스트림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         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출력스트림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52194" y="3640138"/>
              <a:ext cx="180000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키보드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63440" y="3640138"/>
              <a:ext cx="286512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도착지	           출발지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342754" y="3640138"/>
              <a:ext cx="180000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모니터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2852194" y="40829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7531508" y="40829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2852194" y="49973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7528560" y="49973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1513613" y="324433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출발지</a:t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804173" y="324433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도착지</a:t>
              </a:r>
              <a:endParaRPr/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Input과 Output의 약자,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내부 또는 외부 장치와 프로그램 간의 데이터를 주고 받는 것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장치와 입출력을 위해서는 하드웨어 장치에 직접 접근이 필요한데 다양한 매체에 존재하는 데이터들을 사용하기 위해 입출력 데이터를 처리할 공통적인 방법으로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기본 타입 입출력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633413" y="1125539"/>
            <a:ext cx="10931525" cy="10842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자료형 별 데이터 읽고 쓰기가 가능하도록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입력된 자료형의 순서와 출력될 자료형의 순서 일치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20"/>
          <p:cNvGrpSpPr/>
          <p:nvPr/>
        </p:nvGrpSpPr>
        <p:grpSpPr>
          <a:xfrm>
            <a:off x="688170" y="2407920"/>
            <a:ext cx="10739180" cy="1021080"/>
            <a:chOff x="688170" y="3429000"/>
            <a:chExt cx="10739180" cy="2152650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02754" y="3429000"/>
              <a:ext cx="10585132" cy="2152650"/>
              <a:chOff x="802754" y="3429000"/>
              <a:chExt cx="10585132" cy="2152650"/>
            </a:xfrm>
          </p:grpSpPr>
          <p:grpSp>
            <p:nvGrpSpPr>
              <p:cNvPr id="332" name="Google Shape;332;p20"/>
              <p:cNvGrpSpPr/>
              <p:nvPr/>
            </p:nvGrpSpPr>
            <p:grpSpPr>
              <a:xfrm>
                <a:off x="1127760" y="3429000"/>
                <a:ext cx="9921240" cy="2152650"/>
                <a:chOff x="1127760" y="3429000"/>
                <a:chExt cx="9921240" cy="2152650"/>
              </a:xfrm>
            </p:grpSpPr>
            <p:sp>
              <p:nvSpPr>
                <p:cNvPr id="333" name="Google Shape;333;p20"/>
                <p:cNvSpPr/>
                <p:nvPr/>
              </p:nvSpPr>
              <p:spPr>
                <a:xfrm>
                  <a:off x="1127760" y="4185285"/>
                  <a:ext cx="9921240" cy="640080"/>
                </a:xfrm>
                <a:prstGeom prst="rect">
                  <a:avLst/>
                </a:prstGeom>
                <a:solidFill>
                  <a:srgbClr val="BBD6E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InputStream                                                                                                     OutputStream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4" name="Google Shape;334;p20"/>
                <p:cNvSpPr/>
                <p:nvPr/>
              </p:nvSpPr>
              <p:spPr>
                <a:xfrm>
                  <a:off x="4286250" y="3429000"/>
                  <a:ext cx="3459480" cy="2152650"/>
                </a:xfrm>
                <a:prstGeom prst="rect">
                  <a:avLst/>
                </a:prstGeom>
                <a:solidFill>
                  <a:srgbClr val="C4E0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프로그램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기본 데이터 타입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(int, double)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5" name="Google Shape;335;p20"/>
                <p:cNvSpPr/>
                <p:nvPr/>
              </p:nvSpPr>
              <p:spPr>
                <a:xfrm rot="5400000">
                  <a:off x="3208024" y="3811905"/>
                  <a:ext cx="1691640" cy="138684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 rot="5400000">
                  <a:off x="7117084" y="3811905"/>
                  <a:ext cx="1691640" cy="138684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37" name="Google Shape;337;p20"/>
              <p:cNvSpPr txBox="1"/>
              <p:nvPr/>
            </p:nvSpPr>
            <p:spPr>
              <a:xfrm>
                <a:off x="3278215" y="3462754"/>
                <a:ext cx="1551259" cy="499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DataInputStream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7110331" y="3462754"/>
                <a:ext cx="1705146" cy="499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DataOutputStream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39" name="Google Shape;339;p20"/>
              <p:cNvCxnSpPr/>
              <p:nvPr/>
            </p:nvCxnSpPr>
            <p:spPr>
              <a:xfrm>
                <a:off x="802754" y="4505373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0" name="Google Shape;340;p20"/>
              <p:cNvCxnSpPr/>
              <p:nvPr/>
            </p:nvCxnSpPr>
            <p:spPr>
              <a:xfrm>
                <a:off x="4553381" y="4502198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1" name="Google Shape;341;p20"/>
              <p:cNvCxnSpPr/>
              <p:nvPr/>
            </p:nvCxnSpPr>
            <p:spPr>
              <a:xfrm>
                <a:off x="6953999" y="4499023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2" name="Google Shape;342;p20"/>
              <p:cNvCxnSpPr/>
              <p:nvPr/>
            </p:nvCxnSpPr>
            <p:spPr>
              <a:xfrm>
                <a:off x="10778286" y="4495848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</p:grpSp>
        <p:sp>
          <p:nvSpPr>
            <p:cNvPr id="343" name="Google Shape;343;p20"/>
            <p:cNvSpPr txBox="1"/>
            <p:nvPr/>
          </p:nvSpPr>
          <p:spPr>
            <a:xfrm>
              <a:off x="688170" y="3947116"/>
              <a:ext cx="723275" cy="4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10704075" y="3947116"/>
              <a:ext cx="723275" cy="4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45" name="Google Shape;345;p20"/>
          <p:cNvGraphicFramePr/>
          <p:nvPr/>
        </p:nvGraphicFramePr>
        <p:xfrm>
          <a:off x="1737360" y="357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2174375"/>
                <a:gridCol w="2174375"/>
                <a:gridCol w="2174375"/>
                <a:gridCol w="2174375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DataInputStream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DataOutputStream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readBoolean()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writeBoolean(Boolean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v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readByte()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writeByte(int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readChar()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writeChar(int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double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readDouble()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writeDouble(double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float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readFloat()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writeFloat(float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readInt()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writeInt(int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readLong()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writeLong(long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short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readShort()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writeShort(short v)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readUTF()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writeUTF(String str)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입출력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33413" y="1125539"/>
            <a:ext cx="10931525" cy="1221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 파일 또는 네트워크로 입출력 할 수 있는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객체는 문자가 아니므로 바이트 기반 스트림으로 데이터를 변경해주는 직렬화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664692" y="3459480"/>
            <a:ext cx="10836503" cy="2152650"/>
            <a:chOff x="664692" y="3429000"/>
            <a:chExt cx="10836503" cy="2152650"/>
          </a:xfrm>
        </p:grpSpPr>
        <p:sp>
          <p:nvSpPr>
            <p:cNvPr id="353" name="Google Shape;353;p21"/>
            <p:cNvSpPr/>
            <p:nvPr/>
          </p:nvSpPr>
          <p:spPr>
            <a:xfrm>
              <a:off x="1127760" y="4185285"/>
              <a:ext cx="9921240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InputStream                                                                           OutputStream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286250" y="3429000"/>
              <a:ext cx="3459480" cy="215265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 rot="5400000">
              <a:off x="3223260" y="3811905"/>
              <a:ext cx="1691640" cy="1386840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 rot="5400000">
              <a:off x="7117080" y="3811905"/>
              <a:ext cx="1691640" cy="1386840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21"/>
            <p:cNvSpPr txBox="1"/>
            <p:nvPr/>
          </p:nvSpPr>
          <p:spPr>
            <a:xfrm>
              <a:off x="3515082" y="4320659"/>
              <a:ext cx="11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역직렬화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7524319" y="432065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직렬화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9" name="Google Shape;359;p21"/>
            <p:cNvCxnSpPr/>
            <p:nvPr/>
          </p:nvCxnSpPr>
          <p:spPr>
            <a:xfrm>
              <a:off x="802754" y="450537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4553381" y="450219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6953999" y="449902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2" name="Google Shape;362;p21"/>
            <p:cNvCxnSpPr/>
            <p:nvPr/>
          </p:nvCxnSpPr>
          <p:spPr>
            <a:xfrm>
              <a:off x="10778286" y="449584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63" name="Google Shape;363;p21"/>
            <p:cNvSpPr txBox="1"/>
            <p:nvPr/>
          </p:nvSpPr>
          <p:spPr>
            <a:xfrm>
              <a:off x="2999753" y="3665339"/>
              <a:ext cx="2138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ObjectInputStream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21"/>
            <p:cNvSpPr txBox="1"/>
            <p:nvPr/>
          </p:nvSpPr>
          <p:spPr>
            <a:xfrm>
              <a:off x="6795789" y="3665339"/>
              <a:ext cx="23342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ObjectOutputStream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664692" y="413599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10624032" y="413599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직렬화와 역직렬화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1125538" y="1052513"/>
            <a:ext cx="3571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직렬화(Serialization)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128256" y="1604962"/>
            <a:ext cx="9961563" cy="118491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Serializable 인터페이스를 implements하여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직렬화 시 private 필드를 포함한 모든 필드를 바이트로 변환하지만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transient키워드를 사용한 필드는 직렬화에서 제외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1125538" y="2881313"/>
            <a:ext cx="42781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역직렬화(Deserialization)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128256" y="3433762"/>
            <a:ext cx="9961563" cy="84878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직렬화된 객체를 역직렬화할 때는 직렬화 했을 때와 같은 클래스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클래스 이름이 같더라도 클래스 내용이 변경된 경우 역직렬화 실패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1125538" y="4405313"/>
            <a:ext cx="37711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serialVersionUID 필드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28256" y="4957762"/>
            <a:ext cx="9961563" cy="17173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직렬화한 클래스와 같은 클래스임을 알려주는 식별자 역할로 컴파일 시 JVM이 자동으로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serialViersionUID 정적 필드를 추가해줘 별로도 작성하지 않아도 오류는 나지 않지만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생성 시 역직렬화에서 예상하지 못한 InvalidClassException을 유발할 수 있어 명시 권장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-6423919775137290062L;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변환 보조 스트림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633413" y="1125538"/>
            <a:ext cx="10931525" cy="152046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스트림이 바이트 기반 스트림이지만 데이터가 문자일 경우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Reader와 Writer는 문자 단위로 입출력을 하기 때문에 데이터가 문자인 경우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스트림보다 편리하게 사용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1125538" y="2835593"/>
            <a:ext cx="3461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InputStreamReader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1125538" y="4633913"/>
            <a:ext cx="3636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OutputStreamWriter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7" name="Google Shape;387;p23"/>
          <p:cNvGrpSpPr/>
          <p:nvPr/>
        </p:nvGrpSpPr>
        <p:grpSpPr>
          <a:xfrm>
            <a:off x="2392091" y="3247682"/>
            <a:ext cx="7712030" cy="1331435"/>
            <a:chOff x="2392090" y="3552482"/>
            <a:chExt cx="7834857" cy="1811916"/>
          </a:xfrm>
        </p:grpSpPr>
        <p:sp>
          <p:nvSpPr>
            <p:cNvPr id="388" name="Google Shape;388;p23"/>
            <p:cNvSpPr/>
            <p:nvPr/>
          </p:nvSpPr>
          <p:spPr>
            <a:xfrm>
              <a:off x="6767467" y="3585678"/>
              <a:ext cx="3459480" cy="177872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5400000">
              <a:off x="5904717" y="3606202"/>
              <a:ext cx="1691640" cy="1787321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608977" y="4179822"/>
              <a:ext cx="4035221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InputStream              Reader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1" name="Google Shape;391;p23"/>
            <p:cNvCxnSpPr/>
            <p:nvPr/>
          </p:nvCxnSpPr>
          <p:spPr>
            <a:xfrm>
              <a:off x="3283971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92" name="Google Shape;392;p23"/>
            <p:cNvCxnSpPr/>
            <p:nvPr/>
          </p:nvCxnSpPr>
          <p:spPr>
            <a:xfrm>
              <a:off x="7491798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93" name="Google Shape;393;p23"/>
            <p:cNvSpPr/>
            <p:nvPr/>
          </p:nvSpPr>
          <p:spPr>
            <a:xfrm>
              <a:off x="5856878" y="4179823"/>
              <a:ext cx="509904" cy="640080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4" name="Google Shape;394;p23"/>
            <p:cNvCxnSpPr/>
            <p:nvPr/>
          </p:nvCxnSpPr>
          <p:spPr>
            <a:xfrm>
              <a:off x="5856876" y="4179823"/>
              <a:ext cx="5099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3"/>
            <p:cNvCxnSpPr/>
            <p:nvPr/>
          </p:nvCxnSpPr>
          <p:spPr>
            <a:xfrm>
              <a:off x="5856990" y="4819903"/>
              <a:ext cx="5099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5502343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97" name="Google Shape;397;p23"/>
            <p:cNvSpPr txBox="1"/>
            <p:nvPr/>
          </p:nvSpPr>
          <p:spPr>
            <a:xfrm>
              <a:off x="2392090" y="43151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23"/>
            <p:cNvSpPr txBox="1"/>
            <p:nvPr/>
          </p:nvSpPr>
          <p:spPr>
            <a:xfrm>
              <a:off x="8140183" y="4315196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문자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5221353" y="3552482"/>
              <a:ext cx="2176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InputStreamReader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0" name="Google Shape;400;p23"/>
          <p:cNvGrpSpPr/>
          <p:nvPr/>
        </p:nvGrpSpPr>
        <p:grpSpPr>
          <a:xfrm>
            <a:off x="2331429" y="5268411"/>
            <a:ext cx="8184779" cy="1332000"/>
            <a:chOff x="1874271" y="6234763"/>
            <a:chExt cx="8184779" cy="1800161"/>
          </a:xfrm>
        </p:grpSpPr>
        <p:sp>
          <p:nvSpPr>
            <p:cNvPr id="401" name="Google Shape;401;p23"/>
            <p:cNvSpPr/>
            <p:nvPr/>
          </p:nvSpPr>
          <p:spPr>
            <a:xfrm>
              <a:off x="1874271" y="6256524"/>
              <a:ext cx="3459480" cy="17784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 rot="5400000">
              <a:off x="4592633" y="6244733"/>
              <a:ext cx="1691640" cy="1801984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3497808" y="696105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문자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37460" y="6825684"/>
              <a:ext cx="4249055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Writer                 OutputStream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5" name="Google Shape;405;p23"/>
            <p:cNvGrpSpPr/>
            <p:nvPr/>
          </p:nvGrpSpPr>
          <p:grpSpPr>
            <a:xfrm>
              <a:off x="5820227" y="6825684"/>
              <a:ext cx="510020" cy="640080"/>
              <a:chOff x="7657219" y="7179945"/>
              <a:chExt cx="510020" cy="640080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7657221" y="7179945"/>
                <a:ext cx="509904" cy="640080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07" name="Google Shape;407;p23"/>
              <p:cNvCxnSpPr/>
              <p:nvPr/>
            </p:nvCxnSpPr>
            <p:spPr>
              <a:xfrm>
                <a:off x="7657219" y="7179945"/>
                <a:ext cx="50990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3"/>
              <p:cNvCxnSpPr/>
              <p:nvPr/>
            </p:nvCxnSpPr>
            <p:spPr>
              <a:xfrm>
                <a:off x="7657333" y="7820025"/>
                <a:ext cx="50990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09" name="Google Shape;409;p23"/>
            <p:cNvCxnSpPr/>
            <p:nvPr/>
          </p:nvCxnSpPr>
          <p:spPr>
            <a:xfrm>
              <a:off x="6080365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4191500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8579667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412" name="Google Shape;412;p23"/>
            <p:cNvSpPr txBox="1"/>
            <p:nvPr/>
          </p:nvSpPr>
          <p:spPr>
            <a:xfrm>
              <a:off x="9181887" y="6961058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4349694" y="6234763"/>
              <a:ext cx="2290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OutputStreamWriter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33413" y="1125538"/>
            <a:ext cx="10931525" cy="10233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시스템의 파일을 표현하는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크기, 파일 속성, 파일 이름 등의 정보와 파일 생성 및 삭제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125538" y="2256473"/>
            <a:ext cx="259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File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28256" y="2808922"/>
            <a:ext cx="9961563" cy="11839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"파일 경로"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25538" y="1052513"/>
            <a:ext cx="56284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생성 및 삭제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879600" y="1725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503675"/>
                <a:gridCol w="2286000"/>
                <a:gridCol w="4632950"/>
              </a:tblGrid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리턴 타입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설명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createNewFile()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새로운 파일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mkdir()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새로운 디렉토리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mkdirs()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경로 상에 없는 모든 디렉토리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delete()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파일 또는 디렉토리 삭제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정보 리턴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1631315" y="171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635900"/>
                <a:gridCol w="2260325"/>
                <a:gridCol w="56281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canExcute()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실행할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canRead()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읽을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canWrite()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및 저장할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getName()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이름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getParent()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디렉토리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getParentFile()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디렉토리를 File객체로 생성 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getPath()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경로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exists()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존재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isDirectory()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isFile()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isHidden()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숨김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lastModified()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마지막 수정 날짜 및 시간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length()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크기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정보 리턴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1631315" y="171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635900"/>
                <a:gridCol w="2260325"/>
                <a:gridCol w="56281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 포함한 파일목록을 String배열로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list(FilenameFilter filter)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중 FilenameFilter에 맞는 것만 String배열로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listFiles()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전부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listFile(FilenameFilter filter)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중 FilenameFilter에 맞는 것만 File배열로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스트림(Stream)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장치에서 데이터를 읽고 쓰기 위해서 자바에서 제공하는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스트림은 단방향이며 각각의 장치마다 연결할 수 있는 스트림 존재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스트림으로 입출력을 동시에 수행할 수 없으므로 동시에 수행하려면 2개의 스트림 필요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25538" y="2961146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633415" y="4099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2186300"/>
                <a:gridCol w="2186300"/>
                <a:gridCol w="2186300"/>
                <a:gridCol w="2186300"/>
                <a:gridCol w="2186300"/>
              </a:tblGrid>
              <a:tr h="2781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바이트 기반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문자 기반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입력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출력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입력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출력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최상위 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Reader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Writer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하위클래스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XXXInputStream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XXXOutputStream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XXXReader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XXXWriter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스트림 클래스 종류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6162163" y="1432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045025"/>
                <a:gridCol w="2449325"/>
                <a:gridCol w="2413225"/>
              </a:tblGrid>
              <a:tr h="177800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Reader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BufferedReader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LineNumberReader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CharArrayReader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InputStreamReader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FilterReader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PushbackReader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PipedReader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StringReader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Writer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BufferedWriter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CharArrayWriter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OutputStreamWriter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FileWriter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FilterWriter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PipedWriter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StringWriter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FilterWriter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6" name="Google Shape;156;p8"/>
          <p:cNvSpPr txBox="1"/>
          <p:nvPr/>
        </p:nvSpPr>
        <p:spPr>
          <a:xfrm>
            <a:off x="7264289" y="5523785"/>
            <a:ext cx="4876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색이 있는 것은 기반 스트림, 색이 없는 것은 보조 스트림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11322" y="822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377500"/>
                <a:gridCol w="2370525"/>
                <a:gridCol w="2160025"/>
              </a:tblGrid>
              <a:tr h="177800"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InputStream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FileInputStream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PipedInputStream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FilterInputStream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LineNumberInputStream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BufferedInputStream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PushbackInputStream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ByteArrayInputStream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SequenceInputStream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StringBufferedInputStream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OutputStream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FileOutputStream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PipedOutputStream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FilterOutputStream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BufferedOutputStream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PrintStream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ByteArrayOutputStream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입력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165" name="Google Shape;165;p9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6" name="Google Shape;166;p9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167" name="Google Shape;167;p9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172" name="Google Shape;172;p9"/>
            <p:cNvCxnSpPr>
              <a:stCxn id="170" idx="0"/>
              <a:endCxn id="165" idx="2"/>
            </p:cNvCxnSpPr>
            <p:nvPr/>
          </p:nvCxnSpPr>
          <p:spPr>
            <a:xfrm flipH="1" rot="10800000">
              <a:off x="5661660" y="2240338"/>
              <a:ext cx="7500" cy="59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173" name="Google Shape;173;p9"/>
          <p:cNvGraphicFramePr/>
          <p:nvPr/>
        </p:nvGraphicFramePr>
        <p:xfrm>
          <a:off x="350520" y="3843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{F14DB1AF-2177-46EC-9370-5E2BCBA5BBF0}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read()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스트림으로부터 1바이트를 읽고 읽은 바이트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read(byte[]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스트림으로부터 읽은 바이트들을 매개 값으로 주어진 바이트 배열 b에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저장하고 실제로 읽은 바이트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read(byte[] b,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스트림으로부터 len개의 바이트만큼 읽고 매개 값으로 주어진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바이트 배열 b[off]부터 len개까지를 저장, 그리고 실제로 읽은 바이트 수인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len개 리턴, 만약 len개를 모두 읽지 못 하면 실제로 읽은 바이트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사용한 시스템 자원 반납 후 입력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