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fl7wmYbIfvh9EuZxCrM0rj5fz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D30329-4385-43AF-A949-E151B6345660}">
  <a:tblStyle styleId="{D0D30329-4385-43AF-A949-E151B634566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IP주소 예 : 123.15.6.255</a:t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1" name="Google Shape;91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네트워크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(Network)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128256" y="1604962"/>
            <a:ext cx="9961563" cy="32718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포트번호 정함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DatagramSocket 객체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연결한 클라이언트 IP주소를 가진 InetAddress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전송할 메시지를 byte[]로 바꿈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전송할 메시지를 DatagramPacket 객체에 담음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레퍼런스를 사용하여 메시지 전송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닫음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1125538" y="1052513"/>
            <a:ext cx="5412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서버용 UDP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1128256" y="1604962"/>
            <a:ext cx="9961563" cy="2433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서버가 보낸 메시지를 받을 byte[] 준비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DatagramSocket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받을 DatagramPacket객체 준비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byte[]로 받은 메시지를 String으로 바꾸어 출력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 닫음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125538" y="1052513"/>
            <a:ext cx="63353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클라이언트용 UDP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네트워크(Network)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33413" y="1125539"/>
            <a:ext cx="10931525" cy="11011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대의 컴퓨터를 통신 회선으로 연결한 것(홈 네트워크, 지역 네트워크, 인터넷 등이 해당)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통신기기들을 서로 연결하여 데이터를 손쉽게 주고받거나 자원 등을 공유하기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012" y="2111377"/>
            <a:ext cx="5734050" cy="430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1128256" y="1604962"/>
            <a:ext cx="9961563" cy="193101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네트워크로 연결된 컴퓨터간의 관계를 역할(role)로 구분한 개념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서버는 서비스를 제공하는 프로그램으로 클라이언트의 연결을 수락하고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내용을 처리 후 응답을 보내는 역할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클라이언트는 서비스를 받는 프로그램으로 네트워크 데이터를 필요로 하는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어플리케이션이 해당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네트워크(Network)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125538" y="1052513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서버와 클라이언트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25538" y="3658553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IP주소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28256" y="4211002"/>
            <a:ext cx="9961563" cy="6460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상에서 컴퓨터를 식별하는 번호로 네트워크 어댑터(랜카드)마다 할당 되어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5538" y="5045393"/>
            <a:ext cx="20963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포트(Port)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8256" y="5597842"/>
            <a:ext cx="9961563" cy="83439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컴퓨터 내에서 프로그램을 식별하는 번호로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클라이언트는 서버 연결 요청 시 IP주소와 포트 번호를 알아야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InetAddress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33413" y="1125539"/>
            <a:ext cx="10931525" cy="6575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IP주소를 다루기 위해 자바에서 제공하는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350520" y="2026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{D0D30329-4385-43AF-A949-E151B6345660}</a:tableStyleId>
              </a:tblPr>
              <a:tblGrid>
                <a:gridCol w="4968250"/>
                <a:gridCol w="6553200"/>
              </a:tblGrid>
              <a:tr h="3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메소드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설명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byte[] getAddress()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IP주소를 byte배열로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static InetAddress[] getAllByName(String host)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도메인 명에 지정된 모든 호스트의 IP주소를 배열에 담아 반환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static InetAddress getByAddress(byte[] addr)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byte배열을 통해 IP주소를 얻는다.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static InetAddress getByName(String host)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도메인 명을 통해 IP주소를 얻는다.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 getCanonicaHostName()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FQDN(Full Qualified Domain Name)을 얻는다.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 getHostAddress()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호스트의 IP주소를 반환한다.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 getHostName()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호스트의 이름을 반환한다.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static InetAddress getLocalHost()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지역호스트의 IP주소를 반환한다.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 isMulticastAddress()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IP주소가 멀티캐스트 주소인지 알려준다.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 isLoopbackAddress()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IP주소가 loopback 주소(127.0.0.1)인지 알려준다.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33413" y="1125539"/>
            <a:ext cx="10931525" cy="64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소켓을 이용한 통신 프로그래밍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8" name="Google Shape;128;p5"/>
          <p:cNvGrpSpPr/>
          <p:nvPr/>
        </p:nvGrpSpPr>
        <p:grpSpPr>
          <a:xfrm>
            <a:off x="1125538" y="4183617"/>
            <a:ext cx="9964281" cy="1059527"/>
            <a:chOff x="1125538" y="3338513"/>
            <a:chExt cx="9964281" cy="1059527"/>
          </a:xfrm>
        </p:grpSpPr>
        <p:sp>
          <p:nvSpPr>
            <p:cNvPr id="129" name="Google Shape;129;p5"/>
            <p:cNvSpPr txBox="1"/>
            <p:nvPr/>
          </p:nvSpPr>
          <p:spPr>
            <a:xfrm>
              <a:off x="1125538" y="3338513"/>
              <a:ext cx="49443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TCP(Transmission Control Protocol)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128256" y="3751947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데이터의 전달의 신뢰성을 최대한 보장하기 위한 방식으로 연결지향형 통신이다.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순차적으로 데이터를 전송하고 확인 및 오류 시 재전송을 한다.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>
            <a:off x="1125538" y="5400433"/>
            <a:ext cx="9964281" cy="1048110"/>
            <a:chOff x="1125538" y="5045393"/>
            <a:chExt cx="9964281" cy="1048110"/>
          </a:xfrm>
        </p:grpSpPr>
        <p:sp>
          <p:nvSpPr>
            <p:cNvPr id="132" name="Google Shape;132;p5"/>
            <p:cNvSpPr txBox="1"/>
            <p:nvPr/>
          </p:nvSpPr>
          <p:spPr>
            <a:xfrm>
              <a:off x="1125538" y="5045393"/>
              <a:ext cx="42971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UDP(User Datagram Protocol)</a:t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128256" y="5445503"/>
              <a:ext cx="9961563" cy="648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데이터의 빠른 전달을 보장하기위한 방식으로 비연결 지향형 통신이다.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 및 재전송 작업이 없다.</a:t>
              </a: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>
            <a:off x="1125538" y="1850045"/>
            <a:ext cx="9964281" cy="1047539"/>
            <a:chOff x="1125538" y="2027873"/>
            <a:chExt cx="9964281" cy="1047539"/>
          </a:xfrm>
        </p:grpSpPr>
        <p:sp>
          <p:nvSpPr>
            <p:cNvPr id="135" name="Google Shape;135;p5"/>
            <p:cNvSpPr txBox="1"/>
            <p:nvPr/>
          </p:nvSpPr>
          <p:spPr>
            <a:xfrm>
              <a:off x="1125538" y="2027873"/>
              <a:ext cx="21234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소켓(Socket)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128256" y="2429319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 간의 통신에 사용되는 양쪽 끝 단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1125538" y="3019081"/>
            <a:ext cx="9964281" cy="1047539"/>
            <a:chOff x="1125538" y="2027873"/>
            <a:chExt cx="9964281" cy="1047539"/>
          </a:xfrm>
        </p:grpSpPr>
        <p:sp>
          <p:nvSpPr>
            <p:cNvPr id="138" name="Google Shape;138;p5"/>
            <p:cNvSpPr txBox="1"/>
            <p:nvPr/>
          </p:nvSpPr>
          <p:spPr>
            <a:xfrm>
              <a:off x="1125538" y="2027873"/>
              <a:ext cx="27646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✔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프로토콜(Protocol)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128256" y="2429319"/>
              <a:ext cx="9961563" cy="64609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컴퓨터 간의 정보를 주고 받을 때의 통신방법에 대한 규약으로 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접속이나, 전달방식, 데이터의 형식, 검증 방법 등을 맞추기 위한 약속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33413" y="1125538"/>
            <a:ext cx="10931525" cy="20139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클라이언트와 서버간의 1:1 소켓 통신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서버가 먼저 실행 되어 클라이언트의 요청을 기다려야 하고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서버용 프로그램과 클라이언트용 프로그램을 따로 구현해야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자바에서는 TCP 소켓 프로그래밍을 위해 java.net패키지에서 ServerSocket과 Socket클래스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7" name="Google Shape;147;p6"/>
          <p:cNvGrpSpPr/>
          <p:nvPr/>
        </p:nvGrpSpPr>
        <p:grpSpPr>
          <a:xfrm>
            <a:off x="2640012" y="3429000"/>
            <a:ext cx="6911975" cy="2808287"/>
            <a:chOff x="1260475" y="3284538"/>
            <a:chExt cx="6911975" cy="2808287"/>
          </a:xfrm>
        </p:grpSpPr>
        <p:sp>
          <p:nvSpPr>
            <p:cNvPr id="148" name="Google Shape;148;p6"/>
            <p:cNvSpPr/>
            <p:nvPr/>
          </p:nvSpPr>
          <p:spPr>
            <a:xfrm>
              <a:off x="1260475" y="3789363"/>
              <a:ext cx="1655763" cy="2303462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76825" y="3789363"/>
              <a:ext cx="3095625" cy="230346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966913" y="4508500"/>
              <a:ext cx="944562" cy="792163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1403350" y="3284538"/>
              <a:ext cx="13398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</a:t>
              </a: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6156325" y="3284538"/>
              <a:ext cx="646113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서버</a:t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076825" y="5084763"/>
              <a:ext cx="1055688" cy="79216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Client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076825" y="4076700"/>
              <a:ext cx="1055688" cy="792163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3525838" y="4202113"/>
              <a:ext cx="901700" cy="306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연결요청</a:t>
              </a:r>
              <a:endParaRPr/>
            </a:p>
          </p:txBody>
        </p:sp>
        <p:cxnSp>
          <p:nvCxnSpPr>
            <p:cNvPr id="156" name="Google Shape;156;p6"/>
            <p:cNvCxnSpPr/>
            <p:nvPr/>
          </p:nvCxnSpPr>
          <p:spPr>
            <a:xfrm rot="10800000">
              <a:off x="2743200" y="5084763"/>
              <a:ext cx="247650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2743200" y="5229225"/>
              <a:ext cx="247650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8" name="Google Shape;158;p6"/>
            <p:cNvSpPr txBox="1"/>
            <p:nvPr/>
          </p:nvSpPr>
          <p:spPr>
            <a:xfrm>
              <a:off x="3740150" y="5505450"/>
              <a:ext cx="544513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통신</a:t>
              </a:r>
              <a:endParaRPr/>
            </a:p>
          </p:txBody>
        </p:sp>
        <p:grpSp>
          <p:nvGrpSpPr>
            <p:cNvPr id="159" name="Google Shape;159;p6"/>
            <p:cNvGrpSpPr/>
            <p:nvPr/>
          </p:nvGrpSpPr>
          <p:grpSpPr>
            <a:xfrm>
              <a:off x="5940425" y="4473575"/>
              <a:ext cx="536575" cy="1120253"/>
              <a:chOff x="5580112" y="4617132"/>
              <a:chExt cx="536381" cy="1121249"/>
            </a:xfrm>
          </p:grpSpPr>
          <p:sp>
            <p:nvSpPr>
              <p:cNvPr id="160" name="Google Shape;160;p6"/>
              <p:cNvSpPr/>
              <p:nvPr/>
            </p:nvSpPr>
            <p:spPr>
              <a:xfrm>
                <a:off x="5580112" y="4617132"/>
                <a:ext cx="536381" cy="1031204"/>
              </a:xfrm>
              <a:prstGeom prst="arc">
                <a:avLst>
                  <a:gd fmla="val 16200000" name="adj1"/>
                  <a:gd fmla="val 5309985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 rot="-7689882">
                <a:off x="5807767" y="5628526"/>
                <a:ext cx="109635" cy="8252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2" name="Google Shape;162;p6"/>
            <p:cNvSpPr txBox="1"/>
            <p:nvPr/>
          </p:nvSpPr>
          <p:spPr>
            <a:xfrm>
              <a:off x="6477000" y="5210175"/>
              <a:ext cx="1441450" cy="52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클라이언트소켓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객체생성</a:t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787900" y="4313238"/>
              <a:ext cx="447675" cy="37941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619625" y="4254500"/>
              <a:ext cx="203200" cy="506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207000" y="4286250"/>
              <a:ext cx="85725" cy="431800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6" name="Google Shape;166;p6"/>
            <p:cNvCxnSpPr/>
            <p:nvPr/>
          </p:nvCxnSpPr>
          <p:spPr>
            <a:xfrm flipH="1" rot="10800000">
              <a:off x="2738438" y="4313238"/>
              <a:ext cx="2628900" cy="447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7" name="Google Shape;167;p6"/>
            <p:cNvSpPr txBox="1"/>
            <p:nvPr/>
          </p:nvSpPr>
          <p:spPr>
            <a:xfrm>
              <a:off x="6491288" y="4135438"/>
              <a:ext cx="1679575" cy="73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응답대기상태에서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클라이언트 요청시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accept()로 수락</a:t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4754563" y="4354513"/>
              <a:ext cx="538162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1128256" y="1604962"/>
            <a:ext cx="9961563" cy="36528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포트번호 정함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서버용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 쪽에서 접속 요청이 오길 기다림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 요청이 오면 요청 수락 후 해당 클라이언트에 대한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연결된 클라이언트와 입출력 스트림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스트림을 통해 성능 개선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스트림을 통해 읽고 쓰기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 종료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125538" y="1052513"/>
            <a:ext cx="5323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서버용 TCP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TCP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128256" y="1604962"/>
            <a:ext cx="9961563" cy="2433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IP주소와 서버가 정한 포트번호를 매개변수로 하여 클라이언트용 소켓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서버와의 입출력 스트림 오픈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스트림을 통해 성능 개선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스트림을 통해 읽고 쓰기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 종료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125538" y="1052513"/>
            <a:ext cx="62463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클라이언트용 TCP 소켓 프로그래밍 순서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UDP 소켓 프로그래밍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633413" y="1125538"/>
            <a:ext cx="10931525" cy="14957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UDP는 연결 지향적이지 않기 때문에 연결 요청을 받아줄 서버 소켓이 필요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java.net패키지에서 제공하는 두 개의 DatagramSocket간에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DatagramPacket으로 변환된 데이터 주고 받음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1" name="Google Shape;191;p9"/>
          <p:cNvGrpSpPr/>
          <p:nvPr/>
        </p:nvGrpSpPr>
        <p:grpSpPr>
          <a:xfrm>
            <a:off x="2639218" y="3248343"/>
            <a:ext cx="6913563" cy="2808287"/>
            <a:chOff x="971550" y="3141663"/>
            <a:chExt cx="6913563" cy="2808287"/>
          </a:xfrm>
        </p:grpSpPr>
        <p:sp>
          <p:nvSpPr>
            <p:cNvPr id="192" name="Google Shape;192;p9"/>
            <p:cNvSpPr/>
            <p:nvPr/>
          </p:nvSpPr>
          <p:spPr>
            <a:xfrm>
              <a:off x="971550" y="3644900"/>
              <a:ext cx="1655763" cy="2305050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257925" y="3644900"/>
              <a:ext cx="1627188" cy="2305050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187450" y="4365625"/>
              <a:ext cx="1435100" cy="792163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1361281" y="3141663"/>
              <a:ext cx="8763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발신자</a:t>
              </a:r>
              <a:endParaRPr/>
            </a:p>
          </p:txBody>
        </p:sp>
        <p:sp>
          <p:nvSpPr>
            <p:cNvPr id="196" name="Google Shape;196;p9"/>
            <p:cNvSpPr txBox="1"/>
            <p:nvPr/>
          </p:nvSpPr>
          <p:spPr>
            <a:xfrm>
              <a:off x="6633369" y="3141663"/>
              <a:ext cx="8763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수신자</a:t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257925" y="4365625"/>
              <a:ext cx="1212850" cy="792163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969000" y="4602163"/>
              <a:ext cx="447675" cy="377825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5802313" y="4541838"/>
              <a:ext cx="201612" cy="5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6388100" y="4573588"/>
              <a:ext cx="85725" cy="431800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5935663" y="4641850"/>
              <a:ext cx="538162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2506663" y="4568825"/>
              <a:ext cx="447675" cy="377825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2339975" y="4508500"/>
              <a:ext cx="201613" cy="508000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2927350" y="4540250"/>
              <a:ext cx="84138" cy="4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2473325" y="4608513"/>
              <a:ext cx="538163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6001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775075" y="4352925"/>
              <a:ext cx="1449388" cy="79216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Datagram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Packet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7" name="Google Shape;207;p9"/>
            <p:cNvCxnSpPr/>
            <p:nvPr/>
          </p:nvCxnSpPr>
          <p:spPr>
            <a:xfrm>
              <a:off x="2943225" y="4746625"/>
              <a:ext cx="839788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9"/>
            <p:cNvCxnSpPr/>
            <p:nvPr/>
          </p:nvCxnSpPr>
          <p:spPr>
            <a:xfrm>
              <a:off x="5248275" y="4748213"/>
              <a:ext cx="763588" cy="15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