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14" r:id="rId3"/>
    <p:sldId id="315" r:id="rId4"/>
    <p:sldId id="316" r:id="rId5"/>
    <p:sldId id="306" r:id="rId6"/>
    <p:sldId id="307" r:id="rId7"/>
    <p:sldId id="308" r:id="rId8"/>
    <p:sldId id="309" r:id="rId9"/>
    <p:sldId id="317" r:id="rId10"/>
    <p:sldId id="318" r:id="rId11"/>
    <p:sldId id="310" r:id="rId12"/>
    <p:sldId id="319" r:id="rId13"/>
    <p:sldId id="31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1" initials="u" lastIdx="10" clrIdx="0">
    <p:extLst>
      <p:ext uri="{19B8F6BF-5375-455C-9EA6-DF929625EA0E}">
        <p15:presenceInfo xmlns:p15="http://schemas.microsoft.com/office/powerpoint/2012/main" userId="us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548" autoAdjust="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1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9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4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61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3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5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25" y="174325"/>
            <a:ext cx="150480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25" y="174325"/>
            <a:ext cx="150480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형상 관리 시스템</a:t>
              </a:r>
              <a:r>
                <a:rPr lang="en-US" altLang="ko-KR" sz="5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/>
              </a:r>
              <a:br>
                <a:rPr lang="en-US" altLang="ko-KR" sz="5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en-US" altLang="ko-KR" sz="5400" b="1" dirty="0" err="1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Git</a:t>
              </a:r>
              <a:r>
                <a:rPr lang="en-US" altLang="ko-KR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3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108713" y="246184"/>
            <a:ext cx="8088923" cy="6107723"/>
            <a:chOff x="108713" y="246184"/>
            <a:chExt cx="8088923" cy="6107723"/>
          </a:xfrm>
        </p:grpSpPr>
        <p:sp>
          <p:nvSpPr>
            <p:cNvPr id="15" name="정육면체 14"/>
            <p:cNvSpPr/>
            <p:nvPr/>
          </p:nvSpPr>
          <p:spPr>
            <a:xfrm>
              <a:off x="108713" y="246184"/>
              <a:ext cx="8088923" cy="6107723"/>
            </a:xfrm>
            <a:prstGeom prst="cube">
              <a:avLst>
                <a:gd name="adj" fmla="val 983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w</a:t>
              </a:r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01179" y="39001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집 </a:t>
              </a:r>
              <a:r>
                <a:rPr lang="en-US" altLang="ko-KR" b="1" dirty="0" smtClean="0"/>
                <a:t>PC</a:t>
              </a:r>
              <a:endParaRPr lang="ko-KR" altLang="en-US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635749" y="2126179"/>
            <a:ext cx="3071447" cy="2919047"/>
            <a:chOff x="8604737" y="1617784"/>
            <a:chExt cx="3071447" cy="2919047"/>
          </a:xfrm>
        </p:grpSpPr>
        <p:pic>
          <p:nvPicPr>
            <p:cNvPr id="2" name="Picture 6" descr="Github repo 올바르게 가져오기..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6" r="18346"/>
            <a:stretch/>
          </p:blipFill>
          <p:spPr bwMode="auto">
            <a:xfrm>
              <a:off x="8950583" y="1997320"/>
              <a:ext cx="2309986" cy="182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9023610" y="3821723"/>
              <a:ext cx="2236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Remote repository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604737" y="1617784"/>
              <a:ext cx="3071447" cy="291904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586428" y="1547337"/>
            <a:ext cx="3609362" cy="3801904"/>
            <a:chOff x="3586428" y="1547337"/>
            <a:chExt cx="3609362" cy="3801904"/>
          </a:xfrm>
        </p:grpSpPr>
        <p:sp>
          <p:nvSpPr>
            <p:cNvPr id="7" name="직사각형 6"/>
            <p:cNvSpPr/>
            <p:nvPr/>
          </p:nvSpPr>
          <p:spPr>
            <a:xfrm>
              <a:off x="3586428" y="1547337"/>
              <a:ext cx="3609362" cy="38019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35032" y="1672234"/>
              <a:ext cx="512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/>
                <a:t>git</a:t>
              </a:r>
              <a:endParaRPr lang="ko-KR" altLang="en-US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97895" y="2598620"/>
              <a:ext cx="2152783" cy="23277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8186" y="2263503"/>
              <a:ext cx="1757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Local repository</a:t>
              </a:r>
              <a:endParaRPr lang="ko-KR" altLang="en-US" sz="1600" b="1" dirty="0"/>
            </a:p>
          </p:txBody>
        </p:sp>
      </p:grpSp>
      <p:sp>
        <p:nvSpPr>
          <p:cNvPr id="13" name="오른쪽 화살표 12"/>
          <p:cNvSpPr/>
          <p:nvPr/>
        </p:nvSpPr>
        <p:spPr>
          <a:xfrm flipH="1">
            <a:off x="6565459" y="2598620"/>
            <a:ext cx="2039278" cy="994938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fetch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22688" y="1997320"/>
            <a:ext cx="2540953" cy="2929010"/>
            <a:chOff x="339967" y="586152"/>
            <a:chExt cx="4736124" cy="2579077"/>
          </a:xfrm>
        </p:grpSpPr>
        <p:sp>
          <p:nvSpPr>
            <p:cNvPr id="21" name="한쪽 모서리가 잘린 사각형 20"/>
            <p:cNvSpPr/>
            <p:nvPr/>
          </p:nvSpPr>
          <p:spPr>
            <a:xfrm>
              <a:off x="339967" y="586152"/>
              <a:ext cx="4736124" cy="2579077"/>
            </a:xfrm>
            <a:prstGeom prst="snip1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3798" y="740445"/>
              <a:ext cx="2595067" cy="3682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Html </a:t>
              </a:r>
              <a:r>
                <a:rPr lang="ko-KR" altLang="en-US" sz="1400" b="1" dirty="0" smtClean="0"/>
                <a:t>수업자료</a:t>
              </a:r>
              <a:endParaRPr lang="ko-KR" altLang="en-US" sz="1400" b="1" dirty="0"/>
            </a:p>
          </p:txBody>
        </p:sp>
      </p:grpSp>
      <p:sp>
        <p:nvSpPr>
          <p:cNvPr id="20" name="모서리가 접힌 도형 19"/>
          <p:cNvSpPr/>
          <p:nvPr/>
        </p:nvSpPr>
        <p:spPr>
          <a:xfrm>
            <a:off x="701272" y="2843657"/>
            <a:ext cx="2057134" cy="1679292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2963642" y="2491602"/>
            <a:ext cx="622786" cy="1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오른쪽 화살표 25"/>
          <p:cNvSpPr/>
          <p:nvPr/>
        </p:nvSpPr>
        <p:spPr>
          <a:xfrm flipH="1">
            <a:off x="2874375" y="3778779"/>
            <a:ext cx="5746593" cy="99493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pull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err="1" smtClean="0">
                <a:solidFill>
                  <a:schemeClr val="tx1"/>
                </a:solidFill>
              </a:rPr>
              <a:t>fetch+merge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6749" y="1547336"/>
            <a:ext cx="207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Working directory</a:t>
            </a:r>
            <a:endParaRPr lang="ko-KR" altLang="en-US" dirty="0"/>
          </a:p>
        </p:txBody>
      </p:sp>
      <p:sp>
        <p:nvSpPr>
          <p:cNvPr id="29" name="오른쪽 화살표 28"/>
          <p:cNvSpPr/>
          <p:nvPr/>
        </p:nvSpPr>
        <p:spPr>
          <a:xfrm flipH="1">
            <a:off x="2912359" y="2590765"/>
            <a:ext cx="1454523" cy="994938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merge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59636" y="3038435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test.html</a:t>
            </a:r>
            <a:endParaRPr lang="ko-KR" alt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16470" y="3088234"/>
            <a:ext cx="222689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test.html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400" dirty="0">
                <a:solidFill>
                  <a:srgbClr val="0070C0"/>
                </a:solidFill>
              </a:rPr>
              <a:t>&lt;p&gt;</a:t>
            </a:r>
            <a:r>
              <a:rPr lang="ko-KR" altLang="en-US" sz="1400" dirty="0" err="1"/>
              <a:t>테스트중이에요</a:t>
            </a:r>
            <a:r>
              <a:rPr lang="en-US" altLang="ko-KR" sz="1400" dirty="0">
                <a:solidFill>
                  <a:srgbClr val="0070C0"/>
                </a:solidFill>
              </a:rPr>
              <a:t>&lt;/p&gt;</a:t>
            </a:r>
            <a:endParaRPr lang="ko-KR" altLang="en-US" sz="1400" dirty="0">
              <a:solidFill>
                <a:srgbClr val="0070C0"/>
              </a:solidFill>
            </a:endParaRPr>
          </a:p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903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6" grpId="0" animBg="1"/>
      <p:bldP spid="28" grpId="0"/>
      <p:bldP spid="29" grpId="0" animBg="1"/>
      <p:bldP spid="32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Branch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16345" y="1244273"/>
            <a:ext cx="7206525" cy="52629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b="1" dirty="0">
                <a:solidFill>
                  <a:srgbClr val="FF0000"/>
                </a:solidFill>
              </a:rPr>
              <a:t>하나의 저장소</a:t>
            </a:r>
            <a:r>
              <a:rPr lang="en-US" altLang="ko-KR" b="1" dirty="0">
                <a:solidFill>
                  <a:srgbClr val="FF0000"/>
                </a:solidFill>
              </a:rPr>
              <a:t>(Repository)</a:t>
            </a:r>
            <a:r>
              <a:rPr lang="en-US" altLang="ko-KR" dirty="0"/>
              <a:t> </a:t>
            </a:r>
            <a:r>
              <a:rPr lang="ko-KR" altLang="en-US" dirty="0"/>
              <a:t>내에 </a:t>
            </a:r>
            <a:r>
              <a:rPr lang="ko-KR" altLang="en-US" dirty="0" smtClean="0"/>
              <a:t>여러 </a:t>
            </a:r>
            <a:r>
              <a:rPr lang="ko-KR" altLang="en-US" dirty="0"/>
              <a:t>버전을 만들어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작업할 </a:t>
            </a:r>
            <a:r>
              <a:rPr lang="ko-KR" altLang="en-US" dirty="0"/>
              <a:t>수 있는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</a:t>
            </a:r>
            <a:endParaRPr lang="en-US" altLang="ko-KR" dirty="0" smtClean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독립적으로 작업을 </a:t>
            </a:r>
            <a:r>
              <a:rPr lang="ko-KR" altLang="en-US" dirty="0">
                <a:latin typeface="+mn-ea"/>
              </a:rPr>
              <a:t>진행하기 위해 저장소를 분리하는 개념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sz="1200" dirty="0" smtClean="0">
                <a:latin typeface="+mn-ea"/>
              </a:rPr>
              <a:t>* branch : </a:t>
            </a:r>
            <a:r>
              <a:rPr lang="ko-KR" altLang="en-US" sz="1200" dirty="0" smtClean="0">
                <a:latin typeface="+mn-ea"/>
              </a:rPr>
              <a:t>나뭇가지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분기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갈라지다</a:t>
            </a:r>
            <a:endParaRPr lang="en-US" altLang="ko-KR" sz="1200" dirty="0" smtClean="0">
              <a:latin typeface="+mn-ea"/>
            </a:endParaRPr>
          </a:p>
          <a:p>
            <a:pPr>
              <a:defRPr/>
            </a:pPr>
            <a:endParaRPr lang="en-US" altLang="ko-KR" dirty="0" smtClean="0"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협업 진행 시 원본</a:t>
            </a:r>
            <a:r>
              <a:rPr lang="en-US" altLang="ko-KR" dirty="0" smtClean="0">
                <a:latin typeface="+mn-ea"/>
              </a:rPr>
              <a:t>(master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branch)</a:t>
            </a:r>
            <a:r>
              <a:rPr lang="ko-KR" altLang="en-US" dirty="0" smtClean="0">
                <a:latin typeface="+mn-ea"/>
              </a:rPr>
              <a:t> 코드를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각자 분리된 작업 영역</a:t>
            </a:r>
            <a:r>
              <a:rPr lang="en-US" altLang="ko-KR" dirty="0" smtClean="0">
                <a:latin typeface="+mn-ea"/>
              </a:rPr>
              <a:t>(branch)</a:t>
            </a:r>
            <a:r>
              <a:rPr lang="ko-KR" altLang="en-US" dirty="0" smtClean="0">
                <a:latin typeface="+mn-ea"/>
              </a:rPr>
              <a:t>으로 가져가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서로 다른 작업을 진행</a:t>
            </a:r>
            <a:r>
              <a:rPr lang="en-US" altLang="ko-KR" dirty="0" smtClean="0">
                <a:latin typeface="+mn-ea"/>
              </a:rPr>
              <a:t>.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>
              <a:defRPr/>
            </a:pPr>
            <a:endParaRPr lang="en-US" altLang="ko-KR" b="1" dirty="0"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각자 </a:t>
            </a:r>
            <a:r>
              <a:rPr lang="en-US" altLang="ko-KR" dirty="0" smtClean="0">
                <a:latin typeface="+mn-ea"/>
              </a:rPr>
              <a:t>branch</a:t>
            </a:r>
            <a:r>
              <a:rPr lang="ko-KR" altLang="en-US" dirty="0" smtClean="0">
                <a:latin typeface="+mn-ea"/>
              </a:rPr>
              <a:t>로 가져간 코드는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변경되어도 원본에 영향을 미치지 않음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defRPr/>
            </a:pPr>
            <a:endParaRPr lang="en-US" altLang="ko-KR" dirty="0" smtClean="0"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코드가 변경된 </a:t>
            </a:r>
            <a:r>
              <a:rPr lang="en-US" altLang="ko-KR" dirty="0" smtClean="0">
                <a:latin typeface="+mn-ea"/>
              </a:rPr>
              <a:t>branch</a:t>
            </a:r>
            <a:r>
              <a:rPr lang="ko-KR" altLang="en-US" dirty="0" smtClean="0">
                <a:latin typeface="+mn-ea"/>
              </a:rPr>
              <a:t>의 내용을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master branch</a:t>
            </a:r>
            <a:r>
              <a:rPr lang="ko-KR" altLang="en-US" dirty="0" smtClean="0">
                <a:latin typeface="+mn-ea"/>
              </a:rPr>
              <a:t>에 적용해달라는 요청</a:t>
            </a:r>
            <a:r>
              <a:rPr lang="en-US" altLang="ko-KR" dirty="0" smtClean="0">
                <a:latin typeface="+mn-ea"/>
              </a:rPr>
              <a:t>(Pull Request)</a:t>
            </a:r>
            <a:r>
              <a:rPr lang="ko-KR" altLang="en-US" dirty="0" smtClean="0">
                <a:latin typeface="+mn-ea"/>
              </a:rPr>
              <a:t>을 보낼 수 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  </a:t>
            </a: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요청이 받아 들여지면 </a:t>
            </a:r>
            <a:r>
              <a:rPr lang="en-US" altLang="ko-KR" dirty="0" smtClean="0">
                <a:latin typeface="+mn-ea"/>
              </a:rPr>
              <a:t>master branch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변경한 코드 내용이 병합됨</a:t>
            </a:r>
            <a:r>
              <a:rPr lang="en-US" altLang="ko-KR" dirty="0" smtClean="0">
                <a:latin typeface="+mn-ea"/>
              </a:rPr>
              <a:t>.</a:t>
            </a:r>
            <a:br>
              <a:rPr lang="en-US" altLang="ko-KR" dirty="0" smtClean="0">
                <a:latin typeface="+mn-ea"/>
              </a:rPr>
            </a:br>
            <a:endParaRPr lang="en-US" altLang="ko-KR" dirty="0" smtClean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20879" y="1063338"/>
            <a:ext cx="4031778" cy="5595386"/>
            <a:chOff x="1291659" y="1090498"/>
            <a:chExt cx="4031778" cy="5595386"/>
          </a:xfrm>
        </p:grpSpPr>
        <p:pic>
          <p:nvPicPr>
            <p:cNvPr id="3074" name="Picture 2" descr="git feature branch 모델 프로젝트 적용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1659" y="1090498"/>
              <a:ext cx="4031778" cy="534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313205" y="6378107"/>
              <a:ext cx="1988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Feature Branch Model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52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Branch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2050" name="Picture 2" descr="Branching and merging — Introduction to version control with Git 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13" y="842963"/>
            <a:ext cx="9139011" cy="52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Branch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467" y="2514599"/>
            <a:ext cx="26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en-US" altLang="ko-KR" b="1" dirty="0" smtClean="0">
                <a:solidFill>
                  <a:schemeClr val="accent1"/>
                </a:solidFill>
              </a:rPr>
              <a:t>master</a:t>
            </a:r>
            <a:r>
              <a:rPr lang="en-US" altLang="ko-KR" dirty="0" smtClean="0"/>
              <a:t>’ branch</a:t>
            </a:r>
            <a:r>
              <a:rPr lang="ko-KR" altLang="en-US" dirty="0" smtClean="0"/>
              <a:t>의 작업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014133" y="3033261"/>
            <a:ext cx="736600" cy="827539"/>
          </a:xfrm>
          <a:prstGeom prst="straightConnector1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704109" y="2998739"/>
            <a:ext cx="8512233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4569" y="3599430"/>
            <a:ext cx="3546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branch  ‘</a:t>
            </a:r>
            <a:r>
              <a:rPr lang="en-US" altLang="ko-KR" b="1" dirty="0" smtClean="0">
                <a:solidFill>
                  <a:srgbClr val="FFC000"/>
                </a:solidFill>
              </a:rPr>
              <a:t>user01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생성 시점의 </a:t>
            </a:r>
            <a:r>
              <a:rPr lang="en-US" altLang="ko-KR" dirty="0" smtClean="0"/>
              <a:t>‘</a:t>
            </a:r>
            <a:r>
              <a:rPr lang="en-US" altLang="ko-KR" b="1" dirty="0" smtClean="0">
                <a:solidFill>
                  <a:schemeClr val="accent1"/>
                </a:solidFill>
              </a:rPr>
              <a:t>master</a:t>
            </a:r>
            <a:r>
              <a:rPr lang="en-US" altLang="ko-KR" dirty="0" smtClean="0"/>
              <a:t>’ branch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내용을</a:t>
            </a:r>
            <a:r>
              <a:rPr lang="en-US" altLang="ko-KR" dirty="0"/>
              <a:t> </a:t>
            </a:r>
            <a:r>
              <a:rPr lang="ko-KR" altLang="en-US" dirty="0" smtClean="0"/>
              <a:t>복사함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750733" y="3839809"/>
            <a:ext cx="1965204" cy="8827"/>
          </a:xfrm>
          <a:prstGeom prst="straightConnector1">
            <a:avLst/>
          </a:prstGeom>
          <a:ln w="1270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77232" y="4619687"/>
            <a:ext cx="3942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Pull Request</a:t>
            </a:r>
          </a:p>
          <a:p>
            <a:r>
              <a:rPr lang="en-US" altLang="ko-KR" dirty="0" smtClean="0"/>
              <a:t>‘</a:t>
            </a:r>
            <a:r>
              <a:rPr lang="en-US" altLang="ko-KR" b="1" dirty="0" smtClean="0">
                <a:solidFill>
                  <a:srgbClr val="FFC000"/>
                </a:solidFill>
              </a:rPr>
              <a:t>user01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만의 작업내용을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en-US" altLang="ko-KR" b="1" dirty="0" smtClean="0">
                <a:solidFill>
                  <a:schemeClr val="accent1"/>
                </a:solidFill>
              </a:rPr>
              <a:t>master</a:t>
            </a:r>
            <a:r>
              <a:rPr lang="en-US" altLang="ko-KR" dirty="0" smtClean="0"/>
              <a:t>‘(</a:t>
            </a:r>
            <a:r>
              <a:rPr lang="ko-KR" altLang="en-US" dirty="0" smtClean="0"/>
              <a:t>원본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에게 합쳐질 수 있도록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en-US" altLang="ko-KR" b="1" dirty="0" smtClean="0">
                <a:solidFill>
                  <a:schemeClr val="accent1"/>
                </a:solidFill>
              </a:rPr>
              <a:t>master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에게 요청을 보냄</a:t>
            </a:r>
            <a:endParaRPr lang="en-US" altLang="ko-KR" dirty="0" smtClean="0"/>
          </a:p>
        </p:txBody>
      </p:sp>
      <p:cxnSp>
        <p:nvCxnSpPr>
          <p:cNvPr id="13" name="직선 화살표 연결선 12"/>
          <p:cNvCxnSpPr>
            <a:endCxn id="15" idx="3"/>
          </p:cNvCxnSpPr>
          <p:nvPr/>
        </p:nvCxnSpPr>
        <p:spPr>
          <a:xfrm flipV="1">
            <a:off x="6832600" y="3306295"/>
            <a:ext cx="1139885" cy="510955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1667" y="3419358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Merge</a:t>
            </a:r>
          </a:p>
          <a:p>
            <a:r>
              <a:rPr lang="en-US" altLang="ko-KR" dirty="0" smtClean="0"/>
              <a:t>‘</a:t>
            </a:r>
            <a:r>
              <a:rPr lang="en-US" altLang="ko-KR" b="1" dirty="0" smtClean="0">
                <a:solidFill>
                  <a:schemeClr val="accent1"/>
                </a:solidFill>
              </a:rPr>
              <a:t>master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가 요청 내용을 확인하고</a:t>
            </a:r>
            <a:endParaRPr lang="en-US" altLang="ko-KR" dirty="0" smtClean="0"/>
          </a:p>
          <a:p>
            <a:r>
              <a:rPr lang="ko-KR" altLang="en-US" dirty="0" smtClean="0"/>
              <a:t>승인하게 되면</a:t>
            </a:r>
            <a:endParaRPr lang="en-US" altLang="ko-KR" dirty="0" smtClean="0"/>
          </a:p>
          <a:p>
            <a:r>
              <a:rPr lang="ko-KR" altLang="en-US" dirty="0" smtClean="0"/>
              <a:t>원본에 </a:t>
            </a:r>
            <a:r>
              <a:rPr lang="en-US" altLang="ko-KR" dirty="0" smtClean="0"/>
              <a:t>‘</a:t>
            </a:r>
            <a:r>
              <a:rPr lang="en-US" altLang="ko-KR" b="1" dirty="0" smtClean="0">
                <a:solidFill>
                  <a:srgbClr val="FFC000"/>
                </a:solidFill>
              </a:rPr>
              <a:t>user01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내용이 병합됨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828655" y="2495628"/>
            <a:ext cx="982134" cy="9497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Merge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5733" y="1187353"/>
            <a:ext cx="6396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en-US" altLang="ko-KR" b="1" dirty="0" smtClean="0">
                <a:solidFill>
                  <a:schemeClr val="accent1"/>
                </a:solidFill>
              </a:rPr>
              <a:t>master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는 저장소 생성 시 자동 추가되며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branch(== </a:t>
            </a:r>
            <a:r>
              <a:rPr lang="ko-KR" altLang="en-US" dirty="0" smtClean="0"/>
              <a:t>다른 버전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내용이 병합되는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44197" y="35402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코드작성</a:t>
            </a:r>
            <a:endParaRPr lang="ko-KR" altLang="en-US" sz="1200" dirty="0"/>
          </a:p>
        </p:txBody>
      </p:sp>
      <p:sp>
        <p:nvSpPr>
          <p:cNvPr id="19" name="타원 18"/>
          <p:cNvSpPr/>
          <p:nvPr/>
        </p:nvSpPr>
        <p:spPr>
          <a:xfrm>
            <a:off x="5751995" y="3259668"/>
            <a:ext cx="1192964" cy="115363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369614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마블 '어벤져스: 캉 다이너스티'의 감독이 정해졌다 | HYPEBEAST.KR | 하입비스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603" y="342296"/>
            <a:ext cx="9475381" cy="631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한쪽 모서리가 잘린 사각형 5"/>
          <p:cNvSpPr/>
          <p:nvPr/>
        </p:nvSpPr>
        <p:spPr>
          <a:xfrm>
            <a:off x="2059270" y="5143141"/>
            <a:ext cx="1425843" cy="960895"/>
          </a:xfrm>
          <a:prstGeom prst="snip1Rect">
            <a:avLst>
              <a:gd name="adj" fmla="val 31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스파이더맨</a:t>
            </a:r>
            <a:r>
              <a:rPr lang="en-US" altLang="ko-KR" sz="1400" b="1" dirty="0" smtClean="0"/>
              <a:t>_</a:t>
            </a:r>
            <a:r>
              <a:rPr lang="ko-KR" altLang="en-US" sz="1400" b="1" dirty="0" err="1" smtClean="0"/>
              <a:t>애기피터</a:t>
            </a:r>
            <a:endParaRPr lang="ko-KR" altLang="en-US" sz="1400" b="1" dirty="0"/>
          </a:p>
        </p:txBody>
      </p:sp>
      <p:sp>
        <p:nvSpPr>
          <p:cNvPr id="8" name="한쪽 모서리가 잘린 사각형 7"/>
          <p:cNvSpPr/>
          <p:nvPr/>
        </p:nvSpPr>
        <p:spPr>
          <a:xfrm>
            <a:off x="5471750" y="5225247"/>
            <a:ext cx="1425843" cy="960895"/>
          </a:xfrm>
          <a:prstGeom prst="snip1Rect">
            <a:avLst>
              <a:gd name="adj" fmla="val 31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스파이더맨</a:t>
            </a:r>
            <a:r>
              <a:rPr lang="en-US" altLang="ko-KR" sz="1400" b="1" dirty="0" smtClean="0"/>
              <a:t>_</a:t>
            </a:r>
            <a:r>
              <a:rPr lang="ko-KR" altLang="en-US" sz="1400" b="1" dirty="0" err="1" smtClean="0"/>
              <a:t>잘생긴피터</a:t>
            </a:r>
            <a:endParaRPr lang="ko-KR" altLang="en-US" sz="1400" b="1" dirty="0"/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8698811" y="5223945"/>
            <a:ext cx="1425843" cy="960895"/>
          </a:xfrm>
          <a:prstGeom prst="snip1Rect">
            <a:avLst>
              <a:gd name="adj" fmla="val 31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스파이더맨</a:t>
            </a:r>
            <a:r>
              <a:rPr lang="en-US" altLang="ko-KR" sz="1400" b="1" dirty="0" smtClean="0"/>
              <a:t>_</a:t>
            </a:r>
            <a:r>
              <a:rPr lang="ko-KR" altLang="en-US" sz="1400" b="1" dirty="0" err="1" smtClean="0"/>
              <a:t>찐피터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67" y="2670561"/>
            <a:ext cx="1576970" cy="96490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8228367" y="2372687"/>
            <a:ext cx="2239881" cy="1657975"/>
            <a:chOff x="8245698" y="3534430"/>
            <a:chExt cx="2239881" cy="165797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5698" y="3828244"/>
              <a:ext cx="2239881" cy="1070349"/>
            </a:xfrm>
            <a:prstGeom prst="rect">
              <a:avLst/>
            </a:prstGeom>
          </p:spPr>
        </p:pic>
        <p:sp>
          <p:nvSpPr>
            <p:cNvPr id="18" name="덧셈 기호 17"/>
            <p:cNvSpPr/>
            <p:nvPr/>
          </p:nvSpPr>
          <p:spPr>
            <a:xfrm rot="2687496">
              <a:off x="8559195" y="3534430"/>
              <a:ext cx="1612885" cy="1657975"/>
            </a:xfrm>
            <a:prstGeom prst="mathPlus">
              <a:avLst>
                <a:gd name="adj1" fmla="val 617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997298" y="2349830"/>
            <a:ext cx="2239881" cy="1657975"/>
            <a:chOff x="8245698" y="3534430"/>
            <a:chExt cx="2239881" cy="165797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5698" y="3828244"/>
              <a:ext cx="2239881" cy="1070349"/>
            </a:xfrm>
            <a:prstGeom prst="rect">
              <a:avLst/>
            </a:prstGeom>
          </p:spPr>
        </p:pic>
        <p:sp>
          <p:nvSpPr>
            <p:cNvPr id="22" name="덧셈 기호 21"/>
            <p:cNvSpPr/>
            <p:nvPr/>
          </p:nvSpPr>
          <p:spPr>
            <a:xfrm rot="2687496">
              <a:off x="8559195" y="3534430"/>
              <a:ext cx="1612885" cy="1657975"/>
            </a:xfrm>
            <a:prstGeom prst="mathPlus">
              <a:avLst>
                <a:gd name="adj1" fmla="val 617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575445" y="2349829"/>
            <a:ext cx="2239881" cy="1657975"/>
            <a:chOff x="8245698" y="3534430"/>
            <a:chExt cx="2239881" cy="1657975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5698" y="3828244"/>
              <a:ext cx="2239881" cy="1070349"/>
            </a:xfrm>
            <a:prstGeom prst="rect">
              <a:avLst/>
            </a:prstGeom>
          </p:spPr>
        </p:pic>
        <p:sp>
          <p:nvSpPr>
            <p:cNvPr id="25" name="덧셈 기호 24"/>
            <p:cNvSpPr/>
            <p:nvPr/>
          </p:nvSpPr>
          <p:spPr>
            <a:xfrm rot="2687496">
              <a:off x="8559195" y="3534430"/>
              <a:ext cx="1612885" cy="1657975"/>
            </a:xfrm>
            <a:prstGeom prst="mathPlus">
              <a:avLst>
                <a:gd name="adj1" fmla="val 617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아래쪽 화살표 30"/>
          <p:cNvSpPr/>
          <p:nvPr/>
        </p:nvSpPr>
        <p:spPr>
          <a:xfrm rot="10800000">
            <a:off x="5818316" y="3736850"/>
            <a:ext cx="300824" cy="1424350"/>
          </a:xfrm>
          <a:prstGeom prst="downArrow">
            <a:avLst>
              <a:gd name="adj1" fmla="val 26618"/>
              <a:gd name="adj2" fmla="val 81176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2512325" y="3714124"/>
            <a:ext cx="1407670" cy="1376698"/>
            <a:chOff x="2379860" y="3132977"/>
            <a:chExt cx="1407670" cy="1376698"/>
          </a:xfrm>
        </p:grpSpPr>
        <p:sp>
          <p:nvSpPr>
            <p:cNvPr id="28" name="아래쪽 화살표 27"/>
            <p:cNvSpPr/>
            <p:nvPr/>
          </p:nvSpPr>
          <p:spPr>
            <a:xfrm rot="10800000">
              <a:off x="2379860" y="3132977"/>
              <a:ext cx="300824" cy="1376698"/>
            </a:xfrm>
            <a:prstGeom prst="downArrow">
              <a:avLst>
                <a:gd name="adj1" fmla="val 26618"/>
                <a:gd name="adj2" fmla="val 81176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86880" y="3734324"/>
              <a:ext cx="120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FF00"/>
                  </a:solidFill>
                </a:rPr>
                <a:t>UPDATE1</a:t>
              </a:r>
              <a:endParaRPr lang="ko-KR" alt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36529" y="4318051"/>
            <a:ext cx="12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UPDATE2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023664" y="3789309"/>
            <a:ext cx="1380088" cy="1361402"/>
            <a:chOff x="8960231" y="3149956"/>
            <a:chExt cx="1380088" cy="1361402"/>
          </a:xfrm>
        </p:grpSpPr>
        <p:sp>
          <p:nvSpPr>
            <p:cNvPr id="32" name="아래쪽 화살표 31"/>
            <p:cNvSpPr/>
            <p:nvPr/>
          </p:nvSpPr>
          <p:spPr>
            <a:xfrm rot="10800000">
              <a:off x="8960231" y="3149956"/>
              <a:ext cx="300824" cy="1361402"/>
            </a:xfrm>
            <a:prstGeom prst="downArrow">
              <a:avLst>
                <a:gd name="adj1" fmla="val 26618"/>
                <a:gd name="adj2" fmla="val 81176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139669" y="3676118"/>
              <a:ext cx="120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FF00"/>
                  </a:solidFill>
                </a:rPr>
                <a:t>UPDATE3</a:t>
              </a:r>
              <a:endParaRPr lang="ko-KR" alt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36" name="아래쪽 화살표 35"/>
          <p:cNvSpPr/>
          <p:nvPr/>
        </p:nvSpPr>
        <p:spPr>
          <a:xfrm rot="6757328">
            <a:off x="3869662" y="1343821"/>
            <a:ext cx="300824" cy="1952542"/>
          </a:xfrm>
          <a:prstGeom prst="downArrow">
            <a:avLst>
              <a:gd name="adj1" fmla="val 26618"/>
              <a:gd name="adj2" fmla="val 81176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 rot="14746834">
            <a:off x="7975697" y="1387222"/>
            <a:ext cx="300824" cy="1852602"/>
          </a:xfrm>
          <a:prstGeom prst="downArrow">
            <a:avLst>
              <a:gd name="adj1" fmla="val 26618"/>
              <a:gd name="adj2" fmla="val 81176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0800000">
            <a:off x="6053862" y="1412925"/>
            <a:ext cx="300824" cy="1253576"/>
          </a:xfrm>
          <a:prstGeom prst="downArrow">
            <a:avLst>
              <a:gd name="adj1" fmla="val 26618"/>
              <a:gd name="adj2" fmla="val 81176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한쪽 모서리가 잘린 사각형 29"/>
          <p:cNvSpPr/>
          <p:nvPr/>
        </p:nvSpPr>
        <p:spPr>
          <a:xfrm>
            <a:off x="5491352" y="5225246"/>
            <a:ext cx="1425843" cy="960895"/>
          </a:xfrm>
          <a:prstGeom prst="snip1Rect">
            <a:avLst>
              <a:gd name="adj" fmla="val 3118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스파이더맨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6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31" grpId="0" animBg="1"/>
      <p:bldP spid="34" grpId="0"/>
      <p:bldP spid="34" grpId="1"/>
      <p:bldP spid="36" grpId="0" animBg="1"/>
      <p:bldP spid="37" grpId="0" animBg="1"/>
      <p:bldP spid="26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231457" y="128854"/>
            <a:ext cx="2945918" cy="3341177"/>
            <a:chOff x="231457" y="128854"/>
            <a:chExt cx="2945918" cy="3341177"/>
          </a:xfrm>
        </p:grpSpPr>
        <p:sp>
          <p:nvSpPr>
            <p:cNvPr id="5" name="직사각형 4"/>
            <p:cNvSpPr/>
            <p:nvPr/>
          </p:nvSpPr>
          <p:spPr>
            <a:xfrm>
              <a:off x="231457" y="128854"/>
              <a:ext cx="2945918" cy="33411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7493" y="503826"/>
              <a:ext cx="1993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Version Database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24865" y="1085932"/>
              <a:ext cx="1413057" cy="43969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Version 3</a:t>
              </a:r>
              <a:endParaRPr lang="ko-KR" altLang="en-US" dirty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024865" y="1765973"/>
              <a:ext cx="1413057" cy="43969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Version 2</a:t>
              </a:r>
              <a:endParaRPr lang="ko-KR" altLang="en-US" dirty="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1024867" y="2457807"/>
              <a:ext cx="1413057" cy="43969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Version 1</a:t>
              </a:r>
              <a:endParaRPr lang="ko-KR" altLang="en-US" dirty="0"/>
            </a:p>
          </p:txBody>
        </p:sp>
        <p:cxnSp>
          <p:nvCxnSpPr>
            <p:cNvPr id="12" name="직선 연결선 11"/>
            <p:cNvCxnSpPr>
              <a:stCxn id="46" idx="0"/>
              <a:endCxn id="45" idx="2"/>
            </p:cNvCxnSpPr>
            <p:nvPr/>
          </p:nvCxnSpPr>
          <p:spPr>
            <a:xfrm flipH="1" flipV="1">
              <a:off x="1731394" y="2205664"/>
              <a:ext cx="2" cy="25214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5" idx="0"/>
              <a:endCxn id="10" idx="2"/>
            </p:cNvCxnSpPr>
            <p:nvPr/>
          </p:nvCxnSpPr>
          <p:spPr>
            <a:xfrm flipV="1">
              <a:off x="1731394" y="1525623"/>
              <a:ext cx="0" cy="24035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0" idx="1"/>
            </p:cNvCxnSpPr>
            <p:nvPr/>
          </p:nvCxnSpPr>
          <p:spPr>
            <a:xfrm flipH="1" flipV="1">
              <a:off x="231457" y="1301262"/>
              <a:ext cx="793408" cy="451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511" y="581241"/>
            <a:ext cx="2969533" cy="1374381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8572898" y="3014692"/>
            <a:ext cx="2575743" cy="3520979"/>
            <a:chOff x="8572898" y="3014692"/>
            <a:chExt cx="2575743" cy="3520979"/>
          </a:xfrm>
        </p:grpSpPr>
        <p:pic>
          <p:nvPicPr>
            <p:cNvPr id="2056" name="Picture 8" descr="안소니 루소 감독이 밝힌 어벤져스 인기 비결…캐릭터의 연대와 화합 | 한경닷컴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9" b="20916"/>
            <a:stretch/>
          </p:blipFill>
          <p:spPr bwMode="auto">
            <a:xfrm>
              <a:off x="8572898" y="3014692"/>
              <a:ext cx="2575743" cy="305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513820" y="6166339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User 3</a:t>
              </a:r>
              <a:endParaRPr lang="ko-KR" altLang="en-US" b="1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172847" y="3014692"/>
            <a:ext cx="3291010" cy="3520980"/>
            <a:chOff x="1172847" y="3014692"/>
            <a:chExt cx="3291010" cy="3520980"/>
          </a:xfrm>
        </p:grpSpPr>
        <p:pic>
          <p:nvPicPr>
            <p:cNvPr id="2050" name="Picture 2" descr="마블시네마틱유니버스의 아버지 STAN LEE &lt; 사자인터뷰 &lt; COLUMN &lt; 기사본문 - 레전드매거진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2847" y="3014692"/>
              <a:ext cx="3291010" cy="306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2275535" y="6166340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User 1</a:t>
              </a:r>
              <a:endParaRPr lang="ko-KR" altLang="en-US" b="1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792918" y="3009624"/>
            <a:ext cx="3384714" cy="3530768"/>
            <a:chOff x="4792918" y="3009624"/>
            <a:chExt cx="3384714" cy="3530768"/>
          </a:xfrm>
        </p:grpSpPr>
        <p:pic>
          <p:nvPicPr>
            <p:cNvPr id="2052" name="Picture 4" descr="마블 코믹스' 악셀 알론소, '미생'의 윤태호 작가와 만나다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918" y="3009624"/>
              <a:ext cx="3384714" cy="306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6199268" y="617106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User 2</a:t>
              </a:r>
              <a:endParaRPr lang="ko-KR" altLang="en-US" b="1" dirty="0"/>
            </a:p>
          </p:txBody>
        </p:sp>
      </p:grpSp>
      <p:sp>
        <p:nvSpPr>
          <p:cNvPr id="3" name="아래쪽 화살표 2"/>
          <p:cNvSpPr/>
          <p:nvPr/>
        </p:nvSpPr>
        <p:spPr>
          <a:xfrm rot="10800000">
            <a:off x="6199268" y="1984111"/>
            <a:ext cx="572015" cy="963154"/>
          </a:xfrm>
          <a:prstGeom prst="downArrow">
            <a:avLst>
              <a:gd name="adj1" fmla="val 33604"/>
              <a:gd name="adj2" fmla="val 520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 rot="14021596">
            <a:off x="4064983" y="1682816"/>
            <a:ext cx="572015" cy="1461464"/>
          </a:xfrm>
          <a:prstGeom prst="downArrow">
            <a:avLst>
              <a:gd name="adj1" fmla="val 33604"/>
              <a:gd name="adj2" fmla="val 520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아래쪽 화살표 41"/>
          <p:cNvSpPr/>
          <p:nvPr/>
        </p:nvSpPr>
        <p:spPr>
          <a:xfrm rot="7741440" flipH="1">
            <a:off x="8455222" y="1652685"/>
            <a:ext cx="572015" cy="1521729"/>
          </a:xfrm>
          <a:prstGeom prst="downArrow">
            <a:avLst>
              <a:gd name="adj1" fmla="val 33604"/>
              <a:gd name="adj2" fmla="val 520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2803" y="551028"/>
            <a:ext cx="1576970" cy="964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8656" y="158981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Version 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19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2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7573580" y="315229"/>
            <a:ext cx="2945918" cy="3341177"/>
            <a:chOff x="231457" y="128854"/>
            <a:chExt cx="2945918" cy="3341177"/>
          </a:xfrm>
        </p:grpSpPr>
        <p:sp>
          <p:nvSpPr>
            <p:cNvPr id="32" name="직사각형 31"/>
            <p:cNvSpPr/>
            <p:nvPr/>
          </p:nvSpPr>
          <p:spPr>
            <a:xfrm>
              <a:off x="231457" y="128854"/>
              <a:ext cx="2945918" cy="33411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7493" y="503826"/>
              <a:ext cx="1993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Version Database</a:t>
              </a:r>
              <a:endParaRPr lang="ko-KR" altLang="en-US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024865" y="1085932"/>
              <a:ext cx="1413057" cy="43969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Version 3</a:t>
              </a:r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024865" y="1765973"/>
              <a:ext cx="1413057" cy="43969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Version 2</a:t>
              </a:r>
              <a:endParaRPr lang="ko-KR" altLang="en-US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024867" y="2457807"/>
              <a:ext cx="1413057" cy="43969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Version 1</a:t>
              </a:r>
              <a:endParaRPr lang="ko-KR" altLang="en-US" dirty="0"/>
            </a:p>
          </p:txBody>
        </p:sp>
        <p:cxnSp>
          <p:nvCxnSpPr>
            <p:cNvPr id="47" name="직선 연결선 46"/>
            <p:cNvCxnSpPr>
              <a:stCxn id="37" idx="0"/>
              <a:endCxn id="36" idx="2"/>
            </p:cNvCxnSpPr>
            <p:nvPr/>
          </p:nvCxnSpPr>
          <p:spPr>
            <a:xfrm flipH="1" flipV="1">
              <a:off x="1731394" y="2205664"/>
              <a:ext cx="2" cy="25214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36" idx="0"/>
              <a:endCxn id="35" idx="2"/>
            </p:cNvCxnSpPr>
            <p:nvPr/>
          </p:nvCxnSpPr>
          <p:spPr>
            <a:xfrm flipV="1">
              <a:off x="1731394" y="1525623"/>
              <a:ext cx="0" cy="24035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5" idx="1"/>
            </p:cNvCxnSpPr>
            <p:nvPr/>
          </p:nvCxnSpPr>
          <p:spPr>
            <a:xfrm flipH="1" flipV="1">
              <a:off x="231457" y="1301262"/>
              <a:ext cx="793408" cy="451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231457" y="128854"/>
            <a:ext cx="2945918" cy="3341177"/>
            <a:chOff x="231457" y="128854"/>
            <a:chExt cx="2945918" cy="3341177"/>
          </a:xfrm>
        </p:grpSpPr>
        <p:sp>
          <p:nvSpPr>
            <p:cNvPr id="5" name="직사각형 4"/>
            <p:cNvSpPr/>
            <p:nvPr/>
          </p:nvSpPr>
          <p:spPr>
            <a:xfrm>
              <a:off x="231457" y="128854"/>
              <a:ext cx="2945918" cy="33411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7493" y="503826"/>
              <a:ext cx="1993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Version Database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24865" y="1085932"/>
              <a:ext cx="1413057" cy="43969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Version 3</a:t>
              </a:r>
              <a:endParaRPr lang="ko-KR" altLang="en-US" dirty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024865" y="1765973"/>
              <a:ext cx="1413057" cy="43969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Version 2</a:t>
              </a:r>
              <a:endParaRPr lang="ko-KR" altLang="en-US" dirty="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1024867" y="2457807"/>
              <a:ext cx="1413057" cy="439691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Version 1</a:t>
              </a:r>
              <a:endParaRPr lang="ko-KR" altLang="en-US" dirty="0"/>
            </a:p>
          </p:txBody>
        </p:sp>
        <p:cxnSp>
          <p:nvCxnSpPr>
            <p:cNvPr id="12" name="직선 연결선 11"/>
            <p:cNvCxnSpPr>
              <a:stCxn id="46" idx="0"/>
              <a:endCxn id="45" idx="2"/>
            </p:cNvCxnSpPr>
            <p:nvPr/>
          </p:nvCxnSpPr>
          <p:spPr>
            <a:xfrm flipH="1" flipV="1">
              <a:off x="1731394" y="2205664"/>
              <a:ext cx="2" cy="25214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45" idx="0"/>
              <a:endCxn id="10" idx="2"/>
            </p:cNvCxnSpPr>
            <p:nvPr/>
          </p:nvCxnSpPr>
          <p:spPr>
            <a:xfrm flipV="1">
              <a:off x="1731394" y="1525623"/>
              <a:ext cx="0" cy="24035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0" idx="1"/>
            </p:cNvCxnSpPr>
            <p:nvPr/>
          </p:nvCxnSpPr>
          <p:spPr>
            <a:xfrm flipH="1" flipV="1">
              <a:off x="231457" y="1301262"/>
              <a:ext cx="793408" cy="451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9450539" y="3992265"/>
            <a:ext cx="1860608" cy="2543407"/>
            <a:chOff x="8572898" y="3014692"/>
            <a:chExt cx="2575743" cy="3520979"/>
          </a:xfrm>
        </p:grpSpPr>
        <p:pic>
          <p:nvPicPr>
            <p:cNvPr id="2056" name="Picture 8" descr="안소니 루소 감독이 밝힌 어벤져스 인기 비결…캐릭터의 연대와 화합 | 한경닷컴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9" b="20916"/>
            <a:stretch/>
          </p:blipFill>
          <p:spPr bwMode="auto">
            <a:xfrm>
              <a:off x="8572898" y="3014692"/>
              <a:ext cx="2575743" cy="305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513820" y="6166339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User 3</a:t>
              </a:r>
              <a:endParaRPr lang="ko-KR" altLang="en-US" b="1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172847" y="3014692"/>
            <a:ext cx="3291010" cy="3520980"/>
            <a:chOff x="1172847" y="3014692"/>
            <a:chExt cx="3291010" cy="3520980"/>
          </a:xfrm>
        </p:grpSpPr>
        <p:pic>
          <p:nvPicPr>
            <p:cNvPr id="2050" name="Picture 2" descr="마블시네마틱유니버스의 아버지 STAN LEE &lt; 사자인터뷰 &lt; COLUMN &lt; 기사본문 - 레전드매거진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2847" y="3014692"/>
              <a:ext cx="3291010" cy="306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2275535" y="6166340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User 1</a:t>
              </a:r>
              <a:endParaRPr lang="ko-KR" altLang="en-US" b="1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541477" y="4000130"/>
            <a:ext cx="2441777" cy="2535541"/>
            <a:chOff x="4792918" y="3009624"/>
            <a:chExt cx="3384714" cy="3530768"/>
          </a:xfrm>
        </p:grpSpPr>
        <p:pic>
          <p:nvPicPr>
            <p:cNvPr id="2052" name="Picture 4" descr="마블 코믹스' 악셀 알론소, '미생'의 윤태호 작가와 만나다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918" y="3009624"/>
              <a:ext cx="3384714" cy="306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6199268" y="617106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User 2</a:t>
              </a:r>
              <a:endParaRPr lang="ko-KR" altLang="en-US" b="1" dirty="0"/>
            </a:p>
          </p:txBody>
        </p:sp>
      </p:grpSp>
      <p:sp>
        <p:nvSpPr>
          <p:cNvPr id="3" name="아래쪽 화살표 2"/>
          <p:cNvSpPr/>
          <p:nvPr/>
        </p:nvSpPr>
        <p:spPr>
          <a:xfrm rot="19694733">
            <a:off x="6372101" y="1994255"/>
            <a:ext cx="572015" cy="1990019"/>
          </a:xfrm>
          <a:prstGeom prst="downArrow">
            <a:avLst>
              <a:gd name="adj1" fmla="val 33604"/>
              <a:gd name="adj2" fmla="val 5205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 rot="14021596">
            <a:off x="3789917" y="1734956"/>
            <a:ext cx="572015" cy="1461464"/>
          </a:xfrm>
          <a:prstGeom prst="downArrow">
            <a:avLst>
              <a:gd name="adj1" fmla="val 33604"/>
              <a:gd name="adj2" fmla="val 520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778" y="128854"/>
            <a:ext cx="2343760" cy="1870087"/>
          </a:xfrm>
          <a:prstGeom prst="rect">
            <a:avLst/>
          </a:prstGeom>
        </p:spPr>
      </p:pic>
      <p:sp>
        <p:nvSpPr>
          <p:cNvPr id="29" name="아래쪽 화살표 28"/>
          <p:cNvSpPr/>
          <p:nvPr/>
        </p:nvSpPr>
        <p:spPr>
          <a:xfrm rot="17562106">
            <a:off x="7852346" y="897545"/>
            <a:ext cx="572015" cy="4211339"/>
          </a:xfrm>
          <a:prstGeom prst="downArrow">
            <a:avLst>
              <a:gd name="adj1" fmla="val 33604"/>
              <a:gd name="adj2" fmla="val 5205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097" y="2266214"/>
            <a:ext cx="2927096" cy="18404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71554" y="1870048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push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2819" y="2118000"/>
            <a:ext cx="64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</a:rPr>
              <a:t>pull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75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29" grpId="0" animBg="1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형상 관리란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?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5538" y="1291004"/>
            <a:ext cx="8021748" cy="3323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latin typeface="+mn-ea"/>
              </a:rPr>
              <a:t>형상 관리</a:t>
            </a:r>
            <a:endParaRPr lang="en-US" altLang="ko-KR" sz="2400" b="1" dirty="0" smtClean="0"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소프트웨어의 변경 사항을 체계적으로 추적하고 통제하는 것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defRPr/>
            </a:pPr>
            <a:endParaRPr lang="en-US" altLang="ko-KR" dirty="0" smtClean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endParaRPr lang="en-US" altLang="ko-KR" dirty="0" smtClean="0">
              <a:latin typeface="+mn-ea"/>
            </a:endParaRPr>
          </a:p>
          <a:p>
            <a:pPr>
              <a:defRPr/>
            </a:pPr>
            <a:r>
              <a:rPr lang="ko-KR" altLang="en-US" sz="2400" b="1" dirty="0" smtClean="0">
                <a:latin typeface="+mn-ea"/>
              </a:rPr>
              <a:t>형상 관리 시스템</a:t>
            </a:r>
            <a:endParaRPr lang="en-US" altLang="ko-KR" sz="2400" b="1" dirty="0">
              <a:latin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dirty="0" smtClean="0">
                <a:latin typeface="+mn-ea"/>
              </a:rPr>
              <a:t>개발 </a:t>
            </a:r>
            <a:r>
              <a:rPr lang="ko-KR" altLang="en-US" dirty="0">
                <a:latin typeface="+mn-ea"/>
              </a:rPr>
              <a:t>중 발생하는 모든 산출물들이 변경됨으로써 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ko-KR" altLang="en-US" dirty="0" smtClean="0">
                <a:latin typeface="+mn-ea"/>
              </a:rPr>
              <a:t>점차 </a:t>
            </a:r>
            <a:r>
              <a:rPr lang="ko-KR" altLang="en-US" dirty="0">
                <a:latin typeface="+mn-ea"/>
              </a:rPr>
              <a:t>변해가는 소프트웨어 형상을 체계적으로 관리하고 유지하는 </a:t>
            </a:r>
            <a:r>
              <a:rPr lang="ko-KR" altLang="en-US" dirty="0" smtClean="0">
                <a:latin typeface="+mn-ea"/>
              </a:rPr>
              <a:t>시스템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dirty="0" smtClean="0">
                <a:latin typeface="+mn-ea"/>
              </a:rPr>
              <a:t>개발 </a:t>
            </a:r>
            <a:r>
              <a:rPr lang="ko-KR" altLang="en-US" dirty="0">
                <a:latin typeface="+mn-ea"/>
              </a:rPr>
              <a:t>산출물들의 </a:t>
            </a:r>
            <a:r>
              <a:rPr lang="ko-KR" altLang="en-US" dirty="0" smtClean="0">
                <a:latin typeface="+mn-ea"/>
              </a:rPr>
              <a:t>버전 관리와 변경 내역 조회 가능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Tx/>
              <a:buChar char="-"/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6" name="Picture 2" descr="Git Branches: List, Create, Switch to, Merge, Push, &amp; Dele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4" y="3930162"/>
            <a:ext cx="4205531" cy="215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4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Git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48015" y="1985597"/>
            <a:ext cx="7516545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대표적인 형상 관리 툴</a:t>
            </a:r>
            <a:endParaRPr lang="en-US" altLang="ko-KR" dirty="0" smtClean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프로젝트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소스 코드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를 저장하고 이력을 관리하는 </a:t>
            </a:r>
            <a:r>
              <a:rPr lang="ko-KR" altLang="en-US" b="1" dirty="0" smtClean="0">
                <a:latin typeface="+mn-ea"/>
              </a:rPr>
              <a:t>저장소</a:t>
            </a:r>
            <a:r>
              <a:rPr lang="en-US" altLang="ko-KR" b="1" dirty="0" smtClean="0">
                <a:latin typeface="+mn-ea"/>
              </a:rPr>
              <a:t>(repository)</a:t>
            </a:r>
          </a:p>
          <a:p>
            <a:pPr marL="285750" indent="-285750">
              <a:buFontTx/>
              <a:buChar char="-"/>
              <a:defRPr/>
            </a:pPr>
            <a:endParaRPr lang="en-US" altLang="ko-KR" dirty="0" smtClean="0"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원하는 시점에 소스 코드를 저장하거나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저장 지점으로 돌아가는 기능을 제공하여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프로젝트의 버전을 관리할 수 있음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Tx/>
              <a:buChar char="-"/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여러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에 소스 코드를 저장시키거나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여러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에서 작성한 내용을 하나로 병합</a:t>
            </a:r>
            <a:r>
              <a:rPr lang="en-US" altLang="ko-KR" dirty="0" smtClean="0">
                <a:latin typeface="+mn-ea"/>
              </a:rPr>
              <a:t>(merge)</a:t>
            </a:r>
            <a:r>
              <a:rPr lang="ko-KR" altLang="en-US" dirty="0" smtClean="0">
                <a:latin typeface="+mn-ea"/>
              </a:rPr>
              <a:t>하는 것이 가능함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1028" name="Picture 4" descr="Git 기초- 깃(git) 명령어 배워보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29" y="182733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Git</a:t>
            </a:r>
            <a:r>
              <a:rPr lang="en-US" altLang="ko-KR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Hub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48015" y="1985597"/>
            <a:ext cx="7462299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코드 저장소 </a:t>
            </a:r>
            <a:r>
              <a:rPr lang="en-US" altLang="ko-KR" dirty="0" err="1" smtClean="0">
                <a:latin typeface="+mn-ea"/>
              </a:rPr>
              <a:t>Git</a:t>
            </a:r>
            <a:r>
              <a:rPr lang="ko-KR" altLang="en-US" dirty="0" smtClean="0">
                <a:latin typeface="+mn-ea"/>
              </a:rPr>
              <a:t>을 웹으로 이용할 수 있게 만든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원격 저장소</a:t>
            </a:r>
            <a:r>
              <a:rPr lang="en-US" altLang="ko-KR" dirty="0" smtClean="0">
                <a:latin typeface="+mn-ea"/>
              </a:rPr>
              <a:t>(remote repository)</a:t>
            </a:r>
          </a:p>
          <a:p>
            <a:pPr marL="285750" indent="-285750">
              <a:buFontTx/>
              <a:buChar char="-"/>
              <a:defRPr/>
            </a:pPr>
            <a:endParaRPr lang="en-US" altLang="ko-KR" dirty="0" smtClean="0"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인터넷이 제공 되는 환경에서 소스 코드의 공유 및 버전 관리가 가능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여러 개발자가 하나의 원격 저장소에 있는 소스 코드를 받거나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변경한 코드를 병합하는 것이 가능</a:t>
            </a:r>
            <a:r>
              <a:rPr lang="en-US" altLang="ko-KR" dirty="0" smtClean="0">
                <a:latin typeface="+mn-ea"/>
              </a:rPr>
              <a:t>.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+mn-ea"/>
                <a:sym typeface="Wingdings" panose="05000000000000000000" pitchFamily="2" charset="2"/>
              </a:rPr>
              <a:t>협업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smtClean="0">
                <a:latin typeface="+mn-ea"/>
                <a:hlinkClick r:id="rId3"/>
              </a:rPr>
              <a:t>https</a:t>
            </a:r>
            <a:r>
              <a:rPr lang="en-US" altLang="ko-KR" dirty="0">
                <a:latin typeface="+mn-ea"/>
                <a:hlinkClick r:id="rId3"/>
              </a:rPr>
              <a:t>://github.com/</a:t>
            </a:r>
            <a:endParaRPr lang="en-US" altLang="ko-KR" dirty="0">
              <a:latin typeface="+mn-ea"/>
            </a:endParaRPr>
          </a:p>
        </p:txBody>
      </p:sp>
      <p:pic>
        <p:nvPicPr>
          <p:cNvPr id="1030" name="Picture 6" descr="Github repo 올바르게 가져오기.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6" r="18346"/>
          <a:stretch/>
        </p:blipFill>
        <p:spPr bwMode="auto">
          <a:xfrm>
            <a:off x="474799" y="1985597"/>
            <a:ext cx="3437778" cy="271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저장소</a:t>
            </a: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(Repository)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종류와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관련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용어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1530" y="1545981"/>
            <a:ext cx="421823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Working Directory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작업이 진행되는 폴더</a:t>
            </a:r>
            <a:endParaRPr lang="en-US" altLang="ko-KR" sz="1200" dirty="0" smtClean="0">
              <a:latin typeface="+mn-ea"/>
            </a:endParaRPr>
          </a:p>
          <a:p>
            <a:pPr>
              <a:defRPr/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프로젝트 폴더를 의미하며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소스코드 변경 후 </a:t>
            </a:r>
            <a:endParaRPr lang="en-US" altLang="ko-KR" sz="1200" dirty="0" smtClean="0">
              <a:latin typeface="+mn-ea"/>
            </a:endParaRPr>
          </a:p>
          <a:p>
            <a:pPr>
              <a:defRPr/>
            </a:pPr>
            <a:r>
              <a:rPr lang="en-US" altLang="ko-KR" sz="1200" dirty="0" smtClean="0">
                <a:latin typeface="+mn-ea"/>
              </a:rPr>
              <a:t>   </a:t>
            </a:r>
            <a:r>
              <a:rPr lang="en-US" altLang="ko-KR" sz="1200" b="1" dirty="0" err="1" smtClean="0">
                <a:latin typeface="+mn-ea"/>
              </a:rPr>
              <a:t>git</a:t>
            </a:r>
            <a:r>
              <a:rPr lang="en-US" altLang="ko-KR" sz="1200" b="1" dirty="0" smtClean="0">
                <a:latin typeface="+mn-ea"/>
              </a:rPr>
              <a:t> add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그냥 </a:t>
            </a:r>
            <a:r>
              <a:rPr lang="en-US" altLang="ko-KR" sz="1200" b="1" dirty="0" smtClean="0">
                <a:latin typeface="+mn-ea"/>
              </a:rPr>
              <a:t>save</a:t>
            </a:r>
            <a:r>
              <a:rPr lang="en-US" altLang="ko-KR" sz="1200" dirty="0" smtClean="0">
                <a:latin typeface="+mn-ea"/>
              </a:rPr>
              <a:t>, ctrl + s) </a:t>
            </a:r>
            <a:r>
              <a:rPr lang="ko-KR" altLang="en-US" sz="1200" dirty="0" smtClean="0">
                <a:latin typeface="+mn-ea"/>
              </a:rPr>
              <a:t>시 </a:t>
            </a:r>
            <a:r>
              <a:rPr lang="en-US" altLang="ko-KR" sz="1200" dirty="0" smtClean="0">
                <a:latin typeface="+mn-ea"/>
              </a:rPr>
              <a:t>Staging Area</a:t>
            </a:r>
            <a:r>
              <a:rPr lang="ko-KR" altLang="en-US" sz="1200" dirty="0" smtClean="0">
                <a:latin typeface="+mn-ea"/>
              </a:rPr>
              <a:t>로 전달됨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defRPr/>
            </a:pPr>
            <a:endParaRPr lang="en-US" altLang="ko-KR" sz="1200" dirty="0" smtClean="0">
              <a:latin typeface="+mn-ea"/>
            </a:endParaRPr>
          </a:p>
          <a:p>
            <a:pPr>
              <a:defRPr/>
            </a:pPr>
            <a:r>
              <a:rPr lang="en-US" altLang="ko-KR" sz="1200" dirty="0" smtClean="0">
                <a:latin typeface="+mn-ea"/>
              </a:rPr>
              <a:t>- Local Repository</a:t>
            </a:r>
            <a:r>
              <a:rPr lang="ko-KR" altLang="en-US" sz="1200" dirty="0" smtClean="0">
                <a:latin typeface="+mn-ea"/>
              </a:rPr>
              <a:t>에 저장된 소스코드를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현재 프로젝트에 병합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b="1" dirty="0" smtClean="0">
                <a:latin typeface="+mn-ea"/>
              </a:rPr>
              <a:t>merge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가능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>
              <a:defRPr/>
            </a:pPr>
            <a:endParaRPr lang="en-US" altLang="ko-KR" sz="1200" dirty="0">
              <a:latin typeface="+mn-ea"/>
            </a:endParaRP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Staging Area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준비 영역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중간 영역</a:t>
            </a:r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en-US" altLang="ko-KR" sz="1200" dirty="0" smtClean="0">
                <a:latin typeface="+mn-ea"/>
              </a:rPr>
              <a:t> - </a:t>
            </a:r>
            <a:r>
              <a:rPr lang="ko-KR" altLang="en-US" sz="1200" dirty="0" smtClean="0">
                <a:latin typeface="+mn-ea"/>
              </a:rPr>
              <a:t>변경된 코드가 </a:t>
            </a:r>
            <a:r>
              <a:rPr lang="en-US" altLang="ko-KR" sz="1200" dirty="0" smtClean="0">
                <a:latin typeface="+mn-ea"/>
              </a:rPr>
              <a:t>Local Repository</a:t>
            </a:r>
            <a:r>
              <a:rPr lang="ko-KR" altLang="en-US" sz="1200" dirty="0" smtClean="0">
                <a:latin typeface="+mn-ea"/>
              </a:rPr>
              <a:t>에 저장하기 전</a:t>
            </a:r>
            <a:endParaRPr lang="en-US" altLang="ko-KR" sz="1200" dirty="0" smtClean="0">
              <a:latin typeface="+mn-ea"/>
            </a:endParaRPr>
          </a:p>
          <a:p>
            <a:pPr>
              <a:defRPr/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</a:t>
            </a:r>
            <a:r>
              <a:rPr lang="ko-KR" altLang="en-US" sz="1200" dirty="0" smtClean="0">
                <a:latin typeface="+mn-ea"/>
              </a:rPr>
              <a:t>머무르는 중간 영역</a:t>
            </a:r>
            <a:r>
              <a:rPr lang="en-US" altLang="ko-KR" sz="1200" dirty="0" smtClean="0">
                <a:latin typeface="+mn-ea"/>
              </a:rPr>
              <a:t>. </a:t>
            </a:r>
          </a:p>
          <a:p>
            <a:pPr>
              <a:defRPr/>
            </a:pP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- </a:t>
            </a:r>
            <a:r>
              <a:rPr lang="en-US" altLang="ko-KR" sz="1200" dirty="0">
                <a:latin typeface="+mn-ea"/>
              </a:rPr>
              <a:t>Local </a:t>
            </a:r>
            <a:r>
              <a:rPr lang="en-US" altLang="ko-KR" sz="1200" dirty="0" smtClean="0">
                <a:latin typeface="+mn-ea"/>
              </a:rPr>
              <a:t>Repository</a:t>
            </a:r>
            <a:r>
              <a:rPr lang="ko-KR" altLang="en-US" sz="1200" dirty="0" smtClean="0">
                <a:latin typeface="+mn-ea"/>
              </a:rPr>
              <a:t>에 저장될 코드를 선택하고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</a:t>
            </a:r>
            <a:r>
              <a:rPr lang="en-US" altLang="ko-KR" sz="1200" b="1" dirty="0" smtClean="0">
                <a:latin typeface="+mn-ea"/>
              </a:rPr>
              <a:t>commit</a:t>
            </a:r>
            <a:r>
              <a:rPr lang="ko-KR" altLang="en-US" sz="1200" dirty="0" smtClean="0">
                <a:latin typeface="+mn-ea"/>
              </a:rPr>
              <a:t>을 통해 저장할 수 있음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>
              <a:defRPr/>
            </a:pPr>
            <a:endParaRPr lang="en-US" altLang="ko-KR" sz="1200" dirty="0">
              <a:latin typeface="+mn-ea"/>
            </a:endParaRP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Local Repository </a:t>
            </a:r>
            <a:r>
              <a:rPr lang="en-US" altLang="ko-KR" sz="1200" dirty="0" smtClean="0">
                <a:latin typeface="+mn-ea"/>
              </a:rPr>
              <a:t>:  </a:t>
            </a:r>
            <a:r>
              <a:rPr lang="ko-KR" altLang="en-US" sz="1200" dirty="0" smtClean="0">
                <a:latin typeface="+mn-ea"/>
              </a:rPr>
              <a:t>내 </a:t>
            </a:r>
            <a:r>
              <a:rPr lang="en-US" altLang="ko-KR" sz="1200" dirty="0" smtClean="0">
                <a:latin typeface="+mn-ea"/>
              </a:rPr>
              <a:t>PC </a:t>
            </a:r>
            <a:r>
              <a:rPr lang="ko-KR" altLang="en-US" sz="1200" dirty="0" smtClean="0">
                <a:latin typeface="+mn-ea"/>
              </a:rPr>
              <a:t>내에 있는 저장소</a:t>
            </a:r>
            <a:endParaRPr lang="en-US" altLang="ko-KR" sz="1200" dirty="0" smtClean="0">
              <a:latin typeface="+mn-ea"/>
            </a:endParaRPr>
          </a:p>
          <a:p>
            <a:pPr>
              <a:defRPr/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소스 코드의 추가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변경 사항을 기록하는 저장소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defRPr/>
            </a:pPr>
            <a:r>
              <a:rPr lang="en-US" altLang="ko-KR" sz="1200" dirty="0" smtClean="0">
                <a:latin typeface="+mn-ea"/>
              </a:rPr>
              <a:t>- Local Repository</a:t>
            </a:r>
            <a:r>
              <a:rPr lang="ko-KR" altLang="en-US" sz="1200" dirty="0" smtClean="0">
                <a:latin typeface="+mn-ea"/>
              </a:rPr>
              <a:t>에 저장된 내용은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Remote Repository</a:t>
            </a:r>
            <a:r>
              <a:rPr lang="ko-KR" altLang="en-US" sz="1200" dirty="0" smtClean="0">
                <a:latin typeface="+mn-ea"/>
              </a:rPr>
              <a:t>에 </a:t>
            </a:r>
            <a:r>
              <a:rPr lang="en-US" altLang="ko-KR" sz="1200" b="1" dirty="0" smtClean="0">
                <a:latin typeface="+mn-ea"/>
              </a:rPr>
              <a:t>push</a:t>
            </a:r>
            <a:r>
              <a:rPr lang="ko-KR" altLang="en-US" sz="1200" dirty="0" smtClean="0">
                <a:latin typeface="+mn-ea"/>
              </a:rPr>
              <a:t>를 반영할 수 있음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buFontTx/>
              <a:buChar char="-"/>
              <a:defRPr/>
            </a:pPr>
            <a:endParaRPr lang="en-US" altLang="ko-KR" sz="1200" dirty="0" smtClean="0">
              <a:latin typeface="+mn-ea"/>
            </a:endParaRPr>
          </a:p>
          <a:p>
            <a:pPr marL="171450" indent="-171450">
              <a:buFontTx/>
              <a:buChar char="-"/>
              <a:defRPr/>
            </a:pPr>
            <a:r>
              <a:rPr lang="en-US" altLang="ko-KR" sz="1200" dirty="0" smtClean="0">
                <a:latin typeface="+mn-ea"/>
              </a:rPr>
              <a:t>Remote Repository</a:t>
            </a:r>
            <a:r>
              <a:rPr lang="ko-KR" altLang="en-US" sz="1200" dirty="0" smtClean="0">
                <a:latin typeface="+mn-ea"/>
              </a:rPr>
              <a:t>에 저장된 소스 코드를 </a:t>
            </a:r>
            <a:r>
              <a:rPr lang="en-US" altLang="ko-KR" sz="1200" b="1" dirty="0" smtClean="0">
                <a:latin typeface="+mn-ea"/>
              </a:rPr>
              <a:t>fetch</a:t>
            </a:r>
            <a:r>
              <a:rPr lang="ko-KR" altLang="en-US" sz="1200" dirty="0" smtClean="0">
                <a:latin typeface="+mn-ea"/>
              </a:rPr>
              <a:t>를 통해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smtClean="0">
                <a:latin typeface="+mn-ea"/>
              </a:rPr>
              <a:t>얻어와 </a:t>
            </a:r>
            <a:r>
              <a:rPr lang="en-US" altLang="ko-KR" sz="1200" dirty="0" smtClean="0">
                <a:latin typeface="+mn-ea"/>
              </a:rPr>
              <a:t>Local Repository</a:t>
            </a:r>
            <a:r>
              <a:rPr lang="ko-KR" altLang="en-US" sz="1200" dirty="0" smtClean="0">
                <a:latin typeface="+mn-ea"/>
              </a:rPr>
              <a:t>에 저장 가능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171450" indent="-171450">
              <a:buFontTx/>
              <a:buChar char="-"/>
              <a:defRPr/>
            </a:pPr>
            <a:endParaRPr lang="en-US" altLang="ko-KR" sz="1200" dirty="0" smtClean="0">
              <a:latin typeface="+mn-ea"/>
            </a:endParaRPr>
          </a:p>
          <a:p>
            <a:pPr>
              <a:defRPr/>
            </a:pPr>
            <a:r>
              <a:rPr lang="en-US" altLang="ko-KR" sz="1400" b="1" dirty="0" smtClean="0">
                <a:latin typeface="+mn-ea"/>
              </a:rPr>
              <a:t>Remote Repository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원격 저장소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GitHub</a:t>
            </a:r>
            <a:r>
              <a:rPr lang="en-US" altLang="ko-KR" sz="1200" dirty="0" smtClean="0">
                <a:latin typeface="+mn-ea"/>
              </a:rPr>
              <a:t>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3375" y="941560"/>
            <a:ext cx="7355382" cy="5748951"/>
            <a:chOff x="63375" y="941560"/>
            <a:chExt cx="7355382" cy="5748951"/>
          </a:xfrm>
        </p:grpSpPr>
        <p:sp>
          <p:nvSpPr>
            <p:cNvPr id="2" name="직사각형 1"/>
            <p:cNvSpPr/>
            <p:nvPr/>
          </p:nvSpPr>
          <p:spPr>
            <a:xfrm>
              <a:off x="254977" y="1545981"/>
              <a:ext cx="1608993" cy="5553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Working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Directory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74985" y="1545981"/>
              <a:ext cx="1608993" cy="5553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Staging Area</a:t>
              </a:r>
              <a:endParaRPr lang="ko-KR" altLang="en-US" sz="14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894993" y="1545981"/>
              <a:ext cx="1608993" cy="5553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Local Repository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97002" y="1545981"/>
              <a:ext cx="1608993" cy="5553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Remote</a:t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Repository</a:t>
              </a:r>
              <a:endParaRPr lang="ko-KR" altLang="en-US" sz="1400" dirty="0"/>
            </a:p>
          </p:txBody>
        </p:sp>
        <p:cxnSp>
          <p:nvCxnSpPr>
            <p:cNvPr id="4" name="직선 연결선 3"/>
            <p:cNvCxnSpPr>
              <a:stCxn id="2" idx="2"/>
            </p:cNvCxnSpPr>
            <p:nvPr/>
          </p:nvCxnSpPr>
          <p:spPr>
            <a:xfrm flipH="1">
              <a:off x="1059473" y="2101361"/>
              <a:ext cx="1" cy="38774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2879480" y="2101361"/>
              <a:ext cx="1" cy="38774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4730259" y="2101361"/>
              <a:ext cx="1" cy="38774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581036" y="2101361"/>
              <a:ext cx="1" cy="38774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13886" y="102304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</a:rPr>
                <a:t>Local (</a:t>
              </a:r>
              <a:r>
                <a:rPr lang="ko-KR" altLang="en-US" dirty="0" smtClean="0">
                  <a:solidFill>
                    <a:schemeClr val="bg1">
                      <a:lumMod val="75000"/>
                    </a:schemeClr>
                  </a:solidFill>
                </a:rPr>
                <a:t>내 </a:t>
              </a:r>
              <a:r>
                <a:rPr lang="en-US" altLang="ko-KR" dirty="0" smtClean="0">
                  <a:solidFill>
                    <a:schemeClr val="bg1">
                      <a:lumMod val="75000"/>
                    </a:schemeClr>
                  </a:solidFill>
                </a:rPr>
                <a:t>PC)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3375" y="941560"/>
              <a:ext cx="5513560" cy="5748951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ㅎ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681776" y="941560"/>
              <a:ext cx="1736981" cy="5748951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7055" y="1023042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>
                      <a:lumMod val="75000"/>
                    </a:schemeClr>
                  </a:solidFill>
                </a:rPr>
                <a:t>GitHub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1050421" y="2254968"/>
              <a:ext cx="1829060" cy="49794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git</a:t>
              </a:r>
              <a:r>
                <a:rPr lang="en-US" altLang="ko-KR" sz="1400" dirty="0" smtClean="0"/>
                <a:t> add(save)</a:t>
              </a:r>
              <a:endParaRPr lang="ko-KR" altLang="en-US" sz="1400" dirty="0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2901199" y="2656741"/>
              <a:ext cx="1829060" cy="49794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commit</a:t>
              </a:r>
              <a:endParaRPr lang="ko-KR" altLang="en-US" sz="1400" dirty="0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4748365" y="3131596"/>
              <a:ext cx="1824668" cy="49794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push</a:t>
              </a:r>
              <a:endParaRPr lang="ko-KR" altLang="en-US" sz="1400" dirty="0"/>
            </a:p>
          </p:txBody>
        </p:sp>
        <p:sp>
          <p:nvSpPr>
            <p:cNvPr id="27" name="왼쪽 화살표 26"/>
            <p:cNvSpPr/>
            <p:nvPr/>
          </p:nvSpPr>
          <p:spPr>
            <a:xfrm>
              <a:off x="4748365" y="3847777"/>
              <a:ext cx="1810955" cy="443620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fetch</a:t>
              </a:r>
              <a:endParaRPr lang="ko-KR" altLang="en-US" sz="1400" dirty="0"/>
            </a:p>
          </p:txBody>
        </p:sp>
        <p:sp>
          <p:nvSpPr>
            <p:cNvPr id="30" name="왼쪽 화살표 29"/>
            <p:cNvSpPr/>
            <p:nvPr/>
          </p:nvSpPr>
          <p:spPr>
            <a:xfrm>
              <a:off x="1081190" y="4359977"/>
              <a:ext cx="3630964" cy="443620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merge</a:t>
              </a:r>
              <a:endParaRPr lang="ko-KR" altLang="en-US" sz="1400" dirty="0"/>
            </a:p>
          </p:txBody>
        </p:sp>
        <p:sp>
          <p:nvSpPr>
            <p:cNvPr id="31" name="왼쪽 화살표 30"/>
            <p:cNvSpPr/>
            <p:nvPr/>
          </p:nvSpPr>
          <p:spPr>
            <a:xfrm>
              <a:off x="1081190" y="4937658"/>
              <a:ext cx="5478130" cy="443620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pull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95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정육면체 29"/>
          <p:cNvSpPr/>
          <p:nvPr/>
        </p:nvSpPr>
        <p:spPr>
          <a:xfrm>
            <a:off x="204651" y="271621"/>
            <a:ext cx="9631010" cy="5765763"/>
          </a:xfrm>
          <a:prstGeom prst="cube">
            <a:avLst>
              <a:gd name="adj" fmla="val 983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583676" y="1200721"/>
            <a:ext cx="2540953" cy="1947425"/>
            <a:chOff x="407830" y="1013152"/>
            <a:chExt cx="2540953" cy="1947425"/>
          </a:xfrm>
        </p:grpSpPr>
        <p:grpSp>
          <p:nvGrpSpPr>
            <p:cNvPr id="8" name="그룹 7"/>
            <p:cNvGrpSpPr/>
            <p:nvPr/>
          </p:nvGrpSpPr>
          <p:grpSpPr>
            <a:xfrm>
              <a:off x="407830" y="1013152"/>
              <a:ext cx="2540953" cy="1947425"/>
              <a:chOff x="339967" y="586152"/>
              <a:chExt cx="4736124" cy="2579077"/>
            </a:xfrm>
          </p:grpSpPr>
          <p:sp>
            <p:nvSpPr>
              <p:cNvPr id="6" name="한쪽 모서리가 잘린 사각형 5"/>
              <p:cNvSpPr/>
              <p:nvPr/>
            </p:nvSpPr>
            <p:spPr>
              <a:xfrm>
                <a:off x="339967" y="586152"/>
                <a:ext cx="4736124" cy="2579077"/>
              </a:xfrm>
              <a:prstGeom prst="snip1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73798" y="740445"/>
                <a:ext cx="2595067" cy="368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Html </a:t>
                </a:r>
                <a:r>
                  <a:rPr lang="ko-KR" altLang="en-US" sz="1400" b="1" dirty="0" smtClean="0"/>
                  <a:t>수업자료</a:t>
                </a:r>
                <a:endParaRPr lang="ko-KR" altLang="en-US" sz="1400" b="1" dirty="0"/>
              </a:p>
            </p:txBody>
          </p:sp>
        </p:grpSp>
        <p:sp>
          <p:nvSpPr>
            <p:cNvPr id="3" name="모서리가 접힌 도형 2"/>
            <p:cNvSpPr/>
            <p:nvPr/>
          </p:nvSpPr>
          <p:spPr>
            <a:xfrm>
              <a:off x="686414" y="1575860"/>
              <a:ext cx="2057134" cy="1116519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test.html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600" dirty="0" smtClean="0">
                  <a:solidFill>
                    <a:schemeClr val="tx1"/>
                  </a:solidFill>
                </a:rPr>
              </a:br>
              <a:r>
                <a:rPr lang="en-US" altLang="ko-KR" sz="14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400" dirty="0" smtClean="0">
                  <a:solidFill>
                    <a:schemeClr val="tx1"/>
                  </a:solidFill>
                </a:rPr>
              </a:br>
              <a:r>
                <a:rPr lang="en-US" altLang="ko-KR" sz="1200" dirty="0" smtClean="0">
                  <a:solidFill>
                    <a:srgbClr val="0070C0"/>
                  </a:solidFill>
                </a:rPr>
                <a:t>&lt;p&gt;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테스트중이에요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&lt;/p&gt;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5" name="빗면 4"/>
          <p:cNvSpPr/>
          <p:nvPr/>
        </p:nvSpPr>
        <p:spPr>
          <a:xfrm>
            <a:off x="800553" y="3689203"/>
            <a:ext cx="2297723" cy="738554"/>
          </a:xfrm>
          <a:prstGeom prst="bevel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저장</a:t>
            </a:r>
            <a:r>
              <a:rPr lang="en-US" altLang="ko-KR" b="1" dirty="0" smtClean="0">
                <a:solidFill>
                  <a:schemeClr val="tx1"/>
                </a:solidFill>
              </a:rPr>
              <a:t>(Save)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107497" y="1047015"/>
            <a:ext cx="5960499" cy="4783016"/>
            <a:chOff x="5371917" y="547240"/>
            <a:chExt cx="5514280" cy="5404340"/>
          </a:xfrm>
        </p:grpSpPr>
        <p:sp>
          <p:nvSpPr>
            <p:cNvPr id="9" name="직사각형 8"/>
            <p:cNvSpPr/>
            <p:nvPr/>
          </p:nvSpPr>
          <p:spPr>
            <a:xfrm>
              <a:off x="5939058" y="547240"/>
              <a:ext cx="4947139" cy="54043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42912" y="667884"/>
              <a:ext cx="420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Git</a:t>
              </a:r>
              <a:endParaRPr lang="ko-KR" altLang="en-US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 flipH="1">
              <a:off x="5371917" y="1688023"/>
              <a:ext cx="565860" cy="1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4016647" y="2071228"/>
            <a:ext cx="1487887" cy="32590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255125" y="2071228"/>
            <a:ext cx="1448074" cy="3259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00818" y="1706349"/>
            <a:ext cx="2083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Stage(staging area)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00299" y="1732674"/>
            <a:ext cx="1757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Local repository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57534" y="3319871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test.html</a:t>
            </a:r>
            <a:endParaRPr lang="ko-KR" altLang="en-US" b="1" dirty="0"/>
          </a:p>
        </p:txBody>
      </p:sp>
      <p:sp>
        <p:nvSpPr>
          <p:cNvPr id="20" name="오른쪽 화살표 19"/>
          <p:cNvSpPr/>
          <p:nvPr/>
        </p:nvSpPr>
        <p:spPr>
          <a:xfrm>
            <a:off x="5615354" y="2874587"/>
            <a:ext cx="1577561" cy="9513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commit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21758" y="3253857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test.html</a:t>
            </a:r>
            <a:endParaRPr lang="ko-KR" altLang="en-US" b="1" dirty="0"/>
          </a:p>
        </p:txBody>
      </p:sp>
      <p:pic>
        <p:nvPicPr>
          <p:cNvPr id="27" name="Picture 6" descr="Github repo 올바르게 가져오기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6" r="18346"/>
          <a:stretch/>
        </p:blipFill>
        <p:spPr bwMode="auto">
          <a:xfrm>
            <a:off x="9663594" y="2321688"/>
            <a:ext cx="2309986" cy="182440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아래쪽 화살표 27"/>
          <p:cNvSpPr/>
          <p:nvPr/>
        </p:nvSpPr>
        <p:spPr>
          <a:xfrm rot="16200000">
            <a:off x="8880583" y="2909557"/>
            <a:ext cx="621323" cy="88142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767856" y="2674532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push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55087" y="416547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내 </a:t>
            </a:r>
            <a:r>
              <a:rPr lang="en-US" altLang="ko-KR" b="1" dirty="0" smtClean="0"/>
              <a:t>PC (</a:t>
            </a:r>
            <a:r>
              <a:rPr lang="ko-KR" altLang="en-US" b="1" dirty="0" smtClean="0"/>
              <a:t>학원에서 사용하는 내 자리 </a:t>
            </a:r>
            <a:r>
              <a:rPr lang="en-US" altLang="ko-KR" b="1" dirty="0" smtClean="0"/>
              <a:t>PC)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171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/>
      <p:bldP spid="17" grpId="0"/>
      <p:bldP spid="18" grpId="0"/>
      <p:bldP spid="20" grpId="0" animBg="1"/>
      <p:bldP spid="26" grpId="0"/>
      <p:bldP spid="28" grpId="0" animBg="1"/>
      <p:bldP spid="29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8430</TotalTime>
  <Words>344</Words>
  <Application>Microsoft Office PowerPoint</Application>
  <PresentationFormat>와이드스크린</PresentationFormat>
  <Paragraphs>150</Paragraphs>
  <Slides>13</Slides>
  <Notes>7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Lato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313</cp:revision>
  <dcterms:created xsi:type="dcterms:W3CDTF">2018-04-10T03:44:26Z</dcterms:created>
  <dcterms:modified xsi:type="dcterms:W3CDTF">2022-11-23T08:30:21Z</dcterms:modified>
</cp:coreProperties>
</file>