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5" r:id="rId3"/>
    <p:sldId id="275" r:id="rId4"/>
    <p:sldId id="258" r:id="rId5"/>
    <p:sldId id="257" r:id="rId6"/>
    <p:sldId id="259" r:id="rId7"/>
    <p:sldId id="260" r:id="rId8"/>
    <p:sldId id="261" r:id="rId9"/>
    <p:sldId id="262" r:id="rId10"/>
    <p:sldId id="263" r:id="rId11"/>
    <p:sldId id="264" r:id="rId12"/>
    <p:sldId id="265" r:id="rId13"/>
    <p:sldId id="266" r:id="rId14"/>
    <p:sldId id="269" r:id="rId15"/>
    <p:sldId id="270" r:id="rId16"/>
    <p:sldId id="268" r:id="rId17"/>
    <p:sldId id="267" r:id="rId18"/>
    <p:sldId id="271" r:id="rId19"/>
    <p:sldId id="272" r:id="rId20"/>
    <p:sldId id="273" r:id="rId21"/>
    <p:sldId id="274" r:id="rId22"/>
    <p:sldId id="276" r:id="rId23"/>
    <p:sldId id="277" r:id="rId24"/>
    <p:sldId id="278" r:id="rId25"/>
    <p:sldId id="279" r:id="rId26"/>
    <p:sldId id="280" r:id="rId27"/>
    <p:sldId id="281" r:id="rId28"/>
    <p:sldId id="282" r:id="rId29"/>
    <p:sldId id="283" r:id="rId30"/>
    <p:sldId id="289" r:id="rId31"/>
    <p:sldId id="290" r:id="rId32"/>
    <p:sldId id="291" r:id="rId33"/>
    <p:sldId id="292" r:id="rId34"/>
    <p:sldId id="284" r:id="rId35"/>
    <p:sldId id="285" r:id="rId36"/>
    <p:sldId id="286" r:id="rId37"/>
    <p:sldId id="294" r:id="rId38"/>
    <p:sldId id="293" r:id="rId39"/>
    <p:sldId id="288" r:id="rId40"/>
    <p:sldId id="287" r:id="rId4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1" initials="u" lastIdx="3" clrIdx="0">
    <p:extLst>
      <p:ext uri="{19B8F6BF-5375-455C-9EA6-DF929625EA0E}">
        <p15:presenceInfo xmlns:p15="http://schemas.microsoft.com/office/powerpoint/2012/main" userId="user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1-22T17:38:51.463" idx="1">
    <p:pos x="2732" y="242"/>
    <p:text>스테이지에 올라가지 않은 파일이라는 부분에 파일이 많이 올라가져있을거에요. 
처음 로컬 레파지토리를 만들면서, 안에는 빈상태겠죠. 아무것도 없어서 여기에 올라갈 파일들을 스테이징 해놓은 상태라는거에요.
Git practice라는 폴더 안에 있는 내용들이 전부 stage 대기란에 있는거에요. 무대위에 올라가지 않았다 라는거죠
이거를 무대에 올릴거에요. 스테이지에 올라간 파일에 뜨도록 할겁니다.</p:text>
    <p:extLst mod="1">
      <p:ext uri="{C676402C-5697-4E1C-873F-D02D1690AC5C}">
        <p15:threadingInfo xmlns:p15="http://schemas.microsoft.com/office/powerpoint/2012/main" timeZoneBias="-540"/>
      </p:ext>
    </p:extLst>
  </p:cm>
  <p:cm authorId="1" dt="2022-11-22T17:43:02.709" idx="2">
    <p:pos x="2732" y="378"/>
    <p:text>10메가 넘는다는 알람창 떠도 그냥 올리셔도 됩니다!(그림이나 사진이 있는 경우)</p:text>
    <p:extLst mod="1">
      <p:ext uri="{C676402C-5697-4E1C-873F-D02D1690AC5C}">
        <p15:threadingInfo xmlns:p15="http://schemas.microsoft.com/office/powerpoint/2012/main" timeZoneBias="-54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11-22T17:46:32.631" idx="3">
    <p:pos x="4585" y="3210"/>
    <p:text>커밋메세지는 회사마다, 또는 팀마다 컨벤션이라고해서 정해둔 룰(규칙)이있습니다. 
회사의 기준에 따라서 바뀌기도하지만 구글에 검색해보면 보통 많이 쓰는 커밋 컨벤션들이 있으니까 찾아보고 좋은 룰을 사용하면서, 익숙해지도록 해주세요~!
1. 보통은 영어로 많이 작성합니다.(한글도 무방해요!)
2. Tagname: Body(footer) 형태
3. Tag name  첫글자는 대문자
ex) 
Feat: 회원 가입 기능 구현
Fix: 버그 수정
깃모지라고 깃에 이모지를 쓴다는 말로 여러가지 이모티콘써서 만드는 컨벤션도 있는데, 시각화가 잘되어있어서 이모지마다 컨벤션을 잘 정해두면 예쁘기도하고 한눈에 무슨 태그의 작업이었는지 알 수 있어서 좋습니다.
근데 실무에서는 사용 잘 안하는것같아요. 나중에 프로젝트 할 때 써보세요!</p:text>
    <p:extLst>
      <p:ext uri="{C676402C-5697-4E1C-873F-D02D1690AC5C}">
        <p15:threadingInfo xmlns:p15="http://schemas.microsoft.com/office/powerpoint/2012/main" timeZoneBias="-5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72701A0D-7DCC-4F86-A0CF-BBA8990C22AC}" type="datetimeFigureOut">
              <a:rPr lang="ko-KR" altLang="en-US" smtClean="0"/>
              <a:t>2022-11-23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9FCAAC8-73ED-48CC-8DC9-B94F89FE4EDC}" type="slidenum">
              <a:rPr lang="ko-KR" altLang="en-US" smtClean="0"/>
              <a:t>‹#›</a:t>
            </a:fld>
            <a:endParaRPr lang="ko-KR" altLang="en-US"/>
          </a:p>
        </p:txBody>
      </p:sp>
    </p:spTree>
    <p:extLst>
      <p:ext uri="{BB962C8B-B14F-4D97-AF65-F5344CB8AC3E}">
        <p14:creationId xmlns:p14="http://schemas.microsoft.com/office/powerpoint/2010/main" val="1709512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72701A0D-7DCC-4F86-A0CF-BBA8990C22AC}" type="datetimeFigureOut">
              <a:rPr lang="ko-KR" altLang="en-US" smtClean="0"/>
              <a:t>2022-11-23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9FCAAC8-73ED-48CC-8DC9-B94F89FE4EDC}" type="slidenum">
              <a:rPr lang="ko-KR" altLang="en-US" smtClean="0"/>
              <a:t>‹#›</a:t>
            </a:fld>
            <a:endParaRPr lang="ko-KR" altLang="en-US"/>
          </a:p>
        </p:txBody>
      </p:sp>
    </p:spTree>
    <p:extLst>
      <p:ext uri="{BB962C8B-B14F-4D97-AF65-F5344CB8AC3E}">
        <p14:creationId xmlns:p14="http://schemas.microsoft.com/office/powerpoint/2010/main" val="1150520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72701A0D-7DCC-4F86-A0CF-BBA8990C22AC}" type="datetimeFigureOut">
              <a:rPr lang="ko-KR" altLang="en-US" smtClean="0"/>
              <a:t>2022-11-23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9FCAAC8-73ED-48CC-8DC9-B94F89FE4EDC}" type="slidenum">
              <a:rPr lang="ko-KR" altLang="en-US" smtClean="0"/>
              <a:t>‹#›</a:t>
            </a:fld>
            <a:endParaRPr lang="ko-KR" altLang="en-US"/>
          </a:p>
        </p:txBody>
      </p:sp>
    </p:spTree>
    <p:extLst>
      <p:ext uri="{BB962C8B-B14F-4D97-AF65-F5344CB8AC3E}">
        <p14:creationId xmlns:p14="http://schemas.microsoft.com/office/powerpoint/2010/main" val="105789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72701A0D-7DCC-4F86-A0CF-BBA8990C22AC}" type="datetimeFigureOut">
              <a:rPr lang="ko-KR" altLang="en-US" smtClean="0"/>
              <a:t>2022-11-23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9FCAAC8-73ED-48CC-8DC9-B94F89FE4EDC}" type="slidenum">
              <a:rPr lang="ko-KR" altLang="en-US" smtClean="0"/>
              <a:t>‹#›</a:t>
            </a:fld>
            <a:endParaRPr lang="ko-KR" altLang="en-US"/>
          </a:p>
        </p:txBody>
      </p:sp>
    </p:spTree>
    <p:extLst>
      <p:ext uri="{BB962C8B-B14F-4D97-AF65-F5344CB8AC3E}">
        <p14:creationId xmlns:p14="http://schemas.microsoft.com/office/powerpoint/2010/main" val="3122452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72701A0D-7DCC-4F86-A0CF-BBA8990C22AC}" type="datetimeFigureOut">
              <a:rPr lang="ko-KR" altLang="en-US" smtClean="0"/>
              <a:t>2022-11-23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9FCAAC8-73ED-48CC-8DC9-B94F89FE4EDC}" type="slidenum">
              <a:rPr lang="ko-KR" altLang="en-US" smtClean="0"/>
              <a:t>‹#›</a:t>
            </a:fld>
            <a:endParaRPr lang="ko-KR" altLang="en-US"/>
          </a:p>
        </p:txBody>
      </p:sp>
    </p:spTree>
    <p:extLst>
      <p:ext uri="{BB962C8B-B14F-4D97-AF65-F5344CB8AC3E}">
        <p14:creationId xmlns:p14="http://schemas.microsoft.com/office/powerpoint/2010/main" val="655989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72701A0D-7DCC-4F86-A0CF-BBA8990C22AC}" type="datetimeFigureOut">
              <a:rPr lang="ko-KR" altLang="en-US" smtClean="0"/>
              <a:t>2022-11-23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9FCAAC8-73ED-48CC-8DC9-B94F89FE4EDC}" type="slidenum">
              <a:rPr lang="ko-KR" altLang="en-US" smtClean="0"/>
              <a:t>‹#›</a:t>
            </a:fld>
            <a:endParaRPr lang="ko-KR" altLang="en-US"/>
          </a:p>
        </p:txBody>
      </p:sp>
    </p:spTree>
    <p:extLst>
      <p:ext uri="{BB962C8B-B14F-4D97-AF65-F5344CB8AC3E}">
        <p14:creationId xmlns:p14="http://schemas.microsoft.com/office/powerpoint/2010/main" val="1305728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72701A0D-7DCC-4F86-A0CF-BBA8990C22AC}" type="datetimeFigureOut">
              <a:rPr lang="ko-KR" altLang="en-US" smtClean="0"/>
              <a:t>2022-11-23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49FCAAC8-73ED-48CC-8DC9-B94F89FE4EDC}" type="slidenum">
              <a:rPr lang="ko-KR" altLang="en-US" smtClean="0"/>
              <a:t>‹#›</a:t>
            </a:fld>
            <a:endParaRPr lang="ko-KR" altLang="en-US"/>
          </a:p>
        </p:txBody>
      </p:sp>
    </p:spTree>
    <p:extLst>
      <p:ext uri="{BB962C8B-B14F-4D97-AF65-F5344CB8AC3E}">
        <p14:creationId xmlns:p14="http://schemas.microsoft.com/office/powerpoint/2010/main" val="3064995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72701A0D-7DCC-4F86-A0CF-BBA8990C22AC}" type="datetimeFigureOut">
              <a:rPr lang="ko-KR" altLang="en-US" smtClean="0"/>
              <a:t>2022-11-23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49FCAAC8-73ED-48CC-8DC9-B94F89FE4EDC}" type="slidenum">
              <a:rPr lang="ko-KR" altLang="en-US" smtClean="0"/>
              <a:t>‹#›</a:t>
            </a:fld>
            <a:endParaRPr lang="ko-KR" altLang="en-US"/>
          </a:p>
        </p:txBody>
      </p:sp>
    </p:spTree>
    <p:extLst>
      <p:ext uri="{BB962C8B-B14F-4D97-AF65-F5344CB8AC3E}">
        <p14:creationId xmlns:p14="http://schemas.microsoft.com/office/powerpoint/2010/main" val="1477696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72701A0D-7DCC-4F86-A0CF-BBA8990C22AC}" type="datetimeFigureOut">
              <a:rPr lang="ko-KR" altLang="en-US" smtClean="0"/>
              <a:t>2022-11-23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49FCAAC8-73ED-48CC-8DC9-B94F89FE4EDC}" type="slidenum">
              <a:rPr lang="ko-KR" altLang="en-US" smtClean="0"/>
              <a:t>‹#›</a:t>
            </a:fld>
            <a:endParaRPr lang="ko-KR" altLang="en-US"/>
          </a:p>
        </p:txBody>
      </p:sp>
    </p:spTree>
    <p:extLst>
      <p:ext uri="{BB962C8B-B14F-4D97-AF65-F5344CB8AC3E}">
        <p14:creationId xmlns:p14="http://schemas.microsoft.com/office/powerpoint/2010/main" val="3949244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72701A0D-7DCC-4F86-A0CF-BBA8990C22AC}" type="datetimeFigureOut">
              <a:rPr lang="ko-KR" altLang="en-US" smtClean="0"/>
              <a:t>2022-11-23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9FCAAC8-73ED-48CC-8DC9-B94F89FE4EDC}" type="slidenum">
              <a:rPr lang="ko-KR" altLang="en-US" smtClean="0"/>
              <a:t>‹#›</a:t>
            </a:fld>
            <a:endParaRPr lang="ko-KR" altLang="en-US"/>
          </a:p>
        </p:txBody>
      </p:sp>
    </p:spTree>
    <p:extLst>
      <p:ext uri="{BB962C8B-B14F-4D97-AF65-F5344CB8AC3E}">
        <p14:creationId xmlns:p14="http://schemas.microsoft.com/office/powerpoint/2010/main" val="978696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72701A0D-7DCC-4F86-A0CF-BBA8990C22AC}" type="datetimeFigureOut">
              <a:rPr lang="ko-KR" altLang="en-US" smtClean="0"/>
              <a:t>2022-11-23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9FCAAC8-73ED-48CC-8DC9-B94F89FE4EDC}" type="slidenum">
              <a:rPr lang="ko-KR" altLang="en-US" smtClean="0"/>
              <a:t>‹#›</a:t>
            </a:fld>
            <a:endParaRPr lang="ko-KR" altLang="en-US"/>
          </a:p>
        </p:txBody>
      </p:sp>
    </p:spTree>
    <p:extLst>
      <p:ext uri="{BB962C8B-B14F-4D97-AF65-F5344CB8AC3E}">
        <p14:creationId xmlns:p14="http://schemas.microsoft.com/office/powerpoint/2010/main" val="108824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701A0D-7DCC-4F86-A0CF-BBA8990C22AC}" type="datetimeFigureOut">
              <a:rPr lang="ko-KR" altLang="en-US" smtClean="0"/>
              <a:t>2022-11-23</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FCAAC8-73ED-48CC-8DC9-B94F89FE4EDC}" type="slidenum">
              <a:rPr lang="ko-KR" altLang="en-US" smtClean="0"/>
              <a:t>‹#›</a:t>
            </a:fld>
            <a:endParaRPr lang="ko-KR" altLang="en-US"/>
          </a:p>
        </p:txBody>
      </p:sp>
    </p:spTree>
    <p:extLst>
      <p:ext uri="{BB962C8B-B14F-4D97-AF65-F5344CB8AC3E}">
        <p14:creationId xmlns:p14="http://schemas.microsoft.com/office/powerpoint/2010/main" val="4111314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github.com/" TargetMode="Externa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0.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s://www.sourcetreeapp.com/"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err="1" smtClean="0"/>
              <a:t>Git</a:t>
            </a:r>
            <a:r>
              <a:rPr lang="en-US" altLang="ko-KR" dirty="0" smtClean="0"/>
              <a:t> + GitHub + </a:t>
            </a:r>
            <a:r>
              <a:rPr lang="en-US" altLang="ko-KR" dirty="0" err="1" smtClean="0"/>
              <a:t>SourceTree</a:t>
            </a:r>
            <a:endParaRPr lang="ko-KR" altLang="en-US" dirty="0"/>
          </a:p>
        </p:txBody>
      </p:sp>
      <p:sp>
        <p:nvSpPr>
          <p:cNvPr id="4" name="부제목 3"/>
          <p:cNvSpPr>
            <a:spLocks noGrp="1"/>
          </p:cNvSpPr>
          <p:nvPr>
            <p:ph type="subTitle" idx="1"/>
          </p:nvPr>
        </p:nvSpPr>
        <p:spPr/>
        <p:txBody>
          <a:bodyPr/>
          <a:lstStyle/>
          <a:p>
            <a:r>
              <a:rPr lang="ko-KR" altLang="en-US" dirty="0" err="1" smtClean="0"/>
              <a:t>셋팅</a:t>
            </a:r>
            <a:r>
              <a:rPr lang="ko-KR" altLang="en-US" dirty="0" smtClean="0"/>
              <a:t> 방법과 </a:t>
            </a:r>
            <a:r>
              <a:rPr lang="en-US" altLang="ko-KR" dirty="0" smtClean="0"/>
              <a:t>commit, push, pull </a:t>
            </a:r>
            <a:r>
              <a:rPr lang="ko-KR" altLang="en-US" dirty="0" smtClean="0"/>
              <a:t>하는 방법</a:t>
            </a:r>
            <a:endParaRPr lang="ko-KR" altLang="en-US" dirty="0"/>
          </a:p>
        </p:txBody>
      </p:sp>
    </p:spTree>
    <p:extLst>
      <p:ext uri="{BB962C8B-B14F-4D97-AF65-F5344CB8AC3E}">
        <p14:creationId xmlns:p14="http://schemas.microsoft.com/office/powerpoint/2010/main" val="4191699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7540" y="270403"/>
            <a:ext cx="9679766" cy="1569660"/>
          </a:xfrm>
          <a:prstGeom prst="rect">
            <a:avLst/>
          </a:prstGeom>
          <a:noFill/>
        </p:spPr>
        <p:txBody>
          <a:bodyPr wrap="none" rtlCol="0">
            <a:spAutoFit/>
          </a:bodyPr>
          <a:lstStyle/>
          <a:p>
            <a:r>
              <a:rPr lang="en-US" altLang="ko-KR" sz="1600" dirty="0" smtClean="0"/>
              <a:t>.</a:t>
            </a:r>
            <a:r>
              <a:rPr lang="en-US" altLang="ko-KR" sz="1600" dirty="0" err="1" smtClean="0"/>
              <a:t>git</a:t>
            </a:r>
            <a:r>
              <a:rPr lang="en-US" altLang="ko-KR" sz="1600" dirty="0" smtClean="0"/>
              <a:t> </a:t>
            </a:r>
            <a:r>
              <a:rPr lang="ko-KR" altLang="en-US" sz="1600" dirty="0" smtClean="0"/>
              <a:t>파일 안에는 여러가지 파일들이 있는데</a:t>
            </a:r>
            <a:r>
              <a:rPr lang="en-US" altLang="ko-KR" sz="1600" dirty="0" smtClean="0"/>
              <a:t>, </a:t>
            </a:r>
            <a:r>
              <a:rPr lang="ko-KR" altLang="en-US" sz="1600" dirty="0" smtClean="0"/>
              <a:t>어떤 내용이 누구에 의해 언제 변경되었는가</a:t>
            </a:r>
            <a:r>
              <a:rPr lang="en-US" altLang="ko-KR" sz="1600" dirty="0" smtClean="0"/>
              <a:t>?</a:t>
            </a:r>
            <a:r>
              <a:rPr lang="ko-KR" altLang="en-US" sz="1600" dirty="0" smtClean="0"/>
              <a:t>에</a:t>
            </a:r>
            <a:r>
              <a:rPr lang="en-US" altLang="ko-KR" sz="1600" dirty="0" smtClean="0"/>
              <a:t> </a:t>
            </a:r>
            <a:r>
              <a:rPr lang="ko-KR" altLang="en-US" sz="1600" dirty="0" smtClean="0"/>
              <a:t>대한 내역</a:t>
            </a:r>
            <a:endParaRPr lang="en-US" altLang="ko-KR" sz="1600" dirty="0" smtClean="0"/>
          </a:p>
          <a:p>
            <a:r>
              <a:rPr lang="ko-KR" altLang="en-US" sz="1600" dirty="0" smtClean="0"/>
              <a:t>즉</a:t>
            </a:r>
            <a:r>
              <a:rPr lang="en-US" altLang="ko-KR" sz="1600" dirty="0" smtClean="0"/>
              <a:t>, </a:t>
            </a:r>
            <a:r>
              <a:rPr lang="ko-KR" altLang="en-US" sz="1600" dirty="0" err="1" smtClean="0"/>
              <a:t>히스토리가</a:t>
            </a:r>
            <a:r>
              <a:rPr lang="ko-KR" altLang="en-US" sz="1600" dirty="0" smtClean="0"/>
              <a:t> 저장된 </a:t>
            </a:r>
            <a:r>
              <a:rPr lang="en-US" altLang="ko-KR" sz="1600" dirty="0" smtClean="0"/>
              <a:t>local repositor</a:t>
            </a:r>
            <a:r>
              <a:rPr lang="en-US" altLang="ko-KR" sz="1600" dirty="0"/>
              <a:t>y</a:t>
            </a:r>
            <a:r>
              <a:rPr lang="ko-KR" altLang="en-US" sz="1600" dirty="0" smtClean="0"/>
              <a:t>가 됨</a:t>
            </a:r>
            <a:r>
              <a:rPr lang="en-US" altLang="ko-KR" sz="1600" dirty="0" smtClean="0"/>
              <a:t>. </a:t>
            </a:r>
          </a:p>
          <a:p>
            <a:r>
              <a:rPr lang="en-US" altLang="ko-KR" sz="1600" dirty="0" smtClean="0">
                <a:solidFill>
                  <a:srgbClr val="FF0000"/>
                </a:solidFill>
              </a:rPr>
              <a:t>.</a:t>
            </a:r>
            <a:r>
              <a:rPr lang="en-US" altLang="ko-KR" sz="1600" dirty="0" err="1" smtClean="0">
                <a:solidFill>
                  <a:srgbClr val="FF0000"/>
                </a:solidFill>
              </a:rPr>
              <a:t>git</a:t>
            </a:r>
            <a:r>
              <a:rPr lang="en-US" altLang="ko-KR" sz="1600" dirty="0" smtClean="0">
                <a:solidFill>
                  <a:srgbClr val="FF0000"/>
                </a:solidFill>
              </a:rPr>
              <a:t> </a:t>
            </a:r>
            <a:r>
              <a:rPr lang="ko-KR" altLang="en-US" sz="1600" dirty="0" smtClean="0">
                <a:solidFill>
                  <a:srgbClr val="FF0000"/>
                </a:solidFill>
              </a:rPr>
              <a:t>파일 지워지면 </a:t>
            </a:r>
            <a:r>
              <a:rPr lang="en-US" altLang="ko-KR" sz="1600" dirty="0" smtClean="0">
                <a:solidFill>
                  <a:srgbClr val="FF0000"/>
                </a:solidFill>
              </a:rPr>
              <a:t>local repository</a:t>
            </a:r>
            <a:r>
              <a:rPr lang="ko-KR" altLang="en-US" sz="1600" dirty="0" smtClean="0">
                <a:solidFill>
                  <a:srgbClr val="FF0000"/>
                </a:solidFill>
              </a:rPr>
              <a:t>에 저장된 내역 모두 삭제됨</a:t>
            </a:r>
            <a:r>
              <a:rPr lang="en-US" altLang="ko-KR" sz="1600" dirty="0" smtClean="0">
                <a:solidFill>
                  <a:srgbClr val="FF0000"/>
                </a:solidFill>
              </a:rPr>
              <a:t>. </a:t>
            </a:r>
            <a:r>
              <a:rPr lang="ko-KR" altLang="en-US" sz="1600" b="1" dirty="0" smtClean="0">
                <a:solidFill>
                  <a:srgbClr val="FF0000"/>
                </a:solidFill>
              </a:rPr>
              <a:t>삭제하지 않도록 하기</a:t>
            </a:r>
            <a:r>
              <a:rPr lang="en-US" altLang="ko-KR" sz="1600" b="1" dirty="0" smtClean="0">
                <a:solidFill>
                  <a:srgbClr val="FF0000"/>
                </a:solidFill>
              </a:rPr>
              <a:t>(</a:t>
            </a:r>
            <a:r>
              <a:rPr lang="ko-KR" altLang="en-US" sz="1600" b="1" dirty="0" err="1" smtClean="0">
                <a:solidFill>
                  <a:srgbClr val="FF0000"/>
                </a:solidFill>
              </a:rPr>
              <a:t>건들지않기</a:t>
            </a:r>
            <a:r>
              <a:rPr lang="en-US" altLang="ko-KR" sz="1600" b="1" dirty="0" smtClean="0">
                <a:solidFill>
                  <a:srgbClr val="FF0000"/>
                </a:solidFill>
              </a:rPr>
              <a:t>)</a:t>
            </a:r>
          </a:p>
          <a:p>
            <a:endParaRPr lang="en-US" altLang="ko-KR" sz="1600" b="1" dirty="0" smtClean="0">
              <a:solidFill>
                <a:srgbClr val="FF0000"/>
              </a:solidFill>
            </a:endParaRPr>
          </a:p>
          <a:p>
            <a:r>
              <a:rPr lang="en-US" altLang="ko-KR" sz="1600" b="1" dirty="0" smtClean="0">
                <a:solidFill>
                  <a:srgbClr val="FF0000"/>
                </a:solidFill>
              </a:rPr>
              <a:t>=&gt; </a:t>
            </a:r>
            <a:r>
              <a:rPr lang="ko-KR" altLang="en-US" sz="1600" b="1" dirty="0" smtClean="0">
                <a:solidFill>
                  <a:srgbClr val="FF0000"/>
                </a:solidFill>
              </a:rPr>
              <a:t>여기까지 완료되면 </a:t>
            </a:r>
            <a:r>
              <a:rPr lang="en-US" altLang="ko-KR" sz="1600" b="1" dirty="0" smtClean="0">
                <a:solidFill>
                  <a:srgbClr val="FF0000"/>
                </a:solidFill>
              </a:rPr>
              <a:t>local repository</a:t>
            </a:r>
            <a:r>
              <a:rPr lang="ko-KR" altLang="en-US" sz="1600" b="1" dirty="0" smtClean="0">
                <a:solidFill>
                  <a:srgbClr val="FF0000"/>
                </a:solidFill>
              </a:rPr>
              <a:t>가 만들어지고</a:t>
            </a:r>
            <a:r>
              <a:rPr lang="en-US" altLang="ko-KR" sz="1600" b="1" dirty="0" smtClean="0">
                <a:solidFill>
                  <a:srgbClr val="FF0000"/>
                </a:solidFill>
              </a:rPr>
              <a:t>, </a:t>
            </a:r>
            <a:r>
              <a:rPr lang="ko-KR" altLang="en-US" sz="1600" b="1" dirty="0" smtClean="0">
                <a:solidFill>
                  <a:srgbClr val="FF0000"/>
                </a:solidFill>
              </a:rPr>
              <a:t>해당 폴더가 앞으로 </a:t>
            </a:r>
            <a:r>
              <a:rPr lang="en-US" altLang="ko-KR" sz="1600" b="1" dirty="0" err="1" smtClean="0">
                <a:solidFill>
                  <a:srgbClr val="FF0000"/>
                </a:solidFill>
              </a:rPr>
              <a:t>git</a:t>
            </a:r>
            <a:r>
              <a:rPr lang="ko-KR" altLang="en-US" sz="1600" b="1" dirty="0" smtClean="0">
                <a:solidFill>
                  <a:srgbClr val="FF0000"/>
                </a:solidFill>
              </a:rPr>
              <a:t>에 의해 </a:t>
            </a:r>
            <a:r>
              <a:rPr lang="ko-KR" altLang="en-US" sz="1600" b="1" dirty="0" err="1" smtClean="0">
                <a:solidFill>
                  <a:srgbClr val="FF0000"/>
                </a:solidFill>
              </a:rPr>
              <a:t>형상관리가</a:t>
            </a:r>
            <a:r>
              <a:rPr lang="ko-KR" altLang="en-US" sz="1600" b="1" dirty="0" smtClean="0">
                <a:solidFill>
                  <a:srgbClr val="FF0000"/>
                </a:solidFill>
              </a:rPr>
              <a:t> 된다</a:t>
            </a:r>
            <a:endParaRPr lang="en-US" altLang="ko-KR" sz="1600" dirty="0" smtClean="0">
              <a:solidFill>
                <a:srgbClr val="FF0000"/>
              </a:solidFill>
            </a:endParaRPr>
          </a:p>
          <a:p>
            <a:endParaRPr lang="ko-KR" altLang="en-US" sz="1600" dirty="0">
              <a:solidFill>
                <a:srgbClr val="FF0000"/>
              </a:solidFill>
            </a:endParaRPr>
          </a:p>
        </p:txBody>
      </p:sp>
      <p:pic>
        <p:nvPicPr>
          <p:cNvPr id="5" name="그림 4"/>
          <p:cNvPicPr>
            <a:picLocks noChangeAspect="1"/>
          </p:cNvPicPr>
          <p:nvPr/>
        </p:nvPicPr>
        <p:blipFill>
          <a:blip r:embed="rId2"/>
          <a:stretch>
            <a:fillRect/>
          </a:stretch>
        </p:blipFill>
        <p:spPr>
          <a:xfrm>
            <a:off x="601225" y="1870841"/>
            <a:ext cx="8067826" cy="4533243"/>
          </a:xfrm>
          <a:prstGeom prst="rect">
            <a:avLst/>
          </a:prstGeom>
        </p:spPr>
      </p:pic>
      <p:cxnSp>
        <p:nvCxnSpPr>
          <p:cNvPr id="7" name="직선 연결선 6"/>
          <p:cNvCxnSpPr/>
          <p:nvPr/>
        </p:nvCxnSpPr>
        <p:spPr>
          <a:xfrm>
            <a:off x="2564525" y="3478924"/>
            <a:ext cx="219666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1241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p:cNvGrpSpPr/>
          <p:nvPr/>
        </p:nvGrpSpPr>
        <p:grpSpPr>
          <a:xfrm>
            <a:off x="475013" y="926275"/>
            <a:ext cx="10136585" cy="5296394"/>
            <a:chOff x="386008" y="315309"/>
            <a:chExt cx="11009361" cy="6109241"/>
          </a:xfrm>
        </p:grpSpPr>
        <p:pic>
          <p:nvPicPr>
            <p:cNvPr id="4" name="그림 3"/>
            <p:cNvPicPr>
              <a:picLocks noChangeAspect="1"/>
            </p:cNvPicPr>
            <p:nvPr/>
          </p:nvPicPr>
          <p:blipFill>
            <a:blip r:embed="rId2"/>
            <a:stretch>
              <a:fillRect/>
            </a:stretch>
          </p:blipFill>
          <p:spPr>
            <a:xfrm>
              <a:off x="386008" y="315309"/>
              <a:ext cx="11009361" cy="6109241"/>
            </a:xfrm>
            <a:prstGeom prst="rect">
              <a:avLst/>
            </a:prstGeom>
          </p:spPr>
        </p:pic>
        <p:cxnSp>
          <p:nvCxnSpPr>
            <p:cNvPr id="6" name="직선 연결선 5"/>
            <p:cNvCxnSpPr/>
            <p:nvPr/>
          </p:nvCxnSpPr>
          <p:spPr>
            <a:xfrm>
              <a:off x="2354317" y="1839310"/>
              <a:ext cx="54653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p:nvCxnSpPr>
          <p:spPr>
            <a:xfrm>
              <a:off x="2354317" y="3704896"/>
              <a:ext cx="54653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모서리가 둥근 직사각형 8"/>
            <p:cNvSpPr/>
            <p:nvPr/>
          </p:nvSpPr>
          <p:spPr>
            <a:xfrm>
              <a:off x="2208811" y="3363312"/>
              <a:ext cx="4726379" cy="191192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아래쪽 화살표 9"/>
            <p:cNvSpPr/>
            <p:nvPr/>
          </p:nvSpPr>
          <p:spPr>
            <a:xfrm rot="10800000">
              <a:off x="4370119" y="2458192"/>
              <a:ext cx="415637" cy="90512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 name="TextBox 1"/>
          <p:cNvSpPr txBox="1"/>
          <p:nvPr/>
        </p:nvSpPr>
        <p:spPr>
          <a:xfrm>
            <a:off x="265194" y="293011"/>
            <a:ext cx="3977371" cy="461665"/>
          </a:xfrm>
          <a:prstGeom prst="rect">
            <a:avLst/>
          </a:prstGeom>
          <a:noFill/>
        </p:spPr>
        <p:txBody>
          <a:bodyPr wrap="none" rtlCol="0">
            <a:spAutoFit/>
          </a:bodyPr>
          <a:lstStyle/>
          <a:p>
            <a:r>
              <a:rPr lang="ko-KR" altLang="en-US" sz="2400" b="1" dirty="0" smtClean="0"/>
              <a:t>소스트리에서 </a:t>
            </a:r>
            <a:r>
              <a:rPr lang="en-US" altLang="ko-KR" sz="2400" b="1" dirty="0" smtClean="0"/>
              <a:t>commit </a:t>
            </a:r>
            <a:r>
              <a:rPr lang="ko-KR" altLang="en-US" sz="2400" b="1" dirty="0" smtClean="0"/>
              <a:t>하기</a:t>
            </a:r>
            <a:endParaRPr lang="ko-KR" altLang="en-US" sz="2400" b="1" dirty="0"/>
          </a:p>
        </p:txBody>
      </p:sp>
    </p:spTree>
    <p:extLst>
      <p:ext uri="{BB962C8B-B14F-4D97-AF65-F5344CB8AC3E}">
        <p14:creationId xmlns:p14="http://schemas.microsoft.com/office/powerpoint/2010/main" val="3412010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stretch>
            <a:fillRect/>
          </a:stretch>
        </p:blipFill>
        <p:spPr>
          <a:xfrm>
            <a:off x="323850" y="257175"/>
            <a:ext cx="11544300" cy="6343650"/>
          </a:xfrm>
          <a:prstGeom prst="rect">
            <a:avLst/>
          </a:prstGeom>
        </p:spPr>
      </p:pic>
      <p:sp>
        <p:nvSpPr>
          <p:cNvPr id="5" name="TextBox 4"/>
          <p:cNvSpPr txBox="1"/>
          <p:nvPr/>
        </p:nvSpPr>
        <p:spPr>
          <a:xfrm>
            <a:off x="2778826" y="5807034"/>
            <a:ext cx="6914072" cy="707886"/>
          </a:xfrm>
          <a:prstGeom prst="rect">
            <a:avLst/>
          </a:prstGeom>
          <a:noFill/>
        </p:spPr>
        <p:txBody>
          <a:bodyPr wrap="none" rtlCol="0">
            <a:spAutoFit/>
          </a:bodyPr>
          <a:lstStyle/>
          <a:p>
            <a:r>
              <a:rPr lang="ko-KR" altLang="en-US" sz="2000" b="1" dirty="0" err="1" smtClean="0">
                <a:solidFill>
                  <a:srgbClr val="FF0000"/>
                </a:solidFill>
              </a:rPr>
              <a:t>커밋</a:t>
            </a:r>
            <a:r>
              <a:rPr lang="ko-KR" altLang="en-US" sz="2000" b="1" dirty="0" smtClean="0">
                <a:solidFill>
                  <a:srgbClr val="FF0000"/>
                </a:solidFill>
              </a:rPr>
              <a:t> 메시지</a:t>
            </a:r>
            <a:r>
              <a:rPr lang="en-US" altLang="ko-KR" sz="2000" b="1" dirty="0" smtClean="0">
                <a:solidFill>
                  <a:srgbClr val="FF0000"/>
                </a:solidFill>
              </a:rPr>
              <a:t>(commit message)</a:t>
            </a:r>
            <a:r>
              <a:rPr lang="ko-KR" altLang="en-US" sz="2000" b="1" dirty="0" smtClean="0">
                <a:solidFill>
                  <a:srgbClr val="FF0000"/>
                </a:solidFill>
              </a:rPr>
              <a:t>를 꼭 작성하셔야 합니다</a:t>
            </a:r>
            <a:r>
              <a:rPr lang="en-US" altLang="ko-KR" sz="2000" b="1" dirty="0" smtClean="0">
                <a:solidFill>
                  <a:srgbClr val="FF0000"/>
                </a:solidFill>
              </a:rPr>
              <a:t>~!</a:t>
            </a:r>
            <a:br>
              <a:rPr lang="en-US" altLang="ko-KR" sz="2000" b="1" dirty="0" smtClean="0">
                <a:solidFill>
                  <a:srgbClr val="FF0000"/>
                </a:solidFill>
              </a:rPr>
            </a:br>
            <a:r>
              <a:rPr lang="en-US" altLang="ko-KR" sz="2000" b="1" dirty="0" smtClean="0">
                <a:solidFill>
                  <a:srgbClr val="FF0000"/>
                </a:solidFill>
              </a:rPr>
              <a:t>=&gt; “First commit”</a:t>
            </a:r>
            <a:endParaRPr lang="ko-KR" altLang="en-US" sz="2000" b="1" dirty="0">
              <a:solidFill>
                <a:srgbClr val="FF0000"/>
              </a:solidFill>
            </a:endParaRPr>
          </a:p>
        </p:txBody>
      </p:sp>
      <p:sp>
        <p:nvSpPr>
          <p:cNvPr id="7" name="모서리가 둥근 직사각형 6"/>
          <p:cNvSpPr/>
          <p:nvPr/>
        </p:nvSpPr>
        <p:spPr>
          <a:xfrm>
            <a:off x="2327564" y="1543792"/>
            <a:ext cx="4726379" cy="191192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p:cNvSpPr txBox="1"/>
          <p:nvPr/>
        </p:nvSpPr>
        <p:spPr>
          <a:xfrm flipH="1">
            <a:off x="5023263" y="5090187"/>
            <a:ext cx="5343896" cy="646331"/>
          </a:xfrm>
          <a:prstGeom prst="rect">
            <a:avLst/>
          </a:prstGeom>
          <a:noFill/>
        </p:spPr>
        <p:txBody>
          <a:bodyPr wrap="square" rtlCol="0">
            <a:spAutoFit/>
          </a:bodyPr>
          <a:lstStyle/>
          <a:p>
            <a:r>
              <a:rPr lang="ko-KR" altLang="en-US" dirty="0" err="1" smtClean="0"/>
              <a:t>커밋메세지는</a:t>
            </a:r>
            <a:r>
              <a:rPr lang="ko-KR" altLang="en-US" dirty="0" smtClean="0"/>
              <a:t> 최대한 </a:t>
            </a:r>
            <a:endParaRPr lang="en-US" altLang="ko-KR" dirty="0" smtClean="0"/>
          </a:p>
          <a:p>
            <a:r>
              <a:rPr lang="ko-KR" altLang="en-US" b="1" dirty="0" err="1" smtClean="0"/>
              <a:t>간결하되</a:t>
            </a:r>
            <a:r>
              <a:rPr lang="en-US" altLang="ko-KR" b="1" dirty="0" smtClean="0"/>
              <a:t>, </a:t>
            </a:r>
            <a:r>
              <a:rPr lang="ko-KR" altLang="en-US" b="1" dirty="0" smtClean="0"/>
              <a:t>어떤 작업을 했는지 알 수 있도록 작성</a:t>
            </a:r>
            <a:r>
              <a:rPr lang="en-US" altLang="ko-KR" b="1" dirty="0" smtClean="0"/>
              <a:t>.</a:t>
            </a:r>
          </a:p>
        </p:txBody>
      </p:sp>
      <p:sp>
        <p:nvSpPr>
          <p:cNvPr id="10" name="자유형 9"/>
          <p:cNvSpPr/>
          <p:nvPr/>
        </p:nvSpPr>
        <p:spPr>
          <a:xfrm>
            <a:off x="11067803" y="6125351"/>
            <a:ext cx="237507" cy="285008"/>
          </a:xfrm>
          <a:custGeom>
            <a:avLst/>
            <a:gdLst>
              <a:gd name="connsiteX0" fmla="*/ 0 w 237507"/>
              <a:gd name="connsiteY0" fmla="*/ 0 h 285008"/>
              <a:gd name="connsiteX1" fmla="*/ 47502 w 237507"/>
              <a:gd name="connsiteY1" fmla="*/ 59376 h 285008"/>
              <a:gd name="connsiteX2" fmla="*/ 95003 w 237507"/>
              <a:gd name="connsiteY2" fmla="*/ 213756 h 285008"/>
              <a:gd name="connsiteX3" fmla="*/ 106878 w 237507"/>
              <a:gd name="connsiteY3" fmla="*/ 249382 h 285008"/>
              <a:gd name="connsiteX4" fmla="*/ 130629 w 237507"/>
              <a:gd name="connsiteY4" fmla="*/ 285008 h 285008"/>
              <a:gd name="connsiteX5" fmla="*/ 154379 w 237507"/>
              <a:gd name="connsiteY5" fmla="*/ 237506 h 285008"/>
              <a:gd name="connsiteX6" fmla="*/ 178130 w 237507"/>
              <a:gd name="connsiteY6" fmla="*/ 142504 h 285008"/>
              <a:gd name="connsiteX7" fmla="*/ 190005 w 237507"/>
              <a:gd name="connsiteY7" fmla="*/ 106878 h 285008"/>
              <a:gd name="connsiteX8" fmla="*/ 201881 w 237507"/>
              <a:gd name="connsiteY8" fmla="*/ 59376 h 285008"/>
              <a:gd name="connsiteX9" fmla="*/ 225631 w 237507"/>
              <a:gd name="connsiteY9" fmla="*/ 23750 h 285008"/>
              <a:gd name="connsiteX10" fmla="*/ 237507 w 237507"/>
              <a:gd name="connsiteY10" fmla="*/ 0 h 28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7507" h="285008">
                <a:moveTo>
                  <a:pt x="0" y="0"/>
                </a:moveTo>
                <a:cubicBezTo>
                  <a:pt x="15834" y="19792"/>
                  <a:pt x="34461" y="37642"/>
                  <a:pt x="47502" y="59376"/>
                </a:cubicBezTo>
                <a:cubicBezTo>
                  <a:pt x="75116" y="105399"/>
                  <a:pt x="78729" y="164932"/>
                  <a:pt x="95003" y="213756"/>
                </a:cubicBezTo>
                <a:cubicBezTo>
                  <a:pt x="98961" y="225631"/>
                  <a:pt x="101280" y="238186"/>
                  <a:pt x="106878" y="249382"/>
                </a:cubicBezTo>
                <a:cubicBezTo>
                  <a:pt x="113261" y="262148"/>
                  <a:pt x="122712" y="273133"/>
                  <a:pt x="130629" y="285008"/>
                </a:cubicBezTo>
                <a:cubicBezTo>
                  <a:pt x="138546" y="269174"/>
                  <a:pt x="148781" y="254300"/>
                  <a:pt x="154379" y="237506"/>
                </a:cubicBezTo>
                <a:cubicBezTo>
                  <a:pt x="164701" y="206539"/>
                  <a:pt x="169541" y="173996"/>
                  <a:pt x="178130" y="142504"/>
                </a:cubicBezTo>
                <a:cubicBezTo>
                  <a:pt x="181424" y="130427"/>
                  <a:pt x="186566" y="118914"/>
                  <a:pt x="190005" y="106878"/>
                </a:cubicBezTo>
                <a:cubicBezTo>
                  <a:pt x="194489" y="91185"/>
                  <a:pt x="195452" y="74378"/>
                  <a:pt x="201881" y="59376"/>
                </a:cubicBezTo>
                <a:cubicBezTo>
                  <a:pt x="207503" y="46258"/>
                  <a:pt x="218288" y="35988"/>
                  <a:pt x="225631" y="23750"/>
                </a:cubicBezTo>
                <a:cubicBezTo>
                  <a:pt x="230185" y="16160"/>
                  <a:pt x="233548" y="7917"/>
                  <a:pt x="237507" y="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501728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323850" y="242887"/>
            <a:ext cx="11544300" cy="6372225"/>
          </a:xfrm>
          <a:prstGeom prst="rect">
            <a:avLst/>
          </a:prstGeom>
          <a:solidFill>
            <a:srgbClr val="FF0000"/>
          </a:solidFill>
          <a:ln>
            <a:solidFill>
              <a:srgbClr val="FF0000"/>
            </a:solidFill>
          </a:ln>
        </p:spPr>
      </p:pic>
      <p:sp>
        <p:nvSpPr>
          <p:cNvPr id="5" name="TextBox 4"/>
          <p:cNvSpPr txBox="1"/>
          <p:nvPr/>
        </p:nvSpPr>
        <p:spPr>
          <a:xfrm>
            <a:off x="3016332" y="2006931"/>
            <a:ext cx="3221588" cy="307777"/>
          </a:xfrm>
          <a:prstGeom prst="rect">
            <a:avLst/>
          </a:prstGeom>
          <a:noFill/>
        </p:spPr>
        <p:txBody>
          <a:bodyPr wrap="none" rtlCol="0">
            <a:spAutoFit/>
          </a:bodyPr>
          <a:lstStyle/>
          <a:p>
            <a:r>
              <a:rPr lang="en-US" altLang="ko-KR" sz="1400" b="1" dirty="0" smtClean="0"/>
              <a:t>Master </a:t>
            </a:r>
            <a:r>
              <a:rPr lang="ko-KR" altLang="en-US" sz="1400" dirty="0" err="1" smtClean="0"/>
              <a:t>브랜치</a:t>
            </a:r>
            <a:r>
              <a:rPr lang="en-US" altLang="ko-KR" sz="1400" dirty="0" smtClean="0"/>
              <a:t> :</a:t>
            </a:r>
            <a:r>
              <a:rPr lang="ko-KR" altLang="en-US" sz="1400" dirty="0" smtClean="0"/>
              <a:t>저장소 최상위 관리자</a:t>
            </a:r>
            <a:endParaRPr lang="ko-KR" altLang="en-US" sz="1400" dirty="0"/>
          </a:p>
        </p:txBody>
      </p:sp>
      <p:sp>
        <p:nvSpPr>
          <p:cNvPr id="6" name="TextBox 5"/>
          <p:cNvSpPr txBox="1"/>
          <p:nvPr/>
        </p:nvSpPr>
        <p:spPr>
          <a:xfrm>
            <a:off x="4999246" y="5080660"/>
            <a:ext cx="3307316" cy="1384995"/>
          </a:xfrm>
          <a:prstGeom prst="rect">
            <a:avLst/>
          </a:prstGeom>
          <a:noFill/>
        </p:spPr>
        <p:txBody>
          <a:bodyPr wrap="none" rtlCol="0">
            <a:spAutoFit/>
          </a:bodyPr>
          <a:lstStyle/>
          <a:p>
            <a:r>
              <a:rPr lang="ko-KR" altLang="en-US" sz="1400" b="1" dirty="0" smtClean="0"/>
              <a:t>어떤 파일을</a:t>
            </a:r>
            <a:endParaRPr lang="en-US" altLang="ko-KR" sz="1400" b="1" dirty="0" smtClean="0"/>
          </a:p>
          <a:p>
            <a:r>
              <a:rPr lang="ko-KR" altLang="en-US" sz="1400" b="1" dirty="0" smtClean="0"/>
              <a:t>어떤 </a:t>
            </a:r>
            <a:r>
              <a:rPr lang="ko-KR" altLang="en-US" sz="1400" b="1" dirty="0" err="1" smtClean="0"/>
              <a:t>커밋메세지로</a:t>
            </a:r>
            <a:endParaRPr lang="en-US" altLang="ko-KR" sz="1400" b="1" dirty="0"/>
          </a:p>
          <a:p>
            <a:r>
              <a:rPr lang="ko-KR" altLang="en-US" sz="1400" b="1" dirty="0" smtClean="0"/>
              <a:t>누가</a:t>
            </a:r>
            <a:r>
              <a:rPr lang="en-US" altLang="ko-KR" sz="1400" b="1" dirty="0" smtClean="0"/>
              <a:t>,</a:t>
            </a:r>
          </a:p>
          <a:p>
            <a:r>
              <a:rPr lang="ko-KR" altLang="en-US" sz="1400" b="1" dirty="0" smtClean="0"/>
              <a:t>언제</a:t>
            </a:r>
            <a:r>
              <a:rPr lang="en-US" altLang="ko-KR" sz="1400" b="1" dirty="0" smtClean="0"/>
              <a:t>,</a:t>
            </a:r>
          </a:p>
          <a:p>
            <a:r>
              <a:rPr lang="ko-KR" altLang="en-US" sz="1400" b="1" dirty="0" err="1" smtClean="0"/>
              <a:t>무슨내용을</a:t>
            </a:r>
            <a:r>
              <a:rPr lang="ko-KR" altLang="en-US" sz="1400" b="1" dirty="0" smtClean="0"/>
              <a:t> </a:t>
            </a:r>
            <a:endParaRPr lang="en-US" altLang="ko-KR" sz="1400" b="1" dirty="0" smtClean="0"/>
          </a:p>
          <a:p>
            <a:r>
              <a:rPr lang="ko-KR" altLang="en-US" sz="1400" b="1" dirty="0" smtClean="0"/>
              <a:t>커밋했는지</a:t>
            </a:r>
            <a:r>
              <a:rPr lang="en-US" altLang="ko-KR" sz="1400" b="1" dirty="0" smtClean="0"/>
              <a:t> </a:t>
            </a:r>
            <a:r>
              <a:rPr lang="ko-KR" altLang="en-US" sz="1400" b="1" dirty="0" err="1" smtClean="0"/>
              <a:t>히스토리를</a:t>
            </a:r>
            <a:r>
              <a:rPr lang="ko-KR" altLang="en-US" sz="1400" b="1" dirty="0" smtClean="0"/>
              <a:t> 확인할 수 있음</a:t>
            </a:r>
            <a:endParaRPr lang="ko-KR" altLang="en-US" sz="1400" b="1" dirty="0"/>
          </a:p>
        </p:txBody>
      </p:sp>
      <p:sp>
        <p:nvSpPr>
          <p:cNvPr id="7" name="TextBox 6"/>
          <p:cNvSpPr txBox="1"/>
          <p:nvPr/>
        </p:nvSpPr>
        <p:spPr>
          <a:xfrm>
            <a:off x="1971303" y="5080660"/>
            <a:ext cx="415498" cy="369332"/>
          </a:xfrm>
          <a:prstGeom prst="rect">
            <a:avLst/>
          </a:prstGeom>
          <a:noFill/>
        </p:spPr>
        <p:txBody>
          <a:bodyPr wrap="none" rtlCol="0">
            <a:spAutoFit/>
          </a:bodyPr>
          <a:lstStyle/>
          <a:p>
            <a:r>
              <a:rPr lang="ko-KR" altLang="en-US" b="1" dirty="0" smtClean="0">
                <a:solidFill>
                  <a:srgbClr val="FF0000"/>
                </a:solidFill>
              </a:rPr>
              <a:t>①</a:t>
            </a:r>
            <a:endParaRPr lang="ko-KR" altLang="en-US" b="1" dirty="0">
              <a:solidFill>
                <a:srgbClr val="FF0000"/>
              </a:solidFill>
            </a:endParaRPr>
          </a:p>
        </p:txBody>
      </p:sp>
      <p:sp>
        <p:nvSpPr>
          <p:cNvPr id="8" name="TextBox 7"/>
          <p:cNvSpPr txBox="1"/>
          <p:nvPr/>
        </p:nvSpPr>
        <p:spPr>
          <a:xfrm>
            <a:off x="1971163" y="4437413"/>
            <a:ext cx="415498" cy="369332"/>
          </a:xfrm>
          <a:prstGeom prst="rect">
            <a:avLst/>
          </a:prstGeom>
          <a:noFill/>
        </p:spPr>
        <p:txBody>
          <a:bodyPr wrap="none" rtlCol="0">
            <a:spAutoFit/>
          </a:bodyPr>
          <a:lstStyle/>
          <a:p>
            <a:r>
              <a:rPr lang="ko-KR" altLang="en-US" b="1" dirty="0" smtClean="0">
                <a:solidFill>
                  <a:srgbClr val="FF0000"/>
                </a:solidFill>
              </a:rPr>
              <a:t>②</a:t>
            </a:r>
            <a:endParaRPr lang="ko-KR" altLang="en-US" b="1" dirty="0">
              <a:solidFill>
                <a:srgbClr val="FF0000"/>
              </a:solidFill>
            </a:endParaRPr>
          </a:p>
        </p:txBody>
      </p:sp>
      <p:sp>
        <p:nvSpPr>
          <p:cNvPr id="9" name="TextBox 8"/>
          <p:cNvSpPr txBox="1"/>
          <p:nvPr/>
        </p:nvSpPr>
        <p:spPr>
          <a:xfrm>
            <a:off x="3475976" y="4227294"/>
            <a:ext cx="415498" cy="369332"/>
          </a:xfrm>
          <a:prstGeom prst="rect">
            <a:avLst/>
          </a:prstGeom>
          <a:noFill/>
        </p:spPr>
        <p:txBody>
          <a:bodyPr wrap="none" rtlCol="0">
            <a:spAutoFit/>
          </a:bodyPr>
          <a:lstStyle/>
          <a:p>
            <a:r>
              <a:rPr lang="ko-KR" altLang="en-US" b="1" dirty="0" smtClean="0">
                <a:solidFill>
                  <a:srgbClr val="FF0000"/>
                </a:solidFill>
              </a:rPr>
              <a:t>③</a:t>
            </a:r>
            <a:endParaRPr lang="ko-KR" altLang="en-US" b="1" dirty="0">
              <a:solidFill>
                <a:srgbClr val="FF0000"/>
              </a:solidFill>
            </a:endParaRPr>
          </a:p>
        </p:txBody>
      </p:sp>
      <p:sp>
        <p:nvSpPr>
          <p:cNvPr id="10" name="모서리가 둥근 직사각형 9"/>
          <p:cNvSpPr/>
          <p:nvPr/>
        </p:nvSpPr>
        <p:spPr>
          <a:xfrm>
            <a:off x="2303536" y="5018431"/>
            <a:ext cx="2446596" cy="138499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3" name="직선 연결선 12"/>
          <p:cNvCxnSpPr/>
          <p:nvPr/>
        </p:nvCxnSpPr>
        <p:spPr>
          <a:xfrm>
            <a:off x="2303536" y="4714504"/>
            <a:ext cx="71279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a:xfrm>
            <a:off x="2285787" y="4449288"/>
            <a:ext cx="1342177" cy="110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498626" y="4079178"/>
            <a:ext cx="415498" cy="369332"/>
          </a:xfrm>
          <a:prstGeom prst="rect">
            <a:avLst/>
          </a:prstGeom>
          <a:noFill/>
        </p:spPr>
        <p:txBody>
          <a:bodyPr wrap="none" rtlCol="0">
            <a:spAutoFit/>
          </a:bodyPr>
          <a:lstStyle/>
          <a:p>
            <a:r>
              <a:rPr lang="ko-KR" altLang="en-US" b="1" dirty="0" smtClean="0">
                <a:solidFill>
                  <a:srgbClr val="FF0000"/>
                </a:solidFill>
              </a:rPr>
              <a:t>④</a:t>
            </a:r>
            <a:endParaRPr lang="ko-KR" altLang="en-US" b="1" dirty="0">
              <a:solidFill>
                <a:srgbClr val="FF0000"/>
              </a:solidFill>
            </a:endParaRPr>
          </a:p>
        </p:txBody>
      </p:sp>
      <p:cxnSp>
        <p:nvCxnSpPr>
          <p:cNvPr id="21" name="직선 연결선 20"/>
          <p:cNvCxnSpPr/>
          <p:nvPr/>
        </p:nvCxnSpPr>
        <p:spPr>
          <a:xfrm>
            <a:off x="2319056" y="4316960"/>
            <a:ext cx="219509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모서리가 둥근 직사각형 23"/>
          <p:cNvSpPr/>
          <p:nvPr/>
        </p:nvSpPr>
        <p:spPr>
          <a:xfrm>
            <a:off x="7666271" y="4079178"/>
            <a:ext cx="4054673" cy="13708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24"/>
          <p:cNvSpPr txBox="1"/>
          <p:nvPr/>
        </p:nvSpPr>
        <p:spPr>
          <a:xfrm>
            <a:off x="7376879" y="3915540"/>
            <a:ext cx="415498" cy="369332"/>
          </a:xfrm>
          <a:prstGeom prst="rect">
            <a:avLst/>
          </a:prstGeom>
          <a:noFill/>
        </p:spPr>
        <p:txBody>
          <a:bodyPr wrap="none" rtlCol="0">
            <a:spAutoFit/>
          </a:bodyPr>
          <a:lstStyle/>
          <a:p>
            <a:r>
              <a:rPr lang="ko-KR" altLang="en-US" b="1" dirty="0" smtClean="0">
                <a:solidFill>
                  <a:srgbClr val="FF0000"/>
                </a:solidFill>
              </a:rPr>
              <a:t>⑤</a:t>
            </a:r>
            <a:endParaRPr lang="ko-KR" altLang="en-US" b="1" dirty="0">
              <a:solidFill>
                <a:srgbClr val="FF0000"/>
              </a:solidFill>
            </a:endParaRPr>
          </a:p>
        </p:txBody>
      </p:sp>
      <p:sp>
        <p:nvSpPr>
          <p:cNvPr id="26" name="TextBox 25"/>
          <p:cNvSpPr txBox="1"/>
          <p:nvPr/>
        </p:nvSpPr>
        <p:spPr>
          <a:xfrm>
            <a:off x="7910405" y="3576986"/>
            <a:ext cx="3307316" cy="523220"/>
          </a:xfrm>
          <a:prstGeom prst="rect">
            <a:avLst/>
          </a:prstGeom>
          <a:noFill/>
        </p:spPr>
        <p:txBody>
          <a:bodyPr wrap="none" rtlCol="0">
            <a:spAutoFit/>
          </a:bodyPr>
          <a:lstStyle/>
          <a:p>
            <a:r>
              <a:rPr lang="ko-KR" altLang="en-US" sz="1400" b="1" dirty="0" smtClean="0"/>
              <a:t>추가된 내용은 초록색</a:t>
            </a:r>
            <a:r>
              <a:rPr lang="en-US" altLang="ko-KR" sz="1400" b="1" dirty="0" smtClean="0"/>
              <a:t>, </a:t>
            </a:r>
          </a:p>
          <a:p>
            <a:r>
              <a:rPr lang="ko-KR" altLang="en-US" sz="1400" b="1" dirty="0" smtClean="0"/>
              <a:t>제거된 내용은 빨간색 섹션으로 나타남</a:t>
            </a:r>
            <a:endParaRPr lang="ko-KR" altLang="en-US" sz="1400" b="1" dirty="0"/>
          </a:p>
        </p:txBody>
      </p:sp>
    </p:spTree>
    <p:extLst>
      <p:ext uri="{BB962C8B-B14F-4D97-AF65-F5344CB8AC3E}">
        <p14:creationId xmlns:p14="http://schemas.microsoft.com/office/powerpoint/2010/main" val="4234283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그림 4"/>
          <p:cNvPicPr>
            <a:picLocks noChangeAspect="1"/>
          </p:cNvPicPr>
          <p:nvPr/>
        </p:nvPicPr>
        <p:blipFill>
          <a:blip r:embed="rId2"/>
          <a:stretch>
            <a:fillRect/>
          </a:stretch>
        </p:blipFill>
        <p:spPr>
          <a:xfrm>
            <a:off x="368134" y="1415390"/>
            <a:ext cx="6884720" cy="5163540"/>
          </a:xfrm>
          <a:prstGeom prst="rect">
            <a:avLst/>
          </a:prstGeom>
        </p:spPr>
      </p:pic>
      <p:pic>
        <p:nvPicPr>
          <p:cNvPr id="6" name="그림 5"/>
          <p:cNvPicPr>
            <a:picLocks noChangeAspect="1"/>
          </p:cNvPicPr>
          <p:nvPr/>
        </p:nvPicPr>
        <p:blipFill>
          <a:blip r:embed="rId3"/>
          <a:stretch>
            <a:fillRect/>
          </a:stretch>
        </p:blipFill>
        <p:spPr>
          <a:xfrm>
            <a:off x="7577471" y="358486"/>
            <a:ext cx="4317893" cy="5884347"/>
          </a:xfrm>
          <a:prstGeom prst="rect">
            <a:avLst/>
          </a:prstGeom>
        </p:spPr>
      </p:pic>
      <p:cxnSp>
        <p:nvCxnSpPr>
          <p:cNvPr id="8" name="직선 연결선 7"/>
          <p:cNvCxnSpPr/>
          <p:nvPr/>
        </p:nvCxnSpPr>
        <p:spPr>
          <a:xfrm>
            <a:off x="2481942" y="3206338"/>
            <a:ext cx="130628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a:off x="8716488" y="1577440"/>
            <a:ext cx="297872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10129652" y="6076209"/>
            <a:ext cx="7718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flipH="1">
            <a:off x="368134" y="384463"/>
            <a:ext cx="6555179" cy="646331"/>
          </a:xfrm>
          <a:prstGeom prst="rect">
            <a:avLst/>
          </a:prstGeom>
          <a:noFill/>
        </p:spPr>
        <p:txBody>
          <a:bodyPr wrap="square" rtlCol="0">
            <a:spAutoFit/>
          </a:bodyPr>
          <a:lstStyle/>
          <a:p>
            <a:r>
              <a:rPr lang="en-US" altLang="ko-KR" dirty="0" err="1" smtClean="0"/>
              <a:t>Git</a:t>
            </a:r>
            <a:r>
              <a:rPr lang="ko-KR" altLang="en-US" dirty="0" smtClean="0"/>
              <a:t>에 올린 파일 이클립스 에디터에서 사용하기</a:t>
            </a:r>
            <a:endParaRPr lang="en-US" altLang="ko-KR" dirty="0" smtClean="0"/>
          </a:p>
          <a:p>
            <a:r>
              <a:rPr lang="en-US" altLang="ko-KR" dirty="0" smtClean="0"/>
              <a:t>File &gt; Import.. &gt; General &gt; Existing Projects into Workspace </a:t>
            </a:r>
            <a:endParaRPr lang="ko-KR" altLang="en-US" dirty="0"/>
          </a:p>
        </p:txBody>
      </p:sp>
    </p:spTree>
    <p:extLst>
      <p:ext uri="{BB962C8B-B14F-4D97-AF65-F5344CB8AC3E}">
        <p14:creationId xmlns:p14="http://schemas.microsoft.com/office/powerpoint/2010/main" val="707142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p:cNvGrpSpPr/>
          <p:nvPr/>
        </p:nvGrpSpPr>
        <p:grpSpPr>
          <a:xfrm>
            <a:off x="2446317" y="961901"/>
            <a:ext cx="7540830" cy="5573234"/>
            <a:chOff x="1687706" y="273132"/>
            <a:chExt cx="8299441" cy="6262003"/>
          </a:xfrm>
        </p:grpSpPr>
        <p:pic>
          <p:nvPicPr>
            <p:cNvPr id="4" name="그림 3"/>
            <p:cNvPicPr>
              <a:picLocks noChangeAspect="1"/>
            </p:cNvPicPr>
            <p:nvPr/>
          </p:nvPicPr>
          <p:blipFill>
            <a:blip r:embed="rId2"/>
            <a:stretch>
              <a:fillRect/>
            </a:stretch>
          </p:blipFill>
          <p:spPr>
            <a:xfrm>
              <a:off x="1687706" y="273132"/>
              <a:ext cx="8299441" cy="6262003"/>
            </a:xfrm>
            <a:prstGeom prst="rect">
              <a:avLst/>
            </a:prstGeom>
          </p:spPr>
        </p:pic>
        <p:sp>
          <p:nvSpPr>
            <p:cNvPr id="5" name="모서리가 둥근 직사각형 4"/>
            <p:cNvSpPr/>
            <p:nvPr/>
          </p:nvSpPr>
          <p:spPr>
            <a:xfrm>
              <a:off x="1687706" y="3515096"/>
              <a:ext cx="2124273" cy="86689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7" name="직선 연결선 6"/>
          <p:cNvCxnSpPr/>
          <p:nvPr/>
        </p:nvCxnSpPr>
        <p:spPr>
          <a:xfrm>
            <a:off x="3218212" y="4061361"/>
            <a:ext cx="100940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82700" y="273132"/>
            <a:ext cx="6665607" cy="461665"/>
          </a:xfrm>
          <a:prstGeom prst="rect">
            <a:avLst/>
          </a:prstGeom>
          <a:noFill/>
        </p:spPr>
        <p:txBody>
          <a:bodyPr wrap="none" rtlCol="0">
            <a:spAutoFit/>
          </a:bodyPr>
          <a:lstStyle/>
          <a:p>
            <a:r>
              <a:rPr lang="ko-KR" altLang="en-US" sz="2400" b="1" dirty="0" smtClean="0"/>
              <a:t>이클립스에 올려둔 </a:t>
            </a:r>
            <a:r>
              <a:rPr lang="en-US" altLang="ko-KR" sz="2400" b="1" dirty="0" err="1" smtClean="0"/>
              <a:t>git</a:t>
            </a:r>
            <a:r>
              <a:rPr lang="en-US" altLang="ko-KR" sz="2400" b="1" dirty="0" smtClean="0"/>
              <a:t> </a:t>
            </a:r>
            <a:r>
              <a:rPr lang="ko-KR" altLang="en-US" sz="2400" b="1" dirty="0" smtClean="0"/>
              <a:t>연동된 파일 </a:t>
            </a:r>
            <a:r>
              <a:rPr lang="ko-KR" altLang="en-US" sz="2400" b="1" dirty="0" err="1" smtClean="0"/>
              <a:t>수정해보기</a:t>
            </a:r>
            <a:endParaRPr lang="ko-KR" altLang="en-US" sz="2400" b="1" dirty="0"/>
          </a:p>
        </p:txBody>
      </p:sp>
    </p:spTree>
    <p:extLst>
      <p:ext uri="{BB962C8B-B14F-4D97-AF65-F5344CB8AC3E}">
        <p14:creationId xmlns:p14="http://schemas.microsoft.com/office/powerpoint/2010/main" val="1097948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911926" y="396362"/>
            <a:ext cx="8234053" cy="6150838"/>
          </a:xfrm>
          <a:prstGeom prst="rect">
            <a:avLst/>
          </a:prstGeom>
        </p:spPr>
      </p:pic>
      <p:cxnSp>
        <p:nvCxnSpPr>
          <p:cNvPr id="6" name="직선 연결선 5"/>
          <p:cNvCxnSpPr/>
          <p:nvPr/>
        </p:nvCxnSpPr>
        <p:spPr>
          <a:xfrm>
            <a:off x="4310742" y="2683822"/>
            <a:ext cx="28263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137069" y="2683822"/>
            <a:ext cx="1338828" cy="369332"/>
          </a:xfrm>
          <a:prstGeom prst="rect">
            <a:avLst/>
          </a:prstGeom>
          <a:noFill/>
        </p:spPr>
        <p:txBody>
          <a:bodyPr wrap="none" rtlCol="0">
            <a:spAutoFit/>
          </a:bodyPr>
          <a:lstStyle/>
          <a:p>
            <a:r>
              <a:rPr lang="ko-KR" altLang="en-US" b="1" dirty="0" err="1" smtClean="0">
                <a:solidFill>
                  <a:srgbClr val="FF0000"/>
                </a:solidFill>
              </a:rPr>
              <a:t>수정해보기</a:t>
            </a:r>
            <a:endParaRPr lang="ko-KR" altLang="en-US" b="1" dirty="0">
              <a:solidFill>
                <a:srgbClr val="FF0000"/>
              </a:solidFill>
            </a:endParaRPr>
          </a:p>
        </p:txBody>
      </p:sp>
    </p:spTree>
    <p:extLst>
      <p:ext uri="{BB962C8B-B14F-4D97-AF65-F5344CB8AC3E}">
        <p14:creationId xmlns:p14="http://schemas.microsoft.com/office/powerpoint/2010/main" val="3923013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385639" y="811481"/>
            <a:ext cx="11515725" cy="5638800"/>
          </a:xfrm>
          <a:prstGeom prst="rect">
            <a:avLst/>
          </a:prstGeom>
        </p:spPr>
      </p:pic>
      <p:sp>
        <p:nvSpPr>
          <p:cNvPr id="5" name="TextBox 4"/>
          <p:cNvSpPr txBox="1"/>
          <p:nvPr/>
        </p:nvSpPr>
        <p:spPr>
          <a:xfrm>
            <a:off x="580728" y="285007"/>
            <a:ext cx="11125546" cy="369332"/>
          </a:xfrm>
          <a:prstGeom prst="rect">
            <a:avLst/>
          </a:prstGeom>
          <a:noFill/>
        </p:spPr>
        <p:txBody>
          <a:bodyPr wrap="none" rtlCol="0">
            <a:spAutoFit/>
          </a:bodyPr>
          <a:lstStyle/>
          <a:p>
            <a:r>
              <a:rPr lang="ko-KR" altLang="en-US" dirty="0" smtClean="0"/>
              <a:t>왼쪽 </a:t>
            </a:r>
            <a:r>
              <a:rPr lang="en-US" altLang="ko-KR" dirty="0" smtClean="0"/>
              <a:t>Workspace</a:t>
            </a:r>
            <a:r>
              <a:rPr lang="ko-KR" altLang="en-US" dirty="0" smtClean="0"/>
              <a:t>에서 </a:t>
            </a:r>
            <a:r>
              <a:rPr lang="en-US" altLang="ko-KR" dirty="0" smtClean="0"/>
              <a:t>[</a:t>
            </a:r>
            <a:r>
              <a:rPr lang="ko-KR" altLang="en-US" dirty="0" smtClean="0"/>
              <a:t>파일 상태</a:t>
            </a:r>
            <a:r>
              <a:rPr lang="en-US" altLang="ko-KR" dirty="0" smtClean="0"/>
              <a:t>]</a:t>
            </a:r>
            <a:r>
              <a:rPr lang="ko-KR" altLang="en-US" dirty="0" smtClean="0"/>
              <a:t>에 가보면 </a:t>
            </a:r>
            <a:r>
              <a:rPr lang="en-US" altLang="ko-KR" dirty="0" smtClean="0"/>
              <a:t>[</a:t>
            </a:r>
            <a:r>
              <a:rPr lang="ko-KR" altLang="en-US" dirty="0" smtClean="0"/>
              <a:t>스테이지에 올라가지 않은 파일</a:t>
            </a:r>
            <a:r>
              <a:rPr lang="en-US" altLang="ko-KR" dirty="0" smtClean="0"/>
              <a:t>]</a:t>
            </a:r>
            <a:r>
              <a:rPr lang="ko-KR" altLang="en-US" dirty="0" smtClean="0"/>
              <a:t>에 </a:t>
            </a:r>
            <a:r>
              <a:rPr lang="ko-KR" altLang="en-US" b="1" dirty="0" smtClean="0">
                <a:solidFill>
                  <a:srgbClr val="FF0000"/>
                </a:solidFill>
              </a:rPr>
              <a:t>방금 작업한 내용이 추가</a:t>
            </a:r>
            <a:r>
              <a:rPr lang="ko-KR" altLang="en-US" dirty="0" smtClean="0"/>
              <a:t>됨</a:t>
            </a:r>
            <a:endParaRPr lang="ko-KR" altLang="en-US" dirty="0"/>
          </a:p>
        </p:txBody>
      </p:sp>
      <p:cxnSp>
        <p:nvCxnSpPr>
          <p:cNvPr id="7" name="직선 연결선 6"/>
          <p:cNvCxnSpPr/>
          <p:nvPr/>
        </p:nvCxnSpPr>
        <p:spPr>
          <a:xfrm>
            <a:off x="580728" y="2481942"/>
            <a:ext cx="152120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모서리가 둥근 직사각형 8"/>
          <p:cNvSpPr/>
          <p:nvPr/>
        </p:nvSpPr>
        <p:spPr>
          <a:xfrm>
            <a:off x="2386940" y="3630881"/>
            <a:ext cx="4785756" cy="159426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258701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stretch>
            <a:fillRect/>
          </a:stretch>
        </p:blipFill>
        <p:spPr>
          <a:xfrm>
            <a:off x="309623" y="362568"/>
            <a:ext cx="11731955" cy="5759323"/>
          </a:xfrm>
          <a:prstGeom prst="rect">
            <a:avLst/>
          </a:prstGeom>
        </p:spPr>
      </p:pic>
      <p:sp>
        <p:nvSpPr>
          <p:cNvPr id="3" name="모서리가 둥근 직사각형 2"/>
          <p:cNvSpPr/>
          <p:nvPr/>
        </p:nvSpPr>
        <p:spPr>
          <a:xfrm>
            <a:off x="2398816" y="4880758"/>
            <a:ext cx="9642762" cy="124113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모서리가 둥근 직사각형 9"/>
          <p:cNvSpPr/>
          <p:nvPr/>
        </p:nvSpPr>
        <p:spPr>
          <a:xfrm>
            <a:off x="2278084" y="1671636"/>
            <a:ext cx="4906487" cy="158220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28497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316737" y="811480"/>
            <a:ext cx="11534775" cy="5638800"/>
          </a:xfrm>
          <a:prstGeom prst="rect">
            <a:avLst/>
          </a:prstGeom>
        </p:spPr>
      </p:pic>
      <p:sp>
        <p:nvSpPr>
          <p:cNvPr id="5" name="TextBox 4"/>
          <p:cNvSpPr txBox="1"/>
          <p:nvPr/>
        </p:nvSpPr>
        <p:spPr>
          <a:xfrm>
            <a:off x="316737" y="237506"/>
            <a:ext cx="3946914" cy="369332"/>
          </a:xfrm>
          <a:prstGeom prst="rect">
            <a:avLst/>
          </a:prstGeom>
          <a:noFill/>
        </p:spPr>
        <p:txBody>
          <a:bodyPr wrap="none" rtlCol="0">
            <a:spAutoFit/>
          </a:bodyPr>
          <a:lstStyle/>
          <a:p>
            <a:r>
              <a:rPr lang="en-US" altLang="ko-KR" dirty="0" smtClean="0"/>
              <a:t>Local repository</a:t>
            </a:r>
            <a:r>
              <a:rPr lang="ko-KR" altLang="en-US" dirty="0" smtClean="0"/>
              <a:t>에 업데이트 된 상태</a:t>
            </a:r>
            <a:endParaRPr lang="ko-KR" altLang="en-US" dirty="0"/>
          </a:p>
        </p:txBody>
      </p:sp>
    </p:spTree>
    <p:extLst>
      <p:ext uri="{BB962C8B-B14F-4D97-AF65-F5344CB8AC3E}">
        <p14:creationId xmlns:p14="http://schemas.microsoft.com/office/powerpoint/2010/main" val="923325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86558" y="99577"/>
            <a:ext cx="10515600" cy="1325563"/>
          </a:xfrm>
        </p:spPr>
        <p:txBody>
          <a:bodyPr/>
          <a:lstStyle/>
          <a:p>
            <a:r>
              <a:rPr lang="ko-KR" altLang="en-US" dirty="0" smtClean="0"/>
              <a:t>이클립스 세팅</a:t>
            </a:r>
            <a:endParaRPr lang="ko-KR" altLang="en-US" dirty="0"/>
          </a:p>
        </p:txBody>
      </p:sp>
      <p:sp>
        <p:nvSpPr>
          <p:cNvPr id="3" name="내용 개체 틀 2"/>
          <p:cNvSpPr>
            <a:spLocks noGrp="1"/>
          </p:cNvSpPr>
          <p:nvPr>
            <p:ph idx="1"/>
          </p:nvPr>
        </p:nvSpPr>
        <p:spPr>
          <a:xfrm>
            <a:off x="420584" y="1315935"/>
            <a:ext cx="10515600" cy="4351338"/>
          </a:xfrm>
        </p:spPr>
        <p:txBody>
          <a:bodyPr>
            <a:normAutofit/>
          </a:bodyPr>
          <a:lstStyle/>
          <a:p>
            <a:pPr marL="0" indent="0">
              <a:buNone/>
            </a:pPr>
            <a:r>
              <a:rPr lang="ko-KR" altLang="en-US" sz="1800" dirty="0" smtClean="0"/>
              <a:t>나눠준</a:t>
            </a:r>
            <a:r>
              <a:rPr lang="en-US" altLang="ko-KR" sz="1800" dirty="0"/>
              <a:t> </a:t>
            </a:r>
            <a:r>
              <a:rPr lang="en-US" altLang="ko-KR" sz="1800" dirty="0" smtClean="0"/>
              <a:t>zip</a:t>
            </a:r>
            <a:r>
              <a:rPr lang="ko-KR" altLang="en-US" sz="1800" dirty="0" smtClean="0"/>
              <a:t>파일</a:t>
            </a:r>
            <a:r>
              <a:rPr lang="en-US" altLang="ko-KR" sz="1800" dirty="0"/>
              <a:t> </a:t>
            </a:r>
            <a:r>
              <a:rPr lang="ko-KR" altLang="en-US" sz="1800" dirty="0" smtClean="0"/>
              <a:t>압축해제 후 폴더 상태로 저장할 위치에 저장</a:t>
            </a:r>
            <a:endParaRPr lang="en-US" altLang="ko-KR" sz="1800" dirty="0" smtClean="0"/>
          </a:p>
          <a:p>
            <a:pPr>
              <a:buFont typeface="Symbol" panose="05050102010706020507" pitchFamily="18" charset="2"/>
              <a:buChar char="Þ"/>
            </a:pPr>
            <a:r>
              <a:rPr lang="ko-KR" altLang="en-US" sz="1800" dirty="0" smtClean="0"/>
              <a:t> 본인 </a:t>
            </a:r>
            <a:r>
              <a:rPr lang="en-US" altLang="ko-KR" sz="1800" dirty="0" smtClean="0"/>
              <a:t>pc </a:t>
            </a:r>
            <a:r>
              <a:rPr lang="ko-KR" altLang="en-US" sz="1800" dirty="0" smtClean="0"/>
              <a:t>드라이브에 앞으로 공부할 때 사용할 </a:t>
            </a:r>
            <a:endParaRPr lang="en-US" altLang="ko-KR" sz="1800" dirty="0"/>
          </a:p>
          <a:p>
            <a:pPr marL="0" indent="0">
              <a:buNone/>
            </a:pPr>
            <a:r>
              <a:rPr lang="en-US" altLang="ko-KR" sz="1800" b="1" dirty="0" smtClean="0"/>
              <a:t> workspace </a:t>
            </a:r>
            <a:r>
              <a:rPr lang="ko-KR" altLang="en-US" sz="1800" b="1" dirty="0" smtClean="0"/>
              <a:t>폴더 생성 후 그 안</a:t>
            </a:r>
            <a:r>
              <a:rPr lang="ko-KR" altLang="en-US" sz="1800" dirty="0" smtClean="0"/>
              <a:t>에 넣어두기</a:t>
            </a:r>
            <a:r>
              <a:rPr lang="en-US" altLang="ko-KR" sz="1800" dirty="0" smtClean="0"/>
              <a:t> </a:t>
            </a:r>
          </a:p>
          <a:p>
            <a:pPr marL="0" indent="0">
              <a:buNone/>
            </a:pPr>
            <a:endParaRPr lang="en-US" altLang="ko-KR" sz="1800" dirty="0"/>
          </a:p>
          <a:p>
            <a:pPr marL="342900" indent="-342900">
              <a:buAutoNum type="arabicPeriod"/>
            </a:pPr>
            <a:r>
              <a:rPr lang="en-US" altLang="ko-KR" sz="1800" dirty="0" smtClean="0"/>
              <a:t>File &gt; import.. </a:t>
            </a:r>
          </a:p>
          <a:p>
            <a:pPr marL="342900" indent="-342900">
              <a:buAutoNum type="arabicPeriod"/>
            </a:pPr>
            <a:r>
              <a:rPr lang="en-US" altLang="ko-KR" sz="1800" dirty="0" smtClean="0"/>
              <a:t>Browse </a:t>
            </a:r>
            <a:r>
              <a:rPr lang="ko-KR" altLang="en-US" sz="1800" dirty="0" smtClean="0"/>
              <a:t>선택 후 </a:t>
            </a:r>
            <a:r>
              <a:rPr lang="en-US" altLang="ko-KR" sz="1800" dirty="0" smtClean="0"/>
              <a:t>workspace </a:t>
            </a:r>
            <a:r>
              <a:rPr lang="ko-KR" altLang="en-US" sz="1800" dirty="0" smtClean="0"/>
              <a:t>폴더에서 해당 폴더 선택</a:t>
            </a:r>
            <a:endParaRPr lang="en-US" altLang="ko-KR" sz="1800" dirty="0" smtClean="0"/>
          </a:p>
          <a:p>
            <a:pPr marL="342900" indent="-342900">
              <a:buAutoNum type="arabicPeriod"/>
            </a:pPr>
            <a:r>
              <a:rPr lang="en-US" altLang="ko-KR" sz="1800" dirty="0" smtClean="0"/>
              <a:t>Projects</a:t>
            </a:r>
            <a:r>
              <a:rPr lang="ko-KR" altLang="en-US" sz="1800" dirty="0" smtClean="0"/>
              <a:t>란에 체크박스 선택 확인 후 </a:t>
            </a:r>
            <a:r>
              <a:rPr lang="en-US" altLang="ko-KR" sz="1800" dirty="0" smtClean="0"/>
              <a:t>Finish</a:t>
            </a:r>
          </a:p>
          <a:p>
            <a:pPr marL="342900" indent="-342900">
              <a:buAutoNum type="arabicPeriod"/>
            </a:pPr>
            <a:r>
              <a:rPr lang="ko-KR" altLang="en-US" sz="1800" dirty="0" smtClean="0"/>
              <a:t>파일 안에 </a:t>
            </a:r>
            <a:r>
              <a:rPr lang="en-US" altLang="ko-KR" sz="1800" dirty="0" err="1" smtClean="0"/>
              <a:t>src</a:t>
            </a:r>
            <a:r>
              <a:rPr lang="en-US" altLang="ko-KR" sz="1800" dirty="0" smtClean="0"/>
              <a:t> &gt; edu.kh.git.practice.GitPracticeRun.java </a:t>
            </a:r>
            <a:r>
              <a:rPr lang="ko-KR" altLang="en-US" sz="1800" dirty="0" smtClean="0"/>
              <a:t>확인</a:t>
            </a:r>
            <a:endParaRPr lang="en-US" altLang="ko-KR" sz="1800" dirty="0" smtClean="0"/>
          </a:p>
          <a:p>
            <a:pPr marL="0" indent="0">
              <a:buNone/>
            </a:pPr>
            <a:endParaRPr lang="en-US" altLang="ko-KR" sz="1800" dirty="0" smtClean="0"/>
          </a:p>
          <a:p>
            <a:pPr marL="0" indent="0">
              <a:buNone/>
            </a:pPr>
            <a:endParaRPr lang="ko-KR" altLang="en-US" sz="1800" dirty="0"/>
          </a:p>
        </p:txBody>
      </p:sp>
      <p:pic>
        <p:nvPicPr>
          <p:cNvPr id="4" name="그림 3"/>
          <p:cNvPicPr>
            <a:picLocks noChangeAspect="1"/>
          </p:cNvPicPr>
          <p:nvPr/>
        </p:nvPicPr>
        <p:blipFill>
          <a:blip r:embed="rId2"/>
          <a:stretch>
            <a:fillRect/>
          </a:stretch>
        </p:blipFill>
        <p:spPr>
          <a:xfrm>
            <a:off x="7433952" y="396181"/>
            <a:ext cx="4310743" cy="5911393"/>
          </a:xfrm>
          <a:prstGeom prst="rect">
            <a:avLst/>
          </a:prstGeom>
        </p:spPr>
      </p:pic>
      <p:pic>
        <p:nvPicPr>
          <p:cNvPr id="5" name="그림 4"/>
          <p:cNvPicPr>
            <a:picLocks noChangeAspect="1"/>
          </p:cNvPicPr>
          <p:nvPr/>
        </p:nvPicPr>
        <p:blipFill>
          <a:blip r:embed="rId3"/>
          <a:stretch>
            <a:fillRect/>
          </a:stretch>
        </p:blipFill>
        <p:spPr>
          <a:xfrm>
            <a:off x="701724" y="4443975"/>
            <a:ext cx="6000750" cy="1371600"/>
          </a:xfrm>
          <a:prstGeom prst="rect">
            <a:avLst/>
          </a:prstGeom>
        </p:spPr>
      </p:pic>
      <p:sp>
        <p:nvSpPr>
          <p:cNvPr id="6" name="TextBox 5"/>
          <p:cNvSpPr txBox="1"/>
          <p:nvPr/>
        </p:nvSpPr>
        <p:spPr>
          <a:xfrm>
            <a:off x="775801" y="5815575"/>
            <a:ext cx="4687245" cy="646331"/>
          </a:xfrm>
          <a:prstGeom prst="rect">
            <a:avLst/>
          </a:prstGeom>
          <a:noFill/>
        </p:spPr>
        <p:txBody>
          <a:bodyPr wrap="none" rtlCol="0">
            <a:spAutoFit/>
          </a:bodyPr>
          <a:lstStyle/>
          <a:p>
            <a:r>
              <a:rPr lang="ko-KR" altLang="en-US" dirty="0" smtClean="0"/>
              <a:t>처음에 </a:t>
            </a:r>
            <a:r>
              <a:rPr lang="en-US" altLang="ko-KR" dirty="0" smtClean="0"/>
              <a:t>.</a:t>
            </a:r>
            <a:r>
              <a:rPr lang="en-US" altLang="ko-KR" dirty="0" err="1" smtClean="0"/>
              <a:t>git</a:t>
            </a:r>
            <a:r>
              <a:rPr lang="en-US" altLang="ko-KR" dirty="0" smtClean="0"/>
              <a:t> </a:t>
            </a:r>
            <a:r>
              <a:rPr lang="ko-KR" altLang="en-US" dirty="0" smtClean="0"/>
              <a:t>폴더가 없는 상태</a:t>
            </a:r>
            <a:endParaRPr lang="en-US" altLang="ko-KR" dirty="0" smtClean="0"/>
          </a:p>
          <a:p>
            <a:r>
              <a:rPr lang="en-US" altLang="ko-KR" dirty="0" smtClean="0">
                <a:solidFill>
                  <a:srgbClr val="FF0000"/>
                </a:solidFill>
              </a:rPr>
              <a:t>=&gt; </a:t>
            </a:r>
            <a:r>
              <a:rPr lang="en-US" altLang="ko-KR" b="1" dirty="0" smtClean="0">
                <a:solidFill>
                  <a:srgbClr val="FF0000"/>
                </a:solidFill>
              </a:rPr>
              <a:t>Local repository</a:t>
            </a:r>
            <a:r>
              <a:rPr lang="ko-KR" altLang="en-US" b="1" dirty="0" smtClean="0">
                <a:solidFill>
                  <a:srgbClr val="FF0000"/>
                </a:solidFill>
              </a:rPr>
              <a:t>가 생성되지 않은 상태</a:t>
            </a:r>
            <a:endParaRPr lang="ko-KR" altLang="en-US" b="1" dirty="0">
              <a:solidFill>
                <a:srgbClr val="FF0000"/>
              </a:solidFill>
            </a:endParaRPr>
          </a:p>
        </p:txBody>
      </p:sp>
    </p:spTree>
    <p:extLst>
      <p:ext uri="{BB962C8B-B14F-4D97-AF65-F5344CB8AC3E}">
        <p14:creationId xmlns:p14="http://schemas.microsoft.com/office/powerpoint/2010/main" val="1189957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5012" y="5371722"/>
            <a:ext cx="8974573" cy="1015663"/>
          </a:xfrm>
          <a:prstGeom prst="rect">
            <a:avLst/>
          </a:prstGeom>
          <a:noFill/>
        </p:spPr>
        <p:txBody>
          <a:bodyPr wrap="none" rtlCol="0">
            <a:spAutoFit/>
          </a:bodyPr>
          <a:lstStyle/>
          <a:p>
            <a:r>
              <a:rPr lang="en-US" altLang="ko-KR" dirty="0" smtClean="0"/>
              <a:t>(</a:t>
            </a:r>
            <a:r>
              <a:rPr lang="en-US" altLang="ko-KR" b="1" dirty="0" smtClean="0">
                <a:solidFill>
                  <a:srgbClr val="FF0000"/>
                </a:solidFill>
              </a:rPr>
              <a:t>reset</a:t>
            </a:r>
            <a:r>
              <a:rPr lang="en-US" altLang="ko-KR" dirty="0" smtClean="0"/>
              <a:t>: </a:t>
            </a:r>
            <a:r>
              <a:rPr lang="ko-KR" altLang="en-US" dirty="0" smtClean="0"/>
              <a:t>중대한 실수를 해서 코드를 초기로 돌려야 할 때 사용</a:t>
            </a:r>
            <a:r>
              <a:rPr lang="en-US" altLang="ko-KR" dirty="0" smtClean="0"/>
              <a:t>.)</a:t>
            </a:r>
            <a:endParaRPr lang="en-US" altLang="ko-KR" dirty="0"/>
          </a:p>
          <a:p>
            <a:pPr marL="342900" indent="-342900">
              <a:buAutoNum type="arabicPeriod"/>
            </a:pPr>
            <a:r>
              <a:rPr lang="en-US" altLang="ko-KR" sz="1400" dirty="0" smtClean="0"/>
              <a:t>history</a:t>
            </a:r>
            <a:r>
              <a:rPr lang="ko-KR" altLang="en-US" sz="1400" dirty="0" smtClean="0"/>
              <a:t>에서 </a:t>
            </a:r>
            <a:r>
              <a:rPr lang="ko-KR" altLang="en-US" sz="1400" dirty="0" err="1" smtClean="0"/>
              <a:t>되돌리고싶은</a:t>
            </a:r>
            <a:r>
              <a:rPr lang="ko-KR" altLang="en-US" sz="1400" dirty="0" smtClean="0"/>
              <a:t> 시점 위에서 오른쪽마우스 클릭 </a:t>
            </a:r>
            <a:r>
              <a:rPr lang="en-US" altLang="ko-KR" sz="1400" dirty="0" smtClean="0"/>
              <a:t>&gt; ‘</a:t>
            </a:r>
            <a:r>
              <a:rPr lang="ko-KR" altLang="en-US" sz="1400" dirty="0" smtClean="0"/>
              <a:t>이 </a:t>
            </a:r>
            <a:r>
              <a:rPr lang="ko-KR" altLang="en-US" sz="1400" dirty="0" err="1" smtClean="0"/>
              <a:t>커밋까지</a:t>
            </a:r>
            <a:r>
              <a:rPr lang="ko-KR" altLang="en-US" sz="1400" dirty="0" smtClean="0"/>
              <a:t> 현재 </a:t>
            </a:r>
            <a:r>
              <a:rPr lang="ko-KR" altLang="en-US" sz="1400" dirty="0" err="1" smtClean="0"/>
              <a:t>브랜치를</a:t>
            </a:r>
            <a:r>
              <a:rPr lang="ko-KR" altLang="en-US" sz="1400" dirty="0" smtClean="0"/>
              <a:t> 초기화</a:t>
            </a:r>
            <a:r>
              <a:rPr lang="en-US" altLang="ko-KR" sz="1400" dirty="0" smtClean="0"/>
              <a:t>’</a:t>
            </a:r>
            <a:r>
              <a:rPr lang="ko-KR" altLang="en-US" sz="1400" dirty="0" smtClean="0"/>
              <a:t> 클릭</a:t>
            </a:r>
            <a:endParaRPr lang="en-US" altLang="ko-KR" sz="1400" dirty="0" smtClean="0"/>
          </a:p>
          <a:p>
            <a:pPr marL="342900" indent="-342900">
              <a:buAutoNum type="arabicPeriod"/>
            </a:pPr>
            <a:r>
              <a:rPr lang="ko-KR" altLang="en-US" sz="1400" dirty="0" smtClean="0"/>
              <a:t>완전 초기화</a:t>
            </a:r>
            <a:r>
              <a:rPr lang="en-US" altLang="ko-KR" sz="1400" dirty="0" smtClean="0"/>
              <a:t>(</a:t>
            </a:r>
            <a:r>
              <a:rPr lang="ko-KR" altLang="en-US" sz="1400" dirty="0" smtClean="0"/>
              <a:t>이후 시점은 삭제하겠다</a:t>
            </a:r>
            <a:r>
              <a:rPr lang="en-US" altLang="ko-KR" sz="1400" dirty="0" smtClean="0"/>
              <a:t>)</a:t>
            </a:r>
            <a:r>
              <a:rPr lang="ko-KR" altLang="en-US" sz="1400" dirty="0" smtClean="0"/>
              <a:t>는 </a:t>
            </a:r>
            <a:r>
              <a:rPr lang="en-US" altLang="ko-KR" sz="1400" dirty="0" smtClean="0"/>
              <a:t>Hard</a:t>
            </a:r>
            <a:r>
              <a:rPr lang="ko-KR" altLang="en-US" sz="1400" dirty="0" smtClean="0"/>
              <a:t>선택 </a:t>
            </a:r>
            <a:r>
              <a:rPr lang="en-US" altLang="ko-KR" sz="1400" dirty="0" smtClean="0"/>
              <a:t>&gt; </a:t>
            </a:r>
            <a:r>
              <a:rPr lang="ko-KR" altLang="en-US" sz="1400" dirty="0" smtClean="0"/>
              <a:t>경고</a:t>
            </a:r>
            <a:r>
              <a:rPr lang="en-US" altLang="ko-KR" sz="1400" dirty="0" smtClean="0"/>
              <a:t>(</a:t>
            </a:r>
            <a:r>
              <a:rPr lang="ko-KR" altLang="en-US" sz="1400" dirty="0" smtClean="0"/>
              <a:t>파괴적인 작업</a:t>
            </a:r>
            <a:r>
              <a:rPr lang="en-US" altLang="ko-KR" sz="1400" dirty="0" smtClean="0"/>
              <a:t>)</a:t>
            </a:r>
            <a:r>
              <a:rPr lang="ko-KR" altLang="en-US" sz="1400" dirty="0" smtClean="0"/>
              <a:t>창 무시해도 괜찮아요</a:t>
            </a:r>
            <a:r>
              <a:rPr lang="en-US" altLang="ko-KR" sz="1400" dirty="0" smtClean="0"/>
              <a:t>. ‘</a:t>
            </a:r>
            <a:r>
              <a:rPr lang="ko-KR" altLang="en-US" sz="1400" dirty="0" smtClean="0"/>
              <a:t>예</a:t>
            </a:r>
            <a:r>
              <a:rPr lang="en-US" altLang="ko-KR" sz="1400" dirty="0" smtClean="0"/>
              <a:t>＇</a:t>
            </a:r>
            <a:r>
              <a:rPr lang="ko-KR" altLang="en-US" sz="1400" dirty="0" smtClean="0"/>
              <a:t>클릭</a:t>
            </a:r>
            <a:endParaRPr lang="en-US" altLang="ko-KR" sz="1400" dirty="0" smtClean="0"/>
          </a:p>
          <a:p>
            <a:pPr marL="342900" indent="-342900">
              <a:buAutoNum type="arabicPeriod"/>
            </a:pPr>
            <a:r>
              <a:rPr lang="ko-KR" altLang="en-US" sz="1400" dirty="0" err="1" smtClean="0"/>
              <a:t>위에있던</a:t>
            </a:r>
            <a:r>
              <a:rPr lang="ko-KR" altLang="en-US" sz="1400" dirty="0" smtClean="0"/>
              <a:t> </a:t>
            </a:r>
            <a:r>
              <a:rPr lang="ko-KR" altLang="en-US" sz="1400" dirty="0" err="1" smtClean="0"/>
              <a:t>히스토리가</a:t>
            </a:r>
            <a:r>
              <a:rPr lang="ko-KR" altLang="en-US" sz="1400" dirty="0" smtClean="0"/>
              <a:t> 사라지고 연결된 에디터에서도 내용이 사라진다</a:t>
            </a:r>
            <a:r>
              <a:rPr lang="en-US" altLang="ko-KR" sz="1400" dirty="0" smtClean="0"/>
              <a:t>.</a:t>
            </a:r>
            <a:endParaRPr lang="ko-KR" altLang="en-US" sz="1400" dirty="0"/>
          </a:p>
        </p:txBody>
      </p:sp>
      <p:pic>
        <p:nvPicPr>
          <p:cNvPr id="3" name="그림 2"/>
          <p:cNvPicPr>
            <a:picLocks noChangeAspect="1"/>
          </p:cNvPicPr>
          <p:nvPr/>
        </p:nvPicPr>
        <p:blipFill>
          <a:blip r:embed="rId2"/>
          <a:stretch>
            <a:fillRect/>
          </a:stretch>
        </p:blipFill>
        <p:spPr>
          <a:xfrm>
            <a:off x="669049" y="257007"/>
            <a:ext cx="7893060" cy="4934196"/>
          </a:xfrm>
          <a:prstGeom prst="rect">
            <a:avLst/>
          </a:prstGeom>
          <a:ln>
            <a:noFill/>
          </a:ln>
        </p:spPr>
      </p:pic>
      <p:sp>
        <p:nvSpPr>
          <p:cNvPr id="6" name="자유형 5"/>
          <p:cNvSpPr/>
          <p:nvPr/>
        </p:nvSpPr>
        <p:spPr>
          <a:xfrm>
            <a:off x="1128155" y="3384468"/>
            <a:ext cx="296884" cy="262942"/>
          </a:xfrm>
          <a:custGeom>
            <a:avLst/>
            <a:gdLst>
              <a:gd name="connsiteX0" fmla="*/ 0 w 296884"/>
              <a:gd name="connsiteY0" fmla="*/ 0 h 262942"/>
              <a:gd name="connsiteX1" fmla="*/ 23751 w 296884"/>
              <a:gd name="connsiteY1" fmla="*/ 59376 h 262942"/>
              <a:gd name="connsiteX2" fmla="*/ 47502 w 296884"/>
              <a:gd name="connsiteY2" fmla="*/ 130628 h 262942"/>
              <a:gd name="connsiteX3" fmla="*/ 71252 w 296884"/>
              <a:gd name="connsiteY3" fmla="*/ 178129 h 262942"/>
              <a:gd name="connsiteX4" fmla="*/ 83128 w 296884"/>
              <a:gd name="connsiteY4" fmla="*/ 249381 h 262942"/>
              <a:gd name="connsiteX5" fmla="*/ 166255 w 296884"/>
              <a:gd name="connsiteY5" fmla="*/ 237506 h 262942"/>
              <a:gd name="connsiteX6" fmla="*/ 237507 w 296884"/>
              <a:gd name="connsiteY6" fmla="*/ 118753 h 262942"/>
              <a:gd name="connsiteX7" fmla="*/ 273133 w 296884"/>
              <a:gd name="connsiteY7" fmla="*/ 71252 h 262942"/>
              <a:gd name="connsiteX8" fmla="*/ 296884 w 296884"/>
              <a:gd name="connsiteY8" fmla="*/ 35626 h 26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884" h="262942">
                <a:moveTo>
                  <a:pt x="0" y="0"/>
                </a:moveTo>
                <a:cubicBezTo>
                  <a:pt x="7917" y="19792"/>
                  <a:pt x="16466" y="39343"/>
                  <a:pt x="23751" y="59376"/>
                </a:cubicBezTo>
                <a:cubicBezTo>
                  <a:pt x="32307" y="82904"/>
                  <a:pt x="36306" y="108236"/>
                  <a:pt x="47502" y="130628"/>
                </a:cubicBezTo>
                <a:lnTo>
                  <a:pt x="71252" y="178129"/>
                </a:lnTo>
                <a:cubicBezTo>
                  <a:pt x="75211" y="201880"/>
                  <a:pt x="71182" y="228475"/>
                  <a:pt x="83128" y="249381"/>
                </a:cubicBezTo>
                <a:cubicBezTo>
                  <a:pt x="102544" y="283358"/>
                  <a:pt x="154233" y="243517"/>
                  <a:pt x="166255" y="237506"/>
                </a:cubicBezTo>
                <a:cubicBezTo>
                  <a:pt x="194357" y="188328"/>
                  <a:pt x="207896" y="160209"/>
                  <a:pt x="237507" y="118753"/>
                </a:cubicBezTo>
                <a:cubicBezTo>
                  <a:pt x="249011" y="102648"/>
                  <a:pt x="261629" y="87357"/>
                  <a:pt x="273133" y="71252"/>
                </a:cubicBezTo>
                <a:cubicBezTo>
                  <a:pt x="281429" y="59638"/>
                  <a:pt x="296884" y="35626"/>
                  <a:pt x="296884" y="35626"/>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7805568" y="498763"/>
            <a:ext cx="3828292" cy="830997"/>
          </a:xfrm>
          <a:prstGeom prst="rect">
            <a:avLst/>
          </a:prstGeom>
          <a:solidFill>
            <a:srgbClr val="FFC000"/>
          </a:solidFill>
        </p:spPr>
        <p:txBody>
          <a:bodyPr wrap="none" rtlCol="0">
            <a:spAutoFit/>
          </a:bodyPr>
          <a:lstStyle/>
          <a:p>
            <a:r>
              <a:rPr lang="ko-KR" altLang="en-US" sz="1600" dirty="0"/>
              <a:t>코드를 어떤 시점으로 되돌리고 싶을 </a:t>
            </a:r>
            <a:r>
              <a:rPr lang="ko-KR" altLang="en-US" sz="1600" dirty="0" smtClean="0"/>
              <a:t>때</a:t>
            </a:r>
            <a:endParaRPr lang="en-US" altLang="ko-KR" sz="1600" dirty="0" smtClean="0"/>
          </a:p>
          <a:p>
            <a:r>
              <a:rPr lang="en-US" altLang="ko-KR" sz="1600" b="1" dirty="0" smtClean="0">
                <a:solidFill>
                  <a:srgbClr val="FF0000"/>
                </a:solidFill>
              </a:rPr>
              <a:t>reset </a:t>
            </a:r>
            <a:r>
              <a:rPr lang="en-US" altLang="ko-KR" sz="1600" b="1" dirty="0">
                <a:solidFill>
                  <a:srgbClr val="FF0000"/>
                </a:solidFill>
              </a:rPr>
              <a:t>/ revert</a:t>
            </a:r>
          </a:p>
          <a:p>
            <a:endParaRPr lang="ko-KR" altLang="en-US" sz="1600" dirty="0"/>
          </a:p>
        </p:txBody>
      </p:sp>
    </p:spTree>
    <p:extLst>
      <p:ext uri="{BB962C8B-B14F-4D97-AF65-F5344CB8AC3E}">
        <p14:creationId xmlns:p14="http://schemas.microsoft.com/office/powerpoint/2010/main" val="394542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2"/>
          <a:stretch>
            <a:fillRect/>
          </a:stretch>
        </p:blipFill>
        <p:spPr>
          <a:xfrm>
            <a:off x="745113" y="370918"/>
            <a:ext cx="7210425" cy="4714875"/>
          </a:xfrm>
          <a:prstGeom prst="rect">
            <a:avLst/>
          </a:prstGeom>
        </p:spPr>
      </p:pic>
      <p:sp>
        <p:nvSpPr>
          <p:cNvPr id="2" name="TextBox 1"/>
          <p:cNvSpPr txBox="1"/>
          <p:nvPr/>
        </p:nvSpPr>
        <p:spPr>
          <a:xfrm>
            <a:off x="1068778" y="5407348"/>
            <a:ext cx="7127208" cy="1015663"/>
          </a:xfrm>
          <a:prstGeom prst="rect">
            <a:avLst/>
          </a:prstGeom>
          <a:noFill/>
        </p:spPr>
        <p:txBody>
          <a:bodyPr wrap="none" rtlCol="0">
            <a:spAutoFit/>
          </a:bodyPr>
          <a:lstStyle/>
          <a:p>
            <a:r>
              <a:rPr lang="en-US" altLang="ko-KR" dirty="0" smtClean="0"/>
              <a:t>(</a:t>
            </a:r>
            <a:r>
              <a:rPr lang="en-US" altLang="ko-KR" b="1" dirty="0" smtClean="0">
                <a:solidFill>
                  <a:srgbClr val="FF0000"/>
                </a:solidFill>
              </a:rPr>
              <a:t>revert</a:t>
            </a:r>
            <a:r>
              <a:rPr lang="en-US" altLang="ko-KR" dirty="0" smtClean="0"/>
              <a:t>: </a:t>
            </a:r>
            <a:r>
              <a:rPr lang="ko-KR" altLang="en-US" dirty="0" err="1" smtClean="0"/>
              <a:t>커밋</a:t>
            </a:r>
            <a:r>
              <a:rPr lang="ko-KR" altLang="en-US" dirty="0" smtClean="0"/>
              <a:t> 되돌리기</a:t>
            </a:r>
            <a:r>
              <a:rPr lang="en-US" altLang="ko-KR" dirty="0"/>
              <a:t> </a:t>
            </a:r>
            <a:r>
              <a:rPr lang="en-US" altLang="ko-KR" dirty="0" smtClean="0"/>
              <a:t>=&gt; reset </a:t>
            </a:r>
            <a:r>
              <a:rPr lang="ko-KR" altLang="en-US" dirty="0" smtClean="0"/>
              <a:t>과 다르게 기록이 남는다</a:t>
            </a:r>
            <a:r>
              <a:rPr lang="en-US" altLang="ko-KR" dirty="0" smtClean="0"/>
              <a:t>)</a:t>
            </a:r>
          </a:p>
          <a:p>
            <a:pPr marL="342900" indent="-342900">
              <a:buAutoNum type="arabicPeriod"/>
            </a:pPr>
            <a:r>
              <a:rPr lang="en-US" altLang="ko-KR" sz="1400" dirty="0" smtClean="0"/>
              <a:t>history</a:t>
            </a:r>
            <a:r>
              <a:rPr lang="ko-KR" altLang="en-US" sz="1400" dirty="0" smtClean="0"/>
              <a:t>에서 되돌리고 싶은 시점 위에서 오른쪽마우스 클릭 </a:t>
            </a:r>
            <a:r>
              <a:rPr lang="en-US" altLang="ko-KR" sz="1400" dirty="0" smtClean="0"/>
              <a:t>&gt; ‘</a:t>
            </a:r>
            <a:r>
              <a:rPr lang="ko-KR" altLang="en-US" sz="1400" dirty="0" err="1" smtClean="0"/>
              <a:t>커밋</a:t>
            </a:r>
            <a:r>
              <a:rPr lang="ko-KR" altLang="en-US" sz="1400" dirty="0" smtClean="0"/>
              <a:t> 되돌리기</a:t>
            </a:r>
            <a:r>
              <a:rPr lang="en-US" altLang="ko-KR" sz="1400" dirty="0" smtClean="0"/>
              <a:t>’</a:t>
            </a:r>
            <a:r>
              <a:rPr lang="ko-KR" altLang="en-US" sz="1400" dirty="0" smtClean="0"/>
              <a:t> 클릭</a:t>
            </a:r>
            <a:endParaRPr lang="en-US" altLang="ko-KR" sz="1400" dirty="0" smtClean="0"/>
          </a:p>
          <a:p>
            <a:pPr marL="342900" indent="-342900">
              <a:buAutoNum type="arabicPeriod"/>
            </a:pPr>
            <a:r>
              <a:rPr lang="en-US" altLang="ko-KR" sz="1400" dirty="0" smtClean="0"/>
              <a:t>.‘</a:t>
            </a:r>
            <a:r>
              <a:rPr lang="ko-KR" altLang="en-US" sz="1400" dirty="0" smtClean="0"/>
              <a:t>예</a:t>
            </a:r>
            <a:r>
              <a:rPr lang="en-US" altLang="ko-KR" sz="1400" dirty="0" smtClean="0"/>
              <a:t>＇</a:t>
            </a:r>
            <a:r>
              <a:rPr lang="ko-KR" altLang="en-US" sz="1400" dirty="0" smtClean="0"/>
              <a:t>클릭</a:t>
            </a:r>
            <a:endParaRPr lang="en-US" altLang="ko-KR" sz="1400" dirty="0" smtClean="0"/>
          </a:p>
          <a:p>
            <a:pPr marL="342900" indent="-342900">
              <a:buAutoNum type="arabicPeriod"/>
            </a:pPr>
            <a:r>
              <a:rPr lang="ko-KR" altLang="en-US" sz="1400" dirty="0" smtClean="0"/>
              <a:t>되돌리기 한 </a:t>
            </a:r>
            <a:r>
              <a:rPr lang="ko-KR" altLang="en-US" sz="1400" dirty="0" err="1" smtClean="0"/>
              <a:t>커밋</a:t>
            </a:r>
            <a:r>
              <a:rPr lang="ko-KR" altLang="en-US" sz="1400" dirty="0" smtClean="0"/>
              <a:t> 위에 </a:t>
            </a:r>
            <a:r>
              <a:rPr lang="en-US" altLang="ko-KR" sz="1400" b="1" dirty="0" smtClean="0"/>
              <a:t>Revert</a:t>
            </a:r>
            <a:r>
              <a:rPr lang="en-US" altLang="ko-KR" sz="1400" dirty="0" smtClean="0"/>
              <a:t> “”… </a:t>
            </a:r>
            <a:r>
              <a:rPr lang="ko-KR" altLang="en-US" sz="1400" dirty="0" smtClean="0"/>
              <a:t>라는 문구 추가 확인</a:t>
            </a:r>
            <a:r>
              <a:rPr lang="en-US" altLang="ko-KR" sz="1400" dirty="0" smtClean="0"/>
              <a:t>=&gt; </a:t>
            </a:r>
            <a:r>
              <a:rPr lang="ko-KR" altLang="en-US" sz="1400" dirty="0" smtClean="0"/>
              <a:t>에디터 삭제 확인</a:t>
            </a:r>
            <a:endParaRPr lang="ko-KR" altLang="en-US" sz="1400" dirty="0"/>
          </a:p>
        </p:txBody>
      </p:sp>
      <p:sp>
        <p:nvSpPr>
          <p:cNvPr id="6" name="자유형 5"/>
          <p:cNvSpPr/>
          <p:nvPr/>
        </p:nvSpPr>
        <p:spPr>
          <a:xfrm>
            <a:off x="2042554" y="3396341"/>
            <a:ext cx="296884" cy="262942"/>
          </a:xfrm>
          <a:custGeom>
            <a:avLst/>
            <a:gdLst>
              <a:gd name="connsiteX0" fmla="*/ 0 w 296884"/>
              <a:gd name="connsiteY0" fmla="*/ 0 h 262942"/>
              <a:gd name="connsiteX1" fmla="*/ 23751 w 296884"/>
              <a:gd name="connsiteY1" fmla="*/ 59376 h 262942"/>
              <a:gd name="connsiteX2" fmla="*/ 47502 w 296884"/>
              <a:gd name="connsiteY2" fmla="*/ 130628 h 262942"/>
              <a:gd name="connsiteX3" fmla="*/ 71252 w 296884"/>
              <a:gd name="connsiteY3" fmla="*/ 178129 h 262942"/>
              <a:gd name="connsiteX4" fmla="*/ 83128 w 296884"/>
              <a:gd name="connsiteY4" fmla="*/ 249381 h 262942"/>
              <a:gd name="connsiteX5" fmla="*/ 166255 w 296884"/>
              <a:gd name="connsiteY5" fmla="*/ 237506 h 262942"/>
              <a:gd name="connsiteX6" fmla="*/ 237507 w 296884"/>
              <a:gd name="connsiteY6" fmla="*/ 118753 h 262942"/>
              <a:gd name="connsiteX7" fmla="*/ 273133 w 296884"/>
              <a:gd name="connsiteY7" fmla="*/ 71252 h 262942"/>
              <a:gd name="connsiteX8" fmla="*/ 296884 w 296884"/>
              <a:gd name="connsiteY8" fmla="*/ 35626 h 26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884" h="262942">
                <a:moveTo>
                  <a:pt x="0" y="0"/>
                </a:moveTo>
                <a:cubicBezTo>
                  <a:pt x="7917" y="19792"/>
                  <a:pt x="16466" y="39343"/>
                  <a:pt x="23751" y="59376"/>
                </a:cubicBezTo>
                <a:cubicBezTo>
                  <a:pt x="32307" y="82904"/>
                  <a:pt x="36306" y="108236"/>
                  <a:pt x="47502" y="130628"/>
                </a:cubicBezTo>
                <a:lnTo>
                  <a:pt x="71252" y="178129"/>
                </a:lnTo>
                <a:cubicBezTo>
                  <a:pt x="75211" y="201880"/>
                  <a:pt x="71182" y="228475"/>
                  <a:pt x="83128" y="249381"/>
                </a:cubicBezTo>
                <a:cubicBezTo>
                  <a:pt x="102544" y="283358"/>
                  <a:pt x="154233" y="243517"/>
                  <a:pt x="166255" y="237506"/>
                </a:cubicBezTo>
                <a:cubicBezTo>
                  <a:pt x="194357" y="188328"/>
                  <a:pt x="207896" y="160209"/>
                  <a:pt x="237507" y="118753"/>
                </a:cubicBezTo>
                <a:cubicBezTo>
                  <a:pt x="249011" y="102648"/>
                  <a:pt x="261629" y="87357"/>
                  <a:pt x="273133" y="71252"/>
                </a:cubicBezTo>
                <a:cubicBezTo>
                  <a:pt x="281429" y="59638"/>
                  <a:pt x="296884" y="35626"/>
                  <a:pt x="296884" y="35626"/>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8195986" y="1900053"/>
            <a:ext cx="3855223" cy="646331"/>
          </a:xfrm>
          <a:prstGeom prst="rect">
            <a:avLst/>
          </a:prstGeom>
          <a:noFill/>
        </p:spPr>
        <p:txBody>
          <a:bodyPr wrap="none" rtlCol="0">
            <a:spAutoFit/>
          </a:bodyPr>
          <a:lstStyle/>
          <a:p>
            <a:r>
              <a:rPr lang="en-US" altLang="ko-KR" dirty="0" smtClean="0"/>
              <a:t>Revert</a:t>
            </a:r>
            <a:r>
              <a:rPr lang="ko-KR" altLang="en-US" dirty="0" smtClean="0"/>
              <a:t>의 </a:t>
            </a:r>
            <a:r>
              <a:rPr lang="en-US" altLang="ko-KR" dirty="0" smtClean="0"/>
              <a:t>revert</a:t>
            </a:r>
            <a:r>
              <a:rPr lang="ko-KR" altLang="en-US" dirty="0" smtClean="0"/>
              <a:t>를 하면 삭제되었던 </a:t>
            </a:r>
            <a:endParaRPr lang="en-US" altLang="ko-KR" dirty="0" smtClean="0"/>
          </a:p>
          <a:p>
            <a:r>
              <a:rPr lang="ko-KR" altLang="en-US" dirty="0" smtClean="0"/>
              <a:t>내용이 다시 돌아온다</a:t>
            </a:r>
            <a:endParaRPr lang="ko-KR" altLang="en-US" dirty="0"/>
          </a:p>
        </p:txBody>
      </p:sp>
    </p:spTree>
    <p:extLst>
      <p:ext uri="{BB962C8B-B14F-4D97-AF65-F5344CB8AC3E}">
        <p14:creationId xmlns:p14="http://schemas.microsoft.com/office/powerpoint/2010/main" val="1805249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t>Remote </a:t>
            </a:r>
            <a:r>
              <a:rPr lang="ko-KR" altLang="en-US" dirty="0" smtClean="0"/>
              <a:t>에서 사용</a:t>
            </a:r>
            <a:endParaRPr lang="ko-KR" altLang="en-US" dirty="0"/>
          </a:p>
        </p:txBody>
      </p:sp>
      <p:sp>
        <p:nvSpPr>
          <p:cNvPr id="4" name="부제목 3"/>
          <p:cNvSpPr>
            <a:spLocks noGrp="1"/>
          </p:cNvSpPr>
          <p:nvPr>
            <p:ph type="subTitle" idx="1"/>
          </p:nvPr>
        </p:nvSpPr>
        <p:spPr/>
        <p:txBody>
          <a:bodyPr/>
          <a:lstStyle/>
          <a:p>
            <a:pPr>
              <a:lnSpc>
                <a:spcPct val="300000"/>
              </a:lnSpc>
            </a:pPr>
            <a:r>
              <a:rPr lang="en-US" altLang="ko-KR" dirty="0" smtClean="0"/>
              <a:t>With GitHub</a:t>
            </a:r>
            <a:endParaRPr lang="ko-KR" altLang="en-US" dirty="0"/>
          </a:p>
        </p:txBody>
      </p:sp>
      <p:pic>
        <p:nvPicPr>
          <p:cNvPr id="2050" name="Picture 2" descr="GitHub (@github) / Twit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4567" y="3509963"/>
            <a:ext cx="1045028" cy="1045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467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a:xfrm>
            <a:off x="325332" y="258247"/>
            <a:ext cx="10515600" cy="1325563"/>
          </a:xfrm>
        </p:spPr>
        <p:txBody>
          <a:bodyPr/>
          <a:lstStyle/>
          <a:p>
            <a:r>
              <a:rPr lang="en-US" altLang="ko-KR" dirty="0" smtClean="0"/>
              <a:t>GitHub</a:t>
            </a:r>
            <a:endParaRPr lang="ko-KR" altLang="en-US" dirty="0"/>
          </a:p>
        </p:txBody>
      </p:sp>
      <p:sp>
        <p:nvSpPr>
          <p:cNvPr id="8" name="TextBox 7"/>
          <p:cNvSpPr txBox="1"/>
          <p:nvPr/>
        </p:nvSpPr>
        <p:spPr>
          <a:xfrm>
            <a:off x="546266" y="1583810"/>
            <a:ext cx="4596130" cy="2862322"/>
          </a:xfrm>
          <a:prstGeom prst="rect">
            <a:avLst/>
          </a:prstGeom>
          <a:noFill/>
        </p:spPr>
        <p:txBody>
          <a:bodyPr wrap="none" rtlCol="0">
            <a:spAutoFit/>
          </a:bodyPr>
          <a:lstStyle/>
          <a:p>
            <a:r>
              <a:rPr lang="en-US" altLang="ko-KR" dirty="0" smtClean="0">
                <a:hlinkClick r:id="rId2"/>
              </a:rPr>
              <a:t>https://github.com/</a:t>
            </a:r>
            <a:r>
              <a:rPr lang="en-US" altLang="ko-KR" dirty="0" smtClean="0"/>
              <a:t> </a:t>
            </a:r>
            <a:r>
              <a:rPr lang="ko-KR" altLang="en-US" dirty="0" smtClean="0"/>
              <a:t>접속</a:t>
            </a:r>
            <a:endParaRPr lang="en-US" altLang="ko-KR" dirty="0" smtClean="0"/>
          </a:p>
          <a:p>
            <a:endParaRPr lang="en-US" altLang="ko-KR" dirty="0" smtClean="0"/>
          </a:p>
          <a:p>
            <a:pPr marL="342900" indent="-342900">
              <a:buAutoNum type="arabicPeriod"/>
            </a:pPr>
            <a:r>
              <a:rPr lang="ko-KR" altLang="en-US" dirty="0" err="1" smtClean="0"/>
              <a:t>오른쪽상단</a:t>
            </a:r>
            <a:r>
              <a:rPr lang="ko-KR" altLang="en-US" dirty="0" smtClean="0"/>
              <a:t> </a:t>
            </a:r>
            <a:r>
              <a:rPr lang="en-US" altLang="ko-KR" dirty="0" smtClean="0"/>
              <a:t>Sign Up </a:t>
            </a:r>
            <a:r>
              <a:rPr lang="ko-KR" altLang="en-US" dirty="0" smtClean="0"/>
              <a:t>버튼 클릭 후 </a:t>
            </a:r>
            <a:endParaRPr lang="en-US" altLang="ko-KR" dirty="0"/>
          </a:p>
          <a:p>
            <a:r>
              <a:rPr lang="ko-KR" altLang="en-US" dirty="0" smtClean="0"/>
              <a:t>회원가입 진행</a:t>
            </a:r>
            <a:r>
              <a:rPr lang="en-US" altLang="ko-KR" dirty="0"/>
              <a:t> </a:t>
            </a:r>
            <a:r>
              <a:rPr lang="en-US" altLang="ko-KR" dirty="0" smtClean="0"/>
              <a:t>(</a:t>
            </a:r>
            <a:r>
              <a:rPr lang="ko-KR" altLang="en-US" dirty="0" smtClean="0"/>
              <a:t>이메일</a:t>
            </a:r>
            <a:r>
              <a:rPr lang="en-US" altLang="ko-KR" dirty="0" smtClean="0"/>
              <a:t>/</a:t>
            </a:r>
            <a:r>
              <a:rPr lang="ko-KR" altLang="en-US" dirty="0" smtClean="0"/>
              <a:t>패스워드</a:t>
            </a:r>
            <a:r>
              <a:rPr lang="en-US" altLang="ko-KR" dirty="0" smtClean="0"/>
              <a:t>/</a:t>
            </a:r>
            <a:r>
              <a:rPr lang="ko-KR" altLang="en-US" dirty="0" err="1" smtClean="0"/>
              <a:t>유저이름</a:t>
            </a:r>
            <a:r>
              <a:rPr lang="en-US" altLang="ko-KR" dirty="0" smtClean="0"/>
              <a:t>)</a:t>
            </a:r>
          </a:p>
          <a:p>
            <a:endParaRPr lang="en-US" altLang="ko-KR" dirty="0" smtClean="0"/>
          </a:p>
          <a:p>
            <a:r>
              <a:rPr lang="en-US" altLang="ko-KR" dirty="0" smtClean="0"/>
              <a:t>2. </a:t>
            </a:r>
            <a:r>
              <a:rPr lang="ko-KR" altLang="en-US" dirty="0" smtClean="0"/>
              <a:t>인증 진행 후 로그인</a:t>
            </a:r>
            <a:endParaRPr lang="en-US" altLang="ko-KR" dirty="0" smtClean="0"/>
          </a:p>
          <a:p>
            <a:r>
              <a:rPr lang="en-US" altLang="ko-KR" dirty="0" smtClean="0"/>
              <a:t>(1. </a:t>
            </a:r>
            <a:r>
              <a:rPr lang="ko-KR" altLang="en-US" dirty="0" err="1" smtClean="0"/>
              <a:t>로봇테스트</a:t>
            </a:r>
            <a:r>
              <a:rPr lang="ko-KR" altLang="en-US" dirty="0" smtClean="0"/>
              <a:t> </a:t>
            </a:r>
            <a:r>
              <a:rPr lang="en-US" altLang="ko-KR" dirty="0" smtClean="0"/>
              <a:t>2.</a:t>
            </a:r>
            <a:r>
              <a:rPr lang="ko-KR" altLang="en-US" dirty="0" smtClean="0"/>
              <a:t>이메일로 인증번호 전송</a:t>
            </a:r>
            <a:r>
              <a:rPr lang="en-US" altLang="ko-KR" dirty="0" smtClean="0"/>
              <a:t>)</a:t>
            </a:r>
          </a:p>
          <a:p>
            <a:endParaRPr lang="en-US" altLang="ko-KR" dirty="0"/>
          </a:p>
          <a:p>
            <a:r>
              <a:rPr lang="en-US" altLang="ko-KR" dirty="0" smtClean="0"/>
              <a:t>3. Free </a:t>
            </a:r>
            <a:r>
              <a:rPr lang="ko-KR" altLang="en-US" dirty="0" smtClean="0"/>
              <a:t>버전으로 사용</a:t>
            </a:r>
            <a:r>
              <a:rPr lang="en-US" altLang="ko-KR" dirty="0" smtClean="0"/>
              <a:t>(Pro</a:t>
            </a:r>
            <a:r>
              <a:rPr lang="ko-KR" altLang="en-US" dirty="0" smtClean="0"/>
              <a:t>는 유료</a:t>
            </a:r>
            <a:r>
              <a:rPr lang="en-US" altLang="ko-KR" dirty="0" smtClean="0"/>
              <a:t>)</a:t>
            </a:r>
          </a:p>
          <a:p>
            <a:pPr marL="342900" indent="-342900">
              <a:buAutoNum type="arabicPeriod"/>
            </a:pPr>
            <a:endParaRPr lang="en-US" altLang="ko-KR" dirty="0" smtClean="0"/>
          </a:p>
        </p:txBody>
      </p:sp>
      <p:pic>
        <p:nvPicPr>
          <p:cNvPr id="9" name="그림 8"/>
          <p:cNvPicPr>
            <a:picLocks noChangeAspect="1"/>
          </p:cNvPicPr>
          <p:nvPr/>
        </p:nvPicPr>
        <p:blipFill rotWithShape="1">
          <a:blip r:embed="rId3"/>
          <a:srcRect l="24266" t="18298" r="31753" b="24359"/>
          <a:stretch/>
        </p:blipFill>
        <p:spPr>
          <a:xfrm>
            <a:off x="5583132" y="1119209"/>
            <a:ext cx="6078438" cy="3954484"/>
          </a:xfrm>
          <a:prstGeom prst="rect">
            <a:avLst/>
          </a:prstGeom>
        </p:spPr>
      </p:pic>
    </p:spTree>
    <p:extLst>
      <p:ext uri="{BB962C8B-B14F-4D97-AF65-F5344CB8AC3E}">
        <p14:creationId xmlns:p14="http://schemas.microsoft.com/office/powerpoint/2010/main" val="1173633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025024" y="0"/>
            <a:ext cx="8526078" cy="6513616"/>
          </a:xfrm>
          <a:prstGeom prst="rect">
            <a:avLst/>
          </a:prstGeom>
        </p:spPr>
      </p:pic>
      <p:sp>
        <p:nvSpPr>
          <p:cNvPr id="5" name="TextBox 4"/>
          <p:cNvSpPr txBox="1"/>
          <p:nvPr/>
        </p:nvSpPr>
        <p:spPr>
          <a:xfrm>
            <a:off x="3610099" y="2671948"/>
            <a:ext cx="1370888" cy="276999"/>
          </a:xfrm>
          <a:prstGeom prst="rect">
            <a:avLst/>
          </a:prstGeom>
          <a:noFill/>
        </p:spPr>
        <p:txBody>
          <a:bodyPr wrap="none" rtlCol="0">
            <a:spAutoFit/>
          </a:bodyPr>
          <a:lstStyle/>
          <a:p>
            <a:r>
              <a:rPr lang="ko-KR" altLang="en-US" sz="1200" dirty="0" smtClean="0">
                <a:solidFill>
                  <a:srgbClr val="FF0000"/>
                </a:solidFill>
              </a:rPr>
              <a:t>영문 </a:t>
            </a:r>
            <a:r>
              <a:rPr lang="ko-KR" altLang="en-US" sz="1200" dirty="0" err="1" smtClean="0">
                <a:solidFill>
                  <a:srgbClr val="FF0000"/>
                </a:solidFill>
              </a:rPr>
              <a:t>소문자권장</a:t>
            </a:r>
            <a:r>
              <a:rPr lang="ko-KR" altLang="en-US" sz="1200" dirty="0" smtClean="0">
                <a:solidFill>
                  <a:srgbClr val="FF0000"/>
                </a:solidFill>
              </a:rPr>
              <a:t> </a:t>
            </a:r>
            <a:endParaRPr lang="ko-KR" altLang="en-US" sz="1200" dirty="0">
              <a:solidFill>
                <a:srgbClr val="FF0000"/>
              </a:solidFill>
            </a:endParaRPr>
          </a:p>
        </p:txBody>
      </p:sp>
      <p:sp>
        <p:nvSpPr>
          <p:cNvPr id="6" name="TextBox 5"/>
          <p:cNvSpPr txBox="1"/>
          <p:nvPr/>
        </p:nvSpPr>
        <p:spPr>
          <a:xfrm>
            <a:off x="4408554" y="2364171"/>
            <a:ext cx="1144865" cy="307777"/>
          </a:xfrm>
          <a:prstGeom prst="rect">
            <a:avLst/>
          </a:prstGeom>
          <a:noFill/>
        </p:spPr>
        <p:txBody>
          <a:bodyPr wrap="none" rtlCol="0">
            <a:spAutoFit/>
          </a:bodyPr>
          <a:lstStyle/>
          <a:p>
            <a:r>
              <a:rPr lang="ko-KR" altLang="en-US" sz="1400" dirty="0" smtClean="0"/>
              <a:t>저장소 이름</a:t>
            </a:r>
            <a:endParaRPr lang="ko-KR" altLang="en-US" sz="1400" dirty="0"/>
          </a:p>
        </p:txBody>
      </p:sp>
      <p:sp>
        <p:nvSpPr>
          <p:cNvPr id="7" name="TextBox 6"/>
          <p:cNvSpPr txBox="1"/>
          <p:nvPr/>
        </p:nvSpPr>
        <p:spPr>
          <a:xfrm>
            <a:off x="2917921" y="3800104"/>
            <a:ext cx="5270995" cy="276999"/>
          </a:xfrm>
          <a:prstGeom prst="rect">
            <a:avLst/>
          </a:prstGeom>
          <a:noFill/>
        </p:spPr>
        <p:txBody>
          <a:bodyPr wrap="none" rtlCol="0">
            <a:spAutoFit/>
          </a:bodyPr>
          <a:lstStyle/>
          <a:p>
            <a:r>
              <a:rPr lang="ko-KR" altLang="en-US" sz="1200" dirty="0" err="1" smtClean="0"/>
              <a:t>용량제한없는</a:t>
            </a:r>
            <a:r>
              <a:rPr lang="ko-KR" altLang="en-US" sz="1200" dirty="0" smtClean="0"/>
              <a:t> 무제한 업로드 가능</a:t>
            </a:r>
            <a:r>
              <a:rPr lang="en-US" altLang="ko-KR" sz="1200" dirty="0" smtClean="0"/>
              <a:t>: </a:t>
            </a:r>
            <a:r>
              <a:rPr lang="ko-KR" altLang="en-US" sz="1200" dirty="0" smtClean="0"/>
              <a:t>누구나 접근가능하고 코드를 발췌 가능</a:t>
            </a:r>
            <a:endParaRPr lang="ko-KR" altLang="en-US" sz="1200" dirty="0"/>
          </a:p>
        </p:txBody>
      </p:sp>
      <p:sp>
        <p:nvSpPr>
          <p:cNvPr id="8" name="TextBox 7"/>
          <p:cNvSpPr txBox="1"/>
          <p:nvPr/>
        </p:nvSpPr>
        <p:spPr>
          <a:xfrm>
            <a:off x="2917921" y="4237512"/>
            <a:ext cx="3546035" cy="276999"/>
          </a:xfrm>
          <a:prstGeom prst="rect">
            <a:avLst/>
          </a:prstGeom>
          <a:noFill/>
        </p:spPr>
        <p:txBody>
          <a:bodyPr wrap="none" rtlCol="0">
            <a:spAutoFit/>
          </a:bodyPr>
          <a:lstStyle/>
          <a:p>
            <a:r>
              <a:rPr lang="ko-KR" altLang="en-US" sz="1200" dirty="0" smtClean="0"/>
              <a:t>용량제한있음</a:t>
            </a:r>
            <a:r>
              <a:rPr lang="en-US" altLang="ko-KR" sz="1200" dirty="0" smtClean="0"/>
              <a:t>, </a:t>
            </a:r>
            <a:r>
              <a:rPr lang="ko-KR" altLang="en-US" sz="1200" dirty="0" smtClean="0"/>
              <a:t>아무나 접근 </a:t>
            </a:r>
            <a:r>
              <a:rPr lang="en-US" altLang="ko-KR" sz="1200" dirty="0" smtClean="0"/>
              <a:t>X. </a:t>
            </a:r>
            <a:r>
              <a:rPr lang="ko-KR" altLang="en-US" sz="1200" dirty="0" smtClean="0"/>
              <a:t>허용한사람만 가능</a:t>
            </a:r>
            <a:endParaRPr lang="ko-KR" altLang="en-US" sz="1200" dirty="0"/>
          </a:p>
        </p:txBody>
      </p:sp>
      <p:sp>
        <p:nvSpPr>
          <p:cNvPr id="9" name="TextBox 8"/>
          <p:cNvSpPr txBox="1"/>
          <p:nvPr/>
        </p:nvSpPr>
        <p:spPr>
          <a:xfrm>
            <a:off x="3280270" y="5190007"/>
            <a:ext cx="1386918" cy="307777"/>
          </a:xfrm>
          <a:prstGeom prst="rect">
            <a:avLst/>
          </a:prstGeom>
          <a:noFill/>
        </p:spPr>
        <p:txBody>
          <a:bodyPr wrap="none" rtlCol="0">
            <a:spAutoFit/>
          </a:bodyPr>
          <a:lstStyle/>
          <a:p>
            <a:r>
              <a:rPr lang="ko-KR" altLang="en-US" sz="1400" dirty="0" err="1" smtClean="0"/>
              <a:t>마크다운</a:t>
            </a:r>
            <a:r>
              <a:rPr lang="ko-KR" altLang="en-US" sz="1400" dirty="0"/>
              <a:t> </a:t>
            </a:r>
            <a:r>
              <a:rPr lang="ko-KR" altLang="en-US" sz="1400" dirty="0" smtClean="0"/>
              <a:t>파일 </a:t>
            </a:r>
            <a:endParaRPr lang="ko-KR" altLang="en-US" sz="1400" dirty="0"/>
          </a:p>
        </p:txBody>
      </p:sp>
      <p:sp>
        <p:nvSpPr>
          <p:cNvPr id="2" name="TextBox 1"/>
          <p:cNvSpPr txBox="1"/>
          <p:nvPr/>
        </p:nvSpPr>
        <p:spPr>
          <a:xfrm>
            <a:off x="2917921" y="5620895"/>
            <a:ext cx="4823756" cy="276999"/>
          </a:xfrm>
          <a:prstGeom prst="rect">
            <a:avLst/>
          </a:prstGeom>
          <a:noFill/>
        </p:spPr>
        <p:txBody>
          <a:bodyPr wrap="none" rtlCol="0">
            <a:spAutoFit/>
          </a:bodyPr>
          <a:lstStyle/>
          <a:p>
            <a:r>
              <a:rPr lang="en-US" altLang="ko-KR" sz="1200" dirty="0" err="1" smtClean="0"/>
              <a:t>Github</a:t>
            </a:r>
            <a:r>
              <a:rPr lang="ko-KR" altLang="en-US" sz="1200" dirty="0" smtClean="0"/>
              <a:t>에 올라오지 </a:t>
            </a:r>
            <a:r>
              <a:rPr lang="ko-KR" altLang="en-US" sz="1200" dirty="0" err="1" smtClean="0"/>
              <a:t>못하게할</a:t>
            </a:r>
            <a:r>
              <a:rPr lang="ko-KR" altLang="en-US" sz="1200" dirty="0" smtClean="0"/>
              <a:t> 파일을 정할 수 있음</a:t>
            </a:r>
            <a:r>
              <a:rPr lang="en-US" altLang="ko-KR" sz="1200" dirty="0" smtClean="0"/>
              <a:t>(</a:t>
            </a:r>
            <a:r>
              <a:rPr lang="ko-KR" altLang="en-US" sz="1200" dirty="0" smtClean="0"/>
              <a:t>개인설정파일 등</a:t>
            </a:r>
            <a:r>
              <a:rPr lang="en-US" altLang="ko-KR" sz="1200" dirty="0" smtClean="0"/>
              <a:t>)</a:t>
            </a:r>
            <a:endParaRPr lang="ko-KR" altLang="en-US" sz="1200" dirty="0"/>
          </a:p>
        </p:txBody>
      </p:sp>
      <p:sp>
        <p:nvSpPr>
          <p:cNvPr id="10" name="자유형 9"/>
          <p:cNvSpPr/>
          <p:nvPr/>
        </p:nvSpPr>
        <p:spPr>
          <a:xfrm>
            <a:off x="2196935" y="3835730"/>
            <a:ext cx="368135" cy="261257"/>
          </a:xfrm>
          <a:custGeom>
            <a:avLst/>
            <a:gdLst>
              <a:gd name="connsiteX0" fmla="*/ 0 w 368135"/>
              <a:gd name="connsiteY0" fmla="*/ 0 h 261257"/>
              <a:gd name="connsiteX1" fmla="*/ 23751 w 368135"/>
              <a:gd name="connsiteY1" fmla="*/ 59376 h 261257"/>
              <a:gd name="connsiteX2" fmla="*/ 35626 w 368135"/>
              <a:gd name="connsiteY2" fmla="*/ 106878 h 261257"/>
              <a:gd name="connsiteX3" fmla="*/ 47501 w 368135"/>
              <a:gd name="connsiteY3" fmla="*/ 142504 h 261257"/>
              <a:gd name="connsiteX4" fmla="*/ 83127 w 368135"/>
              <a:gd name="connsiteY4" fmla="*/ 237506 h 261257"/>
              <a:gd name="connsiteX5" fmla="*/ 118753 w 368135"/>
              <a:gd name="connsiteY5" fmla="*/ 261257 h 261257"/>
              <a:gd name="connsiteX6" fmla="*/ 166255 w 368135"/>
              <a:gd name="connsiteY6" fmla="*/ 201880 h 261257"/>
              <a:gd name="connsiteX7" fmla="*/ 273133 w 368135"/>
              <a:gd name="connsiteY7" fmla="*/ 95002 h 261257"/>
              <a:gd name="connsiteX8" fmla="*/ 308759 w 368135"/>
              <a:gd name="connsiteY8" fmla="*/ 47501 h 261257"/>
              <a:gd name="connsiteX9" fmla="*/ 368135 w 368135"/>
              <a:gd name="connsiteY9" fmla="*/ 11875 h 261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8135" h="261257">
                <a:moveTo>
                  <a:pt x="0" y="0"/>
                </a:moveTo>
                <a:cubicBezTo>
                  <a:pt x="7917" y="19792"/>
                  <a:pt x="17010" y="39153"/>
                  <a:pt x="23751" y="59376"/>
                </a:cubicBezTo>
                <a:cubicBezTo>
                  <a:pt x="28912" y="74860"/>
                  <a:pt x="31142" y="91185"/>
                  <a:pt x="35626" y="106878"/>
                </a:cubicBezTo>
                <a:cubicBezTo>
                  <a:pt x="39065" y="118914"/>
                  <a:pt x="44062" y="130468"/>
                  <a:pt x="47501" y="142504"/>
                </a:cubicBezTo>
                <a:cubicBezTo>
                  <a:pt x="57227" y="176545"/>
                  <a:pt x="59067" y="208634"/>
                  <a:pt x="83127" y="237506"/>
                </a:cubicBezTo>
                <a:cubicBezTo>
                  <a:pt x="92264" y="248470"/>
                  <a:pt x="106878" y="253340"/>
                  <a:pt x="118753" y="261257"/>
                </a:cubicBezTo>
                <a:cubicBezTo>
                  <a:pt x="134587" y="241465"/>
                  <a:pt x="149008" y="220454"/>
                  <a:pt x="166255" y="201880"/>
                </a:cubicBezTo>
                <a:cubicBezTo>
                  <a:pt x="200538" y="164960"/>
                  <a:pt x="242903" y="135308"/>
                  <a:pt x="273133" y="95002"/>
                </a:cubicBezTo>
                <a:cubicBezTo>
                  <a:pt x="285008" y="79168"/>
                  <a:pt x="294764" y="61496"/>
                  <a:pt x="308759" y="47501"/>
                </a:cubicBezTo>
                <a:cubicBezTo>
                  <a:pt x="323088" y="33172"/>
                  <a:pt x="349395" y="21246"/>
                  <a:pt x="368135" y="11875"/>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자유형 10"/>
          <p:cNvSpPr/>
          <p:nvPr/>
        </p:nvSpPr>
        <p:spPr>
          <a:xfrm>
            <a:off x="3280270" y="2256312"/>
            <a:ext cx="368135" cy="261257"/>
          </a:xfrm>
          <a:custGeom>
            <a:avLst/>
            <a:gdLst>
              <a:gd name="connsiteX0" fmla="*/ 0 w 368135"/>
              <a:gd name="connsiteY0" fmla="*/ 0 h 261257"/>
              <a:gd name="connsiteX1" fmla="*/ 23751 w 368135"/>
              <a:gd name="connsiteY1" fmla="*/ 59376 h 261257"/>
              <a:gd name="connsiteX2" fmla="*/ 35626 w 368135"/>
              <a:gd name="connsiteY2" fmla="*/ 106878 h 261257"/>
              <a:gd name="connsiteX3" fmla="*/ 47501 w 368135"/>
              <a:gd name="connsiteY3" fmla="*/ 142504 h 261257"/>
              <a:gd name="connsiteX4" fmla="*/ 83127 w 368135"/>
              <a:gd name="connsiteY4" fmla="*/ 237506 h 261257"/>
              <a:gd name="connsiteX5" fmla="*/ 118753 w 368135"/>
              <a:gd name="connsiteY5" fmla="*/ 261257 h 261257"/>
              <a:gd name="connsiteX6" fmla="*/ 166255 w 368135"/>
              <a:gd name="connsiteY6" fmla="*/ 201880 h 261257"/>
              <a:gd name="connsiteX7" fmla="*/ 273133 w 368135"/>
              <a:gd name="connsiteY7" fmla="*/ 95002 h 261257"/>
              <a:gd name="connsiteX8" fmla="*/ 308759 w 368135"/>
              <a:gd name="connsiteY8" fmla="*/ 47501 h 261257"/>
              <a:gd name="connsiteX9" fmla="*/ 368135 w 368135"/>
              <a:gd name="connsiteY9" fmla="*/ 11875 h 261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8135" h="261257">
                <a:moveTo>
                  <a:pt x="0" y="0"/>
                </a:moveTo>
                <a:cubicBezTo>
                  <a:pt x="7917" y="19792"/>
                  <a:pt x="17010" y="39153"/>
                  <a:pt x="23751" y="59376"/>
                </a:cubicBezTo>
                <a:cubicBezTo>
                  <a:pt x="28912" y="74860"/>
                  <a:pt x="31142" y="91185"/>
                  <a:pt x="35626" y="106878"/>
                </a:cubicBezTo>
                <a:cubicBezTo>
                  <a:pt x="39065" y="118914"/>
                  <a:pt x="44062" y="130468"/>
                  <a:pt x="47501" y="142504"/>
                </a:cubicBezTo>
                <a:cubicBezTo>
                  <a:pt x="57227" y="176545"/>
                  <a:pt x="59067" y="208634"/>
                  <a:pt x="83127" y="237506"/>
                </a:cubicBezTo>
                <a:cubicBezTo>
                  <a:pt x="92264" y="248470"/>
                  <a:pt x="106878" y="253340"/>
                  <a:pt x="118753" y="261257"/>
                </a:cubicBezTo>
                <a:cubicBezTo>
                  <a:pt x="134587" y="241465"/>
                  <a:pt x="149008" y="220454"/>
                  <a:pt x="166255" y="201880"/>
                </a:cubicBezTo>
                <a:cubicBezTo>
                  <a:pt x="200538" y="164960"/>
                  <a:pt x="242903" y="135308"/>
                  <a:pt x="273133" y="95002"/>
                </a:cubicBezTo>
                <a:cubicBezTo>
                  <a:pt x="285008" y="79168"/>
                  <a:pt x="294764" y="61496"/>
                  <a:pt x="308759" y="47501"/>
                </a:cubicBezTo>
                <a:cubicBezTo>
                  <a:pt x="323088" y="33172"/>
                  <a:pt x="349395" y="21246"/>
                  <a:pt x="368135" y="11875"/>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자유형 11"/>
          <p:cNvSpPr/>
          <p:nvPr/>
        </p:nvSpPr>
        <p:spPr>
          <a:xfrm>
            <a:off x="2173184" y="3256808"/>
            <a:ext cx="368135" cy="261257"/>
          </a:xfrm>
          <a:custGeom>
            <a:avLst/>
            <a:gdLst>
              <a:gd name="connsiteX0" fmla="*/ 0 w 368135"/>
              <a:gd name="connsiteY0" fmla="*/ 0 h 261257"/>
              <a:gd name="connsiteX1" fmla="*/ 23751 w 368135"/>
              <a:gd name="connsiteY1" fmla="*/ 59376 h 261257"/>
              <a:gd name="connsiteX2" fmla="*/ 35626 w 368135"/>
              <a:gd name="connsiteY2" fmla="*/ 106878 h 261257"/>
              <a:gd name="connsiteX3" fmla="*/ 47501 w 368135"/>
              <a:gd name="connsiteY3" fmla="*/ 142504 h 261257"/>
              <a:gd name="connsiteX4" fmla="*/ 83127 w 368135"/>
              <a:gd name="connsiteY4" fmla="*/ 237506 h 261257"/>
              <a:gd name="connsiteX5" fmla="*/ 118753 w 368135"/>
              <a:gd name="connsiteY5" fmla="*/ 261257 h 261257"/>
              <a:gd name="connsiteX6" fmla="*/ 166255 w 368135"/>
              <a:gd name="connsiteY6" fmla="*/ 201880 h 261257"/>
              <a:gd name="connsiteX7" fmla="*/ 273133 w 368135"/>
              <a:gd name="connsiteY7" fmla="*/ 95002 h 261257"/>
              <a:gd name="connsiteX8" fmla="*/ 308759 w 368135"/>
              <a:gd name="connsiteY8" fmla="*/ 47501 h 261257"/>
              <a:gd name="connsiteX9" fmla="*/ 368135 w 368135"/>
              <a:gd name="connsiteY9" fmla="*/ 11875 h 261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8135" h="261257">
                <a:moveTo>
                  <a:pt x="0" y="0"/>
                </a:moveTo>
                <a:cubicBezTo>
                  <a:pt x="7917" y="19792"/>
                  <a:pt x="17010" y="39153"/>
                  <a:pt x="23751" y="59376"/>
                </a:cubicBezTo>
                <a:cubicBezTo>
                  <a:pt x="28912" y="74860"/>
                  <a:pt x="31142" y="91185"/>
                  <a:pt x="35626" y="106878"/>
                </a:cubicBezTo>
                <a:cubicBezTo>
                  <a:pt x="39065" y="118914"/>
                  <a:pt x="44062" y="130468"/>
                  <a:pt x="47501" y="142504"/>
                </a:cubicBezTo>
                <a:cubicBezTo>
                  <a:pt x="57227" y="176545"/>
                  <a:pt x="59067" y="208634"/>
                  <a:pt x="83127" y="237506"/>
                </a:cubicBezTo>
                <a:cubicBezTo>
                  <a:pt x="92264" y="248470"/>
                  <a:pt x="106878" y="253340"/>
                  <a:pt x="118753" y="261257"/>
                </a:cubicBezTo>
                <a:cubicBezTo>
                  <a:pt x="134587" y="241465"/>
                  <a:pt x="149008" y="220454"/>
                  <a:pt x="166255" y="201880"/>
                </a:cubicBezTo>
                <a:cubicBezTo>
                  <a:pt x="200538" y="164960"/>
                  <a:pt x="242903" y="135308"/>
                  <a:pt x="273133" y="95002"/>
                </a:cubicBezTo>
                <a:cubicBezTo>
                  <a:pt x="285008" y="79168"/>
                  <a:pt x="294764" y="61496"/>
                  <a:pt x="308759" y="47501"/>
                </a:cubicBezTo>
                <a:cubicBezTo>
                  <a:pt x="323088" y="33172"/>
                  <a:pt x="349395" y="21246"/>
                  <a:pt x="368135" y="11875"/>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604283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709862" y="990600"/>
            <a:ext cx="6772275" cy="4876800"/>
          </a:xfrm>
          <a:prstGeom prst="rect">
            <a:avLst/>
          </a:prstGeom>
        </p:spPr>
      </p:pic>
      <p:sp>
        <p:nvSpPr>
          <p:cNvPr id="5" name="TextBox 4"/>
          <p:cNvSpPr txBox="1"/>
          <p:nvPr/>
        </p:nvSpPr>
        <p:spPr>
          <a:xfrm>
            <a:off x="4598432" y="2256801"/>
            <a:ext cx="3289042" cy="307777"/>
          </a:xfrm>
          <a:prstGeom prst="rect">
            <a:avLst/>
          </a:prstGeom>
          <a:noFill/>
        </p:spPr>
        <p:txBody>
          <a:bodyPr wrap="none" rtlCol="0">
            <a:spAutoFit/>
          </a:bodyPr>
          <a:lstStyle/>
          <a:p>
            <a:r>
              <a:rPr lang="ko-KR" altLang="en-US" sz="1400" dirty="0" err="1" smtClean="0"/>
              <a:t>마크다운</a:t>
            </a:r>
            <a:r>
              <a:rPr lang="ko-KR" altLang="en-US" sz="1400" dirty="0"/>
              <a:t> </a:t>
            </a:r>
            <a:r>
              <a:rPr lang="ko-KR" altLang="en-US" sz="1400" dirty="0" smtClean="0"/>
              <a:t>파일</a:t>
            </a:r>
            <a:r>
              <a:rPr lang="en-US" altLang="ko-KR" sz="1400" dirty="0" smtClean="0">
                <a:solidFill>
                  <a:srgbClr val="FF0000"/>
                </a:solidFill>
              </a:rPr>
              <a:t>( README </a:t>
            </a:r>
            <a:r>
              <a:rPr lang="ko-KR" altLang="en-US" sz="1400" dirty="0" smtClean="0">
                <a:solidFill>
                  <a:srgbClr val="FF0000"/>
                </a:solidFill>
              </a:rPr>
              <a:t>필요시 체크</a:t>
            </a:r>
            <a:r>
              <a:rPr lang="en-US" altLang="ko-KR" sz="1400" dirty="0" smtClean="0">
                <a:solidFill>
                  <a:srgbClr val="FF0000"/>
                </a:solidFill>
              </a:rPr>
              <a:t>)</a:t>
            </a:r>
            <a:r>
              <a:rPr lang="ko-KR" altLang="en-US" sz="1400" dirty="0" smtClean="0">
                <a:solidFill>
                  <a:srgbClr val="FF0000"/>
                </a:solidFill>
              </a:rPr>
              <a:t> </a:t>
            </a:r>
            <a:endParaRPr lang="ko-KR" altLang="en-US" sz="1400" dirty="0">
              <a:solidFill>
                <a:srgbClr val="FF0000"/>
              </a:solidFill>
            </a:endParaRPr>
          </a:p>
        </p:txBody>
      </p:sp>
      <p:sp>
        <p:nvSpPr>
          <p:cNvPr id="6" name="TextBox 5"/>
          <p:cNvSpPr txBox="1"/>
          <p:nvPr/>
        </p:nvSpPr>
        <p:spPr>
          <a:xfrm>
            <a:off x="4152955" y="2806443"/>
            <a:ext cx="4823756" cy="276999"/>
          </a:xfrm>
          <a:prstGeom prst="rect">
            <a:avLst/>
          </a:prstGeom>
          <a:noFill/>
        </p:spPr>
        <p:txBody>
          <a:bodyPr wrap="none" rtlCol="0">
            <a:spAutoFit/>
          </a:bodyPr>
          <a:lstStyle/>
          <a:p>
            <a:r>
              <a:rPr lang="en-US" altLang="ko-KR" sz="1200" dirty="0" err="1" smtClean="0"/>
              <a:t>Github</a:t>
            </a:r>
            <a:r>
              <a:rPr lang="ko-KR" altLang="en-US" sz="1200" dirty="0" smtClean="0"/>
              <a:t>에 올라오지 </a:t>
            </a:r>
            <a:r>
              <a:rPr lang="ko-KR" altLang="en-US" sz="1200" dirty="0" err="1" smtClean="0"/>
              <a:t>못하게할</a:t>
            </a:r>
            <a:r>
              <a:rPr lang="ko-KR" altLang="en-US" sz="1200" dirty="0" smtClean="0"/>
              <a:t> 파일을 정할 수 있음</a:t>
            </a:r>
            <a:r>
              <a:rPr lang="en-US" altLang="ko-KR" sz="1200" dirty="0" smtClean="0"/>
              <a:t>(</a:t>
            </a:r>
            <a:r>
              <a:rPr lang="ko-KR" altLang="en-US" sz="1200" dirty="0" smtClean="0"/>
              <a:t>개인설정파일 등</a:t>
            </a:r>
            <a:r>
              <a:rPr lang="en-US" altLang="ko-KR" sz="1200" dirty="0" smtClean="0"/>
              <a:t>)</a:t>
            </a:r>
            <a:endParaRPr lang="ko-KR" altLang="en-US" sz="1200" dirty="0"/>
          </a:p>
        </p:txBody>
      </p:sp>
      <p:sp>
        <p:nvSpPr>
          <p:cNvPr id="9" name="TextBox 8"/>
          <p:cNvSpPr txBox="1"/>
          <p:nvPr/>
        </p:nvSpPr>
        <p:spPr>
          <a:xfrm>
            <a:off x="4442074" y="3676890"/>
            <a:ext cx="1808508" cy="307777"/>
          </a:xfrm>
          <a:prstGeom prst="rect">
            <a:avLst/>
          </a:prstGeom>
          <a:noFill/>
        </p:spPr>
        <p:txBody>
          <a:bodyPr wrap="none" rtlCol="0">
            <a:spAutoFit/>
          </a:bodyPr>
          <a:lstStyle/>
          <a:p>
            <a:r>
              <a:rPr lang="ko-KR" altLang="en-US" sz="1400" dirty="0" smtClean="0"/>
              <a:t>라이선스에 관한 곳 </a:t>
            </a:r>
            <a:endParaRPr lang="ko-KR" altLang="en-US" sz="1400" dirty="0"/>
          </a:p>
        </p:txBody>
      </p:sp>
      <p:sp>
        <p:nvSpPr>
          <p:cNvPr id="10" name="자유형 9"/>
          <p:cNvSpPr/>
          <p:nvPr/>
        </p:nvSpPr>
        <p:spPr>
          <a:xfrm>
            <a:off x="3218213" y="5177643"/>
            <a:ext cx="368135" cy="249382"/>
          </a:xfrm>
          <a:custGeom>
            <a:avLst/>
            <a:gdLst>
              <a:gd name="connsiteX0" fmla="*/ 0 w 368135"/>
              <a:gd name="connsiteY0" fmla="*/ 0 h 261257"/>
              <a:gd name="connsiteX1" fmla="*/ 23751 w 368135"/>
              <a:gd name="connsiteY1" fmla="*/ 59376 h 261257"/>
              <a:gd name="connsiteX2" fmla="*/ 35626 w 368135"/>
              <a:gd name="connsiteY2" fmla="*/ 106878 h 261257"/>
              <a:gd name="connsiteX3" fmla="*/ 47501 w 368135"/>
              <a:gd name="connsiteY3" fmla="*/ 142504 h 261257"/>
              <a:gd name="connsiteX4" fmla="*/ 83127 w 368135"/>
              <a:gd name="connsiteY4" fmla="*/ 237506 h 261257"/>
              <a:gd name="connsiteX5" fmla="*/ 118753 w 368135"/>
              <a:gd name="connsiteY5" fmla="*/ 261257 h 261257"/>
              <a:gd name="connsiteX6" fmla="*/ 166255 w 368135"/>
              <a:gd name="connsiteY6" fmla="*/ 201880 h 261257"/>
              <a:gd name="connsiteX7" fmla="*/ 273133 w 368135"/>
              <a:gd name="connsiteY7" fmla="*/ 95002 h 261257"/>
              <a:gd name="connsiteX8" fmla="*/ 308759 w 368135"/>
              <a:gd name="connsiteY8" fmla="*/ 47501 h 261257"/>
              <a:gd name="connsiteX9" fmla="*/ 368135 w 368135"/>
              <a:gd name="connsiteY9" fmla="*/ 11875 h 261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8135" h="261257">
                <a:moveTo>
                  <a:pt x="0" y="0"/>
                </a:moveTo>
                <a:cubicBezTo>
                  <a:pt x="7917" y="19792"/>
                  <a:pt x="17010" y="39153"/>
                  <a:pt x="23751" y="59376"/>
                </a:cubicBezTo>
                <a:cubicBezTo>
                  <a:pt x="28912" y="74860"/>
                  <a:pt x="31142" y="91185"/>
                  <a:pt x="35626" y="106878"/>
                </a:cubicBezTo>
                <a:cubicBezTo>
                  <a:pt x="39065" y="118914"/>
                  <a:pt x="44062" y="130468"/>
                  <a:pt x="47501" y="142504"/>
                </a:cubicBezTo>
                <a:cubicBezTo>
                  <a:pt x="57227" y="176545"/>
                  <a:pt x="59067" y="208634"/>
                  <a:pt x="83127" y="237506"/>
                </a:cubicBezTo>
                <a:cubicBezTo>
                  <a:pt x="92264" y="248470"/>
                  <a:pt x="106878" y="253340"/>
                  <a:pt x="118753" y="261257"/>
                </a:cubicBezTo>
                <a:cubicBezTo>
                  <a:pt x="134587" y="241465"/>
                  <a:pt x="149008" y="220454"/>
                  <a:pt x="166255" y="201880"/>
                </a:cubicBezTo>
                <a:cubicBezTo>
                  <a:pt x="200538" y="164960"/>
                  <a:pt x="242903" y="135308"/>
                  <a:pt x="273133" y="95002"/>
                </a:cubicBezTo>
                <a:cubicBezTo>
                  <a:pt x="285008" y="79168"/>
                  <a:pt x="294764" y="61496"/>
                  <a:pt x="308759" y="47501"/>
                </a:cubicBezTo>
                <a:cubicBezTo>
                  <a:pt x="323088" y="33172"/>
                  <a:pt x="349395" y="21246"/>
                  <a:pt x="368135" y="11875"/>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21610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34390" y="85649"/>
            <a:ext cx="10842171" cy="6645202"/>
          </a:xfrm>
          <a:prstGeom prst="rect">
            <a:avLst/>
          </a:prstGeom>
        </p:spPr>
      </p:pic>
      <p:sp>
        <p:nvSpPr>
          <p:cNvPr id="5" name="모서리가 둥근 직사각형 4"/>
          <p:cNvSpPr/>
          <p:nvPr/>
        </p:nvSpPr>
        <p:spPr>
          <a:xfrm>
            <a:off x="2042554" y="106877"/>
            <a:ext cx="1330036" cy="26125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mtClean="0"/>
              <a:t>`</a:t>
            </a:r>
            <a:endParaRPr lang="ko-KR" altLang="en-US" dirty="0"/>
          </a:p>
        </p:txBody>
      </p:sp>
      <p:sp>
        <p:nvSpPr>
          <p:cNvPr id="6" name="TextBox 5"/>
          <p:cNvSpPr txBox="1"/>
          <p:nvPr/>
        </p:nvSpPr>
        <p:spPr>
          <a:xfrm>
            <a:off x="3372590" y="106877"/>
            <a:ext cx="2729017" cy="307777"/>
          </a:xfrm>
          <a:prstGeom prst="rect">
            <a:avLst/>
          </a:prstGeom>
          <a:noFill/>
        </p:spPr>
        <p:txBody>
          <a:bodyPr wrap="none" rtlCol="0">
            <a:spAutoFit/>
          </a:bodyPr>
          <a:lstStyle/>
          <a:p>
            <a:r>
              <a:rPr lang="en-US" altLang="ko-KR" sz="1400" b="1" dirty="0" smtClean="0">
                <a:solidFill>
                  <a:srgbClr val="FF0000"/>
                </a:solidFill>
              </a:rPr>
              <a:t>Repository </a:t>
            </a:r>
            <a:r>
              <a:rPr lang="ko-KR" altLang="en-US" sz="1400" b="1" dirty="0" smtClean="0">
                <a:solidFill>
                  <a:srgbClr val="FF0000"/>
                </a:solidFill>
              </a:rPr>
              <a:t>이름이 주소가 된다</a:t>
            </a:r>
            <a:endParaRPr lang="ko-KR" altLang="en-US" sz="1400" b="1" dirty="0">
              <a:solidFill>
                <a:srgbClr val="FF0000"/>
              </a:solidFill>
            </a:endParaRPr>
          </a:p>
        </p:txBody>
      </p:sp>
    </p:spTree>
    <p:extLst>
      <p:ext uri="{BB962C8B-B14F-4D97-AF65-F5344CB8AC3E}">
        <p14:creationId xmlns:p14="http://schemas.microsoft.com/office/powerpoint/2010/main" val="887354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p:cNvPicPr>
            <a:picLocks noChangeAspect="1"/>
          </p:cNvPicPr>
          <p:nvPr/>
        </p:nvPicPr>
        <p:blipFill>
          <a:blip r:embed="rId2"/>
          <a:stretch>
            <a:fillRect/>
          </a:stretch>
        </p:blipFill>
        <p:spPr>
          <a:xfrm>
            <a:off x="576262" y="738434"/>
            <a:ext cx="11039475" cy="5648325"/>
          </a:xfrm>
          <a:prstGeom prst="rect">
            <a:avLst/>
          </a:prstGeom>
        </p:spPr>
      </p:pic>
      <p:sp>
        <p:nvSpPr>
          <p:cNvPr id="5" name="TextBox 4"/>
          <p:cNvSpPr txBox="1"/>
          <p:nvPr/>
        </p:nvSpPr>
        <p:spPr>
          <a:xfrm>
            <a:off x="7635833" y="3562597"/>
            <a:ext cx="4417621" cy="1015663"/>
          </a:xfrm>
          <a:prstGeom prst="rect">
            <a:avLst/>
          </a:prstGeom>
          <a:noFill/>
        </p:spPr>
        <p:txBody>
          <a:bodyPr wrap="square" rtlCol="0">
            <a:spAutoFit/>
          </a:bodyPr>
          <a:lstStyle/>
          <a:p>
            <a:r>
              <a:rPr lang="en-US" altLang="ko-KR" sz="1200" dirty="0" err="1" smtClean="0"/>
              <a:t>Github</a:t>
            </a:r>
            <a:r>
              <a:rPr lang="ko-KR" altLang="en-US" sz="1200" dirty="0" smtClean="0"/>
              <a:t>에서 인증방식 </a:t>
            </a:r>
            <a:r>
              <a:rPr lang="en-US" altLang="ko-KR" sz="1200" dirty="0" smtClean="0"/>
              <a:t>basic(</a:t>
            </a:r>
            <a:r>
              <a:rPr lang="en-US" altLang="ko-KR" sz="1200" dirty="0" err="1" smtClean="0"/>
              <a:t>id,pw</a:t>
            </a:r>
            <a:r>
              <a:rPr lang="en-US" altLang="ko-KR" sz="1200" dirty="0" smtClean="0"/>
              <a:t>)</a:t>
            </a:r>
            <a:r>
              <a:rPr lang="ko-KR" altLang="en-US" sz="1200" dirty="0" smtClean="0"/>
              <a:t>을 금지</a:t>
            </a:r>
            <a:r>
              <a:rPr lang="en-US" altLang="ko-KR" sz="1200" dirty="0" smtClean="0"/>
              <a:t>(</a:t>
            </a:r>
            <a:r>
              <a:rPr lang="ko-KR" altLang="en-US" sz="1200" dirty="0" smtClean="0"/>
              <a:t>보안상 취약</a:t>
            </a:r>
            <a:r>
              <a:rPr lang="en-US" altLang="ko-KR" sz="1200" dirty="0" smtClean="0"/>
              <a:t>)</a:t>
            </a:r>
          </a:p>
          <a:p>
            <a:r>
              <a:rPr lang="en-US" altLang="ko-KR" sz="1200" dirty="0" err="1" smtClean="0"/>
              <a:t>Oauth</a:t>
            </a:r>
            <a:r>
              <a:rPr lang="ko-KR" altLang="en-US" sz="1200" dirty="0" smtClean="0"/>
              <a:t>로만 가능</a:t>
            </a:r>
            <a:endParaRPr lang="en-US" altLang="ko-KR" sz="1200" dirty="0" smtClean="0"/>
          </a:p>
          <a:p>
            <a:endParaRPr lang="en-US" altLang="ko-KR" sz="1200" dirty="0"/>
          </a:p>
          <a:p>
            <a:r>
              <a:rPr lang="en-US" altLang="ko-KR" sz="1200" dirty="0" err="1" smtClean="0"/>
              <a:t>Oauth</a:t>
            </a:r>
            <a:r>
              <a:rPr lang="en-US" altLang="ko-KR" sz="1200" dirty="0" smtClean="0"/>
              <a:t> </a:t>
            </a:r>
            <a:r>
              <a:rPr lang="ko-KR" altLang="en-US" sz="1200" dirty="0" smtClean="0"/>
              <a:t>토큰 </a:t>
            </a:r>
            <a:r>
              <a:rPr lang="ko-KR" altLang="en-US" sz="1200" dirty="0" err="1" smtClean="0"/>
              <a:t>새로고침</a:t>
            </a:r>
            <a:r>
              <a:rPr lang="ko-KR" altLang="en-US" sz="1200" dirty="0" smtClean="0"/>
              <a:t> 클릭 하면 </a:t>
            </a:r>
            <a:r>
              <a:rPr lang="ko-KR" altLang="en-US" sz="1200" dirty="0" err="1" smtClean="0"/>
              <a:t>로그인된</a:t>
            </a:r>
            <a:r>
              <a:rPr lang="ko-KR" altLang="en-US" sz="1200" dirty="0" smtClean="0"/>
              <a:t> </a:t>
            </a:r>
            <a:r>
              <a:rPr lang="ko-KR" altLang="en-US" sz="1200" dirty="0" err="1" smtClean="0"/>
              <a:t>크롬창에서</a:t>
            </a:r>
            <a:r>
              <a:rPr lang="ko-KR" altLang="en-US" sz="1200" dirty="0" smtClean="0"/>
              <a:t> 자동으로 연결 </a:t>
            </a:r>
            <a:endParaRPr lang="ko-KR" altLang="en-US" sz="1200" dirty="0"/>
          </a:p>
        </p:txBody>
      </p:sp>
      <p:sp>
        <p:nvSpPr>
          <p:cNvPr id="7" name="TextBox 6"/>
          <p:cNvSpPr txBox="1"/>
          <p:nvPr/>
        </p:nvSpPr>
        <p:spPr>
          <a:xfrm>
            <a:off x="576262" y="223630"/>
            <a:ext cx="2030428" cy="369332"/>
          </a:xfrm>
          <a:prstGeom prst="rect">
            <a:avLst/>
          </a:prstGeom>
          <a:noFill/>
        </p:spPr>
        <p:txBody>
          <a:bodyPr wrap="none" rtlCol="0">
            <a:spAutoFit/>
          </a:bodyPr>
          <a:lstStyle/>
          <a:p>
            <a:r>
              <a:rPr lang="en-US" altLang="ko-KR" b="1" dirty="0" smtClean="0"/>
              <a:t>Remote </a:t>
            </a:r>
            <a:r>
              <a:rPr lang="ko-KR" altLang="en-US" b="1" dirty="0" err="1" smtClean="0"/>
              <a:t>계정추가</a:t>
            </a:r>
            <a:endParaRPr lang="ko-KR" altLang="en-US" b="1" dirty="0"/>
          </a:p>
        </p:txBody>
      </p:sp>
    </p:spTree>
    <p:extLst>
      <p:ext uri="{BB962C8B-B14F-4D97-AF65-F5344CB8AC3E}">
        <p14:creationId xmlns:p14="http://schemas.microsoft.com/office/powerpoint/2010/main" val="1731622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그룹 5"/>
          <p:cNvGrpSpPr/>
          <p:nvPr/>
        </p:nvGrpSpPr>
        <p:grpSpPr>
          <a:xfrm>
            <a:off x="318468" y="248887"/>
            <a:ext cx="6105525" cy="6057156"/>
            <a:chOff x="1363497" y="201387"/>
            <a:chExt cx="6105525" cy="6057156"/>
          </a:xfrm>
        </p:grpSpPr>
        <p:pic>
          <p:nvPicPr>
            <p:cNvPr id="5" name="그림 4"/>
            <p:cNvPicPr>
              <a:picLocks noChangeAspect="1"/>
            </p:cNvPicPr>
            <p:nvPr/>
          </p:nvPicPr>
          <p:blipFill>
            <a:blip r:embed="rId2"/>
            <a:stretch>
              <a:fillRect/>
            </a:stretch>
          </p:blipFill>
          <p:spPr>
            <a:xfrm>
              <a:off x="1489609" y="3153393"/>
              <a:ext cx="5924550" cy="3105150"/>
            </a:xfrm>
            <a:prstGeom prst="rect">
              <a:avLst/>
            </a:prstGeom>
          </p:spPr>
        </p:pic>
        <p:pic>
          <p:nvPicPr>
            <p:cNvPr id="4" name="그림 3"/>
            <p:cNvPicPr>
              <a:picLocks noChangeAspect="1"/>
            </p:cNvPicPr>
            <p:nvPr/>
          </p:nvPicPr>
          <p:blipFill>
            <a:blip r:embed="rId3"/>
            <a:stretch>
              <a:fillRect/>
            </a:stretch>
          </p:blipFill>
          <p:spPr>
            <a:xfrm>
              <a:off x="1363497" y="201387"/>
              <a:ext cx="6105525" cy="3581400"/>
            </a:xfrm>
            <a:prstGeom prst="rect">
              <a:avLst/>
            </a:prstGeom>
          </p:spPr>
        </p:pic>
      </p:grpSp>
      <p:sp>
        <p:nvSpPr>
          <p:cNvPr id="7" name="TextBox 6"/>
          <p:cNvSpPr txBox="1"/>
          <p:nvPr/>
        </p:nvSpPr>
        <p:spPr>
          <a:xfrm>
            <a:off x="6320266" y="4538452"/>
            <a:ext cx="3845925" cy="523220"/>
          </a:xfrm>
          <a:prstGeom prst="rect">
            <a:avLst/>
          </a:prstGeom>
          <a:noFill/>
        </p:spPr>
        <p:txBody>
          <a:bodyPr wrap="none" rtlCol="0">
            <a:spAutoFit/>
          </a:bodyPr>
          <a:lstStyle/>
          <a:p>
            <a:r>
              <a:rPr lang="ko-KR" altLang="en-US" sz="1400" dirty="0" err="1" smtClean="0"/>
              <a:t>아틀라시안에서</a:t>
            </a:r>
            <a:r>
              <a:rPr lang="ko-KR" altLang="en-US" sz="1400" dirty="0" smtClean="0"/>
              <a:t> </a:t>
            </a:r>
            <a:r>
              <a:rPr lang="ko-KR" altLang="en-US" sz="1400" dirty="0" err="1" smtClean="0"/>
              <a:t>소스트리와</a:t>
            </a:r>
            <a:r>
              <a:rPr lang="ko-KR" altLang="en-US" sz="1400" dirty="0" smtClean="0"/>
              <a:t> </a:t>
            </a:r>
            <a:r>
              <a:rPr lang="ko-KR" altLang="en-US" sz="1400" dirty="0" err="1" smtClean="0"/>
              <a:t>깃허브를</a:t>
            </a:r>
            <a:r>
              <a:rPr lang="ko-KR" altLang="en-US" sz="1400" dirty="0" smtClean="0"/>
              <a:t> 인증 후</a:t>
            </a:r>
            <a:endParaRPr lang="en-US" altLang="ko-KR" sz="1400" dirty="0" smtClean="0"/>
          </a:p>
          <a:p>
            <a:r>
              <a:rPr lang="ko-KR" altLang="en-US" sz="1400" dirty="0" smtClean="0"/>
              <a:t>자동으로 연동</a:t>
            </a:r>
            <a:endParaRPr lang="ko-KR" altLang="en-US" sz="1400" dirty="0"/>
          </a:p>
        </p:txBody>
      </p:sp>
      <p:pic>
        <p:nvPicPr>
          <p:cNvPr id="8" name="그림 7"/>
          <p:cNvPicPr>
            <a:picLocks noChangeAspect="1"/>
          </p:cNvPicPr>
          <p:nvPr/>
        </p:nvPicPr>
        <p:blipFill>
          <a:blip r:embed="rId4"/>
          <a:stretch>
            <a:fillRect/>
          </a:stretch>
        </p:blipFill>
        <p:spPr>
          <a:xfrm>
            <a:off x="7273018" y="1808698"/>
            <a:ext cx="4438650" cy="2219325"/>
          </a:xfrm>
          <a:prstGeom prst="rect">
            <a:avLst/>
          </a:prstGeom>
        </p:spPr>
      </p:pic>
      <p:sp>
        <p:nvSpPr>
          <p:cNvPr id="9" name="모서리가 둥근 직사각형 8"/>
          <p:cNvSpPr/>
          <p:nvPr/>
        </p:nvSpPr>
        <p:spPr>
          <a:xfrm>
            <a:off x="7172696" y="2683823"/>
            <a:ext cx="1306286" cy="51707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자유형 9"/>
          <p:cNvSpPr/>
          <p:nvPr/>
        </p:nvSpPr>
        <p:spPr>
          <a:xfrm>
            <a:off x="9927771" y="3040083"/>
            <a:ext cx="332510" cy="439387"/>
          </a:xfrm>
          <a:custGeom>
            <a:avLst/>
            <a:gdLst>
              <a:gd name="connsiteX0" fmla="*/ 0 w 332510"/>
              <a:gd name="connsiteY0" fmla="*/ 0 h 439387"/>
              <a:gd name="connsiteX1" fmla="*/ 59377 w 332510"/>
              <a:gd name="connsiteY1" fmla="*/ 154379 h 439387"/>
              <a:gd name="connsiteX2" fmla="*/ 71252 w 332510"/>
              <a:gd name="connsiteY2" fmla="*/ 190005 h 439387"/>
              <a:gd name="connsiteX3" fmla="*/ 83128 w 332510"/>
              <a:gd name="connsiteY3" fmla="*/ 249382 h 439387"/>
              <a:gd name="connsiteX4" fmla="*/ 118754 w 332510"/>
              <a:gd name="connsiteY4" fmla="*/ 356260 h 439387"/>
              <a:gd name="connsiteX5" fmla="*/ 130629 w 332510"/>
              <a:gd name="connsiteY5" fmla="*/ 439387 h 439387"/>
              <a:gd name="connsiteX6" fmla="*/ 142504 w 332510"/>
              <a:gd name="connsiteY6" fmla="*/ 356260 h 439387"/>
              <a:gd name="connsiteX7" fmla="*/ 166255 w 332510"/>
              <a:gd name="connsiteY7" fmla="*/ 308759 h 439387"/>
              <a:gd name="connsiteX8" fmla="*/ 190006 w 332510"/>
              <a:gd name="connsiteY8" fmla="*/ 249382 h 439387"/>
              <a:gd name="connsiteX9" fmla="*/ 213756 w 332510"/>
              <a:gd name="connsiteY9" fmla="*/ 213756 h 439387"/>
              <a:gd name="connsiteX10" fmla="*/ 225632 w 332510"/>
              <a:gd name="connsiteY10" fmla="*/ 178130 h 439387"/>
              <a:gd name="connsiteX11" fmla="*/ 308759 w 332510"/>
              <a:gd name="connsiteY11" fmla="*/ 59377 h 439387"/>
              <a:gd name="connsiteX12" fmla="*/ 332510 w 332510"/>
              <a:gd name="connsiteY12" fmla="*/ 0 h 439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2510" h="439387">
                <a:moveTo>
                  <a:pt x="0" y="0"/>
                </a:moveTo>
                <a:cubicBezTo>
                  <a:pt x="19792" y="51460"/>
                  <a:pt x="41942" y="102073"/>
                  <a:pt x="59377" y="154379"/>
                </a:cubicBezTo>
                <a:cubicBezTo>
                  <a:pt x="63335" y="166254"/>
                  <a:pt x="68216" y="177861"/>
                  <a:pt x="71252" y="190005"/>
                </a:cubicBezTo>
                <a:cubicBezTo>
                  <a:pt x="76147" y="209587"/>
                  <a:pt x="77583" y="229974"/>
                  <a:pt x="83128" y="249382"/>
                </a:cubicBezTo>
                <a:cubicBezTo>
                  <a:pt x="93445" y="285490"/>
                  <a:pt x="118754" y="356260"/>
                  <a:pt x="118754" y="356260"/>
                </a:cubicBezTo>
                <a:cubicBezTo>
                  <a:pt x="122712" y="383969"/>
                  <a:pt x="102639" y="439387"/>
                  <a:pt x="130629" y="439387"/>
                </a:cubicBezTo>
                <a:cubicBezTo>
                  <a:pt x="158619" y="439387"/>
                  <a:pt x="135139" y="383264"/>
                  <a:pt x="142504" y="356260"/>
                </a:cubicBezTo>
                <a:cubicBezTo>
                  <a:pt x="147162" y="339181"/>
                  <a:pt x="159065" y="324936"/>
                  <a:pt x="166255" y="308759"/>
                </a:cubicBezTo>
                <a:cubicBezTo>
                  <a:pt x="174913" y="289279"/>
                  <a:pt x="180473" y="268449"/>
                  <a:pt x="190006" y="249382"/>
                </a:cubicBezTo>
                <a:cubicBezTo>
                  <a:pt x="196389" y="236616"/>
                  <a:pt x="207373" y="226521"/>
                  <a:pt x="213756" y="213756"/>
                </a:cubicBezTo>
                <a:cubicBezTo>
                  <a:pt x="219354" y="202560"/>
                  <a:pt x="219553" y="189072"/>
                  <a:pt x="225632" y="178130"/>
                </a:cubicBezTo>
                <a:cubicBezTo>
                  <a:pt x="246520" y="140532"/>
                  <a:pt x="282071" y="94961"/>
                  <a:pt x="308759" y="59377"/>
                </a:cubicBezTo>
                <a:cubicBezTo>
                  <a:pt x="323433" y="15354"/>
                  <a:pt x="315036" y="34947"/>
                  <a:pt x="332510"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1870478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39813" y="1460665"/>
            <a:ext cx="11760326" cy="3673990"/>
          </a:xfrm>
          <a:prstGeom prst="rect">
            <a:avLst/>
          </a:prstGeom>
        </p:spPr>
      </p:pic>
      <p:sp>
        <p:nvSpPr>
          <p:cNvPr id="5" name="TextBox 4"/>
          <p:cNvSpPr txBox="1"/>
          <p:nvPr/>
        </p:nvSpPr>
        <p:spPr>
          <a:xfrm>
            <a:off x="2636322" y="1460665"/>
            <a:ext cx="3974165" cy="369332"/>
          </a:xfrm>
          <a:prstGeom prst="rect">
            <a:avLst/>
          </a:prstGeom>
          <a:noFill/>
        </p:spPr>
        <p:txBody>
          <a:bodyPr wrap="none" rtlCol="0">
            <a:spAutoFit/>
          </a:bodyPr>
          <a:lstStyle/>
          <a:p>
            <a:r>
              <a:rPr lang="ko-KR" altLang="en-US" b="1" dirty="0" smtClean="0">
                <a:solidFill>
                  <a:srgbClr val="FF0000"/>
                </a:solidFill>
              </a:rPr>
              <a:t>인터넷에서 접속할 때 사용하는 주소</a:t>
            </a:r>
            <a:endParaRPr lang="ko-KR" altLang="en-US" b="1" dirty="0">
              <a:solidFill>
                <a:srgbClr val="FF0000"/>
              </a:solidFill>
            </a:endParaRPr>
          </a:p>
        </p:txBody>
      </p:sp>
      <p:sp>
        <p:nvSpPr>
          <p:cNvPr id="6" name="TextBox 5"/>
          <p:cNvSpPr txBox="1"/>
          <p:nvPr/>
        </p:nvSpPr>
        <p:spPr>
          <a:xfrm>
            <a:off x="5603174" y="3988130"/>
            <a:ext cx="3332964" cy="369332"/>
          </a:xfrm>
          <a:prstGeom prst="rect">
            <a:avLst/>
          </a:prstGeom>
          <a:noFill/>
        </p:spPr>
        <p:txBody>
          <a:bodyPr wrap="none" rtlCol="0">
            <a:spAutoFit/>
          </a:bodyPr>
          <a:lstStyle/>
          <a:p>
            <a:r>
              <a:rPr lang="en-US" altLang="ko-KR" b="1" dirty="0" err="1" smtClean="0">
                <a:solidFill>
                  <a:srgbClr val="FF0000"/>
                </a:solidFill>
              </a:rPr>
              <a:t>Github</a:t>
            </a:r>
            <a:r>
              <a:rPr lang="en-US" altLang="ko-KR" b="1" dirty="0" smtClean="0">
                <a:solidFill>
                  <a:srgbClr val="FF0000"/>
                </a:solidFill>
              </a:rPr>
              <a:t> </a:t>
            </a:r>
            <a:r>
              <a:rPr lang="ko-KR" altLang="en-US" b="1" dirty="0" smtClean="0">
                <a:solidFill>
                  <a:srgbClr val="FF0000"/>
                </a:solidFill>
              </a:rPr>
              <a:t>연동 시 사용하는 주소</a:t>
            </a:r>
            <a:endParaRPr lang="ko-KR" altLang="en-US" b="1" dirty="0">
              <a:solidFill>
                <a:srgbClr val="FF0000"/>
              </a:solidFill>
            </a:endParaRPr>
          </a:p>
        </p:txBody>
      </p:sp>
      <p:cxnSp>
        <p:nvCxnSpPr>
          <p:cNvPr id="8" name="직선 연결선 7"/>
          <p:cNvCxnSpPr/>
          <p:nvPr/>
        </p:nvCxnSpPr>
        <p:spPr>
          <a:xfrm>
            <a:off x="2755075" y="4607625"/>
            <a:ext cx="60564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a:off x="3976887" y="4607625"/>
            <a:ext cx="273267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239813" y="1816141"/>
            <a:ext cx="251526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98863" y="672026"/>
            <a:ext cx="6200736" cy="523220"/>
          </a:xfrm>
          <a:prstGeom prst="rect">
            <a:avLst/>
          </a:prstGeom>
          <a:noFill/>
        </p:spPr>
        <p:txBody>
          <a:bodyPr wrap="none" rtlCol="0">
            <a:spAutoFit/>
          </a:bodyPr>
          <a:lstStyle/>
          <a:p>
            <a:r>
              <a:rPr lang="ko-KR" altLang="en-US" sz="1400" dirty="0" smtClean="0">
                <a:solidFill>
                  <a:srgbClr val="FF0000"/>
                </a:solidFill>
              </a:rPr>
              <a:t>** </a:t>
            </a:r>
            <a:r>
              <a:rPr lang="en-US" altLang="ko-KR" sz="1400" dirty="0" smtClean="0">
                <a:solidFill>
                  <a:srgbClr val="FF0000"/>
                </a:solidFill>
              </a:rPr>
              <a:t>Readme</a:t>
            </a:r>
            <a:r>
              <a:rPr lang="ko-KR" altLang="en-US" sz="1400" dirty="0" smtClean="0">
                <a:solidFill>
                  <a:srgbClr val="FF0000"/>
                </a:solidFill>
              </a:rPr>
              <a:t> </a:t>
            </a:r>
            <a:r>
              <a:rPr lang="en-US" altLang="ko-KR" sz="1400" dirty="0" smtClean="0">
                <a:solidFill>
                  <a:srgbClr val="FF0000"/>
                </a:solidFill>
              </a:rPr>
              <a:t>file</a:t>
            </a:r>
            <a:r>
              <a:rPr lang="ko-KR" altLang="en-US" sz="1400" dirty="0">
                <a:solidFill>
                  <a:srgbClr val="FF0000"/>
                </a:solidFill>
              </a:rPr>
              <a:t> </a:t>
            </a:r>
            <a:r>
              <a:rPr lang="ko-KR" altLang="en-US" sz="1400" dirty="0" err="1" smtClean="0">
                <a:solidFill>
                  <a:srgbClr val="FF0000"/>
                </a:solidFill>
              </a:rPr>
              <a:t>만들었을때는</a:t>
            </a:r>
            <a:r>
              <a:rPr lang="ko-KR" altLang="en-US" sz="1400" dirty="0" smtClean="0">
                <a:solidFill>
                  <a:srgbClr val="FF0000"/>
                </a:solidFill>
              </a:rPr>
              <a:t> </a:t>
            </a:r>
            <a:r>
              <a:rPr lang="ko-KR" altLang="en-US" sz="1400" dirty="0" err="1" smtClean="0">
                <a:solidFill>
                  <a:srgbClr val="FF0000"/>
                </a:solidFill>
              </a:rPr>
              <a:t>아래화면과</a:t>
            </a:r>
            <a:r>
              <a:rPr lang="ko-KR" altLang="en-US" sz="1400" dirty="0" smtClean="0">
                <a:solidFill>
                  <a:srgbClr val="FF0000"/>
                </a:solidFill>
              </a:rPr>
              <a:t> 다르게 뜨는데</a:t>
            </a:r>
            <a:r>
              <a:rPr lang="en-US" altLang="ko-KR" sz="1400" dirty="0" smtClean="0">
                <a:solidFill>
                  <a:srgbClr val="FF0000"/>
                </a:solidFill>
              </a:rPr>
              <a:t>,</a:t>
            </a:r>
          </a:p>
          <a:p>
            <a:r>
              <a:rPr lang="ko-KR" altLang="en-US" sz="1400" dirty="0" smtClean="0">
                <a:solidFill>
                  <a:srgbClr val="FF0000"/>
                </a:solidFill>
              </a:rPr>
              <a:t>오른쪽 위에 초록색 버튼 </a:t>
            </a:r>
            <a:r>
              <a:rPr lang="en-US" altLang="ko-KR" sz="1400" dirty="0" smtClean="0">
                <a:solidFill>
                  <a:srgbClr val="FF0000"/>
                </a:solidFill>
              </a:rPr>
              <a:t>Code</a:t>
            </a:r>
            <a:r>
              <a:rPr lang="ko-KR" altLang="en-US" sz="1400" dirty="0" smtClean="0">
                <a:solidFill>
                  <a:srgbClr val="FF0000"/>
                </a:solidFill>
              </a:rPr>
              <a:t>있는데 클릭하면 </a:t>
            </a:r>
            <a:r>
              <a:rPr lang="en-US" altLang="ko-KR" sz="1400" dirty="0" smtClean="0">
                <a:solidFill>
                  <a:srgbClr val="FF0000"/>
                </a:solidFill>
              </a:rPr>
              <a:t>https </a:t>
            </a:r>
            <a:r>
              <a:rPr lang="ko-KR" altLang="en-US" sz="1400" dirty="0" smtClean="0">
                <a:solidFill>
                  <a:srgbClr val="FF0000"/>
                </a:solidFill>
              </a:rPr>
              <a:t>주소 복사 할 수 있음</a:t>
            </a:r>
            <a:endParaRPr lang="ko-KR" altLang="en-US" sz="1400" dirty="0">
              <a:solidFill>
                <a:srgbClr val="FF0000"/>
              </a:solidFill>
            </a:endParaRPr>
          </a:p>
        </p:txBody>
      </p:sp>
      <p:sp>
        <p:nvSpPr>
          <p:cNvPr id="14" name="자유형 13"/>
          <p:cNvSpPr/>
          <p:nvPr/>
        </p:nvSpPr>
        <p:spPr>
          <a:xfrm>
            <a:off x="11222181" y="4173394"/>
            <a:ext cx="296884" cy="368135"/>
          </a:xfrm>
          <a:custGeom>
            <a:avLst/>
            <a:gdLst>
              <a:gd name="connsiteX0" fmla="*/ 0 w 296884"/>
              <a:gd name="connsiteY0" fmla="*/ 0 h 368135"/>
              <a:gd name="connsiteX1" fmla="*/ 59377 w 296884"/>
              <a:gd name="connsiteY1" fmla="*/ 118753 h 368135"/>
              <a:gd name="connsiteX2" fmla="*/ 83128 w 296884"/>
              <a:gd name="connsiteY2" fmla="*/ 213756 h 368135"/>
              <a:gd name="connsiteX3" fmla="*/ 118754 w 296884"/>
              <a:gd name="connsiteY3" fmla="*/ 273132 h 368135"/>
              <a:gd name="connsiteX4" fmla="*/ 166255 w 296884"/>
              <a:gd name="connsiteY4" fmla="*/ 368135 h 368135"/>
              <a:gd name="connsiteX5" fmla="*/ 190006 w 296884"/>
              <a:gd name="connsiteY5" fmla="*/ 332509 h 368135"/>
              <a:gd name="connsiteX6" fmla="*/ 201881 w 296884"/>
              <a:gd name="connsiteY6" fmla="*/ 285008 h 368135"/>
              <a:gd name="connsiteX7" fmla="*/ 225632 w 296884"/>
              <a:gd name="connsiteY7" fmla="*/ 178130 h 368135"/>
              <a:gd name="connsiteX8" fmla="*/ 261258 w 296884"/>
              <a:gd name="connsiteY8" fmla="*/ 83127 h 368135"/>
              <a:gd name="connsiteX9" fmla="*/ 296884 w 296884"/>
              <a:gd name="connsiteY9" fmla="*/ 23751 h 36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84" h="368135">
                <a:moveTo>
                  <a:pt x="0" y="0"/>
                </a:moveTo>
                <a:cubicBezTo>
                  <a:pt x="51366" y="154097"/>
                  <a:pt x="-8154" y="573"/>
                  <a:pt x="59377" y="118753"/>
                </a:cubicBezTo>
                <a:cubicBezTo>
                  <a:pt x="76826" y="149289"/>
                  <a:pt x="70101" y="181188"/>
                  <a:pt x="83128" y="213756"/>
                </a:cubicBezTo>
                <a:cubicBezTo>
                  <a:pt x="91700" y="235186"/>
                  <a:pt x="107811" y="252810"/>
                  <a:pt x="118754" y="273132"/>
                </a:cubicBezTo>
                <a:cubicBezTo>
                  <a:pt x="135540" y="304305"/>
                  <a:pt x="166255" y="368135"/>
                  <a:pt x="166255" y="368135"/>
                </a:cubicBezTo>
                <a:cubicBezTo>
                  <a:pt x="174172" y="356260"/>
                  <a:pt x="184384" y="345627"/>
                  <a:pt x="190006" y="332509"/>
                </a:cubicBezTo>
                <a:cubicBezTo>
                  <a:pt x="196435" y="317508"/>
                  <a:pt x="198211" y="300911"/>
                  <a:pt x="201881" y="285008"/>
                </a:cubicBezTo>
                <a:cubicBezTo>
                  <a:pt x="210087" y="249448"/>
                  <a:pt x="216781" y="213535"/>
                  <a:pt x="225632" y="178130"/>
                </a:cubicBezTo>
                <a:cubicBezTo>
                  <a:pt x="231229" y="155742"/>
                  <a:pt x="255029" y="97143"/>
                  <a:pt x="261258" y="83127"/>
                </a:cubicBezTo>
                <a:cubicBezTo>
                  <a:pt x="282262" y="35868"/>
                  <a:pt x="274150" y="46483"/>
                  <a:pt x="296884" y="23751"/>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10185517" y="4607625"/>
            <a:ext cx="1882247" cy="369332"/>
          </a:xfrm>
          <a:prstGeom prst="rect">
            <a:avLst/>
          </a:prstGeom>
          <a:noFill/>
        </p:spPr>
        <p:txBody>
          <a:bodyPr wrap="none" rtlCol="0">
            <a:spAutoFit/>
          </a:bodyPr>
          <a:lstStyle/>
          <a:p>
            <a:r>
              <a:rPr lang="ko-KR" altLang="en-US" dirty="0" smtClean="0"/>
              <a:t>클릭하면 복사됨</a:t>
            </a:r>
            <a:endParaRPr lang="ko-KR" altLang="en-US" dirty="0"/>
          </a:p>
        </p:txBody>
      </p:sp>
    </p:spTree>
    <p:extLst>
      <p:ext uri="{BB962C8B-B14F-4D97-AF65-F5344CB8AC3E}">
        <p14:creationId xmlns:p14="http://schemas.microsoft.com/office/powerpoint/2010/main" val="521783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t>Local repository</a:t>
            </a:r>
            <a:r>
              <a:rPr lang="ko-KR" altLang="en-US" dirty="0" smtClean="0"/>
              <a:t>에서 </a:t>
            </a:r>
            <a:r>
              <a:rPr lang="en-US" altLang="ko-KR" dirty="0" smtClean="0"/>
              <a:t/>
            </a:r>
            <a:br>
              <a:rPr lang="en-US" altLang="ko-KR" dirty="0" smtClean="0"/>
            </a:br>
            <a:r>
              <a:rPr lang="en-US" altLang="ko-KR" dirty="0" err="1" smtClean="0"/>
              <a:t>git</a:t>
            </a:r>
            <a:r>
              <a:rPr lang="en-US" altLang="ko-KR" dirty="0" smtClean="0"/>
              <a:t> </a:t>
            </a:r>
            <a:r>
              <a:rPr lang="ko-KR" altLang="en-US" dirty="0" smtClean="0"/>
              <a:t>사용</a:t>
            </a:r>
            <a:endParaRPr lang="ko-KR" altLang="en-US" dirty="0"/>
          </a:p>
        </p:txBody>
      </p:sp>
      <p:sp>
        <p:nvSpPr>
          <p:cNvPr id="4" name="부제목 3"/>
          <p:cNvSpPr>
            <a:spLocks noGrp="1"/>
          </p:cNvSpPr>
          <p:nvPr>
            <p:ph type="subTitle" idx="1"/>
          </p:nvPr>
        </p:nvSpPr>
        <p:spPr/>
        <p:txBody>
          <a:bodyPr/>
          <a:lstStyle/>
          <a:p>
            <a:pPr>
              <a:lnSpc>
                <a:spcPct val="300000"/>
              </a:lnSpc>
            </a:pPr>
            <a:r>
              <a:rPr lang="en-US" altLang="ko-KR" dirty="0" smtClean="0"/>
              <a:t>With </a:t>
            </a:r>
            <a:r>
              <a:rPr lang="en-US" altLang="ko-KR" dirty="0" err="1" smtClean="0"/>
              <a:t>Sourcetree</a:t>
            </a:r>
            <a:endParaRPr lang="ko-KR" altLang="en-US" dirty="0"/>
          </a:p>
        </p:txBody>
      </p:sp>
      <p:pic>
        <p:nvPicPr>
          <p:cNvPr id="3" name="그림 2"/>
          <p:cNvPicPr>
            <a:picLocks noChangeAspect="1"/>
          </p:cNvPicPr>
          <p:nvPr/>
        </p:nvPicPr>
        <p:blipFill>
          <a:blip r:embed="rId2"/>
          <a:stretch>
            <a:fillRect/>
          </a:stretch>
        </p:blipFill>
        <p:spPr>
          <a:xfrm>
            <a:off x="7287282" y="3767433"/>
            <a:ext cx="816194" cy="783546"/>
          </a:xfrm>
          <a:prstGeom prst="rect">
            <a:avLst/>
          </a:prstGeom>
        </p:spPr>
      </p:pic>
    </p:spTree>
    <p:extLst>
      <p:ext uri="{BB962C8B-B14F-4D97-AF65-F5344CB8AC3E}">
        <p14:creationId xmlns:p14="http://schemas.microsoft.com/office/powerpoint/2010/main" val="3903061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4453942" y="454114"/>
            <a:ext cx="2667431" cy="6117454"/>
          </a:xfrm>
          <a:prstGeom prst="rect">
            <a:avLst/>
          </a:prstGeom>
        </p:spPr>
      </p:pic>
      <p:pic>
        <p:nvPicPr>
          <p:cNvPr id="5" name="그림 4"/>
          <p:cNvPicPr>
            <a:picLocks noChangeAspect="1"/>
          </p:cNvPicPr>
          <p:nvPr/>
        </p:nvPicPr>
        <p:blipFill>
          <a:blip r:embed="rId3"/>
          <a:stretch>
            <a:fillRect/>
          </a:stretch>
        </p:blipFill>
        <p:spPr>
          <a:xfrm>
            <a:off x="7468214" y="2255424"/>
            <a:ext cx="3219450" cy="3419475"/>
          </a:xfrm>
          <a:prstGeom prst="rect">
            <a:avLst/>
          </a:prstGeom>
        </p:spPr>
      </p:pic>
      <p:sp>
        <p:nvSpPr>
          <p:cNvPr id="7" name="TextBox 6"/>
          <p:cNvSpPr txBox="1"/>
          <p:nvPr/>
        </p:nvSpPr>
        <p:spPr>
          <a:xfrm>
            <a:off x="332509" y="332509"/>
            <a:ext cx="3743332" cy="461665"/>
          </a:xfrm>
          <a:prstGeom prst="rect">
            <a:avLst/>
          </a:prstGeom>
          <a:noFill/>
        </p:spPr>
        <p:txBody>
          <a:bodyPr wrap="none" rtlCol="0">
            <a:spAutoFit/>
          </a:bodyPr>
          <a:lstStyle/>
          <a:p>
            <a:r>
              <a:rPr lang="ko-KR" altLang="en-US" sz="2400" b="1" dirty="0" smtClean="0"/>
              <a:t>** </a:t>
            </a:r>
            <a:r>
              <a:rPr lang="en-US" altLang="ko-KR" sz="2400" b="1" dirty="0" err="1" smtClean="0"/>
              <a:t>Github</a:t>
            </a:r>
            <a:r>
              <a:rPr lang="en-US" altLang="ko-KR" sz="2400" b="1" dirty="0" smtClean="0"/>
              <a:t> </a:t>
            </a:r>
            <a:r>
              <a:rPr lang="ko-KR" altLang="en-US" sz="2400" b="1" dirty="0" smtClean="0"/>
              <a:t>접근 토큰 발급</a:t>
            </a:r>
            <a:endParaRPr lang="ko-KR" altLang="en-US" sz="2400" b="1" dirty="0"/>
          </a:p>
        </p:txBody>
      </p:sp>
    </p:spTree>
    <p:extLst>
      <p:ext uri="{BB962C8B-B14F-4D97-AF65-F5344CB8AC3E}">
        <p14:creationId xmlns:p14="http://schemas.microsoft.com/office/powerpoint/2010/main" val="4090367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p:cNvGrpSpPr/>
          <p:nvPr/>
        </p:nvGrpSpPr>
        <p:grpSpPr>
          <a:xfrm>
            <a:off x="371477" y="1763486"/>
            <a:ext cx="11353800" cy="2743200"/>
            <a:chOff x="371476" y="2060369"/>
            <a:chExt cx="11353800" cy="2743200"/>
          </a:xfrm>
        </p:grpSpPr>
        <p:pic>
          <p:nvPicPr>
            <p:cNvPr id="4" name="그림 3"/>
            <p:cNvPicPr>
              <a:picLocks noChangeAspect="1"/>
            </p:cNvPicPr>
            <p:nvPr/>
          </p:nvPicPr>
          <p:blipFill>
            <a:blip r:embed="rId2"/>
            <a:stretch>
              <a:fillRect/>
            </a:stretch>
          </p:blipFill>
          <p:spPr>
            <a:xfrm>
              <a:off x="371476" y="2060369"/>
              <a:ext cx="11353800" cy="2743200"/>
            </a:xfrm>
            <a:prstGeom prst="rect">
              <a:avLst/>
            </a:prstGeom>
          </p:spPr>
        </p:pic>
        <p:cxnSp>
          <p:nvCxnSpPr>
            <p:cNvPr id="6" name="직선 연결선 5"/>
            <p:cNvCxnSpPr/>
            <p:nvPr/>
          </p:nvCxnSpPr>
          <p:spPr>
            <a:xfrm>
              <a:off x="938150" y="3657600"/>
              <a:ext cx="228006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164960" y="2470067"/>
              <a:ext cx="2560316" cy="307777"/>
            </a:xfrm>
            <a:prstGeom prst="rect">
              <a:avLst/>
            </a:prstGeom>
            <a:noFill/>
          </p:spPr>
          <p:txBody>
            <a:bodyPr wrap="none" rtlCol="0">
              <a:spAutoFit/>
            </a:bodyPr>
            <a:lstStyle/>
            <a:p>
              <a:r>
                <a:rPr lang="ko-KR" altLang="en-US" sz="1400" dirty="0" err="1" smtClean="0">
                  <a:solidFill>
                    <a:srgbClr val="FF0000"/>
                  </a:solidFill>
                </a:rPr>
                <a:t>드롭다운</a:t>
              </a:r>
              <a:r>
                <a:rPr lang="ko-KR" altLang="en-US" sz="1400" dirty="0" smtClean="0">
                  <a:solidFill>
                    <a:srgbClr val="FF0000"/>
                  </a:solidFill>
                </a:rPr>
                <a:t> 클릭 후 </a:t>
              </a:r>
              <a:r>
                <a:rPr lang="en-US" altLang="ko-KR" sz="1400" dirty="0" smtClean="0">
                  <a:solidFill>
                    <a:srgbClr val="FF0000"/>
                  </a:solidFill>
                </a:rPr>
                <a:t>classic </a:t>
              </a:r>
              <a:r>
                <a:rPr lang="ko-KR" altLang="en-US" sz="1400" dirty="0" smtClean="0">
                  <a:solidFill>
                    <a:srgbClr val="FF0000"/>
                  </a:solidFill>
                </a:rPr>
                <a:t>선택</a:t>
              </a:r>
              <a:endParaRPr lang="ko-KR" altLang="en-US" sz="1400" dirty="0">
                <a:solidFill>
                  <a:srgbClr val="FF0000"/>
                </a:solidFill>
              </a:endParaRPr>
            </a:p>
          </p:txBody>
        </p:sp>
      </p:grpSp>
    </p:spTree>
    <p:extLst>
      <p:ext uri="{BB962C8B-B14F-4D97-AF65-F5344CB8AC3E}">
        <p14:creationId xmlns:p14="http://schemas.microsoft.com/office/powerpoint/2010/main" val="323897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442418" y="131038"/>
            <a:ext cx="5495245" cy="6314045"/>
          </a:xfrm>
          <a:prstGeom prst="rect">
            <a:avLst/>
          </a:prstGeom>
        </p:spPr>
      </p:pic>
      <p:pic>
        <p:nvPicPr>
          <p:cNvPr id="6" name="그림 5"/>
          <p:cNvPicPr>
            <a:picLocks noChangeAspect="1"/>
          </p:cNvPicPr>
          <p:nvPr/>
        </p:nvPicPr>
        <p:blipFill>
          <a:blip r:embed="rId3"/>
          <a:stretch>
            <a:fillRect/>
          </a:stretch>
        </p:blipFill>
        <p:spPr>
          <a:xfrm>
            <a:off x="5664530" y="225632"/>
            <a:ext cx="4943712" cy="6347793"/>
          </a:xfrm>
          <a:prstGeom prst="rect">
            <a:avLst/>
          </a:prstGeom>
        </p:spPr>
      </p:pic>
      <p:sp>
        <p:nvSpPr>
          <p:cNvPr id="7" name="TextBox 6"/>
          <p:cNvSpPr txBox="1"/>
          <p:nvPr/>
        </p:nvSpPr>
        <p:spPr>
          <a:xfrm>
            <a:off x="9203376" y="5106389"/>
            <a:ext cx="2194832" cy="369332"/>
          </a:xfrm>
          <a:prstGeom prst="rect">
            <a:avLst/>
          </a:prstGeom>
          <a:noFill/>
        </p:spPr>
        <p:txBody>
          <a:bodyPr wrap="none" rtlCol="0">
            <a:spAutoFit/>
          </a:bodyPr>
          <a:lstStyle/>
          <a:p>
            <a:r>
              <a:rPr lang="ko-KR" altLang="en-US" b="1" dirty="0" smtClean="0">
                <a:solidFill>
                  <a:srgbClr val="FF0000"/>
                </a:solidFill>
              </a:rPr>
              <a:t>저장소의 접근 권한</a:t>
            </a:r>
            <a:endParaRPr lang="ko-KR" altLang="en-US" b="1" dirty="0">
              <a:solidFill>
                <a:srgbClr val="FF0000"/>
              </a:solidFill>
            </a:endParaRPr>
          </a:p>
        </p:txBody>
      </p:sp>
    </p:spTree>
    <p:extLst>
      <p:ext uri="{BB962C8B-B14F-4D97-AF65-F5344CB8AC3E}">
        <p14:creationId xmlns:p14="http://schemas.microsoft.com/office/powerpoint/2010/main" val="24480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588201" y="1545462"/>
            <a:ext cx="9086850" cy="3743325"/>
          </a:xfrm>
          <a:prstGeom prst="rect">
            <a:avLst/>
          </a:prstGeom>
        </p:spPr>
      </p:pic>
      <p:sp>
        <p:nvSpPr>
          <p:cNvPr id="5" name="TextBox 4"/>
          <p:cNvSpPr txBox="1"/>
          <p:nvPr/>
        </p:nvSpPr>
        <p:spPr>
          <a:xfrm>
            <a:off x="3123211" y="629392"/>
            <a:ext cx="5489003" cy="646331"/>
          </a:xfrm>
          <a:prstGeom prst="rect">
            <a:avLst/>
          </a:prstGeom>
          <a:noFill/>
        </p:spPr>
        <p:txBody>
          <a:bodyPr wrap="none" rtlCol="0">
            <a:spAutoFit/>
          </a:bodyPr>
          <a:lstStyle/>
          <a:p>
            <a:r>
              <a:rPr lang="en-US" altLang="ko-KR" b="1" dirty="0" smtClean="0">
                <a:solidFill>
                  <a:srgbClr val="FF0000"/>
                </a:solidFill>
              </a:rPr>
              <a:t>***</a:t>
            </a:r>
            <a:r>
              <a:rPr lang="ko-KR" altLang="en-US" b="1" dirty="0" smtClean="0">
                <a:solidFill>
                  <a:srgbClr val="FF0000"/>
                </a:solidFill>
              </a:rPr>
              <a:t>발급된 토큰 복사 해서 바로 어딘가 </a:t>
            </a:r>
            <a:r>
              <a:rPr lang="ko-KR" altLang="en-US" b="1" dirty="0" err="1" smtClean="0">
                <a:solidFill>
                  <a:srgbClr val="FF0000"/>
                </a:solidFill>
              </a:rPr>
              <a:t>저장해두기</a:t>
            </a:r>
            <a:r>
              <a:rPr lang="en-US" altLang="ko-KR" b="1" dirty="0" smtClean="0">
                <a:solidFill>
                  <a:srgbClr val="FF0000"/>
                </a:solidFill>
              </a:rPr>
              <a:t>!!</a:t>
            </a:r>
          </a:p>
          <a:p>
            <a:r>
              <a:rPr lang="en-US" altLang="ko-KR" b="1" dirty="0" smtClean="0">
                <a:solidFill>
                  <a:srgbClr val="FF0000"/>
                </a:solidFill>
              </a:rPr>
              <a:t>5</a:t>
            </a:r>
            <a:r>
              <a:rPr lang="ko-KR" altLang="en-US" b="1" dirty="0" smtClean="0">
                <a:solidFill>
                  <a:srgbClr val="FF0000"/>
                </a:solidFill>
              </a:rPr>
              <a:t>분 뒤 사라지고 </a:t>
            </a:r>
            <a:r>
              <a:rPr lang="ko-KR" altLang="en-US" b="1" dirty="0" err="1" smtClean="0">
                <a:solidFill>
                  <a:srgbClr val="FF0000"/>
                </a:solidFill>
              </a:rPr>
              <a:t>두번</a:t>
            </a:r>
            <a:r>
              <a:rPr lang="ko-KR" altLang="en-US" b="1" dirty="0" smtClean="0">
                <a:solidFill>
                  <a:srgbClr val="FF0000"/>
                </a:solidFill>
              </a:rPr>
              <a:t> 다시 찾을 수 없음</a:t>
            </a:r>
            <a:endParaRPr lang="ko-KR" altLang="en-US" b="1" dirty="0">
              <a:solidFill>
                <a:srgbClr val="FF0000"/>
              </a:solidFill>
            </a:endParaRPr>
          </a:p>
        </p:txBody>
      </p:sp>
    </p:spTree>
    <p:extLst>
      <p:ext uri="{BB962C8B-B14F-4D97-AF65-F5344CB8AC3E}">
        <p14:creationId xmlns:p14="http://schemas.microsoft.com/office/powerpoint/2010/main" val="2375523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1881" y="178130"/>
            <a:ext cx="3041089" cy="461665"/>
          </a:xfrm>
          <a:prstGeom prst="rect">
            <a:avLst/>
          </a:prstGeom>
          <a:noFill/>
        </p:spPr>
        <p:txBody>
          <a:bodyPr wrap="none" rtlCol="0">
            <a:spAutoFit/>
          </a:bodyPr>
          <a:lstStyle/>
          <a:p>
            <a:r>
              <a:rPr lang="ko-KR" altLang="en-US" sz="2400" b="1" smtClean="0"/>
              <a:t>**</a:t>
            </a:r>
            <a:r>
              <a:rPr lang="en-US" altLang="ko-KR" sz="2400" b="1" smtClean="0"/>
              <a:t>Remote </a:t>
            </a:r>
            <a:r>
              <a:rPr lang="ko-KR" altLang="en-US" sz="2400" b="1" dirty="0" smtClean="0"/>
              <a:t>연동 작업</a:t>
            </a:r>
            <a:endParaRPr lang="ko-KR" altLang="en-US" sz="2400" b="1" dirty="0"/>
          </a:p>
        </p:txBody>
      </p:sp>
      <p:pic>
        <p:nvPicPr>
          <p:cNvPr id="6" name="그림 5"/>
          <p:cNvPicPr>
            <a:picLocks noChangeAspect="1"/>
          </p:cNvPicPr>
          <p:nvPr/>
        </p:nvPicPr>
        <p:blipFill>
          <a:blip r:embed="rId2"/>
          <a:stretch>
            <a:fillRect/>
          </a:stretch>
        </p:blipFill>
        <p:spPr>
          <a:xfrm>
            <a:off x="403577" y="888237"/>
            <a:ext cx="8377718" cy="4883171"/>
          </a:xfrm>
          <a:prstGeom prst="rect">
            <a:avLst/>
          </a:prstGeom>
        </p:spPr>
      </p:pic>
      <p:pic>
        <p:nvPicPr>
          <p:cNvPr id="8" name="그림 7"/>
          <p:cNvPicPr>
            <a:picLocks noChangeAspect="1"/>
          </p:cNvPicPr>
          <p:nvPr/>
        </p:nvPicPr>
        <p:blipFill>
          <a:blip r:embed="rId3"/>
          <a:stretch>
            <a:fillRect/>
          </a:stretch>
        </p:blipFill>
        <p:spPr>
          <a:xfrm>
            <a:off x="9542503" y="1686667"/>
            <a:ext cx="1609725" cy="1085850"/>
          </a:xfrm>
          <a:prstGeom prst="rect">
            <a:avLst/>
          </a:prstGeom>
        </p:spPr>
      </p:pic>
      <p:sp>
        <p:nvSpPr>
          <p:cNvPr id="9" name="TextBox 8"/>
          <p:cNvSpPr txBox="1"/>
          <p:nvPr/>
        </p:nvSpPr>
        <p:spPr>
          <a:xfrm>
            <a:off x="9059411" y="2960490"/>
            <a:ext cx="3132589" cy="369332"/>
          </a:xfrm>
          <a:prstGeom prst="rect">
            <a:avLst/>
          </a:prstGeom>
          <a:noFill/>
        </p:spPr>
        <p:txBody>
          <a:bodyPr wrap="none" rtlCol="0">
            <a:spAutoFit/>
          </a:bodyPr>
          <a:lstStyle/>
          <a:p>
            <a:r>
              <a:rPr lang="ko-KR" altLang="en-US" dirty="0" smtClean="0"/>
              <a:t>설정 버튼 눌러도 같은 창 뜸</a:t>
            </a:r>
            <a:endParaRPr lang="ko-KR" altLang="en-US" dirty="0"/>
          </a:p>
        </p:txBody>
      </p:sp>
      <p:sp>
        <p:nvSpPr>
          <p:cNvPr id="10" name="TextBox 9"/>
          <p:cNvSpPr txBox="1"/>
          <p:nvPr/>
        </p:nvSpPr>
        <p:spPr>
          <a:xfrm>
            <a:off x="3551163" y="5927517"/>
            <a:ext cx="3974166" cy="369332"/>
          </a:xfrm>
          <a:prstGeom prst="rect">
            <a:avLst/>
          </a:prstGeom>
          <a:noFill/>
        </p:spPr>
        <p:txBody>
          <a:bodyPr wrap="none" rtlCol="0">
            <a:spAutoFit/>
          </a:bodyPr>
          <a:lstStyle/>
          <a:p>
            <a:pPr algn="ctr"/>
            <a:r>
              <a:rPr lang="ko-KR" altLang="en-US" dirty="0" smtClean="0"/>
              <a:t>이후 뜨는 창에서 </a:t>
            </a:r>
            <a:r>
              <a:rPr lang="en-US" altLang="ko-KR" dirty="0" smtClean="0"/>
              <a:t>＂</a:t>
            </a:r>
            <a:r>
              <a:rPr lang="ko-KR" altLang="en-US" dirty="0" smtClean="0"/>
              <a:t>추가</a:t>
            </a:r>
            <a:r>
              <a:rPr lang="en-US" altLang="ko-KR" dirty="0" smtClean="0"/>
              <a:t>＂</a:t>
            </a:r>
            <a:r>
              <a:rPr lang="ko-KR" altLang="en-US" dirty="0" smtClean="0"/>
              <a:t>버튼 클릭</a:t>
            </a:r>
            <a:endParaRPr lang="ko-KR" altLang="en-US" dirty="0"/>
          </a:p>
        </p:txBody>
      </p:sp>
      <p:sp>
        <p:nvSpPr>
          <p:cNvPr id="11" name="모서리가 둥근 직사각형 10"/>
          <p:cNvSpPr/>
          <p:nvPr/>
        </p:nvSpPr>
        <p:spPr>
          <a:xfrm>
            <a:off x="10545288" y="1935677"/>
            <a:ext cx="486889" cy="68876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18102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그림 8"/>
          <p:cNvPicPr>
            <a:picLocks noChangeAspect="1"/>
          </p:cNvPicPr>
          <p:nvPr/>
        </p:nvPicPr>
        <p:blipFill>
          <a:blip r:embed="rId2"/>
          <a:stretch>
            <a:fillRect/>
          </a:stretch>
        </p:blipFill>
        <p:spPr>
          <a:xfrm>
            <a:off x="581958" y="693035"/>
            <a:ext cx="6210300" cy="3276600"/>
          </a:xfrm>
          <a:prstGeom prst="rect">
            <a:avLst/>
          </a:prstGeom>
        </p:spPr>
      </p:pic>
      <p:sp>
        <p:nvSpPr>
          <p:cNvPr id="5" name="TextBox 4"/>
          <p:cNvSpPr txBox="1"/>
          <p:nvPr/>
        </p:nvSpPr>
        <p:spPr>
          <a:xfrm>
            <a:off x="5099436" y="226445"/>
            <a:ext cx="6742551" cy="1015663"/>
          </a:xfrm>
          <a:prstGeom prst="rect">
            <a:avLst/>
          </a:prstGeom>
          <a:solidFill>
            <a:schemeClr val="tx2">
              <a:lumMod val="20000"/>
              <a:lumOff val="80000"/>
            </a:schemeClr>
          </a:solidFill>
        </p:spPr>
        <p:txBody>
          <a:bodyPr wrap="none" rtlCol="0">
            <a:spAutoFit/>
          </a:bodyPr>
          <a:lstStyle/>
          <a:p>
            <a:r>
              <a:rPr lang="en-US" altLang="ko-KR" sz="2000" b="1" dirty="0" err="1" smtClean="0">
                <a:solidFill>
                  <a:srgbClr val="FF0000"/>
                </a:solidFill>
              </a:rPr>
              <a:t>Github</a:t>
            </a:r>
            <a:r>
              <a:rPr lang="ko-KR" altLang="en-US" sz="2000" b="1" dirty="0" smtClean="0">
                <a:solidFill>
                  <a:srgbClr val="FF0000"/>
                </a:solidFill>
              </a:rPr>
              <a:t>에서 복사한 </a:t>
            </a:r>
            <a:r>
              <a:rPr lang="ko-KR" altLang="en-US" sz="2000" b="1" dirty="0" err="1" smtClean="0">
                <a:solidFill>
                  <a:srgbClr val="FF0000"/>
                </a:solidFill>
              </a:rPr>
              <a:t>레파지토리</a:t>
            </a:r>
            <a:r>
              <a:rPr lang="ko-KR" altLang="en-US" sz="2000" b="1" dirty="0" smtClean="0">
                <a:solidFill>
                  <a:srgbClr val="FF0000"/>
                </a:solidFill>
              </a:rPr>
              <a:t> 주소 </a:t>
            </a:r>
            <a:endParaRPr lang="en-US" altLang="ko-KR" sz="2000" b="1" dirty="0" smtClean="0">
              <a:solidFill>
                <a:srgbClr val="FF0000"/>
              </a:solidFill>
            </a:endParaRPr>
          </a:p>
          <a:p>
            <a:r>
              <a:rPr lang="ko-KR" altLang="en-US" sz="2000" b="1" dirty="0" err="1" smtClean="0">
                <a:solidFill>
                  <a:srgbClr val="FF0000"/>
                </a:solidFill>
              </a:rPr>
              <a:t>붙혀넣기</a:t>
            </a:r>
            <a:r>
              <a:rPr lang="ko-KR" altLang="en-US" sz="2000" b="1" dirty="0" smtClean="0">
                <a:solidFill>
                  <a:srgbClr val="FF0000"/>
                </a:solidFill>
              </a:rPr>
              <a:t> 후 아래 형태로</a:t>
            </a:r>
            <a:r>
              <a:rPr lang="en-US" altLang="ko-KR" sz="2000" b="1" dirty="0" smtClean="0">
                <a:solidFill>
                  <a:srgbClr val="FF0000"/>
                </a:solidFill>
              </a:rPr>
              <a:t> </a:t>
            </a:r>
            <a:r>
              <a:rPr lang="ko-KR" altLang="en-US" sz="2000" b="1" dirty="0" smtClean="0">
                <a:solidFill>
                  <a:srgbClr val="FF0000"/>
                </a:solidFill>
              </a:rPr>
              <a:t>수정하기</a:t>
            </a:r>
            <a:endParaRPr lang="en-US" altLang="ko-KR" sz="2000" b="1" dirty="0" smtClean="0">
              <a:solidFill>
                <a:srgbClr val="FF0000"/>
              </a:solidFill>
            </a:endParaRPr>
          </a:p>
          <a:p>
            <a:r>
              <a:rPr lang="en-US" altLang="ko-KR" sz="2000" dirty="0" smtClean="0"/>
              <a:t>https://</a:t>
            </a:r>
            <a:r>
              <a:rPr lang="ko-KR" altLang="en-US" sz="2000" dirty="0" err="1" smtClean="0"/>
              <a:t>유저네임</a:t>
            </a:r>
            <a:r>
              <a:rPr lang="en-US" altLang="ko-KR" sz="2000" dirty="0" smtClean="0"/>
              <a:t>:</a:t>
            </a:r>
            <a:r>
              <a:rPr lang="ko-KR" altLang="en-US" sz="2000" dirty="0" err="1" smtClean="0"/>
              <a:t>토큰값</a:t>
            </a:r>
            <a:r>
              <a:rPr lang="en-US" altLang="ko-KR" sz="2000" dirty="0" smtClean="0"/>
              <a:t>@github.com/</a:t>
            </a:r>
            <a:r>
              <a:rPr lang="ko-KR" altLang="en-US" sz="2000" dirty="0" smtClean="0"/>
              <a:t>레파지토리주소</a:t>
            </a:r>
            <a:r>
              <a:rPr lang="en-US" altLang="ko-KR" sz="2000" b="1" dirty="0" smtClean="0"/>
              <a:t>.</a:t>
            </a:r>
            <a:r>
              <a:rPr lang="en-US" altLang="ko-KR" sz="2000" b="1" dirty="0" err="1" smtClean="0"/>
              <a:t>git</a:t>
            </a:r>
            <a:endParaRPr lang="en-US" altLang="ko-KR" sz="2000" b="1" dirty="0" smtClean="0"/>
          </a:p>
        </p:txBody>
      </p:sp>
      <p:sp>
        <p:nvSpPr>
          <p:cNvPr id="6" name="TextBox 5"/>
          <p:cNvSpPr txBox="1"/>
          <p:nvPr/>
        </p:nvSpPr>
        <p:spPr>
          <a:xfrm>
            <a:off x="1842693" y="2496601"/>
            <a:ext cx="3688830" cy="307777"/>
          </a:xfrm>
          <a:prstGeom prst="rect">
            <a:avLst/>
          </a:prstGeom>
          <a:noFill/>
        </p:spPr>
        <p:txBody>
          <a:bodyPr wrap="none" rtlCol="0">
            <a:spAutoFit/>
          </a:bodyPr>
          <a:lstStyle/>
          <a:p>
            <a:r>
              <a:rPr lang="ko-KR" altLang="en-US" sz="1400" b="1" dirty="0" err="1" smtClean="0">
                <a:solidFill>
                  <a:srgbClr val="FF0000"/>
                </a:solidFill>
              </a:rPr>
              <a:t>드롭다운</a:t>
            </a:r>
            <a:r>
              <a:rPr lang="ko-KR" altLang="en-US" sz="1400" b="1" dirty="0" smtClean="0">
                <a:solidFill>
                  <a:srgbClr val="FF0000"/>
                </a:solidFill>
              </a:rPr>
              <a:t> 클릭하면 연동된 </a:t>
            </a:r>
            <a:r>
              <a:rPr lang="en-US" altLang="ko-KR" sz="1400" b="1" dirty="0" err="1" smtClean="0">
                <a:solidFill>
                  <a:srgbClr val="FF0000"/>
                </a:solidFill>
              </a:rPr>
              <a:t>github</a:t>
            </a:r>
            <a:r>
              <a:rPr lang="en-US" altLang="ko-KR" sz="1400" b="1" dirty="0" smtClean="0">
                <a:solidFill>
                  <a:srgbClr val="FF0000"/>
                </a:solidFill>
              </a:rPr>
              <a:t> </a:t>
            </a:r>
            <a:r>
              <a:rPr lang="ko-KR" altLang="en-US" sz="1400" b="1" dirty="0" err="1" smtClean="0">
                <a:solidFill>
                  <a:srgbClr val="FF0000"/>
                </a:solidFill>
              </a:rPr>
              <a:t>계정클릭</a:t>
            </a:r>
            <a:endParaRPr lang="ko-KR" altLang="en-US" sz="1400" b="1" dirty="0">
              <a:solidFill>
                <a:srgbClr val="FF0000"/>
              </a:solidFill>
            </a:endParaRPr>
          </a:p>
        </p:txBody>
      </p:sp>
      <p:pic>
        <p:nvPicPr>
          <p:cNvPr id="10" name="그림 9"/>
          <p:cNvPicPr>
            <a:picLocks noChangeAspect="1"/>
          </p:cNvPicPr>
          <p:nvPr/>
        </p:nvPicPr>
        <p:blipFill>
          <a:blip r:embed="rId3"/>
          <a:stretch>
            <a:fillRect/>
          </a:stretch>
        </p:blipFill>
        <p:spPr>
          <a:xfrm>
            <a:off x="5812662" y="2830593"/>
            <a:ext cx="6029325" cy="3571875"/>
          </a:xfrm>
          <a:prstGeom prst="rect">
            <a:avLst/>
          </a:prstGeom>
        </p:spPr>
      </p:pic>
    </p:spTree>
    <p:extLst>
      <p:ext uri="{BB962C8B-B14F-4D97-AF65-F5344CB8AC3E}">
        <p14:creationId xmlns:p14="http://schemas.microsoft.com/office/powerpoint/2010/main" val="31661459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2"/>
          <a:stretch>
            <a:fillRect/>
          </a:stretch>
        </p:blipFill>
        <p:spPr>
          <a:xfrm>
            <a:off x="628202" y="783772"/>
            <a:ext cx="10942199" cy="5643871"/>
          </a:xfrm>
          <a:prstGeom prst="rect">
            <a:avLst/>
          </a:prstGeom>
        </p:spPr>
      </p:pic>
      <p:sp>
        <p:nvSpPr>
          <p:cNvPr id="6" name="TextBox 5"/>
          <p:cNvSpPr txBox="1"/>
          <p:nvPr/>
        </p:nvSpPr>
        <p:spPr>
          <a:xfrm>
            <a:off x="6099301" y="3297930"/>
            <a:ext cx="1439946" cy="307777"/>
          </a:xfrm>
          <a:prstGeom prst="rect">
            <a:avLst/>
          </a:prstGeom>
          <a:noFill/>
        </p:spPr>
        <p:txBody>
          <a:bodyPr wrap="none" rtlCol="0">
            <a:spAutoFit/>
          </a:bodyPr>
          <a:lstStyle/>
          <a:p>
            <a:r>
              <a:rPr lang="en-US" altLang="ko-KR" sz="1400" dirty="0" smtClean="0">
                <a:solidFill>
                  <a:srgbClr val="FF0000"/>
                </a:solidFill>
              </a:rPr>
              <a:t>Master or main</a:t>
            </a:r>
            <a:endParaRPr lang="ko-KR" altLang="en-US" sz="1400" dirty="0">
              <a:solidFill>
                <a:srgbClr val="FF0000"/>
              </a:solidFill>
            </a:endParaRPr>
          </a:p>
        </p:txBody>
      </p:sp>
    </p:spTree>
    <p:extLst>
      <p:ext uri="{BB962C8B-B14F-4D97-AF65-F5344CB8AC3E}">
        <p14:creationId xmlns:p14="http://schemas.microsoft.com/office/powerpoint/2010/main" val="5978333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914722" y="1971305"/>
            <a:ext cx="10514642" cy="4465122"/>
          </a:xfrm>
          <a:prstGeom prst="rect">
            <a:avLst/>
          </a:prstGeom>
        </p:spPr>
      </p:pic>
      <p:sp>
        <p:nvSpPr>
          <p:cNvPr id="5" name="TextBox 4"/>
          <p:cNvSpPr txBox="1"/>
          <p:nvPr/>
        </p:nvSpPr>
        <p:spPr>
          <a:xfrm>
            <a:off x="1282535" y="510639"/>
            <a:ext cx="5137945" cy="1200329"/>
          </a:xfrm>
          <a:prstGeom prst="rect">
            <a:avLst/>
          </a:prstGeom>
          <a:noFill/>
        </p:spPr>
        <p:txBody>
          <a:bodyPr wrap="none" rtlCol="0">
            <a:spAutoFit/>
          </a:bodyPr>
          <a:lstStyle/>
          <a:p>
            <a:r>
              <a:rPr lang="en-US" altLang="ko-KR" dirty="0" err="1" smtClean="0"/>
              <a:t>Github</a:t>
            </a:r>
            <a:r>
              <a:rPr lang="ko-KR" altLang="en-US" dirty="0" smtClean="0"/>
              <a:t>에 해당 </a:t>
            </a:r>
            <a:r>
              <a:rPr lang="ko-KR" altLang="en-US" dirty="0" err="1" smtClean="0"/>
              <a:t>레파지토리</a:t>
            </a:r>
            <a:r>
              <a:rPr lang="ko-KR" altLang="en-US" dirty="0" smtClean="0"/>
              <a:t> 화면이 변경되어있음</a:t>
            </a:r>
            <a:endParaRPr lang="en-US" altLang="ko-KR" dirty="0" smtClean="0"/>
          </a:p>
          <a:p>
            <a:pPr marL="285750" indent="-285750">
              <a:buFont typeface="Symbol" panose="05050102010706020507" pitchFamily="18" charset="2"/>
              <a:buChar char="Þ"/>
            </a:pPr>
            <a:r>
              <a:rPr lang="ko-KR" altLang="en-US" dirty="0" smtClean="0"/>
              <a:t>로컬에서 한 </a:t>
            </a:r>
            <a:r>
              <a:rPr lang="ko-KR" altLang="en-US" dirty="0" err="1" smtClean="0"/>
              <a:t>커밋</a:t>
            </a:r>
            <a:r>
              <a:rPr lang="ko-KR" altLang="en-US" dirty="0" smtClean="0"/>
              <a:t> 내역들이 확인된다</a:t>
            </a:r>
            <a:r>
              <a:rPr lang="en-US" altLang="ko-KR" dirty="0" smtClean="0"/>
              <a:t>.</a:t>
            </a:r>
          </a:p>
          <a:p>
            <a:pPr marL="285750" indent="-285750">
              <a:buFont typeface="Symbol" panose="05050102010706020507" pitchFamily="18" charset="2"/>
              <a:buChar char="Þ"/>
            </a:pPr>
            <a:endParaRPr lang="en-US" altLang="ko-KR" dirty="0"/>
          </a:p>
          <a:p>
            <a:pPr marL="285750" indent="-285750">
              <a:buFont typeface="Symbol" panose="05050102010706020507" pitchFamily="18" charset="2"/>
              <a:buChar char="Þ"/>
            </a:pPr>
            <a:r>
              <a:rPr lang="en-US" altLang="ko-KR" b="1" dirty="0" smtClean="0">
                <a:solidFill>
                  <a:srgbClr val="FF0000"/>
                </a:solidFill>
              </a:rPr>
              <a:t>Remote</a:t>
            </a:r>
            <a:r>
              <a:rPr lang="ko-KR" altLang="en-US" b="1" dirty="0" smtClean="0">
                <a:solidFill>
                  <a:srgbClr val="FF0000"/>
                </a:solidFill>
              </a:rPr>
              <a:t>로 연동이 완료됨</a:t>
            </a:r>
            <a:r>
              <a:rPr lang="en-US" altLang="ko-KR" b="1" dirty="0" smtClean="0">
                <a:solidFill>
                  <a:srgbClr val="FF0000"/>
                </a:solidFill>
              </a:rPr>
              <a:t>.</a:t>
            </a:r>
            <a:endParaRPr lang="ko-KR" altLang="en-US" b="1" dirty="0">
              <a:solidFill>
                <a:srgbClr val="FF0000"/>
              </a:solidFill>
            </a:endParaRPr>
          </a:p>
        </p:txBody>
      </p:sp>
    </p:spTree>
    <p:extLst>
      <p:ext uri="{BB962C8B-B14F-4D97-AF65-F5344CB8AC3E}">
        <p14:creationId xmlns:p14="http://schemas.microsoft.com/office/powerpoint/2010/main" val="8759909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320634" y="249382"/>
            <a:ext cx="6515100" cy="4733925"/>
          </a:xfrm>
          <a:prstGeom prst="rect">
            <a:avLst/>
          </a:prstGeom>
        </p:spPr>
      </p:pic>
      <p:sp>
        <p:nvSpPr>
          <p:cNvPr id="5" name="TextBox 4"/>
          <p:cNvSpPr txBox="1"/>
          <p:nvPr/>
        </p:nvSpPr>
        <p:spPr>
          <a:xfrm>
            <a:off x="3889879" y="1448789"/>
            <a:ext cx="3886000" cy="307777"/>
          </a:xfrm>
          <a:prstGeom prst="rect">
            <a:avLst/>
          </a:prstGeom>
          <a:noFill/>
        </p:spPr>
        <p:txBody>
          <a:bodyPr wrap="none" rtlCol="0">
            <a:spAutoFit/>
          </a:bodyPr>
          <a:lstStyle/>
          <a:p>
            <a:r>
              <a:rPr lang="en-US" altLang="ko-KR" sz="1400" b="1" dirty="0" err="1" smtClean="0">
                <a:solidFill>
                  <a:srgbClr val="FF0000"/>
                </a:solidFill>
              </a:rPr>
              <a:t>Github</a:t>
            </a:r>
            <a:r>
              <a:rPr lang="ko-KR" altLang="en-US" sz="1400" b="1" dirty="0" smtClean="0">
                <a:solidFill>
                  <a:srgbClr val="FF0000"/>
                </a:solidFill>
              </a:rPr>
              <a:t>에서 복사한 </a:t>
            </a:r>
            <a:r>
              <a:rPr lang="ko-KR" altLang="en-US" sz="1400" b="1" dirty="0" err="1" smtClean="0">
                <a:solidFill>
                  <a:srgbClr val="FF0000"/>
                </a:solidFill>
              </a:rPr>
              <a:t>레파지토리</a:t>
            </a:r>
            <a:r>
              <a:rPr lang="ko-KR" altLang="en-US" sz="1400" b="1" dirty="0" smtClean="0">
                <a:solidFill>
                  <a:srgbClr val="FF0000"/>
                </a:solidFill>
              </a:rPr>
              <a:t> 주소 </a:t>
            </a:r>
            <a:r>
              <a:rPr lang="ko-KR" altLang="en-US" sz="1400" b="1" dirty="0" err="1" smtClean="0">
                <a:solidFill>
                  <a:srgbClr val="FF0000"/>
                </a:solidFill>
              </a:rPr>
              <a:t>붙혀넣기</a:t>
            </a:r>
            <a:endParaRPr lang="ko-KR" altLang="en-US" sz="1400" b="1" dirty="0">
              <a:solidFill>
                <a:srgbClr val="FF0000"/>
              </a:solidFill>
            </a:endParaRPr>
          </a:p>
        </p:txBody>
      </p:sp>
      <p:sp>
        <p:nvSpPr>
          <p:cNvPr id="6" name="TextBox 5"/>
          <p:cNvSpPr txBox="1"/>
          <p:nvPr/>
        </p:nvSpPr>
        <p:spPr>
          <a:xfrm>
            <a:off x="2094726" y="2296200"/>
            <a:ext cx="3688830" cy="307777"/>
          </a:xfrm>
          <a:prstGeom prst="rect">
            <a:avLst/>
          </a:prstGeom>
          <a:noFill/>
        </p:spPr>
        <p:txBody>
          <a:bodyPr wrap="none" rtlCol="0">
            <a:spAutoFit/>
          </a:bodyPr>
          <a:lstStyle/>
          <a:p>
            <a:r>
              <a:rPr lang="ko-KR" altLang="en-US" sz="1400" b="1" dirty="0" err="1" smtClean="0">
                <a:solidFill>
                  <a:srgbClr val="FF0000"/>
                </a:solidFill>
              </a:rPr>
              <a:t>드롭다운</a:t>
            </a:r>
            <a:r>
              <a:rPr lang="ko-KR" altLang="en-US" sz="1400" b="1" dirty="0" smtClean="0">
                <a:solidFill>
                  <a:srgbClr val="FF0000"/>
                </a:solidFill>
              </a:rPr>
              <a:t> 클릭하면 연동된 </a:t>
            </a:r>
            <a:r>
              <a:rPr lang="en-US" altLang="ko-KR" sz="1400" b="1" dirty="0" err="1" smtClean="0">
                <a:solidFill>
                  <a:srgbClr val="FF0000"/>
                </a:solidFill>
              </a:rPr>
              <a:t>github</a:t>
            </a:r>
            <a:r>
              <a:rPr lang="en-US" altLang="ko-KR" sz="1400" b="1" dirty="0" smtClean="0">
                <a:solidFill>
                  <a:srgbClr val="FF0000"/>
                </a:solidFill>
              </a:rPr>
              <a:t> </a:t>
            </a:r>
            <a:r>
              <a:rPr lang="ko-KR" altLang="en-US" sz="1400" b="1" dirty="0" err="1" smtClean="0">
                <a:solidFill>
                  <a:srgbClr val="FF0000"/>
                </a:solidFill>
              </a:rPr>
              <a:t>계정클릭</a:t>
            </a:r>
            <a:endParaRPr lang="ko-KR" altLang="en-US" sz="1400" b="1" dirty="0">
              <a:solidFill>
                <a:srgbClr val="FF0000"/>
              </a:solidFill>
            </a:endParaRPr>
          </a:p>
        </p:txBody>
      </p:sp>
      <p:sp>
        <p:nvSpPr>
          <p:cNvPr id="7" name="TextBox 6"/>
          <p:cNvSpPr txBox="1"/>
          <p:nvPr/>
        </p:nvSpPr>
        <p:spPr>
          <a:xfrm>
            <a:off x="2591510" y="2995370"/>
            <a:ext cx="2526654" cy="307777"/>
          </a:xfrm>
          <a:prstGeom prst="rect">
            <a:avLst/>
          </a:prstGeom>
          <a:noFill/>
        </p:spPr>
        <p:txBody>
          <a:bodyPr wrap="none" rtlCol="0">
            <a:spAutoFit/>
          </a:bodyPr>
          <a:lstStyle/>
          <a:p>
            <a:r>
              <a:rPr lang="ko-KR" altLang="en-US" sz="1400" b="1" dirty="0" err="1" smtClean="0">
                <a:solidFill>
                  <a:srgbClr val="FF0000"/>
                </a:solidFill>
              </a:rPr>
              <a:t>레파지토리</a:t>
            </a:r>
            <a:r>
              <a:rPr lang="ko-KR" altLang="en-US" sz="1400" b="1" dirty="0" smtClean="0">
                <a:solidFill>
                  <a:srgbClr val="FF0000"/>
                </a:solidFill>
              </a:rPr>
              <a:t> 작성시 자동 입력</a:t>
            </a:r>
            <a:endParaRPr lang="ko-KR" altLang="en-US" sz="1400" b="1" dirty="0">
              <a:solidFill>
                <a:srgbClr val="FF0000"/>
              </a:solidFill>
            </a:endParaRPr>
          </a:p>
        </p:txBody>
      </p:sp>
      <p:pic>
        <p:nvPicPr>
          <p:cNvPr id="8" name="그림 7"/>
          <p:cNvPicPr>
            <a:picLocks noChangeAspect="1"/>
          </p:cNvPicPr>
          <p:nvPr/>
        </p:nvPicPr>
        <p:blipFill>
          <a:blip r:embed="rId3"/>
          <a:stretch>
            <a:fillRect/>
          </a:stretch>
        </p:blipFill>
        <p:spPr>
          <a:xfrm>
            <a:off x="5818452" y="2767628"/>
            <a:ext cx="6124575" cy="3829050"/>
          </a:xfrm>
          <a:prstGeom prst="rect">
            <a:avLst/>
          </a:prstGeom>
        </p:spPr>
      </p:pic>
    </p:spTree>
    <p:extLst>
      <p:ext uri="{BB962C8B-B14F-4D97-AF65-F5344CB8AC3E}">
        <p14:creationId xmlns:p14="http://schemas.microsoft.com/office/powerpoint/2010/main" val="773910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87729" y="257979"/>
            <a:ext cx="12058650" cy="5724525"/>
          </a:xfrm>
          <a:prstGeom prst="rect">
            <a:avLst/>
          </a:prstGeom>
        </p:spPr>
      </p:pic>
      <p:cxnSp>
        <p:nvCxnSpPr>
          <p:cNvPr id="6" name="직선 연결선 5"/>
          <p:cNvCxnSpPr/>
          <p:nvPr/>
        </p:nvCxnSpPr>
        <p:spPr>
          <a:xfrm>
            <a:off x="1033153" y="2505694"/>
            <a:ext cx="3800104" cy="1187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940135" y="6234545"/>
            <a:ext cx="1592103" cy="369332"/>
          </a:xfrm>
          <a:prstGeom prst="rect">
            <a:avLst/>
          </a:prstGeom>
          <a:noFill/>
        </p:spPr>
        <p:txBody>
          <a:bodyPr wrap="none" rtlCol="0">
            <a:spAutoFit/>
          </a:bodyPr>
          <a:lstStyle/>
          <a:p>
            <a:r>
              <a:rPr lang="en-US" altLang="ko-KR" dirty="0" smtClean="0"/>
              <a:t>30</a:t>
            </a:r>
            <a:r>
              <a:rPr lang="ko-KR" altLang="en-US" dirty="0" err="1" smtClean="0"/>
              <a:t>번페이지로</a:t>
            </a:r>
            <a:endParaRPr lang="ko-KR" altLang="en-US" dirty="0"/>
          </a:p>
        </p:txBody>
      </p:sp>
    </p:spTree>
    <p:extLst>
      <p:ext uri="{BB962C8B-B14F-4D97-AF65-F5344CB8AC3E}">
        <p14:creationId xmlns:p14="http://schemas.microsoft.com/office/powerpoint/2010/main" val="1748108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861848" y="1501443"/>
            <a:ext cx="9112469" cy="3714236"/>
          </a:xfrm>
          <a:prstGeom prst="rect">
            <a:avLst/>
          </a:prstGeom>
        </p:spPr>
      </p:pic>
      <p:sp>
        <p:nvSpPr>
          <p:cNvPr id="6" name="TextBox 5"/>
          <p:cNvSpPr txBox="1"/>
          <p:nvPr/>
        </p:nvSpPr>
        <p:spPr>
          <a:xfrm>
            <a:off x="5801300" y="4958275"/>
            <a:ext cx="4782078" cy="1477328"/>
          </a:xfrm>
          <a:prstGeom prst="rect">
            <a:avLst/>
          </a:prstGeom>
          <a:noFill/>
        </p:spPr>
        <p:txBody>
          <a:bodyPr wrap="none" rtlCol="0">
            <a:spAutoFit/>
          </a:bodyPr>
          <a:lstStyle/>
          <a:p>
            <a:r>
              <a:rPr lang="ko-KR" altLang="en-US" dirty="0" smtClean="0"/>
              <a:t>사용법</a:t>
            </a:r>
            <a:endParaRPr lang="en-US" altLang="ko-KR" dirty="0" smtClean="0"/>
          </a:p>
          <a:p>
            <a:pPr marL="342900" indent="-342900">
              <a:buAutoNum type="arabicPeriod"/>
            </a:pPr>
            <a:r>
              <a:rPr lang="ko-KR" altLang="en-US" dirty="0" smtClean="0"/>
              <a:t>깃 </a:t>
            </a:r>
            <a:r>
              <a:rPr lang="ko-KR" altLang="en-US" dirty="0" err="1" smtClean="0"/>
              <a:t>레파지토리</a:t>
            </a:r>
            <a:r>
              <a:rPr lang="ko-KR" altLang="en-US" dirty="0" smtClean="0"/>
              <a:t> 생성</a:t>
            </a:r>
            <a:endParaRPr lang="en-US" altLang="ko-KR" dirty="0"/>
          </a:p>
          <a:p>
            <a:pPr marL="342900" indent="-342900">
              <a:buAutoNum type="arabicPeriod"/>
            </a:pPr>
            <a:r>
              <a:rPr lang="ko-KR" altLang="en-US" dirty="0" smtClean="0"/>
              <a:t>저장소 </a:t>
            </a:r>
            <a:r>
              <a:rPr lang="ko-KR" altLang="en-US" dirty="0"/>
              <a:t>복사 및 파일 </a:t>
            </a:r>
            <a:r>
              <a:rPr lang="ko-KR" altLang="en-US" dirty="0" smtClean="0"/>
              <a:t>추가</a:t>
            </a:r>
            <a:endParaRPr lang="en-US" altLang="ko-KR" dirty="0"/>
          </a:p>
          <a:p>
            <a:pPr marL="342900" indent="-342900">
              <a:buAutoNum type="arabicPeriod"/>
            </a:pPr>
            <a:r>
              <a:rPr lang="ko-KR" altLang="en-US" dirty="0" smtClean="0"/>
              <a:t>저장소에서 변경사항 가져오기</a:t>
            </a:r>
            <a:endParaRPr lang="en-US" altLang="ko-KR" dirty="0"/>
          </a:p>
          <a:p>
            <a:pPr marL="342900" indent="-342900">
              <a:buAutoNum type="arabicPeriod"/>
            </a:pPr>
            <a:r>
              <a:rPr lang="ko-KR" altLang="en-US" dirty="0" err="1" smtClean="0"/>
              <a:t>소스트리</a:t>
            </a:r>
            <a:r>
              <a:rPr lang="ko-KR" altLang="en-US" dirty="0" smtClean="0"/>
              <a:t> 분기 사용하여 업데이트를 병합</a:t>
            </a:r>
            <a:endParaRPr lang="en-US" altLang="ko-KR" dirty="0" smtClean="0"/>
          </a:p>
        </p:txBody>
      </p:sp>
      <p:sp>
        <p:nvSpPr>
          <p:cNvPr id="2" name="TextBox 1"/>
          <p:cNvSpPr txBox="1"/>
          <p:nvPr/>
        </p:nvSpPr>
        <p:spPr>
          <a:xfrm>
            <a:off x="294290" y="189186"/>
            <a:ext cx="7183761" cy="1569660"/>
          </a:xfrm>
          <a:prstGeom prst="rect">
            <a:avLst/>
          </a:prstGeom>
          <a:noFill/>
        </p:spPr>
        <p:txBody>
          <a:bodyPr wrap="none" rtlCol="0">
            <a:spAutoFit/>
          </a:bodyPr>
          <a:lstStyle/>
          <a:p>
            <a:r>
              <a:rPr lang="ko-KR" altLang="en-US" sz="2400" b="1" dirty="0" err="1" smtClean="0"/>
              <a:t>소스트리</a:t>
            </a:r>
            <a:r>
              <a:rPr lang="ko-KR" altLang="en-US" sz="2400" b="1" dirty="0"/>
              <a:t> </a:t>
            </a:r>
            <a:r>
              <a:rPr lang="ko-KR" altLang="en-US" sz="2400" b="1" dirty="0" err="1" smtClean="0"/>
              <a:t>셋팅하기</a:t>
            </a:r>
            <a:endParaRPr lang="en-US" altLang="ko-KR" sz="2400" b="1" dirty="0" smtClean="0"/>
          </a:p>
          <a:p>
            <a:endParaRPr lang="en-US" altLang="ko-KR" sz="2400" b="1" dirty="0"/>
          </a:p>
          <a:p>
            <a:r>
              <a:rPr lang="en-US" altLang="ko-KR" sz="2400" dirty="0">
                <a:hlinkClick r:id="rId3"/>
              </a:rPr>
              <a:t>https://www.sourcetreeapp.com/</a:t>
            </a:r>
            <a:r>
              <a:rPr lang="en-US" altLang="ko-KR" sz="2400" dirty="0"/>
              <a:t> </a:t>
            </a:r>
            <a:r>
              <a:rPr lang="ko-KR" altLang="en-US" sz="2400" dirty="0"/>
              <a:t>접속 및 다운로드</a:t>
            </a:r>
            <a:endParaRPr lang="en-US" altLang="ko-KR" sz="2400" dirty="0"/>
          </a:p>
          <a:p>
            <a:endParaRPr lang="en-US" altLang="ko-KR" sz="2400" b="1" dirty="0" smtClean="0"/>
          </a:p>
        </p:txBody>
      </p:sp>
    </p:spTree>
    <p:extLst>
      <p:ext uri="{BB962C8B-B14F-4D97-AF65-F5344CB8AC3E}">
        <p14:creationId xmlns:p14="http://schemas.microsoft.com/office/powerpoint/2010/main" val="2893929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647700" y="169903"/>
            <a:ext cx="5448300" cy="4048125"/>
          </a:xfrm>
          <a:prstGeom prst="rect">
            <a:avLst/>
          </a:prstGeom>
        </p:spPr>
      </p:pic>
      <p:pic>
        <p:nvPicPr>
          <p:cNvPr id="5" name="그림 4"/>
          <p:cNvPicPr>
            <a:picLocks noChangeAspect="1"/>
          </p:cNvPicPr>
          <p:nvPr/>
        </p:nvPicPr>
        <p:blipFill>
          <a:blip r:embed="rId3"/>
          <a:stretch>
            <a:fillRect/>
          </a:stretch>
        </p:blipFill>
        <p:spPr>
          <a:xfrm>
            <a:off x="6626431" y="2794864"/>
            <a:ext cx="4713391" cy="3652261"/>
          </a:xfrm>
          <a:prstGeom prst="rect">
            <a:avLst/>
          </a:prstGeom>
        </p:spPr>
      </p:pic>
    </p:spTree>
    <p:extLst>
      <p:ext uri="{BB962C8B-B14F-4D97-AF65-F5344CB8AC3E}">
        <p14:creationId xmlns:p14="http://schemas.microsoft.com/office/powerpoint/2010/main" val="2435304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838200" y="484068"/>
            <a:ext cx="7948448" cy="627468"/>
          </a:xfrm>
        </p:spPr>
        <p:txBody>
          <a:bodyPr/>
          <a:lstStyle/>
          <a:p>
            <a:pPr marL="0" indent="0">
              <a:buNone/>
            </a:pPr>
            <a:r>
              <a:rPr lang="en-US" altLang="ko-KR" dirty="0" smtClean="0"/>
              <a:t>CLI</a:t>
            </a:r>
            <a:r>
              <a:rPr lang="ko-KR" altLang="en-US" dirty="0" smtClean="0"/>
              <a:t>보다 쉽게 </a:t>
            </a:r>
            <a:r>
              <a:rPr lang="en-US" altLang="ko-KR" dirty="0" smtClean="0"/>
              <a:t>GUI</a:t>
            </a:r>
            <a:r>
              <a:rPr lang="ko-KR" altLang="en-US" dirty="0" smtClean="0"/>
              <a:t>형태로 </a:t>
            </a:r>
            <a:r>
              <a:rPr lang="en-US" altLang="ko-KR" dirty="0" err="1" smtClean="0"/>
              <a:t>git</a:t>
            </a:r>
            <a:r>
              <a:rPr lang="ko-KR" altLang="en-US" dirty="0" smtClean="0"/>
              <a:t>을 사용하게 해줌</a:t>
            </a:r>
            <a:endParaRPr lang="en-US" altLang="ko-KR" dirty="0"/>
          </a:p>
          <a:p>
            <a:pPr marL="0" indent="0">
              <a:buNone/>
            </a:pPr>
            <a:endParaRPr lang="ko-KR" altLang="en-US" sz="1800" dirty="0"/>
          </a:p>
        </p:txBody>
      </p:sp>
      <p:pic>
        <p:nvPicPr>
          <p:cNvPr id="5" name="그림 4"/>
          <p:cNvPicPr>
            <a:picLocks noChangeAspect="1"/>
          </p:cNvPicPr>
          <p:nvPr/>
        </p:nvPicPr>
        <p:blipFill>
          <a:blip r:embed="rId2"/>
          <a:stretch>
            <a:fillRect/>
          </a:stretch>
        </p:blipFill>
        <p:spPr>
          <a:xfrm>
            <a:off x="838200" y="1340026"/>
            <a:ext cx="7353070" cy="4521005"/>
          </a:xfrm>
          <a:prstGeom prst="rect">
            <a:avLst/>
          </a:prstGeom>
        </p:spPr>
      </p:pic>
      <p:sp>
        <p:nvSpPr>
          <p:cNvPr id="6" name="TextBox 5"/>
          <p:cNvSpPr txBox="1"/>
          <p:nvPr/>
        </p:nvSpPr>
        <p:spPr>
          <a:xfrm>
            <a:off x="9325520" y="6176963"/>
            <a:ext cx="2486578" cy="369332"/>
          </a:xfrm>
          <a:prstGeom prst="rect">
            <a:avLst/>
          </a:prstGeom>
          <a:noFill/>
        </p:spPr>
        <p:txBody>
          <a:bodyPr wrap="none" rtlCol="0">
            <a:spAutoFit/>
          </a:bodyPr>
          <a:lstStyle/>
          <a:p>
            <a:r>
              <a:rPr lang="ko-KR" altLang="en-US" b="1" dirty="0" smtClean="0"/>
              <a:t>해당 창이 뜨면 </a:t>
            </a:r>
            <a:r>
              <a:rPr lang="en-US" altLang="ko-KR" b="1" dirty="0" smtClean="0"/>
              <a:t>Good!</a:t>
            </a:r>
            <a:endParaRPr lang="ko-KR" altLang="en-US" b="1" dirty="0"/>
          </a:p>
        </p:txBody>
      </p:sp>
      <p:sp>
        <p:nvSpPr>
          <p:cNvPr id="7" name="TextBox 6"/>
          <p:cNvSpPr txBox="1"/>
          <p:nvPr/>
        </p:nvSpPr>
        <p:spPr>
          <a:xfrm>
            <a:off x="4124914" y="3695121"/>
            <a:ext cx="3381054" cy="1015663"/>
          </a:xfrm>
          <a:prstGeom prst="rect">
            <a:avLst/>
          </a:prstGeom>
          <a:noFill/>
        </p:spPr>
        <p:txBody>
          <a:bodyPr wrap="none" rtlCol="0">
            <a:spAutoFit/>
          </a:bodyPr>
          <a:lstStyle/>
          <a:p>
            <a:r>
              <a:rPr lang="ko-KR" altLang="en-US" sz="1200" dirty="0" smtClean="0">
                <a:solidFill>
                  <a:srgbClr val="FF0000"/>
                </a:solidFill>
              </a:rPr>
              <a:t>이 두개는 </a:t>
            </a:r>
            <a:r>
              <a:rPr lang="ko-KR" altLang="en-US" sz="1200" dirty="0" err="1" smtClean="0">
                <a:solidFill>
                  <a:srgbClr val="FF0000"/>
                </a:solidFill>
              </a:rPr>
              <a:t>소스트리만든</a:t>
            </a:r>
            <a:r>
              <a:rPr lang="ko-KR" altLang="en-US" sz="1200" dirty="0" smtClean="0">
                <a:solidFill>
                  <a:srgbClr val="FF0000"/>
                </a:solidFill>
              </a:rPr>
              <a:t> </a:t>
            </a:r>
            <a:r>
              <a:rPr lang="ko-KR" altLang="en-US" sz="1200" dirty="0" err="1" smtClean="0">
                <a:solidFill>
                  <a:srgbClr val="FF0000"/>
                </a:solidFill>
              </a:rPr>
              <a:t>아틀라시안에서</a:t>
            </a:r>
            <a:r>
              <a:rPr lang="ko-KR" altLang="en-US" sz="1200" dirty="0" smtClean="0">
                <a:solidFill>
                  <a:srgbClr val="FF0000"/>
                </a:solidFill>
              </a:rPr>
              <a:t> 쓰는 </a:t>
            </a:r>
            <a:endParaRPr lang="en-US" altLang="ko-KR" sz="1200" dirty="0" smtClean="0">
              <a:solidFill>
                <a:srgbClr val="FF0000"/>
              </a:solidFill>
            </a:endParaRPr>
          </a:p>
          <a:p>
            <a:r>
              <a:rPr lang="ko-KR" altLang="en-US" sz="1200" dirty="0" err="1" smtClean="0">
                <a:solidFill>
                  <a:srgbClr val="FF0000"/>
                </a:solidFill>
              </a:rPr>
              <a:t>협업용</a:t>
            </a:r>
            <a:r>
              <a:rPr lang="en-US" altLang="ko-KR" sz="1200" dirty="0" smtClean="0">
                <a:solidFill>
                  <a:srgbClr val="FF0000"/>
                </a:solidFill>
              </a:rPr>
              <a:t>, </a:t>
            </a:r>
            <a:r>
              <a:rPr lang="ko-KR" altLang="en-US" sz="1200" dirty="0" err="1" smtClean="0">
                <a:solidFill>
                  <a:srgbClr val="FF0000"/>
                </a:solidFill>
              </a:rPr>
              <a:t>팀전체관리</a:t>
            </a:r>
            <a:r>
              <a:rPr lang="en-US" altLang="ko-KR" sz="1200" dirty="0" smtClean="0">
                <a:solidFill>
                  <a:srgbClr val="FF0000"/>
                </a:solidFill>
              </a:rPr>
              <a:t>, </a:t>
            </a:r>
            <a:r>
              <a:rPr lang="ko-KR" altLang="en-US" sz="1200" dirty="0" smtClean="0">
                <a:solidFill>
                  <a:srgbClr val="FF0000"/>
                </a:solidFill>
              </a:rPr>
              <a:t>서버 관련된 것</a:t>
            </a:r>
            <a:r>
              <a:rPr lang="en-US" altLang="ko-KR" sz="1200" dirty="0">
                <a:solidFill>
                  <a:srgbClr val="FF0000"/>
                </a:solidFill>
              </a:rPr>
              <a:t>.</a:t>
            </a:r>
            <a:endParaRPr lang="en-US" altLang="ko-KR" sz="1200" dirty="0" smtClean="0">
              <a:solidFill>
                <a:srgbClr val="FF0000"/>
              </a:solidFill>
            </a:endParaRPr>
          </a:p>
          <a:p>
            <a:r>
              <a:rPr lang="ko-KR" altLang="en-US" sz="1200" dirty="0" smtClean="0">
                <a:solidFill>
                  <a:srgbClr val="FF0000"/>
                </a:solidFill>
              </a:rPr>
              <a:t>우리는 </a:t>
            </a:r>
            <a:r>
              <a:rPr lang="ko-KR" altLang="en-US" sz="1200" dirty="0" err="1" smtClean="0">
                <a:solidFill>
                  <a:srgbClr val="FF0000"/>
                </a:solidFill>
              </a:rPr>
              <a:t>관련없으므로</a:t>
            </a:r>
            <a:r>
              <a:rPr lang="en-US" altLang="ko-KR" sz="1200" dirty="0" smtClean="0">
                <a:solidFill>
                  <a:srgbClr val="FF0000"/>
                </a:solidFill>
              </a:rPr>
              <a:t/>
            </a:r>
            <a:br>
              <a:rPr lang="en-US" altLang="ko-KR" sz="1200" dirty="0" smtClean="0">
                <a:solidFill>
                  <a:srgbClr val="FF0000"/>
                </a:solidFill>
              </a:rPr>
            </a:br>
            <a:r>
              <a:rPr lang="en-US" altLang="ko-KR" sz="1200" dirty="0" smtClean="0">
                <a:solidFill>
                  <a:srgbClr val="FF0000"/>
                </a:solidFill>
              </a:rPr>
              <a:t>=&gt; </a:t>
            </a:r>
            <a:r>
              <a:rPr lang="ko-KR" altLang="en-US" sz="1200" dirty="0" smtClean="0">
                <a:solidFill>
                  <a:srgbClr val="FF0000"/>
                </a:solidFill>
              </a:rPr>
              <a:t>건너뛰기 클릭</a:t>
            </a:r>
            <a:r>
              <a:rPr lang="en-US" altLang="ko-KR" sz="1200" dirty="0" smtClean="0"/>
              <a:t/>
            </a:r>
            <a:br>
              <a:rPr lang="en-US" altLang="ko-KR" sz="1200" dirty="0" smtClean="0"/>
            </a:br>
            <a:endParaRPr lang="ko-KR" altLang="en-US" sz="1200" dirty="0"/>
          </a:p>
        </p:txBody>
      </p:sp>
      <p:sp>
        <p:nvSpPr>
          <p:cNvPr id="8" name="자유형 7"/>
          <p:cNvSpPr/>
          <p:nvPr/>
        </p:nvSpPr>
        <p:spPr>
          <a:xfrm>
            <a:off x="6164627" y="5178331"/>
            <a:ext cx="193648" cy="215153"/>
          </a:xfrm>
          <a:custGeom>
            <a:avLst/>
            <a:gdLst>
              <a:gd name="connsiteX0" fmla="*/ 0 w 193648"/>
              <a:gd name="connsiteY0" fmla="*/ 0 h 215153"/>
              <a:gd name="connsiteX1" fmla="*/ 96818 w 193648"/>
              <a:gd name="connsiteY1" fmla="*/ 118334 h 215153"/>
              <a:gd name="connsiteX2" fmla="*/ 172122 w 193648"/>
              <a:gd name="connsiteY2" fmla="*/ 215153 h 215153"/>
              <a:gd name="connsiteX3" fmla="*/ 182880 w 193648"/>
              <a:gd name="connsiteY3" fmla="*/ 172122 h 215153"/>
              <a:gd name="connsiteX4" fmla="*/ 193637 w 193648"/>
              <a:gd name="connsiteY4" fmla="*/ 53788 h 215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648" h="215153">
                <a:moveTo>
                  <a:pt x="0" y="0"/>
                </a:moveTo>
                <a:cubicBezTo>
                  <a:pt x="32273" y="39445"/>
                  <a:pt x="65860" y="77850"/>
                  <a:pt x="96818" y="118334"/>
                </a:cubicBezTo>
                <a:cubicBezTo>
                  <a:pt x="180454" y="227704"/>
                  <a:pt x="102640" y="145671"/>
                  <a:pt x="172122" y="215153"/>
                </a:cubicBezTo>
                <a:cubicBezTo>
                  <a:pt x="175708" y="200809"/>
                  <a:pt x="180632" y="186735"/>
                  <a:pt x="182880" y="172122"/>
                </a:cubicBezTo>
                <a:cubicBezTo>
                  <a:pt x="194429" y="97053"/>
                  <a:pt x="193637" y="101397"/>
                  <a:pt x="193637" y="53788"/>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72666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889950" y="1507857"/>
            <a:ext cx="6848475" cy="4152900"/>
          </a:xfrm>
          <a:prstGeom prst="rect">
            <a:avLst/>
          </a:prstGeom>
        </p:spPr>
      </p:pic>
      <p:sp>
        <p:nvSpPr>
          <p:cNvPr id="5" name="TextBox 4"/>
          <p:cNvSpPr txBox="1"/>
          <p:nvPr/>
        </p:nvSpPr>
        <p:spPr>
          <a:xfrm>
            <a:off x="756991" y="463494"/>
            <a:ext cx="3382273" cy="646331"/>
          </a:xfrm>
          <a:prstGeom prst="rect">
            <a:avLst/>
          </a:prstGeom>
          <a:noFill/>
        </p:spPr>
        <p:txBody>
          <a:bodyPr wrap="none" rtlCol="0">
            <a:spAutoFit/>
          </a:bodyPr>
          <a:lstStyle/>
          <a:p>
            <a:r>
              <a:rPr lang="ko-KR" altLang="en-US" dirty="0" err="1" smtClean="0"/>
              <a:t>고급옵션</a:t>
            </a:r>
            <a:r>
              <a:rPr lang="ko-KR" altLang="en-US" dirty="0" smtClean="0"/>
              <a:t> 추가 </a:t>
            </a:r>
            <a:r>
              <a:rPr lang="en-US" altLang="ko-KR" dirty="0" smtClean="0"/>
              <a:t>X</a:t>
            </a:r>
          </a:p>
          <a:p>
            <a:r>
              <a:rPr lang="en-US" altLang="ko-KR" b="1" dirty="0" err="1" smtClean="0"/>
              <a:t>Git</a:t>
            </a:r>
            <a:r>
              <a:rPr lang="en-US" altLang="ko-KR" b="1" dirty="0" smtClean="0"/>
              <a:t>, Mercurial</a:t>
            </a:r>
            <a:r>
              <a:rPr lang="ko-KR" altLang="en-US" b="1" dirty="0" smtClean="0"/>
              <a:t>만 체크확인하기</a:t>
            </a:r>
            <a:endParaRPr lang="ko-KR" altLang="en-US" b="1" dirty="0"/>
          </a:p>
        </p:txBody>
      </p:sp>
      <p:sp>
        <p:nvSpPr>
          <p:cNvPr id="6" name="TextBox 5"/>
          <p:cNvSpPr txBox="1"/>
          <p:nvPr/>
        </p:nvSpPr>
        <p:spPr>
          <a:xfrm>
            <a:off x="5024232" y="566398"/>
            <a:ext cx="6276077" cy="646331"/>
          </a:xfrm>
          <a:prstGeom prst="rect">
            <a:avLst/>
          </a:prstGeom>
          <a:noFill/>
        </p:spPr>
        <p:txBody>
          <a:bodyPr wrap="none" rtlCol="0">
            <a:spAutoFit/>
          </a:bodyPr>
          <a:lstStyle/>
          <a:p>
            <a:pPr marL="285750" indent="-285750">
              <a:buFont typeface="Arial" panose="020B0604020202020204" pitchFamily="34" charset="0"/>
              <a:buChar char="•"/>
            </a:pPr>
            <a:r>
              <a:rPr lang="ko-KR" altLang="en-US" dirty="0" smtClean="0"/>
              <a:t>중간에 에러 발생 시 취소 </a:t>
            </a:r>
            <a:r>
              <a:rPr lang="en-US" altLang="ko-KR" dirty="0" smtClean="0"/>
              <a:t>or</a:t>
            </a:r>
            <a:r>
              <a:rPr lang="ko-KR" altLang="en-US" dirty="0" smtClean="0"/>
              <a:t> 다음</a:t>
            </a:r>
            <a:r>
              <a:rPr lang="en-US" altLang="ko-KR" dirty="0" smtClean="0"/>
              <a:t> </a:t>
            </a:r>
            <a:r>
              <a:rPr lang="ko-KR" altLang="en-US" dirty="0" smtClean="0"/>
              <a:t>클릭하면 다시 실행</a:t>
            </a:r>
            <a:r>
              <a:rPr lang="en-US" altLang="ko-KR" dirty="0" smtClean="0"/>
              <a:t>.</a:t>
            </a:r>
          </a:p>
          <a:p>
            <a:r>
              <a:rPr lang="en-US" altLang="ko-KR" dirty="0" smtClean="0"/>
              <a:t>=&gt; </a:t>
            </a:r>
            <a:r>
              <a:rPr lang="ko-KR" altLang="en-US" dirty="0" err="1" smtClean="0"/>
              <a:t>머큐리얼</a:t>
            </a:r>
            <a:r>
              <a:rPr lang="ko-KR" altLang="en-US" dirty="0" smtClean="0"/>
              <a:t> 관련된 에러 </a:t>
            </a:r>
            <a:r>
              <a:rPr lang="en-US" altLang="ko-KR" dirty="0" smtClean="0"/>
              <a:t>(</a:t>
            </a:r>
            <a:r>
              <a:rPr lang="ko-KR" altLang="en-US" dirty="0" smtClean="0"/>
              <a:t>중요하지 않음</a:t>
            </a:r>
            <a:r>
              <a:rPr lang="en-US" altLang="ko-KR" dirty="0" smtClean="0"/>
              <a:t>.)</a:t>
            </a:r>
          </a:p>
        </p:txBody>
      </p:sp>
    </p:spTree>
    <p:extLst>
      <p:ext uri="{BB962C8B-B14F-4D97-AF65-F5344CB8AC3E}">
        <p14:creationId xmlns:p14="http://schemas.microsoft.com/office/powerpoint/2010/main" val="2013828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7537" y="160875"/>
            <a:ext cx="8449749" cy="369332"/>
          </a:xfrm>
          <a:prstGeom prst="rect">
            <a:avLst/>
          </a:prstGeom>
          <a:noFill/>
        </p:spPr>
        <p:txBody>
          <a:bodyPr wrap="none" rtlCol="0">
            <a:spAutoFit/>
          </a:bodyPr>
          <a:lstStyle/>
          <a:p>
            <a:r>
              <a:rPr lang="en-US" altLang="ko-KR" dirty="0" err="1" smtClean="0"/>
              <a:t>Github</a:t>
            </a:r>
            <a:r>
              <a:rPr lang="en-US" altLang="ko-KR" dirty="0" smtClean="0"/>
              <a:t> </a:t>
            </a:r>
            <a:r>
              <a:rPr lang="ko-KR" altLang="en-US" dirty="0" smtClean="0"/>
              <a:t>사용할 때 변경내역을 누가 올렸는지 내역에 함께 올라갈 이름과 이메일</a:t>
            </a:r>
            <a:r>
              <a:rPr lang="en-US" altLang="ko-KR" dirty="0" smtClean="0"/>
              <a:t>.</a:t>
            </a:r>
          </a:p>
        </p:txBody>
      </p:sp>
      <p:pic>
        <p:nvPicPr>
          <p:cNvPr id="7" name="그림 6"/>
          <p:cNvPicPr>
            <a:picLocks noChangeAspect="1"/>
          </p:cNvPicPr>
          <p:nvPr/>
        </p:nvPicPr>
        <p:blipFill rotWithShape="1">
          <a:blip r:embed="rId2"/>
          <a:srcRect b="2122"/>
          <a:stretch/>
        </p:blipFill>
        <p:spPr>
          <a:xfrm>
            <a:off x="329942" y="680815"/>
            <a:ext cx="6819900" cy="4074066"/>
          </a:xfrm>
          <a:prstGeom prst="rect">
            <a:avLst/>
          </a:prstGeom>
          <a:effectLst>
            <a:outerShdw blurRad="50800" dist="38100" dir="2700000" algn="tl" rotWithShape="0">
              <a:prstClr val="black">
                <a:alpha val="40000"/>
              </a:prstClr>
            </a:outerShdw>
          </a:effectLst>
        </p:spPr>
      </p:pic>
      <p:pic>
        <p:nvPicPr>
          <p:cNvPr id="8" name="그림 7"/>
          <p:cNvPicPr>
            <a:picLocks noChangeAspect="1"/>
          </p:cNvPicPr>
          <p:nvPr/>
        </p:nvPicPr>
        <p:blipFill>
          <a:blip r:embed="rId3"/>
          <a:stretch>
            <a:fillRect/>
          </a:stretch>
        </p:blipFill>
        <p:spPr>
          <a:xfrm>
            <a:off x="7308308" y="4131253"/>
            <a:ext cx="4470205" cy="2042836"/>
          </a:xfrm>
          <a:prstGeom prst="rect">
            <a:avLst/>
          </a:prstGeom>
          <a:effectLst>
            <a:outerShdw blurRad="50800" dist="38100" dir="2700000" algn="tl" rotWithShape="0">
              <a:prstClr val="black">
                <a:alpha val="40000"/>
              </a:prstClr>
            </a:outerShdw>
          </a:effectLst>
        </p:spPr>
      </p:pic>
      <p:sp>
        <p:nvSpPr>
          <p:cNvPr id="9" name="TextBox 8"/>
          <p:cNvSpPr txBox="1"/>
          <p:nvPr/>
        </p:nvSpPr>
        <p:spPr>
          <a:xfrm>
            <a:off x="6948345" y="2717848"/>
            <a:ext cx="4830168" cy="1477328"/>
          </a:xfrm>
          <a:prstGeom prst="rect">
            <a:avLst/>
          </a:prstGeom>
          <a:noFill/>
        </p:spPr>
        <p:txBody>
          <a:bodyPr wrap="none" rtlCol="0">
            <a:spAutoFit/>
          </a:bodyPr>
          <a:lstStyle/>
          <a:p>
            <a:pPr lvl="1"/>
            <a:r>
              <a:rPr lang="ko-KR" altLang="en-US" dirty="0" smtClean="0"/>
              <a:t>이름과 이메일 주소 작성 후 다음 누르면</a:t>
            </a:r>
            <a:endParaRPr lang="en-US" altLang="ko-KR" dirty="0" smtClean="0"/>
          </a:p>
          <a:p>
            <a:pPr lvl="1"/>
            <a:r>
              <a:rPr lang="ko-KR" altLang="en-US" dirty="0" smtClean="0"/>
              <a:t>아래처럼 </a:t>
            </a:r>
            <a:r>
              <a:rPr lang="en-US" altLang="ko-KR" dirty="0" smtClean="0"/>
              <a:t>SSH</a:t>
            </a:r>
            <a:r>
              <a:rPr lang="ko-KR" altLang="en-US" dirty="0" smtClean="0"/>
              <a:t>키 </a:t>
            </a:r>
            <a:r>
              <a:rPr lang="ko-KR" altLang="en-US" dirty="0" err="1" smtClean="0"/>
              <a:t>알림창이</a:t>
            </a:r>
            <a:r>
              <a:rPr lang="ko-KR" altLang="en-US" dirty="0" smtClean="0"/>
              <a:t> 뜨는데 여기서</a:t>
            </a:r>
            <a:endParaRPr lang="en-US" altLang="ko-KR" dirty="0" smtClean="0"/>
          </a:p>
          <a:p>
            <a:pPr lvl="1"/>
            <a:r>
              <a:rPr lang="en-US" altLang="ko-KR" b="1" dirty="0" smtClean="0">
                <a:solidFill>
                  <a:srgbClr val="FF0000"/>
                </a:solidFill>
              </a:rPr>
              <a:t>‘</a:t>
            </a:r>
            <a:r>
              <a:rPr lang="ko-KR" altLang="en-US" b="1" dirty="0" smtClean="0">
                <a:solidFill>
                  <a:srgbClr val="FF0000"/>
                </a:solidFill>
              </a:rPr>
              <a:t>아니오</a:t>
            </a:r>
            <a:r>
              <a:rPr lang="en-US" altLang="ko-KR" b="1" dirty="0" smtClean="0">
                <a:solidFill>
                  <a:srgbClr val="FF0000"/>
                </a:solidFill>
              </a:rPr>
              <a:t>‘ </a:t>
            </a:r>
            <a:r>
              <a:rPr lang="ko-KR" altLang="en-US" dirty="0" smtClean="0"/>
              <a:t>클릭</a:t>
            </a:r>
            <a:endParaRPr lang="en-US" altLang="ko-KR" dirty="0" smtClean="0"/>
          </a:p>
          <a:p>
            <a:pPr marL="742950" lvl="1" indent="-285750">
              <a:buFont typeface="Symbol" panose="05050102010706020507" pitchFamily="18" charset="2"/>
              <a:buChar char="Þ"/>
            </a:pPr>
            <a:r>
              <a:rPr lang="ko-KR" altLang="en-US" dirty="0" smtClean="0"/>
              <a:t>우리는 </a:t>
            </a:r>
            <a:r>
              <a:rPr lang="en-US" altLang="ko-KR" dirty="0" smtClean="0"/>
              <a:t>OAUTH </a:t>
            </a:r>
            <a:r>
              <a:rPr lang="ko-KR" altLang="en-US" dirty="0" smtClean="0"/>
              <a:t>사용</a:t>
            </a:r>
            <a:endParaRPr lang="en-US" altLang="ko-KR" dirty="0" smtClean="0"/>
          </a:p>
          <a:p>
            <a:endParaRPr lang="en-US" altLang="ko-KR" dirty="0" smtClean="0"/>
          </a:p>
        </p:txBody>
      </p:sp>
      <p:sp>
        <p:nvSpPr>
          <p:cNvPr id="12" name="자유형 11"/>
          <p:cNvSpPr/>
          <p:nvPr/>
        </p:nvSpPr>
        <p:spPr>
          <a:xfrm>
            <a:off x="10994317" y="5152671"/>
            <a:ext cx="193636" cy="279699"/>
          </a:xfrm>
          <a:custGeom>
            <a:avLst/>
            <a:gdLst>
              <a:gd name="connsiteX0" fmla="*/ 0 w 215153"/>
              <a:gd name="connsiteY0" fmla="*/ 10758 h 150607"/>
              <a:gd name="connsiteX1" fmla="*/ 107577 w 215153"/>
              <a:gd name="connsiteY1" fmla="*/ 86061 h 150607"/>
              <a:gd name="connsiteX2" fmla="*/ 150607 w 215153"/>
              <a:gd name="connsiteY2" fmla="*/ 150607 h 150607"/>
              <a:gd name="connsiteX3" fmla="*/ 161365 w 215153"/>
              <a:gd name="connsiteY3" fmla="*/ 86061 h 150607"/>
              <a:gd name="connsiteX4" fmla="*/ 204395 w 215153"/>
              <a:gd name="connsiteY4" fmla="*/ 21515 h 150607"/>
              <a:gd name="connsiteX5" fmla="*/ 215153 w 215153"/>
              <a:gd name="connsiteY5" fmla="*/ 0 h 150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153" h="150607">
                <a:moveTo>
                  <a:pt x="0" y="10758"/>
                </a:moveTo>
                <a:cubicBezTo>
                  <a:pt x="84723" y="47068"/>
                  <a:pt x="63554" y="23170"/>
                  <a:pt x="107577" y="86061"/>
                </a:cubicBezTo>
                <a:cubicBezTo>
                  <a:pt x="122406" y="107245"/>
                  <a:pt x="150607" y="150607"/>
                  <a:pt x="150607" y="150607"/>
                </a:cubicBezTo>
                <a:cubicBezTo>
                  <a:pt x="154193" y="129092"/>
                  <a:pt x="155097" y="106953"/>
                  <a:pt x="161365" y="86061"/>
                </a:cubicBezTo>
                <a:cubicBezTo>
                  <a:pt x="178705" y="28260"/>
                  <a:pt x="177050" y="57975"/>
                  <a:pt x="204395" y="21515"/>
                </a:cubicBezTo>
                <a:cubicBezTo>
                  <a:pt x="209206" y="15100"/>
                  <a:pt x="211567" y="7172"/>
                  <a:pt x="215153" y="0"/>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p:cNvSpPr txBox="1"/>
          <p:nvPr/>
        </p:nvSpPr>
        <p:spPr>
          <a:xfrm>
            <a:off x="171476" y="4940906"/>
            <a:ext cx="8222123" cy="1785104"/>
          </a:xfrm>
          <a:prstGeom prst="rect">
            <a:avLst/>
          </a:prstGeom>
          <a:noFill/>
        </p:spPr>
        <p:txBody>
          <a:bodyPr wrap="none" rtlCol="0">
            <a:spAutoFit/>
          </a:bodyPr>
          <a:lstStyle/>
          <a:p>
            <a:r>
              <a:rPr lang="en-US" altLang="ko-KR" sz="1100" b="1" dirty="0"/>
              <a:t>Note! </a:t>
            </a:r>
          </a:p>
          <a:p>
            <a:r>
              <a:rPr lang="ko-KR" altLang="en-US" sz="1100" dirty="0" err="1"/>
              <a:t>시큐어</a:t>
            </a:r>
            <a:r>
              <a:rPr lang="ko-KR" altLang="en-US" sz="1100" dirty="0"/>
              <a:t> 셀</a:t>
            </a:r>
            <a:r>
              <a:rPr lang="en-US" altLang="ko-KR" sz="1100" dirty="0"/>
              <a:t>(Secure </a:t>
            </a:r>
            <a:r>
              <a:rPr lang="en-US" altLang="ko-KR" sz="1100" dirty="0" err="1"/>
              <a:t>SHell</a:t>
            </a:r>
            <a:r>
              <a:rPr lang="en-US" altLang="ko-KR" sz="1100" dirty="0"/>
              <a:t>, </a:t>
            </a:r>
            <a:r>
              <a:rPr lang="en-US" altLang="ko-KR" sz="1100" b="1" dirty="0"/>
              <a:t>SSH</a:t>
            </a:r>
            <a:r>
              <a:rPr lang="en-US" altLang="ko-KR" sz="1100" dirty="0"/>
              <a:t>) :</a:t>
            </a:r>
          </a:p>
          <a:p>
            <a:r>
              <a:rPr lang="ko-KR" altLang="en-US" sz="1100" dirty="0"/>
              <a:t>보안 용어로</a:t>
            </a:r>
            <a:r>
              <a:rPr lang="en-US" altLang="ko-KR" sz="1100" dirty="0"/>
              <a:t>, </a:t>
            </a:r>
            <a:r>
              <a:rPr lang="ko-KR" altLang="en-US" sz="1100" dirty="0"/>
              <a:t>암호화 기술이 적용</a:t>
            </a:r>
            <a:r>
              <a:rPr lang="en-US" altLang="ko-KR" sz="1100" dirty="0"/>
              <a:t>.</a:t>
            </a:r>
          </a:p>
          <a:p>
            <a:r>
              <a:rPr lang="ko-KR" altLang="en-US" sz="1100" dirty="0"/>
              <a:t>윈도우 자체 기능이나 별도 프로그램기능을 이용해서 </a:t>
            </a:r>
            <a:r>
              <a:rPr lang="en-US" altLang="ko-KR" sz="1100" dirty="0"/>
              <a:t>SSH Key</a:t>
            </a:r>
            <a:r>
              <a:rPr lang="ko-KR" altLang="en-US" sz="1100" dirty="0"/>
              <a:t>를 생성할 수 있는데</a:t>
            </a:r>
            <a:r>
              <a:rPr lang="en-US" altLang="ko-KR" sz="1100" dirty="0"/>
              <a:t>, </a:t>
            </a:r>
            <a:endParaRPr lang="en-US" altLang="ko-KR" sz="1100" dirty="0" smtClean="0"/>
          </a:p>
          <a:p>
            <a:r>
              <a:rPr lang="ko-KR" altLang="en-US" sz="1100" dirty="0" smtClean="0"/>
              <a:t>나를 </a:t>
            </a:r>
            <a:r>
              <a:rPr lang="ko-KR" altLang="en-US" sz="1100" dirty="0"/>
              <a:t>인증할 수 있는 </a:t>
            </a:r>
            <a:r>
              <a:rPr lang="ko-KR" altLang="en-US" sz="1100" dirty="0" err="1"/>
              <a:t>인증수단이</a:t>
            </a:r>
            <a:r>
              <a:rPr lang="ko-KR" altLang="en-US" sz="1100" dirty="0"/>
              <a:t> 저장이 되어있는</a:t>
            </a:r>
            <a:r>
              <a:rPr lang="en-US" altLang="ko-KR" sz="1100" dirty="0"/>
              <a:t> </a:t>
            </a:r>
            <a:r>
              <a:rPr lang="ko-KR" altLang="en-US" sz="1100" dirty="0"/>
              <a:t>파일이 만들어짐</a:t>
            </a:r>
            <a:r>
              <a:rPr lang="en-US" altLang="ko-KR" sz="1100" dirty="0"/>
              <a:t>.</a:t>
            </a:r>
          </a:p>
          <a:p>
            <a:endParaRPr lang="en-US" altLang="ko-KR" sz="1100" dirty="0"/>
          </a:p>
          <a:p>
            <a:pPr marL="285750" indent="-285750">
              <a:buFont typeface="Symbol" panose="05050102010706020507" pitchFamily="18" charset="2"/>
              <a:buChar char="Þ"/>
            </a:pPr>
            <a:r>
              <a:rPr lang="ko-KR" altLang="en-US" sz="1100" dirty="0"/>
              <a:t>이 파일을 불러오는 순간 아이디나 패스워드 없이도 자동으로 </a:t>
            </a:r>
            <a:r>
              <a:rPr lang="en-US" altLang="ko-KR" sz="1100" dirty="0"/>
              <a:t>‘</a:t>
            </a:r>
            <a:r>
              <a:rPr lang="ko-KR" altLang="en-US" sz="1100" dirty="0"/>
              <a:t>나</a:t>
            </a:r>
            <a:r>
              <a:rPr lang="en-US" altLang="ko-KR" sz="1100" dirty="0"/>
              <a:t>‘</a:t>
            </a:r>
            <a:r>
              <a:rPr lang="ko-KR" altLang="en-US" sz="1100" dirty="0"/>
              <a:t>라는 것이 인증됨</a:t>
            </a:r>
            <a:r>
              <a:rPr lang="en-US" altLang="ko-KR" sz="1100" dirty="0"/>
              <a:t>. </a:t>
            </a:r>
          </a:p>
          <a:p>
            <a:pPr marL="285750" indent="-285750">
              <a:buFont typeface="Symbol" panose="05050102010706020507" pitchFamily="18" charset="2"/>
              <a:buChar char="Þ"/>
            </a:pPr>
            <a:r>
              <a:rPr lang="ko-KR" altLang="en-US" sz="1100" dirty="0"/>
              <a:t>이것을 </a:t>
            </a:r>
            <a:r>
              <a:rPr lang="en-US" altLang="ko-KR" sz="1100" dirty="0" err="1"/>
              <a:t>github</a:t>
            </a:r>
            <a:r>
              <a:rPr lang="ko-KR" altLang="en-US" sz="1100" dirty="0"/>
              <a:t>에 </a:t>
            </a:r>
            <a:r>
              <a:rPr lang="ko-KR" altLang="en-US" sz="1100" dirty="0" err="1"/>
              <a:t>로그인안하고</a:t>
            </a:r>
            <a:r>
              <a:rPr lang="ko-KR" altLang="en-US" sz="1100" dirty="0"/>
              <a:t> 연결할 수 있다는 </a:t>
            </a:r>
            <a:r>
              <a:rPr lang="ko-KR" altLang="en-US" sz="1100" dirty="0" err="1"/>
              <a:t>알림창임</a:t>
            </a:r>
            <a:endParaRPr lang="en-US" altLang="ko-KR" sz="1100" dirty="0"/>
          </a:p>
          <a:p>
            <a:pPr marL="285750" indent="-285750">
              <a:buFont typeface="Symbol" panose="05050102010706020507" pitchFamily="18" charset="2"/>
              <a:buChar char="Þ"/>
            </a:pPr>
            <a:r>
              <a:rPr lang="ko-KR" altLang="en-US" sz="1100" dirty="0"/>
              <a:t>요즘은 패스워드만으로는 보안이 약해서 </a:t>
            </a:r>
            <a:r>
              <a:rPr lang="en-US" altLang="ko-KR" sz="1100" dirty="0" err="1"/>
              <a:t>ssh</a:t>
            </a:r>
            <a:r>
              <a:rPr lang="ko-KR" altLang="en-US" sz="1100" dirty="0"/>
              <a:t>나 </a:t>
            </a:r>
            <a:r>
              <a:rPr lang="en-US" altLang="ko-KR" sz="1100" dirty="0" err="1"/>
              <a:t>oauth</a:t>
            </a:r>
            <a:r>
              <a:rPr lang="ko-KR" altLang="en-US" sz="1100" dirty="0"/>
              <a:t>같은 인증방식을 따로 사용하는데 우리는 </a:t>
            </a:r>
            <a:r>
              <a:rPr lang="en-US" altLang="ko-KR" sz="1100" dirty="0" err="1"/>
              <a:t>ssh</a:t>
            </a:r>
            <a:r>
              <a:rPr lang="ko-KR" altLang="en-US" sz="1100" dirty="0"/>
              <a:t>말고 이 </a:t>
            </a:r>
            <a:r>
              <a:rPr lang="en-US" altLang="ko-KR" sz="1100" dirty="0" err="1"/>
              <a:t>oauth</a:t>
            </a:r>
            <a:r>
              <a:rPr lang="ko-KR" altLang="en-US" sz="1100" dirty="0"/>
              <a:t>를 사용함</a:t>
            </a:r>
            <a:r>
              <a:rPr lang="en-US" altLang="ko-KR" sz="1100" dirty="0"/>
              <a:t>.</a:t>
            </a:r>
          </a:p>
          <a:p>
            <a:endParaRPr lang="ko-KR" altLang="en-US" sz="1100" dirty="0"/>
          </a:p>
        </p:txBody>
      </p:sp>
    </p:spTree>
    <p:extLst>
      <p:ext uri="{BB962C8B-B14F-4D97-AF65-F5344CB8AC3E}">
        <p14:creationId xmlns:p14="http://schemas.microsoft.com/office/powerpoint/2010/main" val="1198717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rcRect l="5514" t="6577" r="7129" b="8211"/>
          <a:stretch/>
        </p:blipFill>
        <p:spPr>
          <a:xfrm>
            <a:off x="430925" y="2690650"/>
            <a:ext cx="5388579" cy="3794234"/>
          </a:xfrm>
          <a:prstGeom prst="rect">
            <a:avLst/>
          </a:prstGeom>
          <a:effectLst>
            <a:outerShdw blurRad="50800" dist="38100" dir="2700000" algn="tl" rotWithShape="0">
              <a:prstClr val="black">
                <a:alpha val="40000"/>
              </a:prstClr>
            </a:outerShdw>
          </a:effectLst>
        </p:spPr>
      </p:pic>
      <p:sp>
        <p:nvSpPr>
          <p:cNvPr id="5" name="TextBox 4"/>
          <p:cNvSpPr txBox="1"/>
          <p:nvPr/>
        </p:nvSpPr>
        <p:spPr>
          <a:xfrm>
            <a:off x="336332" y="136105"/>
            <a:ext cx="9868692" cy="2554545"/>
          </a:xfrm>
          <a:prstGeom prst="rect">
            <a:avLst/>
          </a:prstGeom>
          <a:noFill/>
        </p:spPr>
        <p:txBody>
          <a:bodyPr wrap="square" rtlCol="0">
            <a:spAutoFit/>
          </a:bodyPr>
          <a:lstStyle/>
          <a:p>
            <a:r>
              <a:rPr lang="ko-KR" altLang="en-US" sz="1600" dirty="0" smtClean="0"/>
              <a:t>현재 컴퓨터에 저장</a:t>
            </a:r>
            <a:r>
              <a:rPr lang="en-US" altLang="ko-KR" sz="1600" dirty="0" smtClean="0"/>
              <a:t>: local</a:t>
            </a:r>
          </a:p>
          <a:p>
            <a:r>
              <a:rPr lang="en-US" altLang="ko-KR" sz="1600" dirty="0" err="1" smtClean="0"/>
              <a:t>Github</a:t>
            </a:r>
            <a:r>
              <a:rPr lang="en-US" altLang="ko-KR" sz="1600" dirty="0" smtClean="0"/>
              <a:t>(</a:t>
            </a:r>
            <a:r>
              <a:rPr lang="ko-KR" altLang="en-US" sz="1600" dirty="0" err="1" smtClean="0"/>
              <a:t>원격저장소</a:t>
            </a:r>
            <a:r>
              <a:rPr lang="en-US" altLang="ko-KR" sz="1600" dirty="0" smtClean="0"/>
              <a:t>):</a:t>
            </a:r>
            <a:r>
              <a:rPr lang="ko-KR" altLang="en-US" sz="1600" dirty="0" smtClean="0"/>
              <a:t> </a:t>
            </a:r>
            <a:r>
              <a:rPr lang="en-US" altLang="ko-KR" sz="1600" dirty="0" smtClean="0"/>
              <a:t>remote</a:t>
            </a:r>
          </a:p>
          <a:p>
            <a:r>
              <a:rPr lang="ko-KR" altLang="en-US" sz="1600" dirty="0" smtClean="0"/>
              <a:t>지금은 둘 다 없는 상태</a:t>
            </a:r>
            <a:endParaRPr lang="en-US" altLang="ko-KR" sz="1600" dirty="0" smtClean="0"/>
          </a:p>
          <a:p>
            <a:endParaRPr lang="en-US" altLang="ko-KR" sz="1600" dirty="0" smtClean="0"/>
          </a:p>
          <a:p>
            <a:r>
              <a:rPr lang="ko-KR" altLang="en-US" sz="1600" dirty="0" smtClean="0"/>
              <a:t>컴퓨터에 </a:t>
            </a:r>
            <a:r>
              <a:rPr lang="en-US" altLang="ko-KR" sz="1600" dirty="0" smtClean="0"/>
              <a:t>local </a:t>
            </a:r>
            <a:r>
              <a:rPr lang="ko-KR" altLang="en-US" sz="1600" dirty="0" smtClean="0"/>
              <a:t>저장소 만들기</a:t>
            </a:r>
            <a:endParaRPr lang="en-US" altLang="ko-KR" sz="1600" dirty="0" smtClean="0"/>
          </a:p>
          <a:p>
            <a:r>
              <a:rPr lang="en-US" altLang="ko-KR" sz="1600" dirty="0" smtClean="0"/>
              <a:t>1. Create </a:t>
            </a:r>
            <a:r>
              <a:rPr lang="ko-KR" altLang="en-US" sz="1600" dirty="0" smtClean="0"/>
              <a:t>버튼 클릭</a:t>
            </a:r>
            <a:endParaRPr lang="en-US" altLang="ko-KR" sz="1600" dirty="0" smtClean="0"/>
          </a:p>
          <a:p>
            <a:r>
              <a:rPr lang="en-US" altLang="ko-KR" sz="1600" dirty="0" smtClean="0"/>
              <a:t>2. </a:t>
            </a:r>
            <a:r>
              <a:rPr lang="ko-KR" altLang="en-US" sz="1600" dirty="0" smtClean="0"/>
              <a:t>탐색 버튼 클릭 후 </a:t>
            </a:r>
            <a:r>
              <a:rPr lang="en-US" altLang="ko-KR" sz="1600" dirty="0" err="1" smtClean="0"/>
              <a:t>git</a:t>
            </a:r>
            <a:r>
              <a:rPr lang="ko-KR" altLang="en-US" sz="1600" dirty="0" smtClean="0"/>
              <a:t>에 올려 </a:t>
            </a:r>
            <a:r>
              <a:rPr lang="ko-KR" altLang="en-US" sz="1600" b="1" dirty="0" smtClean="0"/>
              <a:t>형상관리 할 폴더 선택</a:t>
            </a:r>
            <a:r>
              <a:rPr lang="en-US" altLang="ko-KR" sz="1600" b="1" dirty="0" smtClean="0"/>
              <a:t>.(workspace</a:t>
            </a:r>
            <a:r>
              <a:rPr lang="ko-KR" altLang="en-US" sz="1600" b="1" dirty="0" smtClean="0"/>
              <a:t>에 저장된 폴더</a:t>
            </a:r>
            <a:r>
              <a:rPr lang="en-US" altLang="ko-KR" sz="1600" b="1" dirty="0" smtClean="0"/>
              <a:t>)</a:t>
            </a:r>
          </a:p>
          <a:p>
            <a:r>
              <a:rPr lang="en-US" altLang="ko-KR" sz="1600" dirty="0" smtClean="0"/>
              <a:t>3. </a:t>
            </a:r>
            <a:r>
              <a:rPr lang="ko-KR" altLang="en-US" sz="1600" dirty="0" smtClean="0"/>
              <a:t>계정에 저장소 생성하기 </a:t>
            </a:r>
            <a:r>
              <a:rPr lang="ko-KR" altLang="en-US" sz="1600" dirty="0" smtClean="0">
                <a:solidFill>
                  <a:srgbClr val="FF0000"/>
                </a:solidFill>
              </a:rPr>
              <a:t>체크하지 말고 </a:t>
            </a:r>
            <a:r>
              <a:rPr lang="ko-KR" altLang="en-US" sz="1600" dirty="0" err="1" smtClean="0"/>
              <a:t>생성버튼</a:t>
            </a:r>
            <a:r>
              <a:rPr lang="ko-KR" altLang="en-US" sz="1600" dirty="0" smtClean="0"/>
              <a:t> 클릭</a:t>
            </a:r>
            <a:endParaRPr lang="en-US" altLang="ko-KR" sz="1600" dirty="0" smtClean="0"/>
          </a:p>
          <a:p>
            <a:r>
              <a:rPr lang="en-US" altLang="ko-KR" sz="1600" dirty="0" smtClean="0"/>
              <a:t>-&gt; </a:t>
            </a:r>
            <a:r>
              <a:rPr lang="ko-KR" altLang="en-US" sz="1600" dirty="0" smtClean="0"/>
              <a:t>경로상의 이름과 저장소 이름이 같아서 뜨는 </a:t>
            </a:r>
            <a:r>
              <a:rPr lang="ko-KR" altLang="en-US" sz="1600" dirty="0" err="1" smtClean="0"/>
              <a:t>알림창</a:t>
            </a:r>
            <a:r>
              <a:rPr lang="ko-KR" altLang="en-US" sz="1600" dirty="0" smtClean="0"/>
              <a:t> </a:t>
            </a:r>
            <a:r>
              <a:rPr lang="en-US" altLang="ko-KR" sz="1600" dirty="0" smtClean="0"/>
              <a:t>‘</a:t>
            </a:r>
            <a:r>
              <a:rPr lang="ko-KR" altLang="en-US" sz="1600" dirty="0" smtClean="0"/>
              <a:t>예</a:t>
            </a:r>
            <a:r>
              <a:rPr lang="en-US" altLang="ko-KR" sz="1600" dirty="0" smtClean="0"/>
              <a:t>’</a:t>
            </a:r>
            <a:r>
              <a:rPr lang="ko-KR" altLang="en-US" sz="1600" dirty="0" smtClean="0"/>
              <a:t> 누르기</a:t>
            </a:r>
            <a:endParaRPr lang="en-US" altLang="ko-KR" sz="1600" dirty="0" smtClean="0"/>
          </a:p>
          <a:p>
            <a:endParaRPr lang="ko-KR" altLang="en-US" sz="1600" dirty="0"/>
          </a:p>
        </p:txBody>
      </p:sp>
      <p:pic>
        <p:nvPicPr>
          <p:cNvPr id="6" name="그림 5"/>
          <p:cNvPicPr>
            <a:picLocks noChangeAspect="1"/>
          </p:cNvPicPr>
          <p:nvPr/>
        </p:nvPicPr>
        <p:blipFill>
          <a:blip r:embed="rId3"/>
          <a:stretch>
            <a:fillRect/>
          </a:stretch>
        </p:blipFill>
        <p:spPr>
          <a:xfrm>
            <a:off x="6061063" y="2690650"/>
            <a:ext cx="5420334" cy="3794234"/>
          </a:xfrm>
          <a:prstGeom prst="rect">
            <a:avLst/>
          </a:prstGeom>
          <a:effectLst>
            <a:outerShdw blurRad="50800" dist="38100" dir="2700000" algn="tl" rotWithShape="0">
              <a:prstClr val="black">
                <a:alpha val="40000"/>
              </a:prstClr>
            </a:outerShdw>
          </a:effectLst>
        </p:spPr>
      </p:pic>
      <p:sp>
        <p:nvSpPr>
          <p:cNvPr id="7" name="TextBox 6"/>
          <p:cNvSpPr txBox="1"/>
          <p:nvPr/>
        </p:nvSpPr>
        <p:spPr>
          <a:xfrm>
            <a:off x="3026126" y="3026979"/>
            <a:ext cx="415498" cy="369332"/>
          </a:xfrm>
          <a:prstGeom prst="rect">
            <a:avLst/>
          </a:prstGeom>
          <a:noFill/>
        </p:spPr>
        <p:txBody>
          <a:bodyPr wrap="none" rtlCol="0">
            <a:spAutoFit/>
          </a:bodyPr>
          <a:lstStyle/>
          <a:p>
            <a:r>
              <a:rPr lang="ko-KR" altLang="en-US" b="1" dirty="0" smtClean="0">
                <a:solidFill>
                  <a:srgbClr val="FF0000"/>
                </a:solidFill>
              </a:rPr>
              <a:t>①</a:t>
            </a:r>
            <a:endParaRPr lang="ko-KR" altLang="en-US" b="1" dirty="0">
              <a:solidFill>
                <a:srgbClr val="FF0000"/>
              </a:solidFill>
            </a:endParaRPr>
          </a:p>
        </p:txBody>
      </p:sp>
      <p:sp>
        <p:nvSpPr>
          <p:cNvPr id="8" name="TextBox 7"/>
          <p:cNvSpPr txBox="1"/>
          <p:nvPr/>
        </p:nvSpPr>
        <p:spPr>
          <a:xfrm>
            <a:off x="9789526" y="4218435"/>
            <a:ext cx="415498" cy="369332"/>
          </a:xfrm>
          <a:prstGeom prst="rect">
            <a:avLst/>
          </a:prstGeom>
          <a:noFill/>
        </p:spPr>
        <p:txBody>
          <a:bodyPr wrap="none" rtlCol="0">
            <a:spAutoFit/>
          </a:bodyPr>
          <a:lstStyle/>
          <a:p>
            <a:r>
              <a:rPr lang="ko-KR" altLang="en-US" b="1" dirty="0" smtClean="0">
                <a:solidFill>
                  <a:srgbClr val="FF0000"/>
                </a:solidFill>
              </a:rPr>
              <a:t>②</a:t>
            </a:r>
            <a:endParaRPr lang="ko-KR" altLang="en-US" b="1" dirty="0">
              <a:solidFill>
                <a:srgbClr val="FF0000"/>
              </a:solidFill>
            </a:endParaRPr>
          </a:p>
        </p:txBody>
      </p:sp>
      <p:sp>
        <p:nvSpPr>
          <p:cNvPr id="10" name="TextBox 9"/>
          <p:cNvSpPr txBox="1"/>
          <p:nvPr/>
        </p:nvSpPr>
        <p:spPr>
          <a:xfrm>
            <a:off x="6242284" y="5537483"/>
            <a:ext cx="415498" cy="369332"/>
          </a:xfrm>
          <a:prstGeom prst="rect">
            <a:avLst/>
          </a:prstGeom>
          <a:noFill/>
        </p:spPr>
        <p:txBody>
          <a:bodyPr wrap="none" rtlCol="0">
            <a:spAutoFit/>
          </a:bodyPr>
          <a:lstStyle/>
          <a:p>
            <a:r>
              <a:rPr lang="ko-KR" altLang="en-US" b="1" dirty="0" smtClean="0">
                <a:solidFill>
                  <a:srgbClr val="FF0000"/>
                </a:solidFill>
              </a:rPr>
              <a:t>③</a:t>
            </a:r>
            <a:endParaRPr lang="ko-KR" altLang="en-US" b="1" dirty="0">
              <a:solidFill>
                <a:srgbClr val="FF0000"/>
              </a:solidFill>
            </a:endParaRPr>
          </a:p>
        </p:txBody>
      </p:sp>
    </p:spTree>
    <p:extLst>
      <p:ext uri="{BB962C8B-B14F-4D97-AF65-F5344CB8AC3E}">
        <p14:creationId xmlns:p14="http://schemas.microsoft.com/office/powerpoint/2010/main" val="4231712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65221" y="200189"/>
            <a:ext cx="7667625" cy="3514725"/>
          </a:xfrm>
          <a:prstGeom prst="rect">
            <a:avLst/>
          </a:prstGeom>
        </p:spPr>
      </p:pic>
      <p:pic>
        <p:nvPicPr>
          <p:cNvPr id="5" name="그림 4"/>
          <p:cNvPicPr>
            <a:picLocks noChangeAspect="1"/>
          </p:cNvPicPr>
          <p:nvPr/>
        </p:nvPicPr>
        <p:blipFill>
          <a:blip r:embed="rId3"/>
          <a:stretch>
            <a:fillRect/>
          </a:stretch>
        </p:blipFill>
        <p:spPr>
          <a:xfrm>
            <a:off x="6458115" y="3550214"/>
            <a:ext cx="5437132" cy="3118272"/>
          </a:xfrm>
          <a:prstGeom prst="rect">
            <a:avLst/>
          </a:prstGeom>
        </p:spPr>
      </p:pic>
      <p:sp>
        <p:nvSpPr>
          <p:cNvPr id="7" name="TextBox 6"/>
          <p:cNvSpPr txBox="1"/>
          <p:nvPr/>
        </p:nvSpPr>
        <p:spPr>
          <a:xfrm>
            <a:off x="265221" y="4382814"/>
            <a:ext cx="5843266" cy="1877437"/>
          </a:xfrm>
          <a:prstGeom prst="rect">
            <a:avLst/>
          </a:prstGeom>
          <a:noFill/>
        </p:spPr>
        <p:txBody>
          <a:bodyPr wrap="none" rtlCol="0">
            <a:spAutoFit/>
          </a:bodyPr>
          <a:lstStyle/>
          <a:p>
            <a:r>
              <a:rPr lang="en-US" altLang="ko-KR" b="1" dirty="0" smtClean="0">
                <a:solidFill>
                  <a:srgbClr val="FF0000"/>
                </a:solidFill>
              </a:rPr>
              <a:t>.</a:t>
            </a:r>
            <a:r>
              <a:rPr lang="en-US" altLang="ko-KR" b="1" dirty="0" err="1" smtClean="0">
                <a:solidFill>
                  <a:srgbClr val="FF0000"/>
                </a:solidFill>
              </a:rPr>
              <a:t>git</a:t>
            </a:r>
            <a:r>
              <a:rPr lang="ko-KR" altLang="en-US" b="1" dirty="0" smtClean="0">
                <a:solidFill>
                  <a:srgbClr val="FF0000"/>
                </a:solidFill>
              </a:rPr>
              <a:t> 생성됨</a:t>
            </a:r>
            <a:endParaRPr lang="en-US" altLang="ko-KR" b="1" dirty="0" smtClean="0">
              <a:solidFill>
                <a:srgbClr val="FF0000"/>
              </a:solidFill>
            </a:endParaRPr>
          </a:p>
          <a:p>
            <a:r>
              <a:rPr lang="ko-KR" altLang="en-US" sz="1400" dirty="0" smtClean="0"/>
              <a:t>보이지 않으면 숨겨진 상태</a:t>
            </a:r>
            <a:r>
              <a:rPr lang="en-US" altLang="ko-KR" sz="1400" dirty="0" smtClean="0"/>
              <a:t>( . </a:t>
            </a:r>
            <a:r>
              <a:rPr lang="ko-KR" altLang="en-US" sz="1400" dirty="0" err="1" smtClean="0"/>
              <a:t>쩜은</a:t>
            </a:r>
            <a:r>
              <a:rPr lang="ko-KR" altLang="en-US" sz="1400" dirty="0" smtClean="0"/>
              <a:t> </a:t>
            </a:r>
            <a:r>
              <a:rPr lang="ko-KR" altLang="en-US" sz="1400" dirty="0" err="1" smtClean="0"/>
              <a:t>숨김파일이라는</a:t>
            </a:r>
            <a:r>
              <a:rPr lang="ko-KR" altLang="en-US" sz="1400" dirty="0" smtClean="0"/>
              <a:t> 뜻</a:t>
            </a:r>
            <a:r>
              <a:rPr lang="en-US" altLang="ko-KR" sz="1400" dirty="0" smtClean="0"/>
              <a:t>)</a:t>
            </a:r>
          </a:p>
          <a:p>
            <a:endParaRPr lang="en-US" altLang="ko-KR" sz="1400" dirty="0" smtClean="0"/>
          </a:p>
          <a:p>
            <a:pPr marL="285750" indent="-285750">
              <a:buFont typeface="Symbol" panose="05050102010706020507" pitchFamily="18" charset="2"/>
              <a:buChar char="Þ"/>
            </a:pPr>
            <a:r>
              <a:rPr lang="ko-KR" altLang="en-US" sz="1400" dirty="0" smtClean="0"/>
              <a:t>윈도우는 위에 </a:t>
            </a:r>
            <a:endParaRPr lang="en-US" altLang="ko-KR" sz="1400" dirty="0" smtClean="0"/>
          </a:p>
          <a:p>
            <a:pPr marL="285750" indent="-285750">
              <a:buFont typeface="Symbol" panose="05050102010706020507" pitchFamily="18" charset="2"/>
              <a:buChar char="Þ"/>
            </a:pPr>
            <a:r>
              <a:rPr lang="en-US" altLang="ko-KR" sz="1400" dirty="0" smtClean="0"/>
              <a:t>1. </a:t>
            </a:r>
            <a:r>
              <a:rPr lang="ko-KR" altLang="en-US" sz="1400" dirty="0" smtClean="0"/>
              <a:t>보기 탭 클릭</a:t>
            </a:r>
            <a:endParaRPr lang="en-US" altLang="ko-KR" sz="1400" dirty="0" smtClean="0"/>
          </a:p>
          <a:p>
            <a:pPr marL="285750" indent="-285750">
              <a:buFont typeface="Symbol" panose="05050102010706020507" pitchFamily="18" charset="2"/>
              <a:buChar char="Þ"/>
            </a:pPr>
            <a:r>
              <a:rPr lang="en-US" altLang="ko-KR" sz="1400" dirty="0" smtClean="0"/>
              <a:t>2. </a:t>
            </a:r>
            <a:r>
              <a:rPr lang="ko-KR" altLang="en-US" sz="1400" dirty="0" smtClean="0"/>
              <a:t>옵션 클릭</a:t>
            </a:r>
            <a:endParaRPr lang="en-US" altLang="ko-KR" sz="1400" dirty="0"/>
          </a:p>
          <a:p>
            <a:pPr marL="285750" indent="-285750">
              <a:buFont typeface="Symbol" panose="05050102010706020507" pitchFamily="18" charset="2"/>
              <a:buChar char="Þ"/>
            </a:pPr>
            <a:r>
              <a:rPr lang="en-US" altLang="ko-KR" sz="1400" dirty="0" smtClean="0"/>
              <a:t>3. </a:t>
            </a:r>
            <a:r>
              <a:rPr lang="ko-KR" altLang="en-US" sz="1400" dirty="0" smtClean="0"/>
              <a:t>뜬 창에서 다시 보기 탭 클릭</a:t>
            </a:r>
            <a:endParaRPr lang="en-US" altLang="ko-KR" sz="1400" dirty="0" smtClean="0"/>
          </a:p>
          <a:p>
            <a:pPr marL="285750" indent="-285750">
              <a:buFont typeface="Symbol" panose="05050102010706020507" pitchFamily="18" charset="2"/>
              <a:buChar char="Þ"/>
            </a:pPr>
            <a:r>
              <a:rPr lang="en-US" altLang="ko-KR" sz="1400" dirty="0" smtClean="0"/>
              <a:t>4. </a:t>
            </a:r>
            <a:r>
              <a:rPr lang="ko-KR" altLang="en-US" sz="1400" dirty="0" smtClean="0"/>
              <a:t>고급설정 아래쪽에 숨김 파일 및 폴더에서 드라이브 표시로 바꿈</a:t>
            </a:r>
            <a:endParaRPr lang="en-US" altLang="ko-KR" sz="1400" dirty="0" smtClean="0"/>
          </a:p>
        </p:txBody>
      </p:sp>
      <p:sp>
        <p:nvSpPr>
          <p:cNvPr id="8" name="TextBox 7"/>
          <p:cNvSpPr txBox="1"/>
          <p:nvPr/>
        </p:nvSpPr>
        <p:spPr>
          <a:xfrm>
            <a:off x="1502126" y="315310"/>
            <a:ext cx="415498" cy="369332"/>
          </a:xfrm>
          <a:prstGeom prst="rect">
            <a:avLst/>
          </a:prstGeom>
          <a:noFill/>
        </p:spPr>
        <p:txBody>
          <a:bodyPr wrap="none" rtlCol="0">
            <a:spAutoFit/>
          </a:bodyPr>
          <a:lstStyle/>
          <a:p>
            <a:r>
              <a:rPr lang="ko-KR" altLang="en-US" b="1" dirty="0" smtClean="0">
                <a:solidFill>
                  <a:srgbClr val="FF0000"/>
                </a:solidFill>
              </a:rPr>
              <a:t>①</a:t>
            </a:r>
            <a:endParaRPr lang="ko-KR" altLang="en-US" b="1" dirty="0">
              <a:solidFill>
                <a:srgbClr val="FF0000"/>
              </a:solidFill>
            </a:endParaRPr>
          </a:p>
        </p:txBody>
      </p:sp>
      <p:sp>
        <p:nvSpPr>
          <p:cNvPr id="9" name="TextBox 8"/>
          <p:cNvSpPr txBox="1"/>
          <p:nvPr/>
        </p:nvSpPr>
        <p:spPr>
          <a:xfrm>
            <a:off x="10346581" y="4051003"/>
            <a:ext cx="415498" cy="369332"/>
          </a:xfrm>
          <a:prstGeom prst="rect">
            <a:avLst/>
          </a:prstGeom>
          <a:noFill/>
        </p:spPr>
        <p:txBody>
          <a:bodyPr wrap="none" rtlCol="0">
            <a:spAutoFit/>
          </a:bodyPr>
          <a:lstStyle/>
          <a:p>
            <a:r>
              <a:rPr lang="ko-KR" altLang="en-US" b="1" dirty="0" smtClean="0">
                <a:solidFill>
                  <a:srgbClr val="FF0000"/>
                </a:solidFill>
              </a:rPr>
              <a:t>②</a:t>
            </a:r>
            <a:endParaRPr lang="ko-KR" altLang="en-US" b="1" dirty="0">
              <a:solidFill>
                <a:srgbClr val="FF0000"/>
              </a:solidFill>
            </a:endParaRPr>
          </a:p>
        </p:txBody>
      </p:sp>
      <p:sp>
        <p:nvSpPr>
          <p:cNvPr id="10" name="TextBox 9"/>
          <p:cNvSpPr txBox="1"/>
          <p:nvPr/>
        </p:nvSpPr>
        <p:spPr>
          <a:xfrm>
            <a:off x="7398429" y="3746445"/>
            <a:ext cx="415498" cy="369332"/>
          </a:xfrm>
          <a:prstGeom prst="rect">
            <a:avLst/>
          </a:prstGeom>
          <a:noFill/>
        </p:spPr>
        <p:txBody>
          <a:bodyPr wrap="none" rtlCol="0">
            <a:spAutoFit/>
          </a:bodyPr>
          <a:lstStyle/>
          <a:p>
            <a:r>
              <a:rPr lang="ko-KR" altLang="en-US" b="1" dirty="0" smtClean="0">
                <a:solidFill>
                  <a:srgbClr val="FF0000"/>
                </a:solidFill>
              </a:rPr>
              <a:t>③</a:t>
            </a:r>
            <a:endParaRPr lang="ko-KR" altLang="en-US" b="1" dirty="0">
              <a:solidFill>
                <a:srgbClr val="FF0000"/>
              </a:solidFill>
            </a:endParaRPr>
          </a:p>
        </p:txBody>
      </p:sp>
      <p:sp>
        <p:nvSpPr>
          <p:cNvPr id="11" name="TextBox 10"/>
          <p:cNvSpPr txBox="1"/>
          <p:nvPr/>
        </p:nvSpPr>
        <p:spPr>
          <a:xfrm>
            <a:off x="7190680" y="5207465"/>
            <a:ext cx="415498" cy="369332"/>
          </a:xfrm>
          <a:prstGeom prst="rect">
            <a:avLst/>
          </a:prstGeom>
          <a:noFill/>
        </p:spPr>
        <p:txBody>
          <a:bodyPr wrap="none" rtlCol="0">
            <a:spAutoFit/>
          </a:bodyPr>
          <a:lstStyle/>
          <a:p>
            <a:r>
              <a:rPr lang="ko-KR" altLang="en-US" b="1" dirty="0" smtClean="0">
                <a:solidFill>
                  <a:srgbClr val="FF0000"/>
                </a:solidFill>
              </a:rPr>
              <a:t>④</a:t>
            </a:r>
            <a:endParaRPr lang="ko-KR" altLang="en-US" b="1" dirty="0">
              <a:solidFill>
                <a:srgbClr val="FF0000"/>
              </a:solidFill>
            </a:endParaRPr>
          </a:p>
        </p:txBody>
      </p:sp>
      <p:cxnSp>
        <p:nvCxnSpPr>
          <p:cNvPr id="3" name="직선 연결선 2"/>
          <p:cNvCxnSpPr/>
          <p:nvPr/>
        </p:nvCxnSpPr>
        <p:spPr>
          <a:xfrm>
            <a:off x="1917624" y="1603169"/>
            <a:ext cx="119371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93711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1468</TotalTime>
  <Words>908</Words>
  <Application>Microsoft Office PowerPoint</Application>
  <PresentationFormat>와이드스크린</PresentationFormat>
  <Paragraphs>167</Paragraphs>
  <Slides>40</Slides>
  <Notes>0</Notes>
  <HiddenSlides>4</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40</vt:i4>
      </vt:variant>
    </vt:vector>
  </HeadingPairs>
  <TitlesOfParts>
    <vt:vector size="44" baseType="lpstr">
      <vt:lpstr>맑은 고딕</vt:lpstr>
      <vt:lpstr>Arial</vt:lpstr>
      <vt:lpstr>Symbol</vt:lpstr>
      <vt:lpstr>Office 테마</vt:lpstr>
      <vt:lpstr>Git + GitHub + SourceTree</vt:lpstr>
      <vt:lpstr>이클립스 세팅</vt:lpstr>
      <vt:lpstr>Local repository에서  git 사용</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Remote 에서 사용</vt:lpstr>
      <vt:lpstr>GitHub</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소스트리</dc:title>
  <dc:creator>user1</dc:creator>
  <cp:lastModifiedBy>user1</cp:lastModifiedBy>
  <cp:revision>187</cp:revision>
  <dcterms:created xsi:type="dcterms:W3CDTF">2022-11-22T07:42:37Z</dcterms:created>
  <dcterms:modified xsi:type="dcterms:W3CDTF">2022-11-23T08:23:33Z</dcterms:modified>
</cp:coreProperties>
</file>