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4" r:id="rId3"/>
    <p:sldId id="265" r:id="rId4"/>
    <p:sldId id="267" r:id="rId5"/>
    <p:sldId id="269" r:id="rId6"/>
    <p:sldId id="270" r:id="rId7"/>
    <p:sldId id="272" r:id="rId8"/>
    <p:sldId id="274" r:id="rId9"/>
    <p:sldId id="275" r:id="rId10"/>
    <p:sldId id="276" r:id="rId11"/>
    <p:sldId id="277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510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EB0C-CD05-488D-9D6B-BD5C30CA49BA}" type="datetimeFigureOut">
              <a:rPr lang="ko-KR" altLang="en-US" smtClean="0"/>
              <a:t>2017-09-16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94FC-3973-4C51-9D59-123D71642B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EB0C-CD05-488D-9D6B-BD5C30CA49BA}" type="datetimeFigureOut">
              <a:rPr lang="ko-KR" altLang="en-US" smtClean="0"/>
              <a:t>2017-09-16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94FC-3973-4C51-9D59-123D71642B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EB0C-CD05-488D-9D6B-BD5C30CA49BA}" type="datetimeFigureOut">
              <a:rPr lang="ko-KR" altLang="en-US" smtClean="0"/>
              <a:t>2017-09-16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94FC-3973-4C51-9D59-123D71642B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EB0C-CD05-488D-9D6B-BD5C30CA49BA}" type="datetimeFigureOut">
              <a:rPr lang="ko-KR" altLang="en-US" smtClean="0"/>
              <a:t>2017-09-16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94FC-3973-4C51-9D59-123D71642B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EB0C-CD05-488D-9D6B-BD5C30CA49BA}" type="datetimeFigureOut">
              <a:rPr lang="ko-KR" altLang="en-US" smtClean="0"/>
              <a:t>2017-09-16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94FC-3973-4C51-9D59-123D71642B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EB0C-CD05-488D-9D6B-BD5C30CA49BA}" type="datetimeFigureOut">
              <a:rPr lang="ko-KR" altLang="en-US" smtClean="0"/>
              <a:t>2017-09-16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94FC-3973-4C51-9D59-123D71642B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EB0C-CD05-488D-9D6B-BD5C30CA49BA}" type="datetimeFigureOut">
              <a:rPr lang="ko-KR" altLang="en-US" smtClean="0"/>
              <a:t>2017-09-16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94FC-3973-4C51-9D59-123D71642B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EB0C-CD05-488D-9D6B-BD5C30CA49BA}" type="datetimeFigureOut">
              <a:rPr lang="ko-KR" altLang="en-US" smtClean="0"/>
              <a:t>2017-09-16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94FC-3973-4C51-9D59-123D71642B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EB0C-CD05-488D-9D6B-BD5C30CA49BA}" type="datetimeFigureOut">
              <a:rPr lang="ko-KR" altLang="en-US" smtClean="0"/>
              <a:t>2017-09-16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94FC-3973-4C51-9D59-123D71642B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EB0C-CD05-488D-9D6B-BD5C30CA49BA}" type="datetimeFigureOut">
              <a:rPr lang="ko-KR" altLang="en-US" smtClean="0"/>
              <a:t>2017-09-16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94FC-3973-4C51-9D59-123D71642B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EB0C-CD05-488D-9D6B-BD5C30CA49BA}" type="datetimeFigureOut">
              <a:rPr lang="ko-KR" altLang="en-US" smtClean="0"/>
              <a:t>2017-09-16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2A94FC-3973-4C51-9D59-123D71642B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72A94FC-3973-4C51-9D59-123D71642B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918EB0C-CD05-488D-9D6B-BD5C30CA49BA}" type="datetimeFigureOut">
              <a:rPr lang="ko-KR" altLang="en-US" smtClean="0"/>
              <a:t>2017-09-16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E203566-78B9-4D1A-989B-E2AC86719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6180" y="1469480"/>
            <a:ext cx="3924300" cy="1753780"/>
          </a:xfrm>
        </p:spPr>
        <p:txBody>
          <a:bodyPr>
            <a:noAutofit/>
          </a:bodyPr>
          <a:lstStyle/>
          <a:p>
            <a:r>
              <a:rPr lang="ko-KR" altLang="en-US" sz="12000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모잉</a:t>
            </a:r>
            <a:r>
              <a:rPr lang="en-US" altLang="ko-KR" sz="1200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(</a:t>
            </a:r>
            <a:r>
              <a:rPr lang="en-US" altLang="ko-KR" sz="12000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ing</a:t>
            </a:r>
            <a:r>
              <a:rPr lang="en-US" altLang="ko-KR" sz="1200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)</a:t>
            </a:r>
            <a:endParaRPr lang="ko-KR" altLang="en-US" sz="1200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EE40EC6-D43A-4460-BE9E-A5745B96A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300" y="3808298"/>
            <a:ext cx="5410200" cy="2409622"/>
          </a:xfrm>
        </p:spPr>
        <p:txBody>
          <a:bodyPr>
            <a:noAutofit/>
          </a:bodyPr>
          <a:lstStyle/>
          <a:p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20151049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컴퓨터학과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최예슬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팀장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20151031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컴퓨터학과 </a:t>
            </a:r>
            <a:r>
              <a:rPr lang="ko-KR" alt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이유민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20151040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컴퓨터학과 </a:t>
            </a:r>
            <a:r>
              <a:rPr lang="ko-KR" alt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정소연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20151046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컴퓨터학과 진슬기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20151041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컴퓨터학과 정소영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82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020" y="200978"/>
            <a:ext cx="10160000" cy="1143000"/>
          </a:xfrm>
        </p:spPr>
        <p:txBody>
          <a:bodyPr/>
          <a:lstStyle/>
          <a:p>
            <a:r>
              <a:rPr lang="ko-KR" altLang="en-US" sz="5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테이블 설계서</a:t>
            </a:r>
            <a:r>
              <a:rPr lang="en-US" altLang="ko-KR" sz="5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(ERD)</a:t>
            </a:r>
            <a:endParaRPr lang="ko-KR" altLang="en-US" sz="5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41020" y="3749040"/>
            <a:ext cx="10160000" cy="240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endParaRPr lang="ko-KR" altLang="en-US" sz="2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28014" y="1536700"/>
            <a:ext cx="8986011" cy="506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020" y="112078"/>
            <a:ext cx="10160000" cy="1143000"/>
          </a:xfrm>
        </p:spPr>
        <p:txBody>
          <a:bodyPr/>
          <a:lstStyle/>
          <a:p>
            <a:r>
              <a:rPr lang="ko-KR" altLang="en-US" sz="5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 환경</a:t>
            </a:r>
            <a:endParaRPr lang="ko-KR" altLang="en-US" sz="5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41020" y="3749040"/>
            <a:ext cx="10160000" cy="240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endParaRPr lang="ko-KR" altLang="en-US" sz="2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678176"/>
              </p:ext>
            </p:extLst>
          </p:nvPr>
        </p:nvGraphicFramePr>
        <p:xfrm>
          <a:off x="697229" y="1269999"/>
          <a:ext cx="9847581" cy="5308599"/>
        </p:xfrm>
        <a:graphic>
          <a:graphicData uri="http://schemas.openxmlformats.org/drawingml/2006/table">
            <a:tbl>
              <a:tblPr firstRow="1" bandRow="1"/>
              <a:tblGrid>
                <a:gridCol w="986178"/>
                <a:gridCol w="1290496"/>
                <a:gridCol w="1720661"/>
                <a:gridCol w="5850246"/>
              </a:tblGrid>
              <a:tr h="343500">
                <a:tc grid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구분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항목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적용내역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3500">
                <a:tc rowSpan="7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S/W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스마트폰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App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Android Studio (1.2.2)</a:t>
                      </a:r>
                      <a:endParaRPr lang="en-US" sz="1200" b="0" kern="0" spc="0">
                        <a:solidFill>
                          <a:srgbClr val="000000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Android application </a:t>
                      </a: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프로그램 개발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435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안드로이드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OS(5.0.1)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스마트폰 운영체제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435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서버 애플리케이션 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PHP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서버 관리자 웹 페이지 처리 모듈 작성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435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MySQL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회원정보 및 그룹 데이터를 저장</a:t>
                      </a:r>
                      <a:r>
                        <a:rPr lang="en-US" altLang="ko-KR" sz="1200" b="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, </a:t>
                      </a: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관리하는 데이터베이스 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435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JSON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b="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435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서버　운영체제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리눅스</a:t>
                      </a:r>
                      <a:r>
                        <a:rPr lang="en-US" altLang="ko-KR" sz="1200" b="0" kern="0" spc="0" baseline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Ubuntu 14.04</a:t>
                      </a:r>
                      <a:endParaRPr lang="en-US" sz="1200" b="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435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Putty</a:t>
                      </a:r>
                      <a:endParaRPr lang="en-US" sz="1200" b="0" kern="0" spc="0">
                        <a:solidFill>
                          <a:srgbClr val="000000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클라우드 서버 </a:t>
                      </a:r>
                      <a:r>
                        <a:rPr lang="en-US" altLang="ko-KR" sz="1200" b="0" kern="0" spc="0" baseline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Ubuntu</a:t>
                      </a:r>
                      <a:r>
                        <a:rPr lang="en-US" altLang="ko-KR" sz="1200" b="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</a:t>
                      </a: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원격 접속용 툴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624533">
                <a:tc rowSpan="5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H/W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구성장비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디바이스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스마트폰</a:t>
                      </a:r>
                      <a:b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</a:br>
                      <a:r>
                        <a:rPr lang="en-US" altLang="ko-KR" sz="1200" b="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</a:t>
                      </a: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안드로이드</a:t>
                      </a:r>
                      <a:r>
                        <a:rPr lang="en-US" altLang="ko-KR" sz="1200" b="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, </a:t>
                      </a: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아이폰</a:t>
                      </a:r>
                      <a:r>
                        <a:rPr lang="en-US" altLang="ko-KR" sz="1200" b="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)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사용자에게 서비스를 직접적으로 제공하는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End Device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6245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비콘 </a:t>
                      </a:r>
                      <a:r>
                        <a:rPr lang="en-US" altLang="ko-KR" sz="1200" b="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</a:t>
                      </a: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Estimote iBeacon, Reco Beacon)</a:t>
                      </a:r>
                      <a:endParaRPr lang="en-US" sz="1200" b="0" kern="0" spc="0">
                        <a:solidFill>
                          <a:srgbClr val="000000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Region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정보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, Mac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주소 등의 정보를 </a:t>
                      </a:r>
                      <a:r>
                        <a:rPr lang="ko-KR" altLang="en-US" sz="1200" b="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블루투스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신호를 이용해서 지속적으로 신호를 보내는 신호 발생기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435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통신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블루투스 통신 어댑터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비콘과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</a:t>
                      </a:r>
                      <a:r>
                        <a:rPr lang="ko-KR" altLang="en-US" sz="1200" b="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스마트폰이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</a:t>
                      </a:r>
                      <a:r>
                        <a:rPr lang="ko-KR" altLang="en-US" sz="1200" b="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블루투스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통신하기 위한 하드웨어 모듈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435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무선 랜 어댑터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스마트폰과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</a:t>
                      </a:r>
                      <a:r>
                        <a:rPr lang="ko-KR" altLang="en-US" sz="1200" b="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웹서버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통신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6245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서버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클라우드 서버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SW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개발 및 테스트를 위한 </a:t>
                      </a:r>
                      <a:r>
                        <a:rPr lang="ko-KR" altLang="en-US" sz="1200" b="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클라우드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서버</a:t>
                      </a:r>
                      <a:b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</a:b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(Server, </a:t>
                      </a:r>
                      <a:r>
                        <a:rPr lang="ko-KR" altLang="en-US" sz="1200" b="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리눅스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OS,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유선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NW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등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)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58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5415065-DCF4-48C4-8DBC-2B4FB7777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420" y="2766060"/>
            <a:ext cx="6202680" cy="1691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7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Thank you!</a:t>
            </a:r>
            <a:endParaRPr lang="ko-KR" altLang="en-US" sz="7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020" y="366078"/>
            <a:ext cx="10160000" cy="1143000"/>
          </a:xfrm>
        </p:spPr>
        <p:txBody>
          <a:bodyPr/>
          <a:lstStyle/>
          <a:p>
            <a:r>
              <a:rPr lang="ko-KR" altLang="en-US" sz="5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제작 동기 </a:t>
            </a:r>
            <a:r>
              <a:rPr lang="en-US" altLang="ko-KR" sz="5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&amp;</a:t>
            </a:r>
            <a:r>
              <a:rPr lang="ko-KR" altLang="en-US" sz="5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주요 </a:t>
            </a:r>
            <a:r>
              <a:rPr lang="ko-KR" altLang="en-US" sz="5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타겟</a:t>
            </a:r>
            <a:endParaRPr lang="ko-KR" altLang="en-US" sz="5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1020" y="1897380"/>
            <a:ext cx="10160000" cy="214884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동호회 </a:t>
            </a:r>
            <a:r>
              <a:rPr lang="ko-KR" altLang="en-US" sz="2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활동 중 낙오자 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발생 우려</a:t>
            </a:r>
            <a:endParaRPr lang="en-US" altLang="ko-KR" sz="2800" dirty="0" smtClean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buFontTx/>
              <a:buChar char="-"/>
            </a:pPr>
            <a:endParaRPr lang="en-US" altLang="ko-KR" sz="2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buFontTx/>
              <a:buChar char="-"/>
            </a:pP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인원이 많을 경우 개별 목적지 도착 여부 확인 어려움 </a:t>
            </a:r>
            <a:endParaRPr lang="en-US" altLang="ko-KR" sz="2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114300" indent="0">
              <a:buNone/>
            </a:pPr>
            <a:endParaRPr lang="ko-KR" altLang="en-US" sz="2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41020" y="3749040"/>
            <a:ext cx="10160000" cy="240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endParaRPr lang="en-US" altLang="ko-KR" sz="2800" dirty="0" smtClean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114300" indent="0">
              <a:buNone/>
            </a:pP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-&gt; 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동호회 회원</a:t>
            </a:r>
            <a:endParaRPr lang="en-US" altLang="ko-KR" sz="2800" dirty="0" smtClean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114300" indent="0">
              <a:buNone/>
            </a:pPr>
            <a:endParaRPr lang="en-US" altLang="ko-KR" sz="2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114300" indent="0">
              <a:buNone/>
            </a:pP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-&gt; 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가족</a:t>
            </a: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친구 단위의 여행객</a:t>
            </a:r>
            <a:endParaRPr lang="en-US" altLang="ko-KR" sz="2800" dirty="0" smtClean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buFontTx/>
              <a:buChar char="-"/>
            </a:pPr>
            <a:endParaRPr lang="en-US" altLang="ko-KR" sz="2800" dirty="0" smtClean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114300" indent="0">
              <a:buFont typeface="Arial" pitchFamily="34" charset="0"/>
              <a:buNone/>
            </a:pPr>
            <a:endParaRPr lang="ko-KR" altLang="en-US" sz="2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51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020" y="366078"/>
            <a:ext cx="10160000" cy="1143000"/>
          </a:xfrm>
        </p:spPr>
        <p:txBody>
          <a:bodyPr/>
          <a:lstStyle/>
          <a:p>
            <a:r>
              <a:rPr lang="ko-KR" altLang="en-US" sz="5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주요 </a:t>
            </a:r>
            <a:r>
              <a:rPr lang="ko-KR" altLang="en-US" sz="5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목적</a:t>
            </a:r>
            <a:r>
              <a:rPr lang="en-US" altLang="ko-KR" sz="5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&amp;</a:t>
            </a:r>
            <a:r>
              <a:rPr lang="ko-KR" altLang="en-US" sz="5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기대 </a:t>
            </a:r>
            <a:r>
              <a:rPr lang="ko-KR" altLang="en-US" sz="5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활용 방안</a:t>
            </a:r>
            <a:endParaRPr lang="en-US" altLang="ko-KR" sz="5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3880" y="1577340"/>
            <a:ext cx="10160000" cy="427482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altLang="ko-KR" sz="2800" dirty="0" smtClean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buFontTx/>
              <a:buChar char="-"/>
            </a:pP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간단한 조</a:t>
            </a:r>
            <a:r>
              <a:rPr lang="ko-KR" altLang="en-US" sz="2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작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으로 편리한 회원 관리 가능</a:t>
            </a:r>
            <a:endParaRPr lang="en-US" altLang="ko-KR" sz="2800" dirty="0" smtClean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buFontTx/>
              <a:buChar char="-"/>
            </a:pPr>
            <a:endParaRPr lang="en-US" altLang="ko-KR" sz="2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buFontTx/>
              <a:buChar char="-"/>
            </a:pP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지도 연동 통해 회원 간 위치를 한눈에 확인</a:t>
            </a: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공유</a:t>
            </a:r>
            <a:endParaRPr lang="en-US" altLang="ko-KR" sz="2800" dirty="0" smtClean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buFontTx/>
              <a:buChar char="-"/>
            </a:pPr>
            <a:endParaRPr lang="en-US" altLang="ko-KR" sz="2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(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회원 간 전화</a:t>
            </a: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ko-KR" altLang="en-US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메시지 송수신</a:t>
            </a:r>
            <a:r>
              <a:rPr lang="en-US" altLang="ko-KR" sz="2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2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073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8976" y="122238"/>
            <a:ext cx="10160000" cy="1143000"/>
          </a:xfrm>
        </p:spPr>
        <p:txBody>
          <a:bodyPr/>
          <a:lstStyle/>
          <a:p>
            <a:r>
              <a:rPr lang="ko-KR" altLang="en-US" sz="5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구성도</a:t>
            </a:r>
            <a:endParaRPr lang="en-US" altLang="ko-KR" sz="5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" t="7470" r="-1343" b="-564"/>
          <a:stretch/>
        </p:blipFill>
        <p:spPr>
          <a:xfrm>
            <a:off x="2159468" y="1168400"/>
            <a:ext cx="6888430" cy="3803909"/>
          </a:xfrm>
        </p:spPr>
      </p:pic>
      <p:grpSp>
        <p:nvGrpSpPr>
          <p:cNvPr id="5" name="그룹 95"/>
          <p:cNvGrpSpPr/>
          <p:nvPr/>
        </p:nvGrpSpPr>
        <p:grpSpPr>
          <a:xfrm>
            <a:off x="756650" y="5092700"/>
            <a:ext cx="2164349" cy="1357268"/>
            <a:chOff x="7977336" y="1772816"/>
            <a:chExt cx="1554579" cy="730965"/>
          </a:xfrm>
        </p:grpSpPr>
        <p:sp>
          <p:nvSpPr>
            <p:cNvPr id="6" name="Rectangle 97"/>
            <p:cNvSpPr/>
            <p:nvPr/>
          </p:nvSpPr>
          <p:spPr>
            <a:xfrm>
              <a:off x="7977337" y="1772816"/>
              <a:ext cx="1554578" cy="29715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700" b="1" kern="0" dirty="0">
                  <a:solidFill>
                    <a:schemeClr val="bg1"/>
                  </a:solidFill>
                  <a:latin typeface="맑은 고딕"/>
                  <a:ea typeface="맑은 고딕"/>
                </a:rPr>
                <a:t>GPS</a:t>
              </a:r>
              <a:r>
                <a:rPr lang="ko-KR" altLang="en-US" sz="1700" b="1" kern="0" dirty="0">
                  <a:solidFill>
                    <a:schemeClr val="bg1"/>
                  </a:solidFill>
                  <a:latin typeface="맑은 고딕"/>
                  <a:ea typeface="맑은 고딕"/>
                </a:rPr>
                <a:t>기능</a:t>
              </a:r>
              <a:r>
                <a:rPr lang="en-US" altLang="ko-KR" sz="1700" b="1" kern="0" dirty="0">
                  <a:solidFill>
                    <a:schemeClr val="bg1"/>
                  </a:solidFill>
                  <a:latin typeface="맑은 고딕"/>
                  <a:ea typeface="맑은 고딕"/>
                </a:rPr>
                <a:t> </a:t>
              </a:r>
              <a:endParaRPr lang="en-US" altLang="ko-KR" sz="1700" b="1" kern="0" dirty="0"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977336" y="2071559"/>
              <a:ext cx="1554578" cy="43222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500" b="1" kern="0" dirty="0">
                  <a:solidFill>
                    <a:schemeClr val="bg2">
                      <a:lumMod val="10000"/>
                    </a:schemeClr>
                  </a:solidFill>
                  <a:latin typeface="맑은 고딕"/>
                  <a:ea typeface="맑은 고딕"/>
                </a:rPr>
                <a:t>위치공유 기능</a:t>
              </a:r>
              <a:r>
                <a:rPr lang="en-US" altLang="ko-KR" sz="1500" b="1" kern="0" dirty="0">
                  <a:solidFill>
                    <a:schemeClr val="bg2">
                      <a:lumMod val="10000"/>
                    </a:schemeClr>
                  </a:solidFill>
                  <a:latin typeface="맑은 고딕"/>
                  <a:ea typeface="맑은 고딕"/>
                </a:rPr>
                <a:t>  </a:t>
              </a:r>
              <a:r>
                <a:rPr lang="ko-KR" altLang="en-US" sz="1500" b="1" kern="0" dirty="0">
                  <a:solidFill>
                    <a:schemeClr val="bg2">
                      <a:lumMod val="10000"/>
                    </a:schemeClr>
                  </a:solidFill>
                  <a:latin typeface="맑은 고딕"/>
                  <a:ea typeface="맑은 고딕"/>
                </a:rPr>
                <a:t>제공</a:t>
              </a:r>
              <a:endParaRPr lang="ko-KR" altLang="en-US" sz="1500" b="1" kern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</p:grpSp>
      <p:grpSp>
        <p:nvGrpSpPr>
          <p:cNvPr id="8" name="그룹 95"/>
          <p:cNvGrpSpPr/>
          <p:nvPr/>
        </p:nvGrpSpPr>
        <p:grpSpPr>
          <a:xfrm>
            <a:off x="4592052" y="5092700"/>
            <a:ext cx="1973848" cy="1293771"/>
            <a:chOff x="7977337" y="1772815"/>
            <a:chExt cx="1554578" cy="730966"/>
          </a:xfrm>
        </p:grpSpPr>
        <p:sp>
          <p:nvSpPr>
            <p:cNvPr id="9" name="Rectangle 97"/>
            <p:cNvSpPr/>
            <p:nvPr/>
          </p:nvSpPr>
          <p:spPr>
            <a:xfrm>
              <a:off x="7977337" y="1772815"/>
              <a:ext cx="1554578" cy="29715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700" b="1" i="0" u="none" strike="noStrike" kern="0" cap="none" spc="0" normalizeH="0" baseline="0" dirty="0">
                  <a:solidFill>
                    <a:schemeClr val="bg1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개인 </a:t>
              </a:r>
              <a:r>
                <a:rPr kumimoji="0" lang="ko-KR" altLang="en-US" sz="1700" b="1" i="0" u="none" strike="noStrike" kern="0" cap="none" spc="0" normalizeH="0" baseline="0" dirty="0" smtClean="0">
                  <a:solidFill>
                    <a:schemeClr val="bg1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및</a:t>
              </a:r>
              <a:r>
                <a:rPr kumimoji="0" lang="ko-KR" altLang="en-US" sz="1700" b="1" i="0" u="none" strike="noStrike" kern="0" cap="none" spc="0" normalizeH="0" dirty="0" smtClean="0">
                  <a:solidFill>
                    <a:schemeClr val="bg1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</a:t>
              </a:r>
              <a:r>
                <a:rPr kumimoji="0" lang="ko-KR" altLang="en-US" sz="1700" b="1" i="0" u="none" strike="noStrike" kern="0" cap="none" spc="0" normalizeH="0" baseline="0" dirty="0" smtClean="0">
                  <a:solidFill>
                    <a:schemeClr val="bg1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그룹</a:t>
              </a:r>
              <a:endParaRPr kumimoji="0" lang="en-US" altLang="ko-KR" sz="1700" b="1" i="0" u="none" strike="noStrike" kern="0" cap="none" spc="0" normalizeH="0" baseline="0" dirty="0" smtClean="0"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700" b="1" i="0" u="none" strike="noStrike" kern="0" cap="none" spc="0" normalizeH="0" baseline="0" dirty="0" smtClean="0">
                  <a:solidFill>
                    <a:schemeClr val="bg1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관리 </a:t>
              </a:r>
              <a:r>
                <a:rPr kumimoji="0" lang="ko-KR" altLang="en-US" sz="1700" b="1" i="0" u="none" strike="noStrike" kern="0" cap="none" spc="0" normalizeH="0" baseline="0" dirty="0">
                  <a:solidFill>
                    <a:schemeClr val="bg1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기능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977337" y="2071559"/>
              <a:ext cx="1554578" cy="43222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500" b="1" kern="0" dirty="0">
                  <a:solidFill>
                    <a:schemeClr val="bg2">
                      <a:lumMod val="10000"/>
                    </a:schemeClr>
                  </a:solidFill>
                  <a:latin typeface="맑은 고딕"/>
                  <a:ea typeface="맑은 고딕"/>
                </a:rPr>
                <a:t>개인 및 그룹별 세부일정</a:t>
              </a:r>
              <a:r>
                <a:rPr lang="en-US" altLang="ko-KR" sz="1500" b="1" kern="0" dirty="0">
                  <a:solidFill>
                    <a:schemeClr val="bg2">
                      <a:lumMod val="10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500" b="1" kern="0" dirty="0">
                  <a:solidFill>
                    <a:schemeClr val="bg2">
                      <a:lumMod val="10000"/>
                    </a:schemeClr>
                  </a:solidFill>
                  <a:latin typeface="맑은 고딕"/>
                  <a:ea typeface="맑은 고딕"/>
                </a:rPr>
                <a:t>제공</a:t>
              </a:r>
              <a:endParaRPr lang="ko-KR" altLang="en-US" sz="1500" b="1" kern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</p:grpSp>
      <p:grpSp>
        <p:nvGrpSpPr>
          <p:cNvPr id="14" name="그룹 95"/>
          <p:cNvGrpSpPr/>
          <p:nvPr/>
        </p:nvGrpSpPr>
        <p:grpSpPr>
          <a:xfrm>
            <a:off x="8084552" y="5092700"/>
            <a:ext cx="1999248" cy="1293769"/>
            <a:chOff x="7977336" y="1772816"/>
            <a:chExt cx="1554578" cy="730965"/>
          </a:xfrm>
        </p:grpSpPr>
        <p:sp>
          <p:nvSpPr>
            <p:cNvPr id="15" name="Rectangle 97"/>
            <p:cNvSpPr/>
            <p:nvPr/>
          </p:nvSpPr>
          <p:spPr>
            <a:xfrm>
              <a:off x="7977336" y="1772816"/>
              <a:ext cx="1554578" cy="29715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700" b="1" kern="0" dirty="0" err="1" smtClean="0">
                  <a:solidFill>
                    <a:schemeClr val="bg1"/>
                  </a:solidFill>
                  <a:latin typeface="맑은 고딕"/>
                  <a:ea typeface="맑은 고딕"/>
                </a:rPr>
                <a:t>알람</a:t>
              </a:r>
              <a:r>
                <a:rPr lang="ko-KR" altLang="en-US" sz="1700" b="1" kern="0" dirty="0" smtClean="0">
                  <a:solidFill>
                    <a:schemeClr val="bg1"/>
                  </a:solidFill>
                  <a:latin typeface="맑은 고딕"/>
                  <a:ea typeface="맑은 고딕"/>
                </a:rPr>
                <a:t> 기능</a:t>
              </a:r>
              <a:r>
                <a:rPr lang="en-US" altLang="ko-KR" sz="1700" b="1" kern="0" dirty="0" smtClean="0">
                  <a:solidFill>
                    <a:schemeClr val="bg1"/>
                  </a:solidFill>
                  <a:latin typeface="맑은 고딕"/>
                  <a:ea typeface="맑은 고딕"/>
                </a:rPr>
                <a:t> </a:t>
              </a:r>
              <a:endParaRPr lang="en-US" altLang="ko-KR" sz="1700" b="1" kern="0" dirty="0"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977336" y="2071559"/>
              <a:ext cx="1554578" cy="43222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 latinLnBrk="0">
                <a:defRPr/>
              </a:pPr>
              <a:r>
                <a:rPr lang="en-US" altLang="ko-KR" sz="1500" b="1" kern="0" dirty="0" err="1">
                  <a:solidFill>
                    <a:schemeClr val="bg2">
                      <a:lumMod val="10000"/>
                    </a:schemeClr>
                  </a:solidFill>
                  <a:latin typeface="맑은 고딕"/>
                </a:rPr>
                <a:t>sos</a:t>
              </a:r>
              <a:r>
                <a:rPr lang="ko-KR" altLang="en-US" sz="1500" b="1" kern="0" dirty="0">
                  <a:solidFill>
                    <a:schemeClr val="bg2">
                      <a:lumMod val="10000"/>
                    </a:schemeClr>
                  </a:solidFill>
                  <a:latin typeface="맑은 고딕"/>
                </a:rPr>
                <a:t> 및 일정 알림 제공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469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8976" y="122238"/>
            <a:ext cx="10160000" cy="1143000"/>
          </a:xfrm>
        </p:spPr>
        <p:txBody>
          <a:bodyPr/>
          <a:lstStyle/>
          <a:p>
            <a:r>
              <a:rPr lang="ko-KR" altLang="en-US" sz="5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구성도</a:t>
            </a:r>
            <a:endParaRPr lang="en-US" altLang="ko-KR" sz="5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9900" y="4470400"/>
            <a:ext cx="10160000" cy="1968500"/>
          </a:xfrm>
        </p:spPr>
        <p:txBody>
          <a:bodyPr>
            <a:normAutofit fontScale="92500" lnSpcReduction="20000"/>
          </a:bodyPr>
          <a:lstStyle/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800" dirty="0" err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Mysql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과 </a:t>
            </a:r>
            <a:r>
              <a:rPr lang="ko-KR" altLang="en-US" sz="18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안드로이드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스튜디오를 이용</a:t>
            </a:r>
            <a:endParaRPr lang="en-US" altLang="ko-KR" sz="1800" dirty="0" smtClean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지도 위에 나의 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위치 표시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같은 그룹 </a:t>
            </a:r>
            <a:r>
              <a:rPr lang="ko-KR" altLang="en-US" sz="1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내 회원의 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위치 표시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팀장이 회원들에게 전하고 싶은 메시지를 팀원에게 보내는 기능을 하고 있다</a:t>
            </a:r>
            <a:r>
              <a:rPr lang="en-US" altLang="ko-KR" sz="1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8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사용자는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8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어플을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800" dirty="0" err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실행</a:t>
            </a:r>
            <a:r>
              <a:rPr lang="ko-KR" altLang="en-US" sz="1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과 동시에</a:t>
            </a:r>
            <a:r>
              <a:rPr lang="en-US" altLang="ko-KR" sz="1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8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자신의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8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위치를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8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서버로</a:t>
            </a:r>
            <a:r>
              <a:rPr lang="en-US" altLang="ko-KR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8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전송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하고</a:t>
            </a:r>
            <a:r>
              <a:rPr lang="en-US" altLang="ko-KR" sz="1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상대방의 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위치를 </a:t>
            </a:r>
            <a:r>
              <a:rPr lang="ko-KR" altLang="en-US" sz="1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받아오며 </a:t>
            </a:r>
            <a:r>
              <a:rPr lang="ko-KR" altLang="en-US" sz="1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서로의 위치를 확인한다</a:t>
            </a:r>
            <a:r>
              <a:rPr lang="en-US" altLang="ko-KR" sz="18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ko-KR" altLang="en-US" sz="1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17" name="그림 16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2389684" y="1525104"/>
            <a:ext cx="6120680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4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8976" y="122238"/>
            <a:ext cx="10160000" cy="1143000"/>
          </a:xfrm>
        </p:spPr>
        <p:txBody>
          <a:bodyPr/>
          <a:lstStyle/>
          <a:p>
            <a:r>
              <a:rPr lang="ko-KR" altLang="en-US" sz="5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시스템 흐름도</a:t>
            </a:r>
            <a:endParaRPr lang="en-US" altLang="ko-KR" sz="5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4767" y="1231900"/>
            <a:ext cx="10942333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2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BBBBFCF-3A7D-4247-B4F3-FA343441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588" y="127000"/>
            <a:ext cx="10160000" cy="1143000"/>
          </a:xfrm>
        </p:spPr>
        <p:txBody>
          <a:bodyPr/>
          <a:lstStyle/>
          <a:p>
            <a:r>
              <a:rPr lang="ko-KR" altLang="en-US" sz="5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대표 기능 </a:t>
            </a:r>
            <a:r>
              <a:rPr lang="en-US" altLang="ko-KR" sz="5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– 1. </a:t>
            </a:r>
            <a:r>
              <a:rPr lang="ko-KR" altLang="en-US" sz="5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로그인 </a:t>
            </a:r>
            <a:r>
              <a:rPr lang="en-US" altLang="ko-KR" sz="5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sz="5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endParaRPr lang="ko-KR" altLang="en-US" sz="5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770302"/>
              </p:ext>
            </p:extLst>
          </p:nvPr>
        </p:nvGraphicFramePr>
        <p:xfrm>
          <a:off x="717352" y="1366169"/>
          <a:ext cx="10230048" cy="4894931"/>
        </p:xfrm>
        <a:graphic>
          <a:graphicData uri="http://schemas.openxmlformats.org/drawingml/2006/table">
            <a:tbl>
              <a:tblPr firstRow="1" bandRow="1"/>
              <a:tblGrid>
                <a:gridCol w="2952948"/>
                <a:gridCol w="1376254"/>
                <a:gridCol w="5900846"/>
              </a:tblGrid>
              <a:tr h="458019">
                <a:tc rowSpan="3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기능 명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로그인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및 회원가입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789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기능설명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</a:t>
                      </a:r>
                      <a:r>
                        <a:rPr lang="ko-KR" altLang="en-US" sz="16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앱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시작 화면</a:t>
                      </a:r>
                      <a:endParaRPr lang="en-US" altLang="ko-KR" sz="1600" b="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-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기존회원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: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가입한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아이디와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비밀번호로 로그인</a:t>
                      </a:r>
                      <a:endParaRPr lang="en-US" altLang="ko-KR" sz="1600" b="0" kern="0" spc="0" dirty="0" smtClean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-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신규 회원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: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회원가입 후 로그인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293901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처리내용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∎기존 회원의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로그인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  자신이 가입한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계정으로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로그인</a:t>
                      </a:r>
                      <a:endParaRPr lang="en-US" altLang="ko-KR" sz="1600" b="0" kern="0" spc="0" dirty="0" smtClean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  (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로그인 버튼을 누르면 </a:t>
                      </a:r>
                      <a:r>
                        <a:rPr lang="ko-KR" altLang="en-US" sz="1600" b="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마이페이지로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이동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)</a:t>
                      </a:r>
                      <a:endParaRPr lang="en-US" altLang="ko-KR" sz="1600" b="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 ∎신규</a:t>
                      </a:r>
                      <a:r>
                        <a:rPr lang="ko-KR" altLang="en-US" sz="16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회원의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회원가입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  ‘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회원가입’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버튼을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누르면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회원 가입 페이지로 이동</a:t>
                      </a:r>
                      <a:endParaRPr lang="en-US" altLang="ko-KR" sz="1600" b="0" kern="0" spc="0" dirty="0" smtClean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   (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아이디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/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비밀번호 입력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완료 시 다시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로그인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창으로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이동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)</a:t>
                      </a:r>
                      <a:endParaRPr lang="en-US" altLang="ko-KR" sz="1600" b="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5588" y="1358900"/>
            <a:ext cx="3148512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9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BBBBFCF-3A7D-4247-B4F3-FA343441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788" y="97715"/>
            <a:ext cx="10160000" cy="1143000"/>
          </a:xfrm>
        </p:spPr>
        <p:txBody>
          <a:bodyPr/>
          <a:lstStyle/>
          <a:p>
            <a:r>
              <a:rPr lang="ko-KR" altLang="en-US" sz="5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대표 기능 </a:t>
            </a:r>
            <a:r>
              <a:rPr lang="en-US" altLang="ko-KR" sz="5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– 2. </a:t>
            </a:r>
            <a:r>
              <a:rPr lang="ko-KR" altLang="en-US" sz="5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그룹 일정 관리</a:t>
            </a:r>
            <a:endParaRPr lang="ko-KR" altLang="en-US" sz="5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763321"/>
              </p:ext>
            </p:extLst>
          </p:nvPr>
        </p:nvGraphicFramePr>
        <p:xfrm>
          <a:off x="717352" y="1366169"/>
          <a:ext cx="10230048" cy="4894931"/>
        </p:xfrm>
        <a:graphic>
          <a:graphicData uri="http://schemas.openxmlformats.org/drawingml/2006/table">
            <a:tbl>
              <a:tblPr firstRow="1" bandRow="1"/>
              <a:tblGrid>
                <a:gridCol w="2952948"/>
                <a:gridCol w="1376254"/>
                <a:gridCol w="5900846"/>
              </a:tblGrid>
              <a:tr h="458019">
                <a:tc rowSpan="3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기능 명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그룹페이지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789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기능설명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회원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: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각자 소속된 그룹의 일정을 확인</a:t>
                      </a:r>
                      <a:endParaRPr lang="en-US" altLang="ko-KR" sz="1600" b="0" kern="0" spc="0" dirty="0" smtClean="0">
                        <a:solidFill>
                          <a:srgbClr val="000000"/>
                        </a:solidFill>
                        <a:effectLst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팀장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: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그룹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일정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추가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,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팀원 목록 확인</a:t>
                      </a:r>
                      <a:r>
                        <a:rPr lang="en-US" altLang="ko-KR" sz="1600" b="0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및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추가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,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팀장 위임 </a:t>
                      </a:r>
                      <a:endParaRPr lang="en-US" altLang="ko-KR" sz="1600" b="0" kern="0" spc="0" dirty="0" smtClean="0">
                        <a:solidFill>
                          <a:srgbClr val="000000"/>
                        </a:solidFill>
                        <a:effectLst/>
                        <a:ea typeface="+mn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293901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처리내용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∎그룹 일정 관리</a:t>
                      </a:r>
                      <a:endParaRPr lang="en-US" altLang="ko-KR" sz="1600" b="1" kern="0" spc="0" dirty="0" smtClean="0">
                        <a:solidFill>
                          <a:srgbClr val="000000"/>
                        </a:solidFill>
                        <a:effectLst/>
                        <a:ea typeface="+mn-ea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  소속된 그룹의 일정 확인</a:t>
                      </a:r>
                      <a:endParaRPr lang="en-US" altLang="ko-KR" sz="1600" b="0" kern="0" spc="0" dirty="0" smtClean="0">
                        <a:solidFill>
                          <a:srgbClr val="000000"/>
                        </a:solidFill>
                        <a:effectLst/>
                        <a:ea typeface="+mn-ea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   (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세부 일정을 터치하면 해당</a:t>
                      </a: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일정의 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GPS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페이지로 이동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∎팀원 목록 확인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그룹에 속한 모든 팀원들의 정보 확인</a:t>
                      </a:r>
                      <a:endParaRPr lang="en-US" altLang="ko-KR" sz="1600" b="0" kern="0" spc="0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∎팀원 관리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  팀원 추가 및 팀장 위임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5482" y="1181100"/>
            <a:ext cx="3121012" cy="529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3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BBBBFCF-3A7D-4247-B4F3-FA343441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788" y="97715"/>
            <a:ext cx="10160000" cy="1143000"/>
          </a:xfrm>
        </p:spPr>
        <p:txBody>
          <a:bodyPr/>
          <a:lstStyle/>
          <a:p>
            <a:r>
              <a:rPr lang="ko-KR" altLang="en-US" sz="5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대표 기능 </a:t>
            </a:r>
            <a:r>
              <a:rPr lang="en-US" altLang="ko-KR" sz="5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– 3. </a:t>
            </a:r>
            <a:r>
              <a:rPr lang="ko-KR" altLang="en-US" sz="5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위치 정보 공유</a:t>
            </a:r>
            <a:endParaRPr lang="ko-KR" altLang="en-US" sz="5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442059"/>
              </p:ext>
            </p:extLst>
          </p:nvPr>
        </p:nvGraphicFramePr>
        <p:xfrm>
          <a:off x="717352" y="1366169"/>
          <a:ext cx="10230048" cy="5021931"/>
        </p:xfrm>
        <a:graphic>
          <a:graphicData uri="http://schemas.openxmlformats.org/drawingml/2006/table">
            <a:tbl>
              <a:tblPr firstRow="1" bandRow="1"/>
              <a:tblGrid>
                <a:gridCol w="2952948"/>
                <a:gridCol w="1376254"/>
                <a:gridCol w="5900846"/>
              </a:tblGrid>
              <a:tr h="482156">
                <a:tc rowSpan="3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기능 명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GPS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기능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5075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기능설명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GPS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이용해 본인 및 상대방의 정확한 위치 파악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전화와 문자를 이용한 sos 및 </a:t>
                      </a:r>
                      <a:r>
                        <a:rPr lang="ko-KR" altLang="en-US" sz="1600" b="0" kern="0" spc="0" dirty="0" err="1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알람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기능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ea typeface="+mn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3147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처리내용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∎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전화 버튼 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  기존에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지정한 팀원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(1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명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에게 전화 가능</a:t>
                      </a:r>
                      <a:b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∎문자 버튼 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  기존에 지정한 팀원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(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3명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)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에게 문자 가능</a:t>
                      </a:r>
                      <a:endParaRPr lang="en-US" altLang="ko-KR" sz="1600" b="0" kern="0" spc="0" dirty="0" smtClean="0">
                        <a:solidFill>
                          <a:srgbClr val="000000"/>
                        </a:solidFill>
                        <a:effectLst/>
                        <a:ea typeface="+mn-ea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∎ gps 켜기 및 끄기 버튼 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  자신의 위치 공유 여부 선택 가능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∎ gps 기능 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  주위에 있는 팀원의 현재 위치 정보 제공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ea typeface="+mn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9392" y="1244600"/>
            <a:ext cx="3314627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0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160</TotalTime>
  <Words>494</Words>
  <Application>Microsoft Office PowerPoint</Application>
  <PresentationFormat>사용자 지정</PresentationFormat>
  <Paragraphs>116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근접</vt:lpstr>
      <vt:lpstr>모잉(ing)</vt:lpstr>
      <vt:lpstr>제작 동기 &amp; 주요 타겟</vt:lpstr>
      <vt:lpstr>주요 목적 &amp;기대 활용 방안</vt:lpstr>
      <vt:lpstr>시스템 구성도</vt:lpstr>
      <vt:lpstr>시스템 구성도</vt:lpstr>
      <vt:lpstr>시스템 흐름도</vt:lpstr>
      <vt:lpstr>대표 기능 – 1. 로그인 &amp; 회원가입</vt:lpstr>
      <vt:lpstr>대표 기능 – 2. 그룹 일정 관리</vt:lpstr>
      <vt:lpstr>대표 기능 – 3. 위치 정보 공유</vt:lpstr>
      <vt:lpstr>테이블 설계서(ERD)</vt:lpstr>
      <vt:lpstr>개발 환경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작품명</dc:title>
  <cp:lastModifiedBy>user</cp:lastModifiedBy>
  <cp:revision>15</cp:revision>
  <dcterms:created xsi:type="dcterms:W3CDTF">2017-09-11T10:29:24Z</dcterms:created>
  <dcterms:modified xsi:type="dcterms:W3CDTF">2017-09-16T14:45:08Z</dcterms:modified>
</cp:coreProperties>
</file>