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4106-A689-7E5D-0B6D-800ABCCE8B34}"/>
              </a:ext>
            </a:extLst>
          </p:cNvPr>
          <p:cNvSpPr>
            <a:spLocks noGrp="1"/>
          </p:cNvSpPr>
          <p:nvPr>
            <p:ph type="ctrTitle"/>
          </p:nvPr>
        </p:nvSpPr>
        <p:spPr/>
        <p:txBody>
          <a:bodyPr/>
          <a:lstStyle/>
          <a:p>
            <a:pPr algn="ctr"/>
            <a:r>
              <a:rPr lang="en-CA" dirty="0"/>
              <a:t>Bounded knapsack Problem(BKP)</a:t>
            </a:r>
          </a:p>
        </p:txBody>
      </p:sp>
      <p:sp>
        <p:nvSpPr>
          <p:cNvPr id="3" name="Subtitle 2">
            <a:extLst>
              <a:ext uri="{FF2B5EF4-FFF2-40B4-BE49-F238E27FC236}">
                <a16:creationId xmlns:a16="http://schemas.microsoft.com/office/drawing/2014/main" id="{41B95DCB-9B84-7290-F351-E7DE42D1795D}"/>
              </a:ext>
            </a:extLst>
          </p:cNvPr>
          <p:cNvSpPr>
            <a:spLocks noGrp="1"/>
          </p:cNvSpPr>
          <p:nvPr>
            <p:ph type="subTitle" idx="1"/>
          </p:nvPr>
        </p:nvSpPr>
        <p:spPr/>
        <p:txBody>
          <a:bodyPr/>
          <a:lstStyle/>
          <a:p>
            <a:pPr algn="ctr"/>
            <a:r>
              <a:rPr lang="en-CA" dirty="0"/>
              <a:t> </a:t>
            </a:r>
          </a:p>
        </p:txBody>
      </p:sp>
    </p:spTree>
    <p:extLst>
      <p:ext uri="{BB962C8B-B14F-4D97-AF65-F5344CB8AC3E}">
        <p14:creationId xmlns:p14="http://schemas.microsoft.com/office/powerpoint/2010/main" val="112815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B8F6-AA18-99B0-CBC8-CD23437B0C70}"/>
              </a:ext>
            </a:extLst>
          </p:cNvPr>
          <p:cNvSpPr>
            <a:spLocks noGrp="1"/>
          </p:cNvSpPr>
          <p:nvPr>
            <p:ph type="title"/>
          </p:nvPr>
        </p:nvSpPr>
        <p:spPr/>
        <p:txBody>
          <a:bodyPr/>
          <a:lstStyle/>
          <a:p>
            <a:r>
              <a:rPr lang="en-CA" dirty="0"/>
              <a:t>Method 3: DP3</a:t>
            </a:r>
          </a:p>
        </p:txBody>
      </p:sp>
      <p:sp>
        <p:nvSpPr>
          <p:cNvPr id="3" name="Content Placeholder 2">
            <a:extLst>
              <a:ext uri="{FF2B5EF4-FFF2-40B4-BE49-F238E27FC236}">
                <a16:creationId xmlns:a16="http://schemas.microsoft.com/office/drawing/2014/main" id="{258157DA-4EF9-5C79-CF87-058444257C54}"/>
              </a:ext>
            </a:extLst>
          </p:cNvPr>
          <p:cNvSpPr>
            <a:spLocks noGrp="1"/>
          </p:cNvSpPr>
          <p:nvPr>
            <p:ph idx="1"/>
          </p:nvPr>
        </p:nvSpPr>
        <p:spPr/>
        <p:txBody>
          <a:bodyPr>
            <a:normAutofit/>
          </a:bodyPr>
          <a:lstStyle/>
          <a:p>
            <a:r>
              <a:rPr lang="en-CA" sz="1800" dirty="0">
                <a:solidFill>
                  <a:schemeClr val="tx2"/>
                </a:solidFill>
                <a:effectLst/>
                <a:ea typeface="Calibri" panose="020F0502020204030204" pitchFamily="34" charset="0"/>
                <a:cs typeface="Times New Roman" panose="02020603050405020304" pitchFamily="18" charset="0"/>
              </a:rPr>
              <a:t>DP3 solves BKP </a:t>
            </a:r>
            <a:r>
              <a:rPr lang="en-US" sz="1800" dirty="0">
                <a:solidFill>
                  <a:schemeClr val="tx2"/>
                </a:solidFill>
                <a:effectLst/>
                <a:ea typeface="Calibri" panose="020F0502020204030204" pitchFamily="34" charset="0"/>
                <a:cs typeface="Times New Roman" panose="02020603050405020304" pitchFamily="18" charset="0"/>
              </a:rPr>
              <a:t>O(n min{c, U}) time and O(n min{c, U}) space (where U is upper bound on the optimal objective function) using three </a:t>
            </a:r>
            <a:r>
              <a:rPr lang="en-CA" sz="1800" dirty="0">
                <a:solidFill>
                  <a:schemeClr val="tx2"/>
                </a:solidFill>
                <a:effectLst/>
                <a:ea typeface="Calibri" panose="020F0502020204030204" pitchFamily="34" charset="0"/>
                <a:cs typeface="Times New Roman" panose="02020603050405020304" pitchFamily="18" charset="0"/>
              </a:rPr>
              <a:t>lists</a:t>
            </a:r>
            <a:r>
              <a:rPr lang="en-CA" sz="1800" dirty="0">
                <a:effectLst/>
                <a:ea typeface="Calibri" panose="020F0502020204030204" pitchFamily="34" charset="0"/>
              </a:rPr>
              <a:t>.</a:t>
            </a:r>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500" dirty="0">
                <a:solidFill>
                  <a:schemeClr val="bg1">
                    <a:lumMod val="75000"/>
                  </a:schemeClr>
                </a:solidFill>
              </a:rPr>
              <a:t>(</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McLay, L.A., &amp; Jacobson, S.H. (2007). Algorithms for the bounded set-up knapsack problem. European Journal of Operational Research, 184(1), 106-126.</a:t>
            </a:r>
            <a:r>
              <a:rPr lang="en-US" sz="1500" dirty="0">
                <a:solidFill>
                  <a:schemeClr val="bg1">
                    <a:lumMod val="75000"/>
                  </a:schemeClr>
                </a:solidFill>
              </a:rPr>
              <a:t>)</a:t>
            </a:r>
          </a:p>
          <a:p>
            <a:pPr marL="0" indent="0">
              <a:buNone/>
            </a:pPr>
            <a:endParaRPr lang="en-CA" dirty="0"/>
          </a:p>
        </p:txBody>
      </p:sp>
    </p:spTree>
    <p:extLst>
      <p:ext uri="{BB962C8B-B14F-4D97-AF65-F5344CB8AC3E}">
        <p14:creationId xmlns:p14="http://schemas.microsoft.com/office/powerpoint/2010/main" val="77354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2808-286F-1C8C-3ADF-494D65B99956}"/>
              </a:ext>
            </a:extLst>
          </p:cNvPr>
          <p:cNvSpPr>
            <a:spLocks noGrp="1"/>
          </p:cNvSpPr>
          <p:nvPr>
            <p:ph type="title"/>
          </p:nvPr>
        </p:nvSpPr>
        <p:spPr/>
        <p:txBody>
          <a:bodyPr/>
          <a:lstStyle/>
          <a:p>
            <a:r>
              <a:rPr lang="en-CA" dirty="0"/>
              <a:t>Fully Polynomial Time Approximation Scheme (FPTAS)</a:t>
            </a:r>
          </a:p>
        </p:txBody>
      </p:sp>
      <p:sp>
        <p:nvSpPr>
          <p:cNvPr id="3" name="Content Placeholder 2">
            <a:extLst>
              <a:ext uri="{FF2B5EF4-FFF2-40B4-BE49-F238E27FC236}">
                <a16:creationId xmlns:a16="http://schemas.microsoft.com/office/drawing/2014/main" id="{27DC2E3B-1348-D443-C80E-8140370460A7}"/>
              </a:ext>
            </a:extLst>
          </p:cNvPr>
          <p:cNvSpPr>
            <a:spLocks noGrp="1"/>
          </p:cNvSpPr>
          <p:nvPr>
            <p:ph idx="1"/>
          </p:nvPr>
        </p:nvSpPr>
        <p:spPr/>
        <p:txBody>
          <a:bodyPr>
            <a:normAutofit/>
          </a:bodyPr>
          <a:lstStyle/>
          <a:p>
            <a:r>
              <a:rPr lang="en-CA" sz="1800" dirty="0">
                <a:effectLst/>
                <a:ea typeface="Calibri" panose="020F0502020204030204" pitchFamily="34" charset="0"/>
              </a:rPr>
              <a:t>FPTAS is an algorithm technique that that takes an instance of the problem and an ɛ &gt; 0, and produces a solution within a factor of 1+ ɛ (for minimization problems) and 1- ɛ (for maximization problems) of the optimal solution.</a:t>
            </a:r>
          </a:p>
          <a:p>
            <a:r>
              <a:rPr lang="en-CA" sz="1800" dirty="0">
                <a:effectLst/>
                <a:ea typeface="Calibri" panose="020F0502020204030204" pitchFamily="34" charset="0"/>
              </a:rPr>
              <a:t>The choice of ɛ determines how close to optimal the solution returned is but this also increases the time it takes for the algorithm to run</a:t>
            </a:r>
          </a:p>
          <a:p>
            <a:pPr marL="0" indent="0">
              <a:buNone/>
            </a:pPr>
            <a:endParaRPr lang="en-CA" dirty="0">
              <a:ea typeface="Calibri" panose="020F0502020204030204" pitchFamily="34" charset="0"/>
            </a:endParaRPr>
          </a:p>
          <a:p>
            <a:pPr marL="0" indent="0">
              <a:buNone/>
            </a:pPr>
            <a:endParaRPr lang="en-CA" dirty="0">
              <a:ea typeface="Calibri" panose="020F0502020204030204" pitchFamily="34" charset="0"/>
            </a:endParaRPr>
          </a:p>
          <a:p>
            <a:pPr marL="0" indent="0">
              <a:buNone/>
            </a:pPr>
            <a:endParaRPr lang="en-CA" dirty="0">
              <a:ea typeface="Calibri" panose="020F0502020204030204" pitchFamily="34" charset="0"/>
            </a:endParaRPr>
          </a:p>
          <a:p>
            <a:pPr marL="0" indent="0">
              <a:buNone/>
            </a:pPr>
            <a:r>
              <a:rPr lang="en-US" sz="1500" dirty="0">
                <a:solidFill>
                  <a:schemeClr val="bg1">
                    <a:lumMod val="75000"/>
                  </a:schemeClr>
                </a:solidFill>
              </a:rPr>
              <a:t>(</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McLay, L.A., &amp; Jacobson, S.H. (2007). Algorithms for the bounded set-up knapsack problem. European Journal of Operational Research, 184(1), 106-126.</a:t>
            </a:r>
            <a:r>
              <a:rPr lang="en-US" sz="1500" dirty="0">
                <a:solidFill>
                  <a:schemeClr val="bg1">
                    <a:lumMod val="75000"/>
                  </a:schemeClr>
                </a:solidFill>
              </a:rPr>
              <a:t>)</a:t>
            </a:r>
          </a:p>
          <a:p>
            <a:pPr marL="0" indent="0">
              <a:buNone/>
            </a:pPr>
            <a:endParaRPr lang="en-CA" sz="1800" dirty="0">
              <a:effectLst/>
              <a:ea typeface="Calibri" panose="020F0502020204030204" pitchFamily="34" charset="0"/>
            </a:endParaRPr>
          </a:p>
        </p:txBody>
      </p:sp>
    </p:spTree>
    <p:extLst>
      <p:ext uri="{BB962C8B-B14F-4D97-AF65-F5344CB8AC3E}">
        <p14:creationId xmlns:p14="http://schemas.microsoft.com/office/powerpoint/2010/main" val="287992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AC73-E2D0-9157-7AA4-E820ECA10B54}"/>
              </a:ext>
            </a:extLst>
          </p:cNvPr>
          <p:cNvSpPr>
            <a:spLocks noGrp="1"/>
          </p:cNvSpPr>
          <p:nvPr>
            <p:ph type="title"/>
          </p:nvPr>
        </p:nvSpPr>
        <p:spPr/>
        <p:txBody>
          <a:bodyPr/>
          <a:lstStyle/>
          <a:p>
            <a:r>
              <a:rPr lang="en-CA" dirty="0"/>
              <a:t>Metaheuristic algorithms</a:t>
            </a:r>
          </a:p>
        </p:txBody>
      </p:sp>
      <p:sp>
        <p:nvSpPr>
          <p:cNvPr id="3" name="Content Placeholder 2">
            <a:extLst>
              <a:ext uri="{FF2B5EF4-FFF2-40B4-BE49-F238E27FC236}">
                <a16:creationId xmlns:a16="http://schemas.microsoft.com/office/drawing/2014/main" id="{3CCA238A-6DCB-4454-668D-F51C6658B743}"/>
              </a:ext>
            </a:extLst>
          </p:cNvPr>
          <p:cNvSpPr>
            <a:spLocks noGrp="1"/>
          </p:cNvSpPr>
          <p:nvPr>
            <p:ph idx="1"/>
          </p:nvPr>
        </p:nvSpPr>
        <p:spPr/>
        <p:txBody>
          <a:bodyPr/>
          <a:lstStyle/>
          <a:p>
            <a:r>
              <a:rPr lang="en-US" dirty="0"/>
              <a:t>Metaheuristic algorithms are a class of optimization algorithms that are often inspired by natural phenomena such as evolution, swarm intelligence, and other biological processes. </a:t>
            </a:r>
          </a:p>
          <a:p>
            <a:pPr marL="0" indent="0">
              <a:buNone/>
            </a:pPr>
            <a:endParaRPr lang="en-US" dirty="0"/>
          </a:p>
          <a:p>
            <a:pPr marL="0" indent="0">
              <a:buNone/>
            </a:pPr>
            <a:r>
              <a:rPr lang="en-US" dirty="0"/>
              <a:t>two approaches: </a:t>
            </a:r>
          </a:p>
          <a:p>
            <a:r>
              <a:rPr lang="en-US" dirty="0"/>
              <a:t>Hybrid Cat-Particle Swarm Optimization (HCPSO). which combines 2 metaheuristic algorithms: Cat Swarm Optimizer and Particle Swarm Optimizer</a:t>
            </a:r>
          </a:p>
          <a:p>
            <a:r>
              <a:rPr lang="en-US" dirty="0"/>
              <a:t>Novel Discrete Grey Wolf Optimizer (NDGWO) </a:t>
            </a:r>
            <a:endParaRPr lang="en-CA" dirty="0"/>
          </a:p>
        </p:txBody>
      </p:sp>
    </p:spTree>
    <p:extLst>
      <p:ext uri="{BB962C8B-B14F-4D97-AF65-F5344CB8AC3E}">
        <p14:creationId xmlns:p14="http://schemas.microsoft.com/office/powerpoint/2010/main" val="333672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DBA8-0226-C8FB-A62B-420EC14A1585}"/>
              </a:ext>
            </a:extLst>
          </p:cNvPr>
          <p:cNvSpPr>
            <a:spLocks noGrp="1"/>
          </p:cNvSpPr>
          <p:nvPr>
            <p:ph type="title"/>
          </p:nvPr>
        </p:nvSpPr>
        <p:spPr/>
        <p:txBody>
          <a:bodyPr/>
          <a:lstStyle/>
          <a:p>
            <a:r>
              <a:rPr lang="en-CA" dirty="0"/>
              <a:t>Cat Swarm Optimization and Particle Swarm Optimization</a:t>
            </a:r>
          </a:p>
        </p:txBody>
      </p:sp>
      <p:sp>
        <p:nvSpPr>
          <p:cNvPr id="3" name="Content Placeholder 2">
            <a:extLst>
              <a:ext uri="{FF2B5EF4-FFF2-40B4-BE49-F238E27FC236}">
                <a16:creationId xmlns:a16="http://schemas.microsoft.com/office/drawing/2014/main" id="{4FE3402C-FFFD-211B-3525-879A81CFFE99}"/>
              </a:ext>
            </a:extLst>
          </p:cNvPr>
          <p:cNvSpPr>
            <a:spLocks noGrp="1"/>
          </p:cNvSpPr>
          <p:nvPr>
            <p:ph idx="1"/>
          </p:nvPr>
        </p:nvSpPr>
        <p:spPr/>
        <p:txBody>
          <a:bodyPr>
            <a:normAutofit fontScale="92500" lnSpcReduction="10000"/>
          </a:bodyPr>
          <a:lstStyle/>
          <a:p>
            <a:r>
              <a:rPr lang="en-US" dirty="0"/>
              <a:t>The CSO (Cat Swarm Optimization) algorithm is a metaheuristic optimization algorithm inspired by the hunting ability and movement patterns of cats. The algorithm consists of two modes, seeking mode and tracing mode, which are based on two behaviors of cats: sleeping and alertness. </a:t>
            </a:r>
          </a:p>
          <a:p>
            <a:r>
              <a:rPr lang="en-US" dirty="0"/>
              <a:t>PSO is a metaheuristic algorithm based on a swarm of birds or fish in nature, where each particle represents a candidate solution. The algorithm uses a group of N particles to represent candidate solutions and generates their initial position and velocity randomly in the search space</a:t>
            </a:r>
          </a:p>
          <a:p>
            <a:pPr marL="0" indent="0">
              <a:buNone/>
            </a:pPr>
            <a:endParaRPr lang="en-CA" dirty="0"/>
          </a:p>
          <a:p>
            <a:pPr marL="0" indent="0">
              <a:buNone/>
            </a:pPr>
            <a:endParaRPr lang="en-CA" dirty="0"/>
          </a:p>
          <a:p>
            <a:pPr marL="0" lvl="0" indent="0">
              <a:lnSpc>
                <a:spcPct val="107000"/>
              </a:lnSpc>
              <a:buNone/>
            </a:pPr>
            <a:r>
              <a:rPr lang="en-CA" sz="1600" dirty="0">
                <a:solidFill>
                  <a:schemeClr val="bg1">
                    <a:lumMod val="75000"/>
                  </a:schemeClr>
                </a:solidFill>
              </a:rPr>
              <a:t>(</a:t>
            </a:r>
            <a:r>
              <a:rPr lang="en-CA" sz="16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 Eberhart and J. Kennedy, Particle Swarm Optimization, Proceeding of the IEEE International Conference on Neural Networks, 195, vol. 4, pp. 1942-1948.  	S. C. Chu, P. W. Tsai, and J. S. Pan, Cat Swarm Optimization, Pacific Rim International Conference on Artificial Intelligence, 2006, pp. 854-858.</a:t>
            </a:r>
            <a:r>
              <a:rPr lang="en-CA" sz="1600" dirty="0">
                <a:solidFill>
                  <a:schemeClr val="bg1">
                    <a:lumMod val="75000"/>
                  </a:schemeClr>
                </a:solidFill>
              </a:rPr>
              <a:t>)</a:t>
            </a:r>
          </a:p>
        </p:txBody>
      </p:sp>
    </p:spTree>
    <p:extLst>
      <p:ext uri="{BB962C8B-B14F-4D97-AF65-F5344CB8AC3E}">
        <p14:creationId xmlns:p14="http://schemas.microsoft.com/office/powerpoint/2010/main" val="328719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D951-3EFF-AF02-E686-9FC712D32AD6}"/>
              </a:ext>
            </a:extLst>
          </p:cNvPr>
          <p:cNvSpPr>
            <a:spLocks noGrp="1"/>
          </p:cNvSpPr>
          <p:nvPr>
            <p:ph type="title"/>
          </p:nvPr>
        </p:nvSpPr>
        <p:spPr/>
        <p:txBody>
          <a:bodyPr/>
          <a:lstStyle/>
          <a:p>
            <a:r>
              <a:rPr lang="en-CA" dirty="0"/>
              <a:t>Hybrid Cat-Particle Swarm Optimization (HCPSO)</a:t>
            </a:r>
          </a:p>
        </p:txBody>
      </p:sp>
      <p:sp>
        <p:nvSpPr>
          <p:cNvPr id="3" name="Content Placeholder 2">
            <a:extLst>
              <a:ext uri="{FF2B5EF4-FFF2-40B4-BE49-F238E27FC236}">
                <a16:creationId xmlns:a16="http://schemas.microsoft.com/office/drawing/2014/main" id="{03DDCE81-ED8B-D7D3-A252-4456DF4FAF85}"/>
              </a:ext>
            </a:extLst>
          </p:cNvPr>
          <p:cNvSpPr>
            <a:spLocks noGrp="1"/>
          </p:cNvSpPr>
          <p:nvPr>
            <p:ph idx="1"/>
          </p:nvPr>
        </p:nvSpPr>
        <p:spPr/>
        <p:txBody>
          <a:bodyPr>
            <a:normAutofit/>
          </a:bodyPr>
          <a:lstStyle/>
          <a:p>
            <a:r>
              <a:rPr lang="en-US" dirty="0"/>
              <a:t>The HSPCO algorithm is a hybrid of Particle Swarm Optimization (PSO) and Cat Swarm Optimization (CSO) algorithms.</a:t>
            </a:r>
          </a:p>
          <a:p>
            <a:r>
              <a:rPr lang="en-US" dirty="0"/>
              <a:t>The hybrid algorithm uses a mixture ratio to split the cats into seeking and tracing modes. </a:t>
            </a:r>
          </a:p>
          <a:p>
            <a:r>
              <a:rPr lang="en-US" dirty="0"/>
              <a:t>The algorithm uses the full CSO scheme process with some additions and modifications, such as saving the global and local best positions like PSO, and applying the movement formula of PSO in the tracing mode</a:t>
            </a:r>
            <a:endParaRPr lang="en-CA" dirty="0"/>
          </a:p>
        </p:txBody>
      </p:sp>
    </p:spTree>
    <p:extLst>
      <p:ext uri="{BB962C8B-B14F-4D97-AF65-F5344CB8AC3E}">
        <p14:creationId xmlns:p14="http://schemas.microsoft.com/office/powerpoint/2010/main" val="407719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493E-D4AE-1C8B-AA07-22088FBBD71D}"/>
              </a:ext>
            </a:extLst>
          </p:cNvPr>
          <p:cNvSpPr>
            <a:spLocks noGrp="1"/>
          </p:cNvSpPr>
          <p:nvPr>
            <p:ph type="title"/>
          </p:nvPr>
        </p:nvSpPr>
        <p:spPr/>
        <p:txBody>
          <a:bodyPr/>
          <a:lstStyle/>
          <a:p>
            <a:r>
              <a:rPr lang="en-CA" dirty="0"/>
              <a:t>Novel Discrete Grey Wolf Optimizer</a:t>
            </a:r>
          </a:p>
        </p:txBody>
      </p:sp>
      <p:sp>
        <p:nvSpPr>
          <p:cNvPr id="3" name="Content Placeholder 2">
            <a:extLst>
              <a:ext uri="{FF2B5EF4-FFF2-40B4-BE49-F238E27FC236}">
                <a16:creationId xmlns:a16="http://schemas.microsoft.com/office/drawing/2014/main" id="{593642A4-DD49-90DD-620A-A4BBAB0BB0C2}"/>
              </a:ext>
            </a:extLst>
          </p:cNvPr>
          <p:cNvSpPr>
            <a:spLocks noGrp="1"/>
          </p:cNvSpPr>
          <p:nvPr>
            <p:ph idx="1"/>
          </p:nvPr>
        </p:nvSpPr>
        <p:spPr/>
        <p:txBody>
          <a:bodyPr>
            <a:normAutofit fontScale="92500" lnSpcReduction="20000"/>
          </a:bodyPr>
          <a:lstStyle/>
          <a:p>
            <a:r>
              <a:rPr lang="en-US" sz="2100" b="0" i="0" dirty="0">
                <a:solidFill>
                  <a:srgbClr val="374151"/>
                </a:solidFill>
                <a:effectLst/>
              </a:rPr>
              <a:t>The Grey Wolf Optimizer (GWO) algorithm is inspired by the hunting behavior of grey wolves and utilizes a hierarchical social structure.</a:t>
            </a:r>
          </a:p>
          <a:p>
            <a:r>
              <a:rPr lang="en-US" sz="2100" b="0" i="0" dirty="0">
                <a:solidFill>
                  <a:srgbClr val="374151"/>
                </a:solidFill>
                <a:effectLst/>
              </a:rPr>
              <a:t> Hierarchies</a:t>
            </a:r>
            <a:r>
              <a:rPr lang="en-US" sz="2100" dirty="0">
                <a:solidFill>
                  <a:srgbClr val="374151"/>
                </a:solidFill>
              </a:rPr>
              <a:t>: </a:t>
            </a:r>
            <a:r>
              <a:rPr lang="en-US" sz="2100" b="0" i="0" dirty="0">
                <a:solidFill>
                  <a:srgbClr val="374151"/>
                </a:solidFill>
                <a:effectLst/>
              </a:rPr>
              <a:t> </a:t>
            </a:r>
          </a:p>
          <a:p>
            <a:r>
              <a:rPr lang="en-US" sz="2100" b="0" i="0" dirty="0">
                <a:solidFill>
                  <a:srgbClr val="374151"/>
                </a:solidFill>
                <a:effectLst/>
              </a:rPr>
              <a:t>alpha wolf: leader of the pack. Represents the optimal solution</a:t>
            </a:r>
          </a:p>
          <a:p>
            <a:r>
              <a:rPr lang="en-US" sz="2100" b="0" i="0" dirty="0">
                <a:solidFill>
                  <a:srgbClr val="374151"/>
                </a:solidFill>
                <a:effectLst/>
              </a:rPr>
              <a:t>Beta and Delta wolf: subordinates. Represents sub-optimal solutions </a:t>
            </a:r>
            <a:endParaRPr lang="en-US" sz="2100" dirty="0">
              <a:solidFill>
                <a:srgbClr val="374151"/>
              </a:solidFill>
            </a:endParaRPr>
          </a:p>
          <a:p>
            <a:r>
              <a:rPr lang="en-US" sz="2100" b="0" i="0" dirty="0">
                <a:solidFill>
                  <a:srgbClr val="374151"/>
                </a:solidFill>
                <a:effectLst/>
              </a:rPr>
              <a:t>Omega wolf: Botto</a:t>
            </a:r>
            <a:r>
              <a:rPr lang="en-US" sz="2100" dirty="0">
                <a:solidFill>
                  <a:srgbClr val="374151"/>
                </a:solidFill>
              </a:rPr>
              <a:t>m of the pack. Represents other solutions</a:t>
            </a:r>
            <a:endParaRPr lang="en-US" sz="2100" b="0" i="0" dirty="0">
              <a:solidFill>
                <a:srgbClr val="374151"/>
              </a:solidFill>
              <a:effectLst/>
            </a:endParaRPr>
          </a:p>
          <a:p>
            <a:r>
              <a:rPr lang="en-US" sz="2100" b="0" i="0" dirty="0">
                <a:solidFill>
                  <a:srgbClr val="374151"/>
                </a:solidFill>
                <a:effectLst/>
              </a:rPr>
              <a:t>The algorithm assigns tracking, encircling, and attacking stages to different levels of grey wolves to complete the predatory behavior and achieve global optimization. </a:t>
            </a:r>
          </a:p>
          <a:p>
            <a:pPr marL="0" indent="0">
              <a:buNone/>
            </a:pPr>
            <a:endParaRPr lang="en-US" b="0" i="0" dirty="0">
              <a:solidFill>
                <a:srgbClr val="374151"/>
              </a:solidFill>
              <a:effectLst/>
            </a:endParaRPr>
          </a:p>
          <a:p>
            <a:pPr marL="0" indent="0">
              <a:buNone/>
            </a:pPr>
            <a:r>
              <a:rPr lang="en-US" sz="1500" dirty="0">
                <a:solidFill>
                  <a:schemeClr val="bg1">
                    <a:lumMod val="75000"/>
                  </a:schemeClr>
                </a:solidFill>
              </a:rPr>
              <a:t>(</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 Z., He, Y., Li, H., Li, Y., &amp; Guo, X. (2018). A Novel Discrete Grey Wolf Optimizer for Solving the Bounded Knapsack Problem. Complexity, 2018, 1-12.</a:t>
            </a:r>
            <a:r>
              <a:rPr lang="en-US" sz="1500" dirty="0">
                <a:solidFill>
                  <a:schemeClr val="bg1">
                    <a:lumMod val="75000"/>
                  </a:schemeClr>
                </a:solidFill>
              </a:rPr>
              <a:t>)</a:t>
            </a:r>
          </a:p>
          <a:p>
            <a:pPr marL="0" indent="0">
              <a:buNone/>
            </a:pPr>
            <a:endParaRPr lang="en-CA" dirty="0"/>
          </a:p>
        </p:txBody>
      </p:sp>
    </p:spTree>
    <p:extLst>
      <p:ext uri="{BB962C8B-B14F-4D97-AF65-F5344CB8AC3E}">
        <p14:creationId xmlns:p14="http://schemas.microsoft.com/office/powerpoint/2010/main" val="360172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9B6743-0EC1-F80B-204B-976A7F5EE0C4}"/>
              </a:ext>
            </a:extLst>
          </p:cNvPr>
          <p:cNvSpPr txBox="1"/>
          <p:nvPr/>
        </p:nvSpPr>
        <p:spPr>
          <a:xfrm>
            <a:off x="1129553" y="1255059"/>
            <a:ext cx="8462681" cy="2862322"/>
          </a:xfrm>
          <a:prstGeom prst="rect">
            <a:avLst/>
          </a:prstGeom>
          <a:noFill/>
        </p:spPr>
        <p:txBody>
          <a:bodyPr wrap="square" rtlCol="0">
            <a:spAutoFit/>
          </a:bodyPr>
          <a:lstStyle/>
          <a:p>
            <a:pPr algn="ctr"/>
            <a:endParaRPr lang="en-CA" sz="3000" dirty="0"/>
          </a:p>
          <a:p>
            <a:pPr algn="ctr"/>
            <a:endParaRPr lang="en-CA" sz="3000" dirty="0"/>
          </a:p>
          <a:p>
            <a:pPr algn="ctr"/>
            <a:endParaRPr lang="en-CA" sz="3000" dirty="0"/>
          </a:p>
          <a:p>
            <a:pPr algn="ctr"/>
            <a:endParaRPr lang="en-CA" sz="3000" dirty="0"/>
          </a:p>
          <a:p>
            <a:pPr algn="ctr"/>
            <a:r>
              <a:rPr lang="en-CA" sz="3000" dirty="0"/>
              <a:t>THANK YOU</a:t>
            </a:r>
          </a:p>
          <a:p>
            <a:pPr algn="ctr"/>
            <a:endParaRPr lang="en-CA" sz="3000" dirty="0"/>
          </a:p>
        </p:txBody>
      </p:sp>
    </p:spTree>
    <p:extLst>
      <p:ext uri="{BB962C8B-B14F-4D97-AF65-F5344CB8AC3E}">
        <p14:creationId xmlns:p14="http://schemas.microsoft.com/office/powerpoint/2010/main" val="157350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2859-6BB5-69BB-9042-8BC8D30C5F4E}"/>
              </a:ext>
            </a:extLst>
          </p:cNvPr>
          <p:cNvSpPr>
            <a:spLocks noGrp="1"/>
          </p:cNvSpPr>
          <p:nvPr>
            <p:ph type="title"/>
          </p:nvPr>
        </p:nvSpPr>
        <p:spPr/>
        <p:txBody>
          <a:bodyPr/>
          <a:lstStyle/>
          <a:p>
            <a:r>
              <a:rPr lang="en-CA" dirty="0"/>
              <a:t>Introduction and Motivation</a:t>
            </a:r>
          </a:p>
        </p:txBody>
      </p:sp>
      <p:sp>
        <p:nvSpPr>
          <p:cNvPr id="3" name="Content Placeholder 2">
            <a:extLst>
              <a:ext uri="{FF2B5EF4-FFF2-40B4-BE49-F238E27FC236}">
                <a16:creationId xmlns:a16="http://schemas.microsoft.com/office/drawing/2014/main" id="{69A351D1-1A08-B86B-C8A2-E53EF9C0E31A}"/>
              </a:ext>
            </a:extLst>
          </p:cNvPr>
          <p:cNvSpPr>
            <a:spLocks noGrp="1"/>
          </p:cNvSpPr>
          <p:nvPr>
            <p:ph idx="1"/>
          </p:nvPr>
        </p:nvSpPr>
        <p:spPr/>
        <p:txBody>
          <a:bodyPr/>
          <a:lstStyle/>
          <a:p>
            <a:r>
              <a:rPr lang="en-CA" sz="1800" dirty="0">
                <a:effectLst/>
                <a:ea typeface="Calibri" panose="020F0502020204030204" pitchFamily="34" charset="0"/>
              </a:rPr>
              <a:t>The bounded knapsack problem is a generalization of the 0-1 knapsack problem which removes the restriction that there is only one of each item but restricts the number of copies of each kind of item to a maximum non negative integer value.</a:t>
            </a:r>
          </a:p>
          <a:p>
            <a:r>
              <a:rPr lang="en-CA" sz="1800" dirty="0">
                <a:effectLst/>
                <a:ea typeface="Calibri" panose="020F0502020204030204" pitchFamily="34" charset="0"/>
              </a:rPr>
              <a:t>The BKP is an NP complete combinatorial optimization problem</a:t>
            </a:r>
          </a:p>
          <a:p>
            <a:r>
              <a:rPr lang="en-CA" sz="1800" dirty="0">
                <a:effectLst/>
                <a:ea typeface="Calibri" panose="020F0502020204030204" pitchFamily="34" charset="0"/>
                <a:cs typeface="Times New Roman" panose="02020603050405020304" pitchFamily="18" charset="0"/>
              </a:rPr>
              <a:t>Applications: stock cutting, cargo loading, resource allocation, investment decisions with a given budget, etc.</a:t>
            </a:r>
          </a:p>
          <a:p>
            <a:endParaRPr lang="en-CA" sz="1800" dirty="0">
              <a:effectLst/>
              <a:latin typeface="+mj-lt"/>
              <a:ea typeface="Calibri" panose="020F0502020204030204" pitchFamily="34" charset="0"/>
            </a:endParaRPr>
          </a:p>
          <a:p>
            <a:pPr marL="0" indent="0">
              <a:buNone/>
            </a:pPr>
            <a:endParaRPr lang="en-CA" dirty="0">
              <a:latin typeface="+mj-lt"/>
            </a:endParaRPr>
          </a:p>
        </p:txBody>
      </p:sp>
    </p:spTree>
    <p:extLst>
      <p:ext uri="{BB962C8B-B14F-4D97-AF65-F5344CB8AC3E}">
        <p14:creationId xmlns:p14="http://schemas.microsoft.com/office/powerpoint/2010/main" val="24375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5500-762F-E29C-2139-6D48C6EE1F66}"/>
              </a:ext>
            </a:extLst>
          </p:cNvPr>
          <p:cNvSpPr>
            <a:spLocks noGrp="1"/>
          </p:cNvSpPr>
          <p:nvPr>
            <p:ph type="title"/>
          </p:nvPr>
        </p:nvSpPr>
        <p:spPr/>
        <p:txBody>
          <a:bodyPr/>
          <a:lstStyle/>
          <a:p>
            <a:r>
              <a:rPr lang="en-CA" dirty="0"/>
              <a:t>Formal Definition for the BKP</a:t>
            </a:r>
          </a:p>
        </p:txBody>
      </p:sp>
      <p:sp>
        <p:nvSpPr>
          <p:cNvPr id="3" name="Content Placeholder 2">
            <a:extLst>
              <a:ext uri="{FF2B5EF4-FFF2-40B4-BE49-F238E27FC236}">
                <a16:creationId xmlns:a16="http://schemas.microsoft.com/office/drawing/2014/main" id="{70F37906-2F5F-C179-221C-C7AAEE6328EC}"/>
              </a:ext>
            </a:extLst>
          </p:cNvPr>
          <p:cNvSpPr>
            <a:spLocks noGrp="1"/>
          </p:cNvSpPr>
          <p:nvPr>
            <p:ph idx="1"/>
          </p:nvPr>
        </p:nvSpPr>
        <p:spPr/>
        <p:txBody>
          <a:bodyPr/>
          <a:lstStyle/>
          <a:p>
            <a:pPr marL="0" indent="0">
              <a:buNone/>
            </a:pPr>
            <a:r>
              <a:rPr lang="en-CA" sz="1800" dirty="0">
                <a:effectLst/>
                <a:ea typeface="Calibri" panose="020F0502020204030204" pitchFamily="34" charset="0"/>
                <a:cs typeface="Times New Roman" panose="02020603050405020304" pitchFamily="18" charset="0"/>
              </a:rPr>
              <a:t>Given a knapsack of capacity </a:t>
            </a:r>
            <a:r>
              <a:rPr lang="en-CA" sz="1800" b="1" i="1" dirty="0">
                <a:effectLst/>
                <a:ea typeface="Calibri" panose="020F0502020204030204" pitchFamily="34" charset="0"/>
                <a:cs typeface="Times New Roman" panose="02020603050405020304" pitchFamily="18" charset="0"/>
              </a:rPr>
              <a:t>C</a:t>
            </a:r>
            <a:r>
              <a:rPr lang="en-CA" sz="1800" i="1" dirty="0">
                <a:effectLst/>
                <a:ea typeface="Calibri" panose="020F0502020204030204" pitchFamily="34" charset="0"/>
                <a:cs typeface="Times New Roman" panose="02020603050405020304" pitchFamily="18" charset="0"/>
              </a:rPr>
              <a:t> </a:t>
            </a:r>
            <a:r>
              <a:rPr lang="en-CA" sz="1800" dirty="0">
                <a:effectLst/>
                <a:ea typeface="Calibri" panose="020F0502020204030204" pitchFamily="34" charset="0"/>
                <a:cs typeface="Times New Roman" panose="02020603050405020304" pitchFamily="18" charset="0"/>
              </a:rPr>
              <a:t>and </a:t>
            </a:r>
            <a:r>
              <a:rPr lang="en-CA" sz="1800" b="1" i="1" dirty="0">
                <a:effectLst/>
                <a:ea typeface="Calibri" panose="020F0502020204030204" pitchFamily="34" charset="0"/>
                <a:cs typeface="Times New Roman" panose="02020603050405020304" pitchFamily="18" charset="0"/>
              </a:rPr>
              <a:t>n</a:t>
            </a:r>
            <a:r>
              <a:rPr lang="en-CA" sz="1800" dirty="0">
                <a:effectLst/>
                <a:ea typeface="Calibri" panose="020F0502020204030204" pitchFamily="34" charset="0"/>
                <a:cs typeface="Times New Roman" panose="02020603050405020304" pitchFamily="18" charset="0"/>
              </a:rPr>
              <a:t> item types, where the value of type </a:t>
            </a:r>
            <a:r>
              <a:rPr lang="en-CA" sz="1800" b="1" i="1" dirty="0">
                <a:effectLst/>
                <a:ea typeface="Calibri" panose="020F0502020204030204" pitchFamily="34" charset="0"/>
                <a:cs typeface="Times New Roman" panose="02020603050405020304" pitchFamily="18" charset="0"/>
              </a:rPr>
              <a:t>j</a:t>
            </a:r>
            <a:r>
              <a:rPr lang="en-CA" sz="1800" b="1" dirty="0">
                <a:effectLst/>
                <a:ea typeface="Calibri" panose="020F0502020204030204" pitchFamily="34" charset="0"/>
                <a:cs typeface="Times New Roman" panose="02020603050405020304" pitchFamily="18" charset="0"/>
              </a:rPr>
              <a:t> </a:t>
            </a:r>
            <a:r>
              <a:rPr lang="en-CA" sz="1800" dirty="0">
                <a:effectLst/>
                <a:ea typeface="Calibri" panose="020F0502020204030204" pitchFamily="34" charset="0"/>
                <a:cs typeface="Times New Roman" panose="02020603050405020304" pitchFamily="18" charset="0"/>
              </a:rPr>
              <a:t>has profit </a:t>
            </a:r>
            <a:r>
              <a:rPr lang="en-CA" sz="1800" b="1" i="1" dirty="0" err="1">
                <a:effectLst/>
                <a:ea typeface="Calibri" panose="020F0502020204030204" pitchFamily="34" charset="0"/>
                <a:cs typeface="Times New Roman" panose="02020603050405020304" pitchFamily="18" charset="0"/>
              </a:rPr>
              <a:t>p</a:t>
            </a:r>
            <a:r>
              <a:rPr lang="en-CA" sz="1800" b="1" i="1" baseline="-25000" dirty="0" err="1">
                <a:effectLst/>
                <a:ea typeface="Calibri" panose="020F0502020204030204" pitchFamily="34" charset="0"/>
                <a:cs typeface="Times New Roman" panose="02020603050405020304" pitchFamily="18" charset="0"/>
              </a:rPr>
              <a:t>j</a:t>
            </a:r>
            <a:r>
              <a:rPr lang="en-CA" sz="1800" dirty="0">
                <a:effectLst/>
                <a:ea typeface="Calibri" panose="020F0502020204030204" pitchFamily="34" charset="0"/>
                <a:cs typeface="Times New Roman" panose="02020603050405020304" pitchFamily="18" charset="0"/>
              </a:rPr>
              <a:t>, weight </a:t>
            </a:r>
            <a:r>
              <a:rPr lang="en-CA" sz="1800" b="1" i="1" dirty="0" err="1">
                <a:effectLst/>
                <a:ea typeface="Calibri" panose="020F0502020204030204" pitchFamily="34" charset="0"/>
                <a:cs typeface="Times New Roman" panose="02020603050405020304" pitchFamily="18" charset="0"/>
              </a:rPr>
              <a:t>w</a:t>
            </a:r>
            <a:r>
              <a:rPr lang="en-CA" sz="1800" b="1" i="1" baseline="-25000" dirty="0" err="1">
                <a:effectLst/>
                <a:ea typeface="Calibri" panose="020F0502020204030204" pitchFamily="34" charset="0"/>
                <a:cs typeface="Times New Roman" panose="02020603050405020304" pitchFamily="18" charset="0"/>
              </a:rPr>
              <a:t>j</a:t>
            </a:r>
            <a:r>
              <a:rPr lang="en-CA" sz="1800" dirty="0">
                <a:effectLst/>
                <a:ea typeface="Calibri" panose="020F0502020204030204" pitchFamily="34" charset="0"/>
                <a:cs typeface="Times New Roman" panose="02020603050405020304" pitchFamily="18" charset="0"/>
              </a:rPr>
              <a:t>, and a bound </a:t>
            </a:r>
            <a:r>
              <a:rPr lang="en-CA" sz="1800" b="1" i="1" dirty="0" err="1">
                <a:effectLst/>
                <a:ea typeface="Calibri" panose="020F0502020204030204" pitchFamily="34" charset="0"/>
                <a:cs typeface="Times New Roman" panose="02020603050405020304" pitchFamily="18" charset="0"/>
              </a:rPr>
              <a:t>b</a:t>
            </a:r>
            <a:r>
              <a:rPr lang="en-CA" sz="1800" b="1" i="1" baseline="-25000" dirty="0" err="1">
                <a:effectLst/>
                <a:ea typeface="Calibri" panose="020F0502020204030204" pitchFamily="34" charset="0"/>
                <a:cs typeface="Times New Roman" panose="02020603050405020304" pitchFamily="18" charset="0"/>
              </a:rPr>
              <a:t>j</a:t>
            </a:r>
            <a:r>
              <a:rPr lang="en-CA" sz="1800" b="1" i="1" dirty="0">
                <a:effectLst/>
                <a:ea typeface="Calibri" panose="020F0502020204030204" pitchFamily="34" charset="0"/>
                <a:cs typeface="Times New Roman" panose="02020603050405020304" pitchFamily="18" charset="0"/>
              </a:rPr>
              <a:t> </a:t>
            </a:r>
            <a:r>
              <a:rPr lang="en-CA" sz="1800" dirty="0">
                <a:effectLst/>
                <a:ea typeface="Calibri" panose="020F0502020204030204" pitchFamily="34" charset="0"/>
                <a:cs typeface="Times New Roman" panose="02020603050405020304" pitchFamily="18" charset="0"/>
              </a:rPr>
              <a:t>on the availability. The goal is to select a number </a:t>
            </a:r>
            <a:r>
              <a:rPr lang="en-CA" sz="1800" b="1" i="1" dirty="0" err="1">
                <a:effectLst/>
                <a:ea typeface="Calibri" panose="020F0502020204030204" pitchFamily="34" charset="0"/>
                <a:cs typeface="Times New Roman" panose="02020603050405020304" pitchFamily="18" charset="0"/>
              </a:rPr>
              <a:t>x</a:t>
            </a:r>
            <a:r>
              <a:rPr lang="en-CA" sz="1800" b="1" i="1" baseline="-25000" dirty="0" err="1">
                <a:effectLst/>
                <a:ea typeface="Calibri" panose="020F0502020204030204" pitchFamily="34" charset="0"/>
                <a:cs typeface="Times New Roman" panose="02020603050405020304" pitchFamily="18" charset="0"/>
              </a:rPr>
              <a:t>j</a:t>
            </a:r>
            <a:r>
              <a:rPr lang="en-CA" sz="1800" b="1" i="1" baseline="-25000" dirty="0">
                <a:effectLst/>
                <a:ea typeface="Calibri" panose="020F0502020204030204" pitchFamily="34" charset="0"/>
                <a:cs typeface="Times New Roman" panose="02020603050405020304" pitchFamily="18" charset="0"/>
              </a:rPr>
              <a:t> </a:t>
            </a:r>
            <a:r>
              <a:rPr lang="en-CA" sz="1800" dirty="0">
                <a:effectLst/>
                <a:ea typeface="Calibri" panose="020F0502020204030204" pitchFamily="34" charset="0"/>
                <a:cs typeface="Times New Roman" panose="02020603050405020304" pitchFamily="18" charset="0"/>
              </a:rPr>
              <a:t>(0 ≤ </a:t>
            </a:r>
            <a:r>
              <a:rPr lang="en-CA" sz="1800" b="1" i="1" dirty="0" err="1">
                <a:effectLst/>
                <a:ea typeface="Calibri" panose="020F0502020204030204" pitchFamily="34" charset="0"/>
                <a:cs typeface="Times New Roman" panose="02020603050405020304" pitchFamily="18" charset="0"/>
              </a:rPr>
              <a:t>x</a:t>
            </a:r>
            <a:r>
              <a:rPr lang="en-CA" sz="1800" b="1" i="1" baseline="-25000" dirty="0" err="1">
                <a:effectLst/>
                <a:ea typeface="Calibri" panose="020F0502020204030204" pitchFamily="34" charset="0"/>
                <a:cs typeface="Times New Roman" panose="02020603050405020304" pitchFamily="18" charset="0"/>
              </a:rPr>
              <a:t>j</a:t>
            </a:r>
            <a:r>
              <a:rPr lang="en-CA" sz="1800" b="1" i="1" baseline="-25000" dirty="0">
                <a:effectLst/>
                <a:ea typeface="Calibri" panose="020F0502020204030204" pitchFamily="34" charset="0"/>
                <a:cs typeface="Times New Roman" panose="02020603050405020304" pitchFamily="18" charset="0"/>
              </a:rPr>
              <a:t>  </a:t>
            </a:r>
            <a:r>
              <a:rPr lang="en-CA" sz="1800" b="1" dirty="0">
                <a:effectLst/>
                <a:ea typeface="Calibri" panose="020F0502020204030204" pitchFamily="34" charset="0"/>
                <a:cs typeface="Times New Roman" panose="02020603050405020304" pitchFamily="18" charset="0"/>
              </a:rPr>
              <a:t> </a:t>
            </a:r>
            <a:r>
              <a:rPr lang="en-CA" sz="1800" dirty="0">
                <a:effectLst/>
                <a:ea typeface="Calibri" panose="020F0502020204030204" pitchFamily="34" charset="0"/>
                <a:cs typeface="Times New Roman" panose="02020603050405020304" pitchFamily="18" charset="0"/>
              </a:rPr>
              <a:t>≤ </a:t>
            </a:r>
            <a:r>
              <a:rPr lang="en-CA" sz="1800" b="1" i="1" dirty="0" err="1">
                <a:effectLst/>
                <a:ea typeface="Calibri" panose="020F0502020204030204" pitchFamily="34" charset="0"/>
                <a:cs typeface="Times New Roman" panose="02020603050405020304" pitchFamily="18" charset="0"/>
              </a:rPr>
              <a:t>b</a:t>
            </a:r>
            <a:r>
              <a:rPr lang="en-CA" sz="1800" b="1" i="1" baseline="-25000" dirty="0" err="1">
                <a:effectLst/>
                <a:ea typeface="Calibri" panose="020F0502020204030204" pitchFamily="34" charset="0"/>
                <a:cs typeface="Times New Roman" panose="02020603050405020304" pitchFamily="18" charset="0"/>
              </a:rPr>
              <a:t>j</a:t>
            </a:r>
            <a:r>
              <a:rPr lang="en-CA" sz="1800" dirty="0">
                <a:effectLst/>
                <a:ea typeface="Calibri" panose="020F0502020204030204" pitchFamily="34" charset="0"/>
                <a:cs typeface="Times New Roman" panose="02020603050405020304" pitchFamily="18" charset="0"/>
              </a:rPr>
              <a:t>) of each item type </a:t>
            </a:r>
            <a:r>
              <a:rPr lang="en-CA" sz="1800" b="1" i="1" dirty="0">
                <a:effectLst/>
                <a:ea typeface="Calibri" panose="020F0502020204030204" pitchFamily="34" charset="0"/>
                <a:cs typeface="Times New Roman" panose="02020603050405020304" pitchFamily="18" charset="0"/>
              </a:rPr>
              <a:t>j</a:t>
            </a:r>
            <a:r>
              <a:rPr lang="en-CA" sz="1800" dirty="0">
                <a:effectLst/>
                <a:ea typeface="Calibri" panose="020F0502020204030204" pitchFamily="34" charset="0"/>
                <a:cs typeface="Times New Roman" panose="02020603050405020304" pitchFamily="18" charset="0"/>
              </a:rPr>
              <a:t> such that the sum of the profits of the included items is maximized without the sum of the weights exceeding </a:t>
            </a:r>
            <a:r>
              <a:rPr lang="en-CA" sz="1800" b="1" i="1" dirty="0">
                <a:effectLst/>
                <a:ea typeface="Calibri" panose="020F0502020204030204" pitchFamily="34" charset="0"/>
                <a:cs typeface="Times New Roman" panose="02020603050405020304" pitchFamily="18" charset="0"/>
              </a:rPr>
              <a:t>C</a:t>
            </a:r>
            <a:r>
              <a:rPr lang="en-CA" sz="1800" dirty="0">
                <a:effectLst/>
                <a:ea typeface="Calibri" panose="020F0502020204030204" pitchFamily="34" charset="0"/>
                <a:cs typeface="Times New Roman" panose="02020603050405020304" pitchFamily="18" charset="0"/>
              </a:rPr>
              <a:t>.</a:t>
            </a:r>
          </a:p>
          <a:p>
            <a:pPr marL="0" indent="0">
              <a:buNone/>
            </a:pPr>
            <a:endParaRPr lang="en-CA" dirty="0"/>
          </a:p>
        </p:txBody>
      </p:sp>
    </p:spTree>
    <p:extLst>
      <p:ext uri="{BB962C8B-B14F-4D97-AF65-F5344CB8AC3E}">
        <p14:creationId xmlns:p14="http://schemas.microsoft.com/office/powerpoint/2010/main" val="129085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DC3F-AFF1-EBFD-A22A-4EB7E8688804}"/>
              </a:ext>
            </a:extLst>
          </p:cNvPr>
          <p:cNvSpPr>
            <a:spLocks noGrp="1"/>
          </p:cNvSpPr>
          <p:nvPr>
            <p:ph type="title"/>
          </p:nvPr>
        </p:nvSpPr>
        <p:spPr/>
        <p:txBody>
          <a:bodyPr/>
          <a:lstStyle/>
          <a:p>
            <a:r>
              <a:rPr lang="en-CA" dirty="0"/>
              <a:t>Some algorithms for solving the BKP</a:t>
            </a:r>
          </a:p>
        </p:txBody>
      </p:sp>
      <p:sp>
        <p:nvSpPr>
          <p:cNvPr id="3" name="Content Placeholder 2">
            <a:extLst>
              <a:ext uri="{FF2B5EF4-FFF2-40B4-BE49-F238E27FC236}">
                <a16:creationId xmlns:a16="http://schemas.microsoft.com/office/drawing/2014/main" id="{2AC61672-2A70-7672-F9D5-4FDFF1B01747}"/>
              </a:ext>
            </a:extLst>
          </p:cNvPr>
          <p:cNvSpPr>
            <a:spLocks noGrp="1"/>
          </p:cNvSpPr>
          <p:nvPr>
            <p:ph idx="1"/>
          </p:nvPr>
        </p:nvSpPr>
        <p:spPr/>
        <p:txBody>
          <a:bodyPr/>
          <a:lstStyle/>
          <a:p>
            <a:r>
              <a:rPr lang="en-CA" dirty="0"/>
              <a:t>Brute force</a:t>
            </a:r>
          </a:p>
          <a:p>
            <a:r>
              <a:rPr lang="en-CA" dirty="0"/>
              <a:t>Conversion to the 0-1 knapsack problem</a:t>
            </a:r>
          </a:p>
          <a:p>
            <a:r>
              <a:rPr lang="en-CA" dirty="0"/>
              <a:t>Dynamic programming</a:t>
            </a:r>
          </a:p>
          <a:p>
            <a:r>
              <a:rPr lang="en-CA" dirty="0"/>
              <a:t>Fully Polynomial Approximation Scheme (FPTAS)</a:t>
            </a:r>
          </a:p>
          <a:p>
            <a:r>
              <a:rPr lang="en-CA" dirty="0"/>
              <a:t>Metaheuristics (HCPSO &amp; DGWO)</a:t>
            </a:r>
          </a:p>
        </p:txBody>
      </p:sp>
    </p:spTree>
    <p:extLst>
      <p:ext uri="{BB962C8B-B14F-4D97-AF65-F5344CB8AC3E}">
        <p14:creationId xmlns:p14="http://schemas.microsoft.com/office/powerpoint/2010/main" val="128427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300C-498A-5580-4C41-07240AC621A7}"/>
              </a:ext>
            </a:extLst>
          </p:cNvPr>
          <p:cNvSpPr>
            <a:spLocks noGrp="1"/>
          </p:cNvSpPr>
          <p:nvPr>
            <p:ph type="title"/>
          </p:nvPr>
        </p:nvSpPr>
        <p:spPr/>
        <p:txBody>
          <a:bodyPr/>
          <a:lstStyle/>
          <a:p>
            <a:r>
              <a:rPr lang="en-CA" dirty="0"/>
              <a:t>Brute force</a:t>
            </a:r>
          </a:p>
        </p:txBody>
      </p:sp>
      <p:sp>
        <p:nvSpPr>
          <p:cNvPr id="3" name="Content Placeholder 2">
            <a:extLst>
              <a:ext uri="{FF2B5EF4-FFF2-40B4-BE49-F238E27FC236}">
                <a16:creationId xmlns:a16="http://schemas.microsoft.com/office/drawing/2014/main" id="{3A685225-FC9E-E7E0-A500-00512866F5DD}"/>
              </a:ext>
            </a:extLst>
          </p:cNvPr>
          <p:cNvSpPr>
            <a:spLocks noGrp="1"/>
          </p:cNvSpPr>
          <p:nvPr>
            <p:ph idx="1"/>
          </p:nvPr>
        </p:nvSpPr>
        <p:spPr/>
        <p:txBody>
          <a:bodyPr>
            <a:normAutofit fontScale="85000" lnSpcReduction="10000"/>
          </a:bodyPr>
          <a:lstStyle/>
          <a:p>
            <a:r>
              <a:rPr lang="en-CA" sz="1800" dirty="0">
                <a:effectLst/>
                <a:ea typeface="Calibri" panose="020F0502020204030204" pitchFamily="34" charset="0"/>
              </a:rPr>
              <a:t>One simple way of solving the bounded knapsack problem is the brute force method, which involves generating all possible subsets of the items and computing the total value and weight of each subset</a:t>
            </a:r>
          </a:p>
          <a:p>
            <a:r>
              <a:rPr lang="en-CA" sz="1800" dirty="0">
                <a:effectLst/>
                <a:ea typeface="Calibri" panose="020F0502020204030204" pitchFamily="34" charset="0"/>
              </a:rPr>
              <a:t>However, the brute force method can become highly inefficient for large instances of the BKP</a:t>
            </a:r>
          </a:p>
          <a:p>
            <a:r>
              <a:rPr lang="en-CA" dirty="0">
                <a:ea typeface="Calibri" panose="020F0502020204030204" pitchFamily="34" charset="0"/>
              </a:rPr>
              <a:t>Since all possible subsets are compared, it always returns an optimal solution meaning it can be used as a benchmark for other algorithms</a:t>
            </a:r>
          </a:p>
          <a:p>
            <a:endParaRPr lang="en-CA" dirty="0">
              <a:ea typeface="Calibri" panose="020F0502020204030204" pitchFamily="34" charset="0"/>
            </a:endParaRPr>
          </a:p>
          <a:p>
            <a:endParaRPr lang="en-CA" dirty="0">
              <a:ea typeface="Calibri" panose="020F0502020204030204" pitchFamily="34" charset="0"/>
            </a:endParaRPr>
          </a:p>
          <a:p>
            <a:endParaRPr lang="en-CA" dirty="0">
              <a:ea typeface="Calibri" panose="020F0502020204030204" pitchFamily="34" charset="0"/>
            </a:endParaRPr>
          </a:p>
          <a:p>
            <a:pPr marL="0" lvl="0" indent="0">
              <a:lnSpc>
                <a:spcPct val="107000"/>
              </a:lnSpc>
              <a:buNone/>
            </a:pPr>
            <a:endParaRPr lang="en-CA" dirty="0">
              <a:solidFill>
                <a:schemeClr val="bg1">
                  <a:lumMod val="75000"/>
                </a:schemeClr>
              </a:solidFill>
              <a:ea typeface="Calibri" panose="020F0502020204030204" pitchFamily="34" charset="0"/>
            </a:endParaRPr>
          </a:p>
          <a:p>
            <a:pPr marL="0" lvl="0" indent="0">
              <a:lnSpc>
                <a:spcPct val="107000"/>
              </a:lnSpc>
              <a:buNone/>
            </a:pPr>
            <a:endParaRPr lang="en-CA" dirty="0">
              <a:solidFill>
                <a:schemeClr val="bg1">
                  <a:lumMod val="75000"/>
                </a:schemeClr>
              </a:solidFill>
              <a:ea typeface="Calibri" panose="020F0502020204030204" pitchFamily="34" charset="0"/>
            </a:endParaRPr>
          </a:p>
          <a:p>
            <a:pPr marL="0" lvl="0" indent="0">
              <a:lnSpc>
                <a:spcPct val="107000"/>
              </a:lnSpc>
              <a:buNone/>
            </a:pPr>
            <a:r>
              <a:rPr lang="en-CA" dirty="0">
                <a:solidFill>
                  <a:schemeClr val="bg1">
                    <a:lumMod val="75000"/>
                  </a:schemeClr>
                </a:solidFill>
                <a:ea typeface="Calibri" panose="020F0502020204030204" pitchFamily="34" charset="0"/>
              </a:rPr>
              <a:t>(</a:t>
            </a:r>
            <a:r>
              <a:rPr lang="en-CA"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 Exact Algorithm for the Bounded Knapsack </a:t>
            </a:r>
            <a:r>
              <a:rPr lang="en-CA" dirty="0" err="1">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ProblemAuthors</a:t>
            </a:r>
            <a:r>
              <a:rPr lang="en-CA"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Yannis C. </a:t>
            </a:r>
            <a:r>
              <a:rPr lang="en-CA" dirty="0" err="1">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Stamatiou</a:t>
            </a:r>
            <a:r>
              <a:rPr lang="en-CA"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and Anastasios A. </a:t>
            </a:r>
            <a:r>
              <a:rPr lang="en-CA" dirty="0" err="1">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EconomidesPublication</a:t>
            </a:r>
            <a:r>
              <a:rPr lang="en-CA"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INFORMS Journal on Computing, Vol. 14, No. 2, Spring 2002, pp. 139–151</a:t>
            </a:r>
            <a:r>
              <a:rPr lang="en-CA" dirty="0">
                <a:solidFill>
                  <a:schemeClr val="bg1">
                    <a:lumMod val="75000"/>
                  </a:schemeClr>
                </a:solidFill>
                <a:ea typeface="Calibri" panose="020F0502020204030204" pitchFamily="34" charset="0"/>
              </a:rPr>
              <a:t>)</a:t>
            </a:r>
            <a:endParaRPr lang="en-CA" dirty="0">
              <a:solidFill>
                <a:schemeClr val="bg1">
                  <a:lumMod val="75000"/>
                </a:schemeClr>
              </a:solidFill>
            </a:endParaRPr>
          </a:p>
        </p:txBody>
      </p:sp>
    </p:spTree>
    <p:extLst>
      <p:ext uri="{BB962C8B-B14F-4D97-AF65-F5344CB8AC3E}">
        <p14:creationId xmlns:p14="http://schemas.microsoft.com/office/powerpoint/2010/main" val="259457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E1C3-8CAC-07FE-EED0-F015919DA4CB}"/>
              </a:ext>
            </a:extLst>
          </p:cNvPr>
          <p:cNvSpPr>
            <a:spLocks noGrp="1"/>
          </p:cNvSpPr>
          <p:nvPr>
            <p:ph type="title"/>
          </p:nvPr>
        </p:nvSpPr>
        <p:spPr/>
        <p:txBody>
          <a:bodyPr/>
          <a:lstStyle/>
          <a:p>
            <a:r>
              <a:rPr lang="en-CA" dirty="0"/>
              <a:t>Conversion to 0-1 knapsack instance</a:t>
            </a:r>
          </a:p>
        </p:txBody>
      </p:sp>
      <p:sp>
        <p:nvSpPr>
          <p:cNvPr id="3" name="Content Placeholder 2">
            <a:extLst>
              <a:ext uri="{FF2B5EF4-FFF2-40B4-BE49-F238E27FC236}">
                <a16:creationId xmlns:a16="http://schemas.microsoft.com/office/drawing/2014/main" id="{3826D282-5F83-BC0F-4E18-0A2EF8289C50}"/>
              </a:ext>
            </a:extLst>
          </p:cNvPr>
          <p:cNvSpPr>
            <a:spLocks noGrp="1"/>
          </p:cNvSpPr>
          <p:nvPr>
            <p:ph idx="1"/>
          </p:nvPr>
        </p:nvSpPr>
        <p:spPr>
          <a:xfrm>
            <a:off x="677334" y="2160589"/>
            <a:ext cx="8596668" cy="4400632"/>
          </a:xfrm>
        </p:spPr>
        <p:txBody>
          <a:bodyPr>
            <a:normAutofit/>
          </a:bodyPr>
          <a:lstStyle/>
          <a:p>
            <a:r>
              <a:rPr lang="en-CA" sz="1800" dirty="0">
                <a:effectLst/>
                <a:ea typeface="Calibri" panose="020F0502020204030204" pitchFamily="34" charset="0"/>
              </a:rPr>
              <a:t>Since the BKP is a generalization of the 0-1 knapsack problem, we can simply work around the constraints of the BKP by making each copy of an item its own separate item.</a:t>
            </a:r>
          </a:p>
          <a:p>
            <a:r>
              <a:rPr lang="en-CA" dirty="0">
                <a:ea typeface="Calibri" panose="020F0502020204030204" pitchFamily="34" charset="0"/>
              </a:rPr>
              <a:t>This results in having a 0-1 knapsack instance with many similarly weighted items which is difficult to solve.</a:t>
            </a:r>
          </a:p>
          <a:p>
            <a:r>
              <a:rPr lang="en-CA" sz="1800" dirty="0">
                <a:effectLst/>
                <a:ea typeface="Calibri" panose="020F0502020204030204" pitchFamily="34" charset="0"/>
              </a:rPr>
              <a:t>It also poses a problem for scalability as each item type could have exponentially many copies</a:t>
            </a:r>
          </a:p>
          <a:p>
            <a:endParaRPr lang="en-CA" dirty="0">
              <a:ea typeface="Calibri" panose="020F0502020204030204" pitchFamily="34" charset="0"/>
            </a:endParaRPr>
          </a:p>
          <a:p>
            <a:endParaRPr lang="en-CA" sz="1800" dirty="0">
              <a:effectLst/>
              <a:ea typeface="Calibri" panose="020F0502020204030204" pitchFamily="34" charset="0"/>
            </a:endParaRPr>
          </a:p>
          <a:p>
            <a:pPr marL="0" indent="0">
              <a:buNone/>
            </a:pPr>
            <a:r>
              <a:rPr lang="en-CA" dirty="0">
                <a:ea typeface="Calibri" panose="020F0502020204030204" pitchFamily="34" charset="0"/>
              </a:rPr>
              <a:t>	</a:t>
            </a:r>
          </a:p>
          <a:p>
            <a:pPr marL="0" indent="0">
              <a:buNone/>
            </a:pPr>
            <a:r>
              <a:rPr lang="en-CA" sz="1500" dirty="0">
                <a:solidFill>
                  <a:schemeClr val="bg1">
                    <a:lumMod val="75000"/>
                  </a:schemeClr>
                </a:solidFill>
                <a:ea typeface="Calibri" panose="020F0502020204030204" pitchFamily="34" charset="0"/>
              </a:rPr>
              <a:t>(</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 </a:t>
            </a:r>
            <a:r>
              <a:rPr lang="en-CA" sz="1500" dirty="0" err="1">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Pisinger</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minimal algorithm for the bounded knapsack problem, INFORMS Journal on Computing 12 (1) (2000) 75–82.)</a:t>
            </a:r>
            <a:endParaRPr lang="en-CA" sz="1500" dirty="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effectLst/>
              <a:ea typeface="Calibri" panose="020F0502020204030204" pitchFamily="34" charset="0"/>
            </a:endParaRPr>
          </a:p>
        </p:txBody>
      </p:sp>
    </p:spTree>
    <p:extLst>
      <p:ext uri="{BB962C8B-B14F-4D97-AF65-F5344CB8AC3E}">
        <p14:creationId xmlns:p14="http://schemas.microsoft.com/office/powerpoint/2010/main" val="119915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4D94-3EA0-60EB-1425-A8E2D8DB99DB}"/>
              </a:ext>
            </a:extLst>
          </p:cNvPr>
          <p:cNvSpPr>
            <a:spLocks noGrp="1"/>
          </p:cNvSpPr>
          <p:nvPr>
            <p:ph type="title"/>
          </p:nvPr>
        </p:nvSpPr>
        <p:spPr/>
        <p:txBody>
          <a:bodyPr/>
          <a:lstStyle/>
          <a:p>
            <a:r>
              <a:rPr lang="en-CA" dirty="0"/>
              <a:t>Dynamic Programming</a:t>
            </a:r>
          </a:p>
        </p:txBody>
      </p:sp>
      <p:sp>
        <p:nvSpPr>
          <p:cNvPr id="3" name="Content Placeholder 2">
            <a:extLst>
              <a:ext uri="{FF2B5EF4-FFF2-40B4-BE49-F238E27FC236}">
                <a16:creationId xmlns:a16="http://schemas.microsoft.com/office/drawing/2014/main" id="{0A9FCC25-B99C-FCF0-C069-CAB896E4DD89}"/>
              </a:ext>
            </a:extLst>
          </p:cNvPr>
          <p:cNvSpPr>
            <a:spLocks noGrp="1"/>
          </p:cNvSpPr>
          <p:nvPr>
            <p:ph idx="1"/>
          </p:nvPr>
        </p:nvSpPr>
        <p:spPr/>
        <p:txBody>
          <a:bodyPr/>
          <a:lstStyle/>
          <a:p>
            <a:pPr algn="just">
              <a:lnSpc>
                <a:spcPct val="107000"/>
              </a:lnSpc>
              <a:spcAft>
                <a:spcPts val="800"/>
              </a:spcAft>
            </a:pPr>
            <a:r>
              <a:rPr lang="en-CA" sz="1800" dirty="0">
                <a:effectLst/>
                <a:ea typeface="Calibri" panose="020F0502020204030204" pitchFamily="34" charset="0"/>
                <a:cs typeface="Times New Roman" panose="02020603050405020304" pitchFamily="18" charset="0"/>
              </a:rPr>
              <a:t>Dynamic programming is a commonly used method for solving optimization problems, including the bounded knapsack problem.</a:t>
            </a:r>
          </a:p>
          <a:p>
            <a:r>
              <a:rPr lang="en-CA" sz="1800" dirty="0">
                <a:effectLst/>
                <a:ea typeface="Calibri" panose="020F0502020204030204" pitchFamily="34" charset="0"/>
              </a:rPr>
              <a:t>There are 3 dynamic programming algorithms we will consider that return an optimal solution set and its values.</a:t>
            </a:r>
            <a:endParaRPr lang="en-CA" dirty="0"/>
          </a:p>
        </p:txBody>
      </p:sp>
    </p:spTree>
    <p:extLst>
      <p:ext uri="{BB962C8B-B14F-4D97-AF65-F5344CB8AC3E}">
        <p14:creationId xmlns:p14="http://schemas.microsoft.com/office/powerpoint/2010/main" val="23853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42F9-92AC-546D-D254-7D451B3DA406}"/>
              </a:ext>
            </a:extLst>
          </p:cNvPr>
          <p:cNvSpPr>
            <a:spLocks noGrp="1"/>
          </p:cNvSpPr>
          <p:nvPr>
            <p:ph type="title"/>
          </p:nvPr>
        </p:nvSpPr>
        <p:spPr/>
        <p:txBody>
          <a:bodyPr/>
          <a:lstStyle/>
          <a:p>
            <a:r>
              <a:rPr lang="en-CA" dirty="0"/>
              <a:t>Method 1: DP1</a:t>
            </a:r>
          </a:p>
        </p:txBody>
      </p:sp>
      <p:sp>
        <p:nvSpPr>
          <p:cNvPr id="3" name="Content Placeholder 2">
            <a:extLst>
              <a:ext uri="{FF2B5EF4-FFF2-40B4-BE49-F238E27FC236}">
                <a16:creationId xmlns:a16="http://schemas.microsoft.com/office/drawing/2014/main" id="{C5E6ADCA-0F1C-FB81-3E42-7933D33BF1CE}"/>
              </a:ext>
            </a:extLst>
          </p:cNvPr>
          <p:cNvSpPr>
            <a:spLocks noGrp="1"/>
          </p:cNvSpPr>
          <p:nvPr>
            <p:ph idx="1"/>
          </p:nvPr>
        </p:nvSpPr>
        <p:spPr/>
        <p:txBody>
          <a:bodyPr>
            <a:normAutofit/>
          </a:bodyPr>
          <a:lstStyle/>
          <a:p>
            <a:r>
              <a:rPr lang="en-CA" sz="1800" dirty="0">
                <a:solidFill>
                  <a:schemeClr val="tx2"/>
                </a:solidFill>
                <a:effectLst/>
                <a:ea typeface="Calibri" panose="020F0502020204030204" pitchFamily="34" charset="0"/>
              </a:rPr>
              <a:t>The first dynamic algorithm we will label DP1 uses a nested approach to solve BKP in O(</a:t>
            </a:r>
            <a:r>
              <a:rPr lang="en-CA" sz="1800" dirty="0" err="1">
                <a:solidFill>
                  <a:schemeClr val="tx2"/>
                </a:solidFill>
                <a:effectLst/>
                <a:ea typeface="Calibri" panose="020F0502020204030204" pitchFamily="34" charset="0"/>
              </a:rPr>
              <a:t>nc</a:t>
            </a:r>
            <a:r>
              <a:rPr lang="en-CA" sz="1800" dirty="0">
                <a:solidFill>
                  <a:schemeClr val="tx2"/>
                </a:solidFill>
                <a:effectLst/>
                <a:ea typeface="Calibri" panose="020F0502020204030204" pitchFamily="34" charset="0"/>
              </a:rPr>
              <a:t>) time and space (where c is the knapsack capacity) by extending an algorithm for the Weighted Integer Knapsack Problem to handle bounds</a:t>
            </a:r>
          </a:p>
          <a:p>
            <a:pPr marL="0" indent="0">
              <a:buNone/>
            </a:pPr>
            <a:endParaRPr lang="en-CA" sz="1800" dirty="0">
              <a:solidFill>
                <a:schemeClr val="tx2"/>
              </a:solidFill>
              <a:effectLst/>
              <a:ea typeface="Calibri" panose="020F0502020204030204" pitchFamily="34" charset="0"/>
              <a:cs typeface="Times New Roman" panose="02020603050405020304" pitchFamily="18" charset="0"/>
            </a:endParaRPr>
          </a:p>
          <a:p>
            <a:pPr marL="0" indent="0">
              <a:buNone/>
            </a:pPr>
            <a:endParaRPr lang="en-CA" dirty="0">
              <a:solidFill>
                <a:schemeClr val="tx2"/>
              </a:solidFill>
              <a:ea typeface="Calibri" panose="020F0502020204030204" pitchFamily="34" charset="0"/>
              <a:cs typeface="Times New Roman" panose="02020603050405020304" pitchFamily="18" charset="0"/>
            </a:endParaRPr>
          </a:p>
          <a:p>
            <a:pPr marL="0" indent="0">
              <a:buNone/>
            </a:pPr>
            <a:endParaRPr lang="en-CA" sz="1800" dirty="0">
              <a:solidFill>
                <a:schemeClr val="tx2"/>
              </a:solidFill>
              <a:effectLst/>
              <a:ea typeface="Calibri" panose="020F0502020204030204" pitchFamily="34" charset="0"/>
              <a:cs typeface="Times New Roman" panose="02020603050405020304" pitchFamily="18" charset="0"/>
            </a:endParaRPr>
          </a:p>
          <a:p>
            <a:pPr marL="0" indent="0">
              <a:buNone/>
            </a:pPr>
            <a:endParaRPr lang="en-CA" dirty="0">
              <a:solidFill>
                <a:schemeClr val="tx2"/>
              </a:solidFill>
              <a:ea typeface="Calibri" panose="020F0502020204030204" pitchFamily="34" charset="0"/>
              <a:cs typeface="Times New Roman" panose="02020603050405020304" pitchFamily="18" charset="0"/>
            </a:endParaRPr>
          </a:p>
          <a:p>
            <a:pPr marL="0" indent="0">
              <a:buNone/>
            </a:pPr>
            <a:endParaRPr lang="en-CA" sz="1800" dirty="0">
              <a:solidFill>
                <a:schemeClr val="tx2"/>
              </a:solidFill>
              <a:effectLst/>
              <a:ea typeface="Calibri" panose="020F0502020204030204" pitchFamily="34" charset="0"/>
              <a:cs typeface="Times New Roman" panose="02020603050405020304" pitchFamily="18" charset="0"/>
            </a:endParaRPr>
          </a:p>
          <a:p>
            <a:pPr marL="0" indent="0">
              <a:buNone/>
            </a:pPr>
            <a:r>
              <a:rPr lang="en-CA" sz="1500" dirty="0">
                <a:solidFill>
                  <a:schemeClr val="bg1">
                    <a:lumMod val="75000"/>
                  </a:schemeClr>
                </a:solidFill>
              </a:rPr>
              <a:t>(</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McLay, L.A., &amp; Jacobson, S.H. (2007). Algorithms for the bounded set-up knapsack problem. European Journal of Operational Research, 184(1), 106-126.</a:t>
            </a:r>
            <a:r>
              <a:rPr lang="en-CA" sz="1500" dirty="0">
                <a:solidFill>
                  <a:schemeClr val="bg1">
                    <a:lumMod val="75000"/>
                  </a:schemeClr>
                </a:solidFill>
              </a:rPr>
              <a:t>)</a:t>
            </a:r>
          </a:p>
        </p:txBody>
      </p:sp>
    </p:spTree>
    <p:extLst>
      <p:ext uri="{BB962C8B-B14F-4D97-AF65-F5344CB8AC3E}">
        <p14:creationId xmlns:p14="http://schemas.microsoft.com/office/powerpoint/2010/main" val="182783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7E29-EE3F-D28D-D72A-EAAFE1A08F6A}"/>
              </a:ext>
            </a:extLst>
          </p:cNvPr>
          <p:cNvSpPr>
            <a:spLocks noGrp="1"/>
          </p:cNvSpPr>
          <p:nvPr>
            <p:ph type="title"/>
          </p:nvPr>
        </p:nvSpPr>
        <p:spPr/>
        <p:txBody>
          <a:bodyPr/>
          <a:lstStyle/>
          <a:p>
            <a:r>
              <a:rPr lang="en-CA" dirty="0"/>
              <a:t>Method 2: DP2</a:t>
            </a:r>
          </a:p>
        </p:txBody>
      </p:sp>
      <p:sp>
        <p:nvSpPr>
          <p:cNvPr id="3" name="Content Placeholder 2">
            <a:extLst>
              <a:ext uri="{FF2B5EF4-FFF2-40B4-BE49-F238E27FC236}">
                <a16:creationId xmlns:a16="http://schemas.microsoft.com/office/drawing/2014/main" id="{02588663-1FBF-2BEF-AA87-6FE1DE532758}"/>
              </a:ext>
            </a:extLst>
          </p:cNvPr>
          <p:cNvSpPr>
            <a:spLocks noGrp="1"/>
          </p:cNvSpPr>
          <p:nvPr>
            <p:ph idx="1"/>
          </p:nvPr>
        </p:nvSpPr>
        <p:spPr/>
        <p:txBody>
          <a:bodyPr>
            <a:normAutofit/>
          </a:bodyPr>
          <a:lstStyle/>
          <a:p>
            <a:r>
              <a:rPr lang="en-CA" dirty="0">
                <a:solidFill>
                  <a:schemeClr val="tx2"/>
                </a:solidFill>
                <a:ea typeface="Calibri" panose="020F0502020204030204" pitchFamily="34" charset="0"/>
              </a:rPr>
              <a:t>DP2 </a:t>
            </a:r>
            <a:r>
              <a:rPr lang="en-CA" sz="1800" dirty="0">
                <a:solidFill>
                  <a:schemeClr val="tx2"/>
                </a:solidFill>
                <a:effectLst/>
                <a:ea typeface="Calibri" panose="020F0502020204030204" pitchFamily="34" charset="0"/>
              </a:rPr>
              <a:t>solves BKP in O(</a:t>
            </a:r>
            <a:r>
              <a:rPr lang="en-CA" sz="1800" dirty="0" err="1">
                <a:solidFill>
                  <a:schemeClr val="tx2"/>
                </a:solidFill>
                <a:effectLst/>
                <a:ea typeface="Calibri" panose="020F0502020204030204" pitchFamily="34" charset="0"/>
              </a:rPr>
              <a:t>nc</a:t>
            </a:r>
            <a:r>
              <a:rPr lang="en-CA" sz="1800" dirty="0">
                <a:solidFill>
                  <a:schemeClr val="tx2"/>
                </a:solidFill>
                <a:effectLst/>
                <a:ea typeface="Calibri" panose="020F0502020204030204" pitchFamily="34" charset="0"/>
              </a:rPr>
              <a:t>) time and O(n + c) space by applying a storage reduction scheme using a recursive “divide and conquer” approach </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pPr marL="0" indent="0">
              <a:buNone/>
            </a:pPr>
            <a:r>
              <a:rPr lang="en-US" sz="1500" dirty="0">
                <a:solidFill>
                  <a:schemeClr val="bg1">
                    <a:lumMod val="75000"/>
                  </a:schemeClr>
                </a:solidFill>
              </a:rPr>
              <a:t>(</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 </a:t>
            </a:r>
            <a:r>
              <a:rPr lang="en-CA" sz="1500" dirty="0" err="1">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Pferschy</a:t>
            </a:r>
            <a:r>
              <a:rPr lang="en-CA" sz="1500" dirty="0">
                <a:solidFill>
                  <a:schemeClr val="bg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Dynamic programming revisited: Improving knapsack algorithms, Computing 63 (4) (1999) 419–430.</a:t>
            </a:r>
            <a:r>
              <a:rPr lang="en-US" sz="1500" dirty="0">
                <a:solidFill>
                  <a:schemeClr val="bg1">
                    <a:lumMod val="75000"/>
                  </a:schemeClr>
                </a:solidFill>
              </a:rPr>
              <a:t>)</a:t>
            </a:r>
            <a:endParaRPr lang="en-CA" sz="1500" dirty="0">
              <a:solidFill>
                <a:schemeClr val="bg1">
                  <a:lumMod val="75000"/>
                </a:schemeClr>
              </a:solidFill>
            </a:endParaRPr>
          </a:p>
        </p:txBody>
      </p:sp>
    </p:spTree>
    <p:extLst>
      <p:ext uri="{BB962C8B-B14F-4D97-AF65-F5344CB8AC3E}">
        <p14:creationId xmlns:p14="http://schemas.microsoft.com/office/powerpoint/2010/main" val="2355712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3435</TotalTime>
  <Words>1245</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 3</vt:lpstr>
      <vt:lpstr>Facet</vt:lpstr>
      <vt:lpstr>Bounded knapsack Problem(BKP)</vt:lpstr>
      <vt:lpstr>Introduction and Motivation</vt:lpstr>
      <vt:lpstr>Formal Definition for the BKP</vt:lpstr>
      <vt:lpstr>Some algorithms for solving the BKP</vt:lpstr>
      <vt:lpstr>Brute force</vt:lpstr>
      <vt:lpstr>Conversion to 0-1 knapsack instance</vt:lpstr>
      <vt:lpstr>Dynamic Programming</vt:lpstr>
      <vt:lpstr>Method 1: DP1</vt:lpstr>
      <vt:lpstr>Method 2: DP2</vt:lpstr>
      <vt:lpstr>Method 3: DP3</vt:lpstr>
      <vt:lpstr>Fully Polynomial Time Approximation Scheme (FPTAS)</vt:lpstr>
      <vt:lpstr>Metaheuristic algorithms</vt:lpstr>
      <vt:lpstr>Cat Swarm Optimization and Particle Swarm Optimization</vt:lpstr>
      <vt:lpstr>Hybrid Cat-Particle Swarm Optimization (HCPSO)</vt:lpstr>
      <vt:lpstr>Novel Discrete Grey Wolf Optimizer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Bounded knapsack problem</dc:title>
  <dc:creator>seun omojola</dc:creator>
  <cp:lastModifiedBy>seun omojola</cp:lastModifiedBy>
  <cp:revision>8</cp:revision>
  <dcterms:created xsi:type="dcterms:W3CDTF">2023-04-03T14:30:54Z</dcterms:created>
  <dcterms:modified xsi:type="dcterms:W3CDTF">2023-04-06T00:00:03Z</dcterms:modified>
</cp:coreProperties>
</file>