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6" r:id="rId15"/>
    <p:sldId id="268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01" autoAdjust="0"/>
  </p:normalViewPr>
  <p:slideViewPr>
    <p:cSldViewPr>
      <p:cViewPr varScale="1">
        <p:scale>
          <a:sx n="81" d="100"/>
          <a:sy n="81" d="100"/>
        </p:scale>
        <p:origin x="24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FAFFE-4B6B-4289-BD1D-5A1A5A5CB7E0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F1BD-A115-4E7D-99F6-911E18441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5F1BD-A115-4E7D-99F6-911E184412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9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&lt;title&gt;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강아지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&lt;/title&gt;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&lt;meta charset="utf-8"&gt;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&lt;/head&gt;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&lt;p id="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soundslike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&lt;/p&gt;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&lt;script&gt;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walksLike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"duck";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//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walksLike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"dog";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//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walksLike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sleepdog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soundsLike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soundslike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//document 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페이지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//.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getElementById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태그에 있는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사용하여 해당 태그에 접근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일치하는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요소를 나타내는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반환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        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주어진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일치하는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요소가 없으면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walksLike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"dog") 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soundsLike.innerHTML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멍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멍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//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요소의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변경할 수 있음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else if (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walksLike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"duck") 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soundsLike.innerHTML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} else 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soundsLike.innerHTML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~";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}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&lt;/script&gt;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5F1BD-A115-4E7D-99F6-911E184412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3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5F1BD-A115-4E7D-99F6-911E184412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6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3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7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1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0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6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6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5F8D-4D7A-4E42-81B8-52513E2EBCA5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C230-9819-4497-B5E8-43BBD0054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9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UI/UX - 01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41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373813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ex02-1.html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628800"/>
            <a:ext cx="23907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753225" y="2636912"/>
            <a:ext cx="17773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547664" y="3140968"/>
            <a:ext cx="2304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77" y="302912"/>
            <a:ext cx="6748727" cy="64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19" y="1123640"/>
            <a:ext cx="21050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ex03.html</a:t>
            </a:r>
          </a:p>
          <a:p>
            <a:endParaRPr lang="en-US" altLang="ko-KR" b="1" dirty="0"/>
          </a:p>
          <a:p>
            <a:r>
              <a:rPr lang="ko-KR" altLang="en-US" b="1" dirty="0"/>
              <a:t>배열을 사용하여 </a:t>
            </a:r>
            <a:endParaRPr lang="en-US" altLang="ko-KR" b="1" dirty="0"/>
          </a:p>
          <a:p>
            <a:r>
              <a:rPr lang="ko-KR" altLang="en-US" b="1" dirty="0"/>
              <a:t>구절 자동 생성</a:t>
            </a:r>
            <a:endParaRPr lang="en-US" altLang="ko-KR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배열</a:t>
            </a:r>
            <a:endParaRPr lang="en-US" altLang="ko-KR" b="1" dirty="0"/>
          </a:p>
          <a:p>
            <a:r>
              <a:rPr lang="en-US" altLang="ko-KR" b="1" dirty="0"/>
              <a:t> - </a:t>
            </a:r>
            <a:r>
              <a:rPr lang="en-US" altLang="ko-KR" b="1" dirty="0" err="1"/>
              <a:t>Math.floor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 - </a:t>
            </a:r>
            <a:r>
              <a:rPr lang="en-US" altLang="ko-KR" b="1" dirty="0" err="1"/>
              <a:t>Math.random</a:t>
            </a:r>
            <a:r>
              <a:rPr lang="en-US" altLang="ko-KR" b="1" dirty="0"/>
              <a:t>()</a:t>
            </a:r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707904" y="3503843"/>
            <a:ext cx="41764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3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err="1">
                <a:latin typeface="+mn-ea"/>
              </a:rPr>
              <a:t>Math.floor</a:t>
            </a:r>
            <a:r>
              <a:rPr lang="en-US" altLang="ko-KR" sz="3200" b="1" dirty="0">
                <a:latin typeface="+mn-ea"/>
              </a:rPr>
              <a:t>(), </a:t>
            </a:r>
            <a:r>
              <a:rPr lang="en-US" altLang="ko-KR" sz="3200" b="1" dirty="0" err="1">
                <a:latin typeface="+mn-ea"/>
              </a:rPr>
              <a:t>Math.random</a:t>
            </a:r>
            <a:r>
              <a:rPr lang="en-US" altLang="ko-KR" sz="3200" b="1" dirty="0">
                <a:latin typeface="+mn-ea"/>
              </a:rPr>
              <a:t>()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rand1 = </a:t>
            </a:r>
            <a:r>
              <a:rPr lang="en-US" altLang="ko-KR" sz="2400" dirty="0" err="1">
                <a:latin typeface="+mn-ea"/>
              </a:rPr>
              <a:t>Math.floor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dirty="0" err="1">
                <a:latin typeface="+mn-ea"/>
              </a:rPr>
              <a:t>Math.random</a:t>
            </a:r>
            <a:r>
              <a:rPr lang="en-US" altLang="ko-KR" sz="2400" dirty="0">
                <a:latin typeface="+mn-ea"/>
              </a:rPr>
              <a:t>() * words1.length); </a:t>
            </a:r>
            <a:r>
              <a:rPr lang="en-US" altLang="ko-KR" sz="2400" dirty="0" err="1">
                <a:latin typeface="+mn-ea"/>
              </a:rPr>
              <a:t>Math.random</a:t>
            </a:r>
            <a:r>
              <a:rPr lang="en-US" altLang="ko-KR" sz="2400" dirty="0">
                <a:latin typeface="+mn-ea"/>
              </a:rPr>
              <a:t>() : 0~1</a:t>
            </a:r>
            <a:r>
              <a:rPr lang="ko-KR" altLang="en-US" sz="2400" dirty="0">
                <a:latin typeface="+mn-ea"/>
              </a:rPr>
              <a:t>사이의  </a:t>
            </a:r>
            <a:r>
              <a:rPr lang="en-US" altLang="ko-KR" sz="2400" dirty="0">
                <a:latin typeface="+mn-ea"/>
              </a:rPr>
              <a:t>[1</a:t>
            </a:r>
            <a:r>
              <a:rPr lang="ko-KR" altLang="en-US" sz="2400" dirty="0">
                <a:latin typeface="+mn-ea"/>
              </a:rPr>
              <a:t>은 포함하지 않음</a:t>
            </a:r>
            <a:r>
              <a:rPr lang="en-US" altLang="ko-KR" sz="2400" dirty="0">
                <a:latin typeface="+mn-ea"/>
              </a:rPr>
              <a:t>]</a:t>
            </a:r>
          </a:p>
          <a:p>
            <a:r>
              <a:rPr lang="en-US" altLang="ko-KR" sz="2400" dirty="0" err="1">
                <a:latin typeface="+mn-ea"/>
              </a:rPr>
              <a:t>Math.floor</a:t>
            </a:r>
            <a:r>
              <a:rPr lang="en-US" altLang="ko-KR" sz="2400" dirty="0">
                <a:latin typeface="+mn-ea"/>
              </a:rPr>
              <a:t>() : </a:t>
            </a:r>
            <a:r>
              <a:rPr lang="ko-KR" altLang="en-US" sz="2400" dirty="0">
                <a:latin typeface="+mn-ea"/>
              </a:rPr>
              <a:t>소수점 버림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즉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수의 범위는 </a:t>
            </a:r>
            <a:r>
              <a:rPr lang="en-US" altLang="ko-KR" sz="2400" dirty="0">
                <a:latin typeface="+mn-ea"/>
              </a:rPr>
              <a:t> 0 ~ (</a:t>
            </a:r>
            <a:r>
              <a:rPr lang="ko-KR" altLang="en-US" sz="2400" dirty="0">
                <a:latin typeface="+mn-ea"/>
              </a:rPr>
              <a:t>곱해지는 수</a:t>
            </a:r>
            <a:r>
              <a:rPr lang="en-US" altLang="ko-KR" sz="2400" dirty="0">
                <a:latin typeface="+mn-ea"/>
              </a:rPr>
              <a:t>-1) </a:t>
            </a:r>
            <a:r>
              <a:rPr lang="ko-KR" altLang="en-US" sz="2400" dirty="0">
                <a:latin typeface="+mn-ea"/>
              </a:rPr>
              <a:t>가 된다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317" t="47149" r="8960" b="17346"/>
          <a:stretch>
            <a:fillRect/>
          </a:stretch>
        </p:blipFill>
        <p:spPr>
          <a:xfrm>
            <a:off x="395536" y="3717032"/>
            <a:ext cx="8398358" cy="2016224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  <p:cxnSp>
        <p:nvCxnSpPr>
          <p:cNvPr id="5" name="직선 연결선 4"/>
          <p:cNvCxnSpPr/>
          <p:nvPr/>
        </p:nvCxnSpPr>
        <p:spPr>
          <a:xfrm>
            <a:off x="2051720" y="3284984"/>
            <a:ext cx="41764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724"/>
            <a:ext cx="5472608" cy="615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07869"/>
            <a:ext cx="30670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28184" y="764704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ex04.html</a:t>
            </a:r>
          </a:p>
          <a:p>
            <a:endParaRPr lang="en-US" altLang="ko-KR" b="1" dirty="0"/>
          </a:p>
          <a:p>
            <a:r>
              <a:rPr lang="ko-KR" altLang="en-US" b="1" dirty="0"/>
              <a:t>배열과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사용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9155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30765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5576" y="1556792"/>
            <a:ext cx="2291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ex04-1.html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평균기온 추가하기</a:t>
            </a:r>
            <a:endParaRPr lang="en-US" altLang="ko-KR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292080" y="3933056"/>
            <a:ext cx="22844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해보기</a:t>
            </a:r>
          </a:p>
        </p:txBody>
      </p:sp>
    </p:spTree>
    <p:extLst>
      <p:ext uri="{BB962C8B-B14F-4D97-AF65-F5344CB8AC3E}">
        <p14:creationId xmlns:p14="http://schemas.microsoft.com/office/powerpoint/2010/main" val="82472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7018"/>
            <a:ext cx="6349970" cy="643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39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9E80-B113-F984-CFC3-05D87D13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59" y="310092"/>
            <a:ext cx="8229600" cy="1143000"/>
          </a:xfrm>
        </p:spPr>
        <p:txBody>
          <a:bodyPr/>
          <a:lstStyle/>
          <a:p>
            <a:r>
              <a:rPr lang="ko-KR" altLang="en-US"/>
              <a:t>자판기 만들어 보기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74681-FC81-622B-94DC-D047FB30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2" y="1916832"/>
            <a:ext cx="4096322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0149FA-6652-C5E0-62EB-862B58F9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76100"/>
            <a:ext cx="4182059" cy="1019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046B35-1CE2-7777-9369-5D1660BD0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916832"/>
            <a:ext cx="2495898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169E88-D768-DCB2-C947-BC6858E5FC6F}"/>
              </a:ext>
            </a:extLst>
          </p:cNvPr>
          <p:cNvSpPr txBox="1"/>
          <p:nvPr/>
        </p:nvSpPr>
        <p:spPr>
          <a:xfrm>
            <a:off x="517433" y="4959157"/>
            <a:ext cx="8079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 </a:t>
            </a:r>
            <a:r>
              <a:rPr lang="ko-KR" altLang="en-US" dirty="0"/>
              <a:t>를 이용하여 생성된 코인수와 캔의 수를 나타내기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생성되는 코인과 캔의 수는 랜덤으로 </a:t>
            </a:r>
            <a:r>
              <a:rPr lang="en-US" altLang="ko-KR" dirty="0"/>
              <a:t>0~9</a:t>
            </a:r>
            <a:r>
              <a:rPr lang="ko-KR" altLang="en-US" dirty="0"/>
              <a:t>의 수가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자판기의 캔의 수와 코인이 있다면 둘 중 하나가 없어질 때까지</a:t>
            </a:r>
            <a:endParaRPr lang="en-US" altLang="ko-KR" dirty="0"/>
          </a:p>
          <a:p>
            <a:r>
              <a:rPr lang="ko-KR" altLang="en-US" dirty="0"/>
              <a:t>자판기에서 사이다를 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 사이다와 코인의 수는 몇 개가 남았는지 마지막에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98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웹이 동작하는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3489251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1800" dirty="0"/>
              <a:t>웹 서버</a:t>
            </a:r>
            <a:r>
              <a:rPr lang="en-US" altLang="ko-KR" sz="1800" dirty="0"/>
              <a:t>(Web Server) </a:t>
            </a:r>
          </a:p>
          <a:p>
            <a:pPr lvl="1" fontAlgn="base"/>
            <a:r>
              <a:rPr lang="ko-KR" altLang="en-US" sz="1800" dirty="0"/>
              <a:t>클라이언트의 요청을 받아 </a:t>
            </a:r>
            <a:r>
              <a:rPr lang="en-US" altLang="ko-KR" sz="1800" dirty="0"/>
              <a:t>HTML</a:t>
            </a:r>
            <a:r>
              <a:rPr lang="ko-KR" altLang="en-US" sz="1800" dirty="0"/>
              <a:t>이나 오브젝트를 </a:t>
            </a:r>
            <a:r>
              <a:rPr lang="en-US" altLang="ko-KR" sz="1800" b="1" dirty="0"/>
              <a:t>HTTP </a:t>
            </a:r>
            <a:r>
              <a:rPr lang="ko-KR" altLang="en-US" sz="1800" b="1" dirty="0"/>
              <a:t>프로토콜</a:t>
            </a:r>
            <a:r>
              <a:rPr lang="ko-KR" altLang="en-US" sz="1800" dirty="0"/>
              <a:t>을 이용해 전송하는 것이다</a:t>
            </a:r>
            <a:r>
              <a:rPr lang="en-US" altLang="ko-KR" sz="1800" dirty="0"/>
              <a:t>.</a:t>
            </a:r>
          </a:p>
          <a:p>
            <a:pPr lvl="1" fontAlgn="base"/>
            <a:r>
              <a:rPr lang="ko-KR" altLang="en-US" sz="1800" b="1" dirty="0"/>
              <a:t>클라이언트가 요청을 보내오면 그 요청</a:t>
            </a:r>
            <a:r>
              <a:rPr lang="en-US" altLang="ko-KR" sz="1800" b="1" dirty="0"/>
              <a:t>(request)</a:t>
            </a:r>
            <a:r>
              <a:rPr lang="ko-KR" altLang="en-US" sz="1800" b="1" dirty="0"/>
              <a:t>을 처리하고 그 결과를 사용자에게 답변</a:t>
            </a:r>
            <a:r>
              <a:rPr lang="en-US" altLang="ko-KR" sz="1800" b="1" dirty="0"/>
              <a:t>(response)</a:t>
            </a:r>
            <a:r>
              <a:rPr lang="ko-KR" altLang="en-US" sz="1800" b="1" dirty="0"/>
              <a:t>으로 보내준다</a:t>
            </a:r>
            <a:r>
              <a:rPr lang="en-US" altLang="ko-KR" sz="1800" b="1" dirty="0"/>
              <a:t>. </a:t>
            </a:r>
          </a:p>
          <a:p>
            <a:pPr lvl="1" fontAlgn="base"/>
            <a:r>
              <a:rPr lang="ko-KR" altLang="en-US" sz="1800" dirty="0"/>
              <a:t>웹 서버만 구축된 서버는 웹 페이지</a:t>
            </a:r>
            <a:r>
              <a:rPr lang="en-US" altLang="ko-KR" sz="1800" dirty="0"/>
              <a:t>, </a:t>
            </a:r>
            <a:r>
              <a:rPr lang="ko-KR" altLang="en-US" sz="1800" dirty="0"/>
              <a:t>이미지 등 정적인 페이지를 생성하지만</a:t>
            </a:r>
            <a:r>
              <a:rPr lang="en-US" altLang="ko-KR" sz="1800" dirty="0"/>
              <a:t>, servlet </a:t>
            </a:r>
            <a:r>
              <a:rPr lang="ko-KR" altLang="en-US" sz="1800" dirty="0"/>
              <a:t>컨테이너가 탑재되어 있는 </a:t>
            </a:r>
            <a:r>
              <a:rPr lang="en-US" altLang="ko-KR" sz="1800" dirty="0"/>
              <a:t>WAS(Web Application Server)</a:t>
            </a:r>
            <a:r>
              <a:rPr lang="ko-KR" altLang="en-US" sz="1800" dirty="0"/>
              <a:t>는 </a:t>
            </a:r>
            <a:r>
              <a:rPr lang="en-US" altLang="ko-KR" sz="1800" dirty="0"/>
              <a:t>JSP </a:t>
            </a:r>
            <a:r>
              <a:rPr lang="ko-KR" altLang="en-US" sz="1800" dirty="0"/>
              <a:t>페이지를 구동할 수 있게 함으로써 동적인 페이지를 생성할 수 있다</a:t>
            </a:r>
            <a:r>
              <a:rPr lang="en-US" altLang="ko-KR" sz="1800" dirty="0"/>
              <a:t>. </a:t>
            </a:r>
          </a:p>
          <a:p>
            <a:pPr lvl="1" fontAlgn="base"/>
            <a:r>
              <a:rPr lang="ko-KR" altLang="en-US" sz="1800" dirty="0"/>
              <a:t>웹 서버는 웹 문서를</a:t>
            </a:r>
            <a:r>
              <a:rPr lang="en-US" altLang="ko-KR" sz="1800" dirty="0"/>
              <a:t>, WAS</a:t>
            </a:r>
            <a:r>
              <a:rPr lang="ko-KR" altLang="en-US" sz="1800" dirty="0"/>
              <a:t>는 </a:t>
            </a:r>
            <a:r>
              <a:rPr lang="en-US" altLang="ko-KR" sz="1800" dirty="0"/>
              <a:t>JSP </a:t>
            </a:r>
            <a:r>
              <a:rPr lang="ko-KR" altLang="en-US" sz="1800" dirty="0"/>
              <a:t>페이지 등을 양분하여 서버 부담을 줄이는 것이 가능하다</a:t>
            </a:r>
            <a:r>
              <a:rPr lang="en-US" altLang="ko-KR" sz="1800" dirty="0"/>
              <a:t>. </a:t>
            </a:r>
          </a:p>
          <a:p>
            <a:pPr lvl="1" fontAlgn="base"/>
            <a:r>
              <a:rPr lang="ko-KR" altLang="en-US" sz="1800" dirty="0" err="1"/>
              <a:t>웹서버</a:t>
            </a:r>
            <a:r>
              <a:rPr lang="ko-KR" altLang="en-US" sz="1800" dirty="0"/>
              <a:t> </a:t>
            </a:r>
            <a:r>
              <a:rPr lang="en-US" altLang="ko-KR" sz="1800" dirty="0"/>
              <a:t>: Apache, IIS (Internet Information Server) </a:t>
            </a:r>
            <a:r>
              <a:rPr lang="ko-KR" altLang="en-US" sz="1800" dirty="0"/>
              <a:t>등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725144"/>
            <a:ext cx="3168352" cy="179546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1077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99C54-6D12-AF3A-4225-670D97B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애플리케이션 서버 </a:t>
            </a:r>
            <a:r>
              <a:rPr lang="en-US" altLang="ko-KR" dirty="0"/>
              <a:t>- WAS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28EBD-21B7-0F77-2943-C495F2CA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19143"/>
            <a:ext cx="8229600" cy="2507020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웹서버 </a:t>
            </a:r>
            <a:r>
              <a:rPr lang="en-US" altLang="ko-KR" sz="1400" dirty="0"/>
              <a:t>+ </a:t>
            </a:r>
            <a:r>
              <a:rPr lang="ko-KR" altLang="en-US" sz="1400" dirty="0"/>
              <a:t>웹컨테이너 로 웹 상에서 사용하는 컴포넌트를 올려놓고 사용하게 되는 서버이다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b="1" dirty="0"/>
              <a:t>미들웨어</a:t>
            </a:r>
            <a:r>
              <a:rPr lang="en-US" altLang="ko-KR" sz="1400" dirty="0"/>
              <a:t>(</a:t>
            </a:r>
            <a:r>
              <a:rPr lang="ko-KR" altLang="en-US" sz="1400" dirty="0"/>
              <a:t>소프트웨어 엔진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웹컨테이너에서 </a:t>
            </a:r>
            <a:r>
              <a:rPr lang="en-US" altLang="ko-KR" sz="1400" dirty="0"/>
              <a:t>JSP</a:t>
            </a:r>
            <a:r>
              <a:rPr lang="ko-KR" altLang="en-US" sz="1400" dirty="0"/>
              <a:t>와 </a:t>
            </a:r>
            <a:r>
              <a:rPr lang="en-US" altLang="ko-KR" sz="1400" dirty="0"/>
              <a:t>Servlet</a:t>
            </a:r>
            <a:r>
              <a:rPr lang="ko-KR" altLang="en-US" sz="1400" dirty="0"/>
              <a:t>을 실행시킬 수 있는 </a:t>
            </a:r>
            <a:r>
              <a:rPr lang="en-US" altLang="ko-KR" sz="1400" dirty="0"/>
              <a:t>SW</a:t>
            </a:r>
            <a:r>
              <a:rPr lang="ko-KR" altLang="en-US" sz="1400" dirty="0"/>
              <a:t>를 웹 컨테이너 혹은 </a:t>
            </a:r>
            <a:r>
              <a:rPr lang="ko-KR" altLang="en-US" sz="1400" dirty="0" err="1"/>
              <a:t>서블릿</a:t>
            </a:r>
            <a:r>
              <a:rPr lang="ko-KR" altLang="en-US" sz="1400" dirty="0"/>
              <a:t> 컨테이너라고 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b="1" dirty="0"/>
              <a:t>웹 서버에서 </a:t>
            </a:r>
            <a:r>
              <a:rPr lang="en-US" altLang="ko-KR" sz="1400" b="1" dirty="0"/>
              <a:t>JSP</a:t>
            </a:r>
            <a:r>
              <a:rPr lang="ko-KR" altLang="en-US" sz="1400" b="1" dirty="0"/>
              <a:t>를 요청하면 </a:t>
            </a:r>
            <a:r>
              <a:rPr lang="ko-KR" altLang="en-US" sz="1400" b="1" dirty="0" err="1"/>
              <a:t>톰캣에서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JSP</a:t>
            </a:r>
            <a:r>
              <a:rPr lang="ko-KR" altLang="en-US" sz="1400" b="1" dirty="0"/>
              <a:t>파일을 </a:t>
            </a:r>
            <a:r>
              <a:rPr lang="ko-KR" altLang="en-US" sz="1400" b="1" dirty="0" err="1"/>
              <a:t>서블릿으로</a:t>
            </a:r>
            <a:r>
              <a:rPr lang="ko-KR" altLang="en-US" sz="1400" b="1" dirty="0"/>
              <a:t> 변환하여 컴파일을 수행하고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서블릿</a:t>
            </a:r>
            <a:r>
              <a:rPr lang="ko-KR" altLang="en-US" sz="1400" b="1" dirty="0"/>
              <a:t> 수행결과를 웹서버에 전달하게 된다</a:t>
            </a:r>
            <a:r>
              <a:rPr lang="en-US" altLang="ko-KR" sz="1400" b="1" dirty="0"/>
              <a:t>.</a:t>
            </a:r>
          </a:p>
          <a:p>
            <a:pPr lvl="2"/>
            <a:r>
              <a:rPr lang="ko-KR" altLang="en-US" sz="1400" dirty="0"/>
              <a:t>따라서 </a:t>
            </a:r>
            <a:r>
              <a:rPr lang="ko-KR" altLang="en-US" sz="1400" b="1" dirty="0"/>
              <a:t>동적인 페이지를 생성</a:t>
            </a:r>
            <a:r>
              <a:rPr lang="ko-KR" altLang="en-US" sz="1400" dirty="0"/>
              <a:t>할 수 있다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흔히 </a:t>
            </a:r>
            <a:r>
              <a:rPr lang="en-US" altLang="ko-KR" sz="1400" b="1" dirty="0" err="1"/>
              <a:t>apache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web Server , tomcat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WAS</a:t>
            </a:r>
            <a:r>
              <a:rPr lang="ko-KR" altLang="en-US" sz="1400" b="1" dirty="0"/>
              <a:t>라고 말한다</a:t>
            </a:r>
            <a:r>
              <a:rPr lang="en-US" altLang="ko-KR" sz="1400" b="1" dirty="0"/>
              <a:t>.</a:t>
            </a:r>
          </a:p>
          <a:p>
            <a:pPr lvl="2"/>
            <a:r>
              <a:rPr lang="en-US" altLang="ko-KR" sz="1400" dirty="0"/>
              <a:t>Web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HTML,CSS,IMG</a:t>
            </a:r>
            <a:r>
              <a:rPr lang="ko-KR" altLang="en-US" sz="1400" dirty="0"/>
              <a:t> 같은 정적 컨텐츠를 처리하고</a:t>
            </a:r>
            <a:r>
              <a:rPr lang="en-US" altLang="ko-KR" sz="1400" dirty="0"/>
              <a:t>(HTTP </a:t>
            </a:r>
            <a:r>
              <a:rPr lang="ko-KR" altLang="en-US" sz="1400" dirty="0"/>
              <a:t>프로토콜을 통해 읽힐 수 있는 문서</a:t>
            </a:r>
            <a:r>
              <a:rPr lang="en-US" altLang="ko-KR" sz="1400" dirty="0"/>
              <a:t>), </a:t>
            </a:r>
          </a:p>
          <a:p>
            <a:pPr lvl="2"/>
            <a:r>
              <a:rPr lang="en-US" altLang="ko-KR" sz="1400" dirty="0"/>
              <a:t>WAS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ASP,PHP,JSP </a:t>
            </a:r>
            <a:r>
              <a:rPr lang="ko-KR" altLang="en-US" sz="1400" dirty="0"/>
              <a:t>등 개발 언어를 읽고 처리하여 동적 콘텐츠를 처리한다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B8810-DC1A-AAB1-C5C4-B4109B2D0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61787"/>
            <a:ext cx="4963218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1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5275A-B509-3F9C-0D70-D7C3B736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WEB SERVER</a:t>
            </a:r>
            <a:r>
              <a:rPr lang="ko-KR" altLang="en-US" sz="3200" dirty="0"/>
              <a:t>와 </a:t>
            </a:r>
            <a:r>
              <a:rPr lang="en-US" altLang="ko-KR" sz="3200" dirty="0"/>
              <a:t>WAS</a:t>
            </a:r>
            <a:r>
              <a:rPr lang="ko-KR" altLang="en-US" sz="3200" dirty="0"/>
              <a:t>의 분리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943C6-4F55-4B84-1CD6-210D4A86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>
                <a:latin typeface="+mn-ea"/>
              </a:rPr>
              <a:t>WAS 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 err="1">
                <a:latin typeface="+mn-ea"/>
              </a:rPr>
              <a:t>WebServer</a:t>
            </a:r>
            <a:r>
              <a:rPr lang="ko-KR" altLang="en-US" sz="1600" b="1" dirty="0">
                <a:latin typeface="+mn-ea"/>
              </a:rPr>
              <a:t>를 분리하지 않은 경우</a:t>
            </a:r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모든 컨텐츠를 한 곳에 집중시켜 웹서버와 </a:t>
            </a:r>
            <a:r>
              <a:rPr lang="en-US" altLang="ko-KR" sz="1600" dirty="0">
                <a:latin typeface="+mn-ea"/>
              </a:rPr>
              <a:t>WAS</a:t>
            </a:r>
            <a:r>
              <a:rPr lang="ko-KR" altLang="en-US" sz="1600" dirty="0">
                <a:latin typeface="+mn-ea"/>
              </a:rPr>
              <a:t>의 역할을 동시에 수행하게 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스위치를 통한 로드 </a:t>
            </a:r>
            <a:r>
              <a:rPr lang="ko-KR" altLang="en-US" sz="1600" dirty="0" err="1">
                <a:latin typeface="+mn-ea"/>
              </a:rPr>
              <a:t>밸러싱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사용자가 적을 경우 효과적이다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1600" b="1" dirty="0">
                <a:latin typeface="+mn-ea"/>
              </a:rPr>
              <a:t>분리한 경우</a:t>
            </a:r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기능적 분류를 통해 효과적인 분산을 유도한다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정적인 데이터는 웹서버에서 동적인 데이터는 </a:t>
            </a:r>
            <a:r>
              <a:rPr lang="en-US" altLang="ko-KR" sz="1600" dirty="0">
                <a:latin typeface="+mn-ea"/>
              </a:rPr>
              <a:t>WAS</a:t>
            </a:r>
            <a:r>
              <a:rPr lang="ko-KR" altLang="en-US" sz="1600" dirty="0">
                <a:latin typeface="+mn-ea"/>
              </a:rPr>
              <a:t>가 처리하게 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b="1" dirty="0">
                <a:latin typeface="+mn-ea"/>
              </a:rPr>
              <a:t>WAS</a:t>
            </a:r>
            <a:r>
              <a:rPr lang="ko-KR" altLang="en-US" sz="1600" b="1" dirty="0">
                <a:latin typeface="+mn-ea"/>
              </a:rPr>
              <a:t>를 여러 개로 분리하기도 한다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lvl="1"/>
            <a:r>
              <a:rPr lang="ko-KR" altLang="en-US" sz="1600" dirty="0" err="1">
                <a:latin typeface="+mn-ea"/>
              </a:rPr>
              <a:t>로직별로</a:t>
            </a:r>
            <a:r>
              <a:rPr lang="ko-KR" altLang="en-US" sz="1600" dirty="0">
                <a:latin typeface="+mn-ea"/>
              </a:rPr>
              <a:t> 구분하여   특정 로직의 부하에 따라 적절한 대응을 할 수 있게 되지만 설계단계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유지보수가 복잡해질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b="1" dirty="0">
                <a:latin typeface="+mn-ea"/>
              </a:rPr>
              <a:t>WAS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 err="1">
                <a:latin typeface="+mn-ea"/>
              </a:rPr>
              <a:t>WebServer</a:t>
            </a:r>
            <a:r>
              <a:rPr lang="ko-KR" altLang="en-US" sz="1600" b="1" dirty="0">
                <a:latin typeface="+mn-ea"/>
              </a:rPr>
              <a:t>를 분리하는 이유</a:t>
            </a:r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기능을 분리하여 서버의 부하방지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물리적으로 분리하여 보안을 강화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 err="1">
                <a:latin typeface="+mn-ea"/>
              </a:rPr>
              <a:t>여러대의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WAS</a:t>
            </a:r>
            <a:r>
              <a:rPr lang="ko-KR" altLang="en-US" sz="1600" dirty="0">
                <a:latin typeface="+mn-ea"/>
              </a:rPr>
              <a:t>를 연결가능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로드밸런싱</a:t>
            </a:r>
            <a:r>
              <a:rPr lang="ko-KR" altLang="en-US" sz="1600" dirty="0">
                <a:latin typeface="+mn-ea"/>
              </a:rPr>
              <a:t> 역할</a:t>
            </a:r>
            <a:r>
              <a:rPr lang="en-US" altLang="ko-KR" sz="1600" dirty="0">
                <a:latin typeface="+mn-ea"/>
              </a:rPr>
              <a:t>, fail over, fail back </a:t>
            </a:r>
            <a:r>
              <a:rPr lang="ko-KR" altLang="en-US" sz="1600" dirty="0">
                <a:latin typeface="+mn-ea"/>
              </a:rPr>
              <a:t>처리에 유리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ko-KR" altLang="en-US" sz="1600" dirty="0">
                <a:latin typeface="+mn-ea"/>
              </a:rPr>
              <a:t>여러 </a:t>
            </a:r>
            <a:r>
              <a:rPr lang="ko-KR" altLang="en-US" sz="1600" dirty="0" err="1">
                <a:latin typeface="+mn-ea"/>
              </a:rPr>
              <a:t>웹어플리케이션을</a:t>
            </a:r>
            <a:r>
              <a:rPr lang="ko-KR" altLang="en-US" sz="1600" dirty="0">
                <a:latin typeface="+mn-ea"/>
              </a:rPr>
              <a:t> 서비스 가능</a:t>
            </a:r>
            <a:r>
              <a:rPr lang="en-US" altLang="ko-KR" sz="1600" dirty="0">
                <a:latin typeface="+mn-ea"/>
              </a:rPr>
              <a:t>(java,c#,</a:t>
            </a:r>
            <a:r>
              <a:rPr lang="en-US" altLang="ko-KR" sz="1600" dirty="0" err="1">
                <a:latin typeface="+mn-ea"/>
              </a:rPr>
              <a:t>php</a:t>
            </a:r>
            <a:r>
              <a:rPr lang="ko-KR" altLang="en-US" sz="1600" dirty="0">
                <a:latin typeface="+mn-ea"/>
              </a:rPr>
              <a:t> 서버 등 하나의 웹서비스를 통해 서비스 가능하다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31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응용프로그램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 indent="-228600" fontAlgn="base">
              <a:buFont typeface="Arial" pitchFamily="34" charset="0"/>
              <a:buChar char="•"/>
            </a:pPr>
            <a:r>
              <a:rPr lang="ko-KR" altLang="en-US" sz="1800" dirty="0">
                <a:latin typeface="+mn-ea"/>
              </a:rPr>
              <a:t>동적인</a:t>
            </a:r>
            <a:r>
              <a:rPr lang="en-US" altLang="ko-KR" sz="1800" dirty="0">
                <a:latin typeface="+mn-ea"/>
              </a:rPr>
              <a:t>(dynamic) </a:t>
            </a:r>
            <a:r>
              <a:rPr lang="ko-KR" altLang="en-US" sz="1800" dirty="0">
                <a:latin typeface="+mn-ea"/>
              </a:rPr>
              <a:t>페이지 반환을 위한 노력</a:t>
            </a:r>
            <a:endParaRPr lang="en-US" altLang="ko-KR" sz="1800" dirty="0">
              <a:latin typeface="+mn-ea"/>
            </a:endParaRPr>
          </a:p>
          <a:p>
            <a:pPr marL="628650" lvl="2" fontAlgn="base"/>
            <a:r>
              <a:rPr lang="ko-KR" altLang="en-US" sz="1800" dirty="0">
                <a:latin typeface="+mn-ea"/>
              </a:rPr>
              <a:t>클라이언트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웹 브라우저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측</a:t>
            </a:r>
            <a:endParaRPr lang="en-US" altLang="ko-KR" sz="1800" dirty="0">
              <a:latin typeface="+mn-ea"/>
            </a:endParaRPr>
          </a:p>
          <a:p>
            <a:pPr marL="1085850" lvl="3" fontAlgn="base"/>
            <a:r>
              <a:rPr lang="en-US" altLang="ko-KR" sz="1400" dirty="0">
                <a:latin typeface="+mn-ea"/>
              </a:rPr>
              <a:t>JavaScript(interpreter in browser)</a:t>
            </a:r>
            <a:r>
              <a:rPr lang="ko-KR" altLang="en-US" sz="1400" dirty="0">
                <a:latin typeface="+mn-ea"/>
              </a:rPr>
              <a:t>를 이용</a:t>
            </a:r>
            <a:endParaRPr lang="en-US" altLang="ko-KR" sz="1400" dirty="0">
              <a:latin typeface="+mn-ea"/>
            </a:endParaRPr>
          </a:p>
          <a:p>
            <a:pPr marL="1085850" lvl="3" fontAlgn="base"/>
            <a:r>
              <a:rPr lang="en-US" altLang="ko-KR" sz="1400" dirty="0">
                <a:latin typeface="+mn-ea"/>
              </a:rPr>
              <a:t>AJAX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(Asynchronous(</a:t>
            </a:r>
            <a:r>
              <a:rPr lang="ko-KR" altLang="en-US" sz="1400" dirty="0" err="1">
                <a:latin typeface="+mn-ea"/>
              </a:rPr>
              <a:t>비동기</a:t>
            </a:r>
            <a:r>
              <a:rPr lang="en-US" altLang="ko-KR" sz="1400" dirty="0">
                <a:latin typeface="+mn-ea"/>
              </a:rPr>
              <a:t>) JavaScript and XML)</a:t>
            </a:r>
          </a:p>
          <a:p>
            <a:pPr marL="1543050" lvl="4" fontAlgn="base"/>
            <a:r>
              <a:rPr lang="ko-KR" altLang="en-US" sz="1400" dirty="0">
                <a:latin typeface="+mn-ea"/>
              </a:rPr>
              <a:t>웹 서버와 비동기적으로 데이터 교환 </a:t>
            </a:r>
            <a:r>
              <a:rPr lang="en-US" altLang="ko-KR" sz="1400" dirty="0">
                <a:latin typeface="+mn-ea"/>
              </a:rPr>
              <a:t>(JSON, JSON-RPC)</a:t>
            </a:r>
          </a:p>
          <a:p>
            <a:pPr marL="1543050" lvl="4" fontAlgn="base"/>
            <a:r>
              <a:rPr lang="ko-KR" altLang="en-US" sz="1400" dirty="0">
                <a:latin typeface="+mn-ea"/>
              </a:rPr>
              <a:t>전체페이지를 </a:t>
            </a:r>
            <a:r>
              <a:rPr lang="en-US" altLang="ko-KR" sz="1400" dirty="0">
                <a:latin typeface="+mn-ea"/>
              </a:rPr>
              <a:t>reload </a:t>
            </a:r>
            <a:r>
              <a:rPr lang="ko-KR" altLang="en-US" sz="1400" dirty="0">
                <a:latin typeface="+mn-ea"/>
              </a:rPr>
              <a:t>하지 않고 변경된 데이터 부분만 </a:t>
            </a:r>
            <a:r>
              <a:rPr lang="en-US" altLang="ko-KR" sz="1400" dirty="0">
                <a:latin typeface="+mn-ea"/>
              </a:rPr>
              <a:t>refresh</a:t>
            </a:r>
            <a:r>
              <a:rPr lang="ko-KR" altLang="en-US" sz="1400" dirty="0">
                <a:latin typeface="+mn-ea"/>
              </a:rPr>
              <a:t>하는 기법</a:t>
            </a:r>
            <a:endParaRPr lang="en-US" altLang="ko-KR" sz="1400" dirty="0">
              <a:latin typeface="+mn-ea"/>
            </a:endParaRPr>
          </a:p>
          <a:p>
            <a:pPr marL="628650" lvl="2" fontAlgn="base"/>
            <a:r>
              <a:rPr lang="ko-KR" altLang="en-US" sz="1800" dirty="0">
                <a:latin typeface="+mn-ea"/>
              </a:rPr>
              <a:t>서버 측</a:t>
            </a:r>
            <a:r>
              <a:rPr lang="en-US" altLang="ko-KR" sz="1800" dirty="0">
                <a:latin typeface="+mn-ea"/>
              </a:rPr>
              <a:t>:</a:t>
            </a:r>
          </a:p>
          <a:p>
            <a:pPr marL="1085850" lvl="3" fontAlgn="base"/>
            <a:r>
              <a:rPr lang="en-US" altLang="ko-KR" sz="1200" dirty="0">
                <a:latin typeface="+mn-ea"/>
              </a:rPr>
              <a:t>CGI(Common Gateway Interface) </a:t>
            </a:r>
            <a:r>
              <a:rPr lang="ko-KR" altLang="en-US" sz="1200" dirty="0">
                <a:latin typeface="+mn-ea"/>
              </a:rPr>
              <a:t>프로그램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웹서버와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DB </a:t>
            </a:r>
            <a:r>
              <a:rPr lang="ko-KR" altLang="en-US" sz="1200" dirty="0">
                <a:latin typeface="+mn-ea"/>
              </a:rPr>
              <a:t>사이</a:t>
            </a:r>
            <a:endParaRPr lang="en-US" altLang="ko-KR" sz="1200" dirty="0">
              <a:latin typeface="+mn-ea"/>
            </a:endParaRPr>
          </a:p>
          <a:p>
            <a:pPr marL="1543050" lvl="4" fontAlgn="base"/>
            <a:r>
              <a:rPr lang="en-US" altLang="ko-KR" sz="1200" dirty="0">
                <a:latin typeface="+mn-ea"/>
              </a:rPr>
              <a:t>HTTP </a:t>
            </a:r>
            <a:r>
              <a:rPr lang="ko-KR" altLang="en-US" sz="1200" dirty="0">
                <a:latin typeface="+mn-ea"/>
              </a:rPr>
              <a:t>요청으로부터 매개변수들을 받아들일 수 있으며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마치 저장된 페이지가 있는 것처럼 데이터를 반환할 수 있는 프로그램</a:t>
            </a:r>
            <a:endParaRPr lang="en-US" altLang="ko-KR" sz="1200" dirty="0">
              <a:latin typeface="+mn-ea"/>
            </a:endParaRPr>
          </a:p>
          <a:p>
            <a:pPr marL="1543050" lvl="4" fontAlgn="base"/>
            <a:r>
              <a:rPr lang="ko-KR" altLang="en-US" sz="1200" dirty="0" err="1">
                <a:latin typeface="+mn-ea"/>
              </a:rPr>
              <a:t>웹서버의</a:t>
            </a:r>
            <a:r>
              <a:rPr lang="ko-KR" altLang="en-US" sz="1200" dirty="0">
                <a:latin typeface="+mn-ea"/>
              </a:rPr>
              <a:t> 기능으로는 필요한 데이터를 가져오기 힘들어 필요한 데이터를 가져올 수 있는 별도의 프로그램을 작성</a:t>
            </a:r>
            <a:endParaRPr lang="en-US" altLang="ko-KR" sz="1200" dirty="0">
              <a:latin typeface="+mn-ea"/>
            </a:endParaRPr>
          </a:p>
          <a:p>
            <a:pPr marL="1543050" lvl="4" fontAlgn="base"/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단계 </a:t>
            </a:r>
            <a:r>
              <a:rPr lang="en-US" altLang="ko-KR" sz="1200" dirty="0">
                <a:latin typeface="+mn-ea"/>
              </a:rPr>
              <a:t>: C, Fortran, Unix Shell Script, Perl, Visual Basic, …</a:t>
            </a:r>
          </a:p>
          <a:p>
            <a:pPr marL="1543050" lvl="4" fontAlgn="base"/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단계</a:t>
            </a:r>
            <a:r>
              <a:rPr lang="en-US" altLang="ko-KR" sz="1200" dirty="0">
                <a:latin typeface="+mn-ea"/>
              </a:rPr>
              <a:t>(script) : PHP, ASP, JSP, ...</a:t>
            </a:r>
            <a:r>
              <a:rPr lang="ko-KR" altLang="en-US" sz="1200" dirty="0">
                <a:latin typeface="+mn-ea"/>
              </a:rPr>
              <a:t> 쉬운 언어로 제공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서버에서 동작하는 스크립트 언어</a:t>
            </a:r>
          </a:p>
          <a:p>
            <a:endParaRPr lang="ko-KR" altLang="en-US" sz="1800" dirty="0">
              <a:latin typeface="+mn-ea"/>
            </a:endParaRPr>
          </a:p>
        </p:txBody>
      </p:sp>
      <p:sp>
        <p:nvSpPr>
          <p:cNvPr id="6" name="AutoShape 3" descr="https://networkencyclopedia.com/wp-content/uploads/2019/09/Common-Gateway-Interfac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5" descr="https://networkencyclopedia.com/wp-content/uploads/2019/09/Common-Gateway-Interface.pn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7" descr="https://networkencyclopedia.com/wp-content/uploads/2019/09/Common-Gateway-Interface.pn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9" descr="https://networkencyclopedia.com/wp-content/uploads/2019/09/Common-Gateway-Interface.pn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085184"/>
            <a:ext cx="3607792" cy="165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8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000" b="1" dirty="0">
                <a:latin typeface="+mn-ea"/>
              </a:rPr>
              <a:t>Markup + JavaScript APIs + CSS =&gt;HTML5</a:t>
            </a:r>
          </a:p>
          <a:p>
            <a:r>
              <a:rPr lang="en-US" altLang="ko-KR" sz="2000" b="1" dirty="0">
                <a:latin typeface="+mn-ea"/>
              </a:rPr>
              <a:t>HTML5 JavaScript APIs</a:t>
            </a:r>
          </a:p>
          <a:p>
            <a:pPr lvl="1"/>
            <a:r>
              <a:rPr lang="en-US" altLang="ko-KR" sz="1500" dirty="0">
                <a:latin typeface="+mn-ea"/>
              </a:rPr>
              <a:t>Canvas</a:t>
            </a:r>
          </a:p>
          <a:p>
            <a:pPr lvl="1"/>
            <a:r>
              <a:rPr lang="en-US" altLang="ko-KR" sz="1500" dirty="0">
                <a:latin typeface="+mn-ea"/>
              </a:rPr>
              <a:t>Video</a:t>
            </a:r>
          </a:p>
          <a:p>
            <a:pPr lvl="1"/>
            <a:r>
              <a:rPr lang="en-US" altLang="ko-KR" sz="1500" dirty="0">
                <a:latin typeface="+mn-ea"/>
              </a:rPr>
              <a:t>Audio</a:t>
            </a:r>
          </a:p>
          <a:p>
            <a:pPr lvl="1"/>
            <a:r>
              <a:rPr lang="en-US" altLang="ko-KR" sz="1500" b="1" dirty="0" err="1">
                <a:latin typeface="+mn-ea"/>
              </a:rPr>
              <a:t>Geolocation</a:t>
            </a:r>
            <a:endParaRPr lang="en-US" altLang="ko-KR" sz="1500" b="1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Local Storage</a:t>
            </a:r>
          </a:p>
          <a:p>
            <a:pPr lvl="1"/>
            <a:r>
              <a:rPr lang="en-US" altLang="ko-KR" sz="1500" dirty="0">
                <a:latin typeface="+mn-ea"/>
              </a:rPr>
              <a:t>Drag &amp; Drop</a:t>
            </a:r>
          </a:p>
          <a:p>
            <a:pPr lvl="1"/>
            <a:r>
              <a:rPr lang="en-US" altLang="ko-KR" sz="1500" dirty="0">
                <a:latin typeface="+mn-ea"/>
              </a:rPr>
              <a:t>Sockets</a:t>
            </a:r>
          </a:p>
          <a:p>
            <a:pPr lvl="1"/>
            <a:r>
              <a:rPr lang="en-US" altLang="ko-KR" sz="1500" dirty="0">
                <a:latin typeface="+mn-ea"/>
              </a:rPr>
              <a:t>Forms</a:t>
            </a:r>
          </a:p>
          <a:p>
            <a:pPr lvl="1"/>
            <a:r>
              <a:rPr lang="en-US" altLang="ko-KR" sz="1500" dirty="0">
                <a:latin typeface="+mn-ea"/>
              </a:rPr>
              <a:t>Web Workers</a:t>
            </a:r>
          </a:p>
          <a:p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555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655"/>
            <a:ext cx="6305062" cy="640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038" y="836712"/>
            <a:ext cx="25699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ex01.html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기본적인 </a:t>
            </a:r>
            <a:r>
              <a:rPr lang="en-US" altLang="ko-KR" b="1" dirty="0" err="1"/>
              <a:t>dom</a:t>
            </a:r>
            <a:r>
              <a:rPr lang="en-US" altLang="ko-KR" b="1" dirty="0"/>
              <a:t> </a:t>
            </a:r>
            <a:r>
              <a:rPr lang="ko-KR" altLang="en-US" b="1" dirty="0"/>
              <a:t>구조</a:t>
            </a:r>
            <a:endParaRPr lang="en-US" altLang="ko-KR" dirty="0"/>
          </a:p>
          <a:p>
            <a:r>
              <a:rPr lang="en-US" altLang="ko-KR" b="1" dirty="0"/>
              <a:t>- Document</a:t>
            </a:r>
          </a:p>
          <a:p>
            <a:r>
              <a:rPr lang="en-US" altLang="ko-KR" b="1" dirty="0"/>
              <a:t>.</a:t>
            </a:r>
            <a:r>
              <a:rPr lang="en-US" altLang="ko-KR" b="1" dirty="0" err="1"/>
              <a:t>getElementById</a:t>
            </a:r>
            <a:r>
              <a:rPr lang="en-US" altLang="ko-KR" b="1" dirty="0"/>
              <a:t>(“id”)</a:t>
            </a:r>
          </a:p>
          <a:p>
            <a:r>
              <a:rPr lang="en-US" altLang="ko-KR" b="1" dirty="0"/>
              <a:t>- </a:t>
            </a:r>
            <a:r>
              <a:rPr lang="en-US" altLang="ko-KR" b="1" dirty="0" err="1"/>
              <a:t>innerHTML</a:t>
            </a:r>
            <a:endParaRPr lang="en-US" altLang="ko-KR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004048" y="3645024"/>
            <a:ext cx="17773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851920" y="4869160"/>
            <a:ext cx="17773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ex02.html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5396"/>
            <a:ext cx="5888037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2333625" cy="30194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6444208" y="2636912"/>
            <a:ext cx="17773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411562" y="3356992"/>
            <a:ext cx="17773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1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왜 변화가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000" dirty="0">
                <a:latin typeface="+mn-ea"/>
              </a:rPr>
              <a:t>페이지가 완전히 </a:t>
            </a:r>
            <a:r>
              <a:rPr lang="ko-KR" altLang="en-US" sz="2000" dirty="0" err="1">
                <a:latin typeface="+mn-ea"/>
              </a:rPr>
              <a:t>로드되지</a:t>
            </a:r>
            <a:r>
              <a:rPr lang="ko-KR" altLang="en-US" sz="2000" dirty="0">
                <a:latin typeface="+mn-ea"/>
              </a:rPr>
              <a:t> 않았을 때</a:t>
            </a:r>
            <a:r>
              <a:rPr lang="en-US" altLang="ko-KR" sz="2000" dirty="0">
                <a:latin typeface="+mn-ea"/>
              </a:rPr>
              <a:t>, JavaScript </a:t>
            </a:r>
            <a:r>
              <a:rPr lang="ko-KR" altLang="en-US" sz="2000" dirty="0">
                <a:latin typeface="+mn-ea"/>
              </a:rPr>
              <a:t>코드가 실행된다면 아직 </a:t>
            </a:r>
            <a:r>
              <a:rPr lang="en-US" altLang="ko-KR" sz="2000" dirty="0">
                <a:latin typeface="+mn-ea"/>
              </a:rPr>
              <a:t>DOM </a:t>
            </a:r>
            <a:r>
              <a:rPr lang="ko-KR" altLang="en-US" sz="2000" dirty="0">
                <a:latin typeface="+mn-ea"/>
              </a:rPr>
              <a:t>역시 완전하게 생성되지 않았을 것이다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fontAlgn="base"/>
            <a:r>
              <a:rPr lang="en-US" altLang="ko-KR" sz="2000" dirty="0">
                <a:latin typeface="+mn-ea"/>
              </a:rPr>
              <a:t>DOM</a:t>
            </a:r>
            <a:r>
              <a:rPr lang="ko-KR" altLang="en-US" sz="2000" dirty="0">
                <a:latin typeface="+mn-ea"/>
              </a:rPr>
              <a:t>이 생성되지 않았다면 </a:t>
            </a:r>
            <a:r>
              <a:rPr lang="en-US" altLang="ko-KR" sz="2000" dirty="0">
                <a:latin typeface="+mn-ea"/>
              </a:rPr>
              <a:t>&lt;p id="</a:t>
            </a:r>
            <a:r>
              <a:rPr lang="en-US" altLang="ko-KR" sz="2000" dirty="0" err="1">
                <a:latin typeface="+mn-ea"/>
              </a:rPr>
              <a:t>greenplanet</a:t>
            </a:r>
            <a:r>
              <a:rPr lang="en-US" altLang="ko-KR" sz="2000" dirty="0">
                <a:latin typeface="+mn-ea"/>
              </a:rPr>
              <a:t>“&gt; </a:t>
            </a:r>
            <a:r>
              <a:rPr lang="ko-KR" altLang="en-US" sz="2000" dirty="0">
                <a:latin typeface="+mn-ea"/>
              </a:rPr>
              <a:t>요소 역시 아직 </a:t>
            </a:r>
            <a:r>
              <a:rPr lang="ko-KR" altLang="en-US" sz="2000" b="1" dirty="0">
                <a:latin typeface="+mn-ea"/>
              </a:rPr>
              <a:t>존재하지 않는다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fontAlgn="base"/>
            <a:r>
              <a:rPr lang="ko-KR" altLang="en-US" sz="2000" dirty="0">
                <a:latin typeface="+mn-ea"/>
              </a:rPr>
              <a:t>따라서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페이지가 완전히 로드 되기 전에 요소에 접근하거나 변경하려 하면 자바스크립트 에러가 발생하거나 여러분이 작성한 코드가 작동하지 않는다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fontAlgn="base"/>
            <a:endParaRPr lang="ko-KR" altLang="en-US" sz="2000" dirty="0">
              <a:latin typeface="+mn-ea"/>
            </a:endParaRPr>
          </a:p>
          <a:p>
            <a:pPr fontAlgn="base"/>
            <a:r>
              <a:rPr lang="ko-KR" altLang="en-US" sz="2000" dirty="0">
                <a:latin typeface="+mn-ea"/>
              </a:rPr>
              <a:t>따라서 페이지가 완전히 로드 된 후에 </a:t>
            </a:r>
            <a:r>
              <a:rPr lang="en-US" altLang="ko-KR" sz="2000" dirty="0">
                <a:latin typeface="+mn-ea"/>
              </a:rPr>
              <a:t>JavaScript</a:t>
            </a:r>
            <a:r>
              <a:rPr lang="ko-KR" altLang="en-US" sz="2000" dirty="0">
                <a:latin typeface="+mn-ea"/>
              </a:rPr>
              <a:t>가 실행을 시작하게 하는 것이 의미가 있으며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브라우저가 페이지 로드를 완료한 뒤 함수를 실행하려면 </a:t>
            </a:r>
            <a:r>
              <a:rPr lang="en-US" altLang="ko-KR" sz="2000" b="1" dirty="0" err="1">
                <a:latin typeface="+mn-ea"/>
              </a:rPr>
              <a:t>window.onload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속성</a:t>
            </a:r>
            <a:r>
              <a:rPr lang="ko-KR" altLang="en-US" sz="2000" dirty="0">
                <a:latin typeface="+mn-ea"/>
              </a:rPr>
              <a:t>에 해당 함수를 할당 한다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65474" y="5301208"/>
            <a:ext cx="17773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5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Office PowerPoint</Application>
  <PresentationFormat>화면 슬라이드 쇼(4:3)</PresentationFormat>
  <Paragraphs>128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UI/UX - 01</vt:lpstr>
      <vt:lpstr>웹이 동작하는 과정</vt:lpstr>
      <vt:lpstr>웹 애플리케이션 서버 - WAS</vt:lpstr>
      <vt:lpstr>WEB SERVER와 WAS의 분리 이유</vt:lpstr>
      <vt:lpstr>웹 응용프로그램</vt:lpstr>
      <vt:lpstr>HTML5</vt:lpstr>
      <vt:lpstr>PowerPoint 프레젠테이션</vt:lpstr>
      <vt:lpstr>ex02.html</vt:lpstr>
      <vt:lpstr>왜 변화가 없을까?</vt:lpstr>
      <vt:lpstr>ex02-1.html</vt:lpstr>
      <vt:lpstr>PowerPoint 프레젠테이션</vt:lpstr>
      <vt:lpstr>Math.floor(), Math.random()</vt:lpstr>
      <vt:lpstr>PowerPoint 프레젠테이션</vt:lpstr>
      <vt:lpstr>해보기</vt:lpstr>
      <vt:lpstr>PowerPoint 프레젠테이션</vt:lpstr>
      <vt:lpstr>자판기 만들어 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kimyoonji</cp:lastModifiedBy>
  <cp:revision>24</cp:revision>
  <dcterms:created xsi:type="dcterms:W3CDTF">2023-03-06T13:59:17Z</dcterms:created>
  <dcterms:modified xsi:type="dcterms:W3CDTF">2023-03-07T01:52:35Z</dcterms:modified>
</cp:coreProperties>
</file>