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7" r:id="rId3"/>
    <p:sldId id="266" r:id="rId4"/>
    <p:sldId id="271" r:id="rId5"/>
    <p:sldId id="272" r:id="rId6"/>
    <p:sldId id="273" r:id="rId7"/>
    <p:sldId id="265" r:id="rId8"/>
    <p:sldId id="267" r:id="rId9"/>
    <p:sldId id="256" r:id="rId10"/>
    <p:sldId id="268" r:id="rId11"/>
    <p:sldId id="269" r:id="rId12"/>
    <p:sldId id="274" r:id="rId13"/>
    <p:sldId id="277" r:id="rId14"/>
    <p:sldId id="27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36" autoAdjust="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34C07-989B-4F61-AE3F-153A5F3AB426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3E048-7B4A-4117-B6D0-90433868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5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BDE6A-97F3-CC40-4AEE-90F8CF3C3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AA2C50-F721-E846-B0A3-912C20B4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627D3-6D38-3AED-8815-166D4CAB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4E353-5936-79D9-1D4C-AA8EC062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1E368-3A52-479D-19A8-72AD396A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66AAE-0309-9FD6-3B2A-A6E33955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DFFBC-970D-1841-4C38-0525937A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BB82F-E93E-1256-1C82-339B723F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41B73-C342-4B09-D4F2-7F519A6A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0BBF7-3199-8000-BD61-D7468E4B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9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A4077-FB3E-15C4-EAC1-205A97F3C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51433-048F-6B88-BDE0-71B6D75AF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18426-9298-D715-1B72-43727C62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CFFF6-712D-F1E0-AEB9-0C0356CA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7F429-6243-3335-0790-154FDDCC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8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9C572-FD61-462C-620D-20829F1B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69721-0338-621C-21C1-1EB73A13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DB024-7A5F-1D4A-10AD-A660E7FF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C074-84BB-D4D8-8A35-E5F6FF80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18A6A-97D8-52E9-8D83-F6866529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218AD-2F91-37B1-D083-97AFB4BD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533B0-DFC5-11FA-EFB3-71417575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FCAEC-5738-A778-0C82-83EE54A2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1A1D0-5B70-3ED7-6F9C-F29AE6FD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47421-D7F5-4241-C780-86AAE0F1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37BEF-D739-68FE-6D80-5DD628A2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5E0F6-4F53-3351-A726-989164FE8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5CE8B9-4CBC-48B5-F300-6F3B2E52E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DD377-D735-2EA5-CD55-A8FA03CF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C311A-CF67-020A-867E-F26CA053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8D09D-A394-C3D6-C92E-AAA32402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D954E-D35A-2358-61A5-2CA0BC38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311A3-6371-65D7-C93D-63EDA400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B5C697-4D4B-AAF0-17E6-E257147A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89AE8C-7BAC-3236-4AE1-25D37292E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D5D473-EB72-A26F-B994-13E761E1B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9E6242-A60B-3E65-64CB-BB2AB957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E6A28F-A398-146D-0B12-E7573203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0A37A-E6F5-6691-8254-3AF1ED9C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2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BB334-F5C7-21E7-F7E5-23E0A9CF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867F09-5F5E-3D38-A87A-2DF95D5F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D06DCE-62AB-CF9A-2CD0-844FF720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E1EFEE-EC5F-2BC7-E622-B75518C1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9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3AF918-9BA8-A51C-3292-C4DBC691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B9D63D-B538-7E45-EBF2-36885458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F048AE-50A2-9934-8D02-048DD5B7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7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55F61-53FD-F860-174D-C87A0112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40B27-385D-74F6-36AC-01785EA3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C7A9E7-058F-821B-8EDD-DC5E776F6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70838-B463-E87E-A1CF-A170FCA8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75A8D-0D9A-D788-EDCF-8F7A5CE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CCFB7C-1C4D-8A5C-0EEB-5A78CC90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05536-0380-2D9E-A61C-549DF697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BD26C6-8246-B1FF-34DE-BA4D8A461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888404-B169-F1ED-DB8F-3C877CE72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2E511-5BDC-287F-F76F-EC93CE73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6268F-B807-65C8-CC2A-6386401D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9C40B-EB6A-29C5-515E-4A84F5C2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1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928E0A-0E7D-B522-8309-0E919DCA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F61B1-58D0-E917-4BD5-DAED061F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92F31-976E-1E71-6EF7-CF30CBE3E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1F66-E70E-4992-8451-264A0511747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DC6C2-1FC7-2FB6-420B-B373B28FD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C2DEE-8EBD-83A0-955D-B6183AF58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2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C3FA-90EA-49EE-84D5-1C82E9BD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2766218"/>
            <a:ext cx="11207262" cy="1325563"/>
          </a:xfrm>
        </p:spPr>
        <p:txBody>
          <a:bodyPr>
            <a:normAutofit/>
          </a:bodyPr>
          <a:lstStyle/>
          <a:p>
            <a:pPr algn="ctr" latinLnBrk="1"/>
            <a:r>
              <a:rPr lang="en-US" altLang="ko-KR" sz="30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SQL </a:t>
            </a:r>
            <a:r>
              <a:rPr lang="ko-KR" altLang="en-US" sz="30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쿼리 자동 생성을 위한 자연어 질의 정제 및 표준화 시스템</a:t>
            </a:r>
            <a:r>
              <a:rPr lang="en-US" altLang="ko-KR" sz="20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 </a:t>
            </a:r>
            <a:br>
              <a:rPr lang="en-US" altLang="ko-KR" sz="20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</a:br>
            <a:r>
              <a:rPr lang="en-US" altLang="ko-KR" sz="15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Natural language query refinement and standardization system for automatic generation of SQL query</a:t>
            </a:r>
            <a:endParaRPr lang="ko-KR" altLang="en-US" sz="1500" b="1" dirty="0">
              <a:latin typeface="Noto Sans" panose="020B0502040504020204" pitchFamily="34" charset="0"/>
              <a:ea typeface="KoPubWorld돋움체 Medium" panose="0000060000000000000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C453B-0BB4-4087-B7B5-41E5EC825AFB}"/>
              </a:ext>
            </a:extLst>
          </p:cNvPr>
          <p:cNvSpPr txBox="1"/>
          <p:nvPr/>
        </p:nvSpPr>
        <p:spPr>
          <a:xfrm>
            <a:off x="9686925" y="5648325"/>
            <a:ext cx="1859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석사과정 송민섭</a:t>
            </a:r>
            <a:endParaRPr lang="en-US" altLang="ko-KR" dirty="0">
              <a:latin typeface="Noto Sans" panose="020B0502040504020204" pitchFamily="34" charset="0"/>
              <a:ea typeface="KoPubWorld돋움체 Medium" panose="00000600000000000000"/>
              <a:cs typeface="Noto Sans" panose="020B0502040504020204" pitchFamily="34" charset="0"/>
            </a:endParaRPr>
          </a:p>
          <a:p>
            <a:r>
              <a:rPr lang="ko-KR" altLang="en-US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석사과정 이승건</a:t>
            </a:r>
          </a:p>
        </p:txBody>
      </p:sp>
    </p:spTree>
    <p:extLst>
      <p:ext uri="{BB962C8B-B14F-4D97-AF65-F5344CB8AC3E}">
        <p14:creationId xmlns:p14="http://schemas.microsoft.com/office/powerpoint/2010/main" val="182550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5FD14-328F-54DC-C328-56F8EB3CD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1BD12A6-C031-F515-6F09-3030DD337F9B}"/>
              </a:ext>
            </a:extLst>
          </p:cNvPr>
          <p:cNvSpPr/>
          <p:nvPr/>
        </p:nvSpPr>
        <p:spPr>
          <a:xfrm>
            <a:off x="7670201" y="935639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“</a:t>
            </a:r>
            <a:r>
              <a:rPr lang="ko-KR" altLang="en-US" sz="600" dirty="0">
                <a:solidFill>
                  <a:schemeClr val="tx1"/>
                </a:solidFill>
              </a:rPr>
              <a:t>숫자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포함되어 있는 화학물질을 등록일자 기준 오름차순으로 정렬해서 보여줘</a:t>
            </a:r>
            <a:r>
              <a:rPr lang="en-US" altLang="ko-KR" sz="600" dirty="0">
                <a:solidFill>
                  <a:schemeClr val="tx1"/>
                </a:solidFill>
              </a:rPr>
              <a:t>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719D226A-9EF2-4320-6EE0-573274967DC5}"/>
              </a:ext>
            </a:extLst>
          </p:cNvPr>
          <p:cNvSpPr/>
          <p:nvPr/>
        </p:nvSpPr>
        <p:spPr>
          <a:xfrm>
            <a:off x="9480773" y="935638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0" dirty="0">
                <a:solidFill>
                  <a:schemeClr val="tx1"/>
                </a:solidFill>
              </a:rPr>
              <a:t>"</a:t>
            </a:r>
            <a:r>
              <a:rPr lang="ko-KR" altLang="en-US" sz="600" b="0" dirty="0">
                <a:solidFill>
                  <a:schemeClr val="tx1"/>
                </a:solidFill>
              </a:rPr>
              <a:t>화학물질을 찾는데</a:t>
            </a:r>
            <a:r>
              <a:rPr lang="en-US" altLang="ko-KR" sz="600" b="0" dirty="0">
                <a:solidFill>
                  <a:schemeClr val="tx1"/>
                </a:solidFill>
              </a:rPr>
              <a:t>, </a:t>
            </a:r>
            <a:r>
              <a:rPr lang="ko-KR" altLang="en-US" sz="600" b="0" dirty="0">
                <a:solidFill>
                  <a:schemeClr val="tx1"/>
                </a:solidFill>
              </a:rPr>
              <a:t>그 번호 안에 </a:t>
            </a:r>
            <a:r>
              <a:rPr lang="en-US" altLang="ko-KR" sz="600" b="0" dirty="0">
                <a:solidFill>
                  <a:schemeClr val="tx1"/>
                </a:solidFill>
              </a:rPr>
              <a:t>71</a:t>
            </a:r>
            <a:r>
              <a:rPr lang="ko-KR" altLang="en-US" sz="600" b="0" dirty="0">
                <a:solidFill>
                  <a:schemeClr val="tx1"/>
                </a:solidFill>
              </a:rPr>
              <a:t>이라는 숫자가 들어 있는 애들만 뽑아주고</a:t>
            </a:r>
            <a:r>
              <a:rPr lang="en-US" altLang="ko-KR" sz="600" b="0" dirty="0">
                <a:solidFill>
                  <a:schemeClr val="tx1"/>
                </a:solidFill>
              </a:rPr>
              <a:t>, </a:t>
            </a:r>
            <a:r>
              <a:rPr lang="ko-KR" altLang="en-US" sz="600" b="0" dirty="0">
                <a:solidFill>
                  <a:schemeClr val="tx1"/>
                </a:solidFill>
              </a:rPr>
              <a:t>근데 옛날 것부터 먼저 보여줄 수 있어</a:t>
            </a:r>
            <a:r>
              <a:rPr lang="en-US" altLang="ko-KR" sz="600" b="0" dirty="0">
                <a:solidFill>
                  <a:schemeClr val="tx1"/>
                </a:solidFill>
              </a:rPr>
              <a:t>?”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B2BDAFA8-3495-562B-CB35-0C4CF624B6B8}"/>
              </a:ext>
            </a:extLst>
          </p:cNvPr>
          <p:cNvSpPr/>
          <p:nvPr/>
        </p:nvSpPr>
        <p:spPr>
          <a:xfrm>
            <a:off x="9480773" y="1578544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“</a:t>
            </a:r>
            <a:r>
              <a:rPr lang="ko-KR" altLang="en-US" sz="600" dirty="0">
                <a:solidFill>
                  <a:schemeClr val="tx1"/>
                </a:solidFill>
              </a:rPr>
              <a:t>그 화학물질 목록에서 </a:t>
            </a:r>
            <a:r>
              <a:rPr lang="en-US" altLang="ko-KR" sz="600" dirty="0">
                <a:solidFill>
                  <a:schemeClr val="tx1"/>
                </a:solidFill>
              </a:rPr>
              <a:t>71 </a:t>
            </a:r>
            <a:r>
              <a:rPr lang="ko-KR" altLang="en-US" sz="600" dirty="0">
                <a:solidFill>
                  <a:schemeClr val="tx1"/>
                </a:solidFill>
              </a:rPr>
              <a:t>있는 거만 골라서 정리해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날짜 기준으로 빠른 거부터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쓸데없는 거 빼고</a:t>
            </a:r>
            <a:r>
              <a:rPr lang="en-US" altLang="ko-KR" sz="600" dirty="0">
                <a:solidFill>
                  <a:schemeClr val="tx1"/>
                </a:solidFill>
              </a:rPr>
              <a:t>.”</a:t>
            </a:r>
            <a:endParaRPr lang="ko-KR" altLang="en-US" sz="6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51AAAA56-E484-EA53-AC84-4E441D6CE76B}"/>
              </a:ext>
            </a:extLst>
          </p:cNvPr>
          <p:cNvSpPr/>
          <p:nvPr/>
        </p:nvSpPr>
        <p:spPr>
          <a:xfrm>
            <a:off x="9480773" y="2590800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dirty="0">
                <a:solidFill>
                  <a:schemeClr val="tx1"/>
                </a:solidFill>
              </a:rPr>
              <a:t>“</a:t>
            </a:r>
            <a:r>
              <a:rPr lang="ko-KR" altLang="en-US" sz="600" dirty="0">
                <a:solidFill>
                  <a:schemeClr val="tx1"/>
                </a:solidFill>
              </a:rPr>
              <a:t>화학물질 목록을 펼쳐봐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거기서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숨 쉬고 있는 녀석들만 남겨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그리고 시간의 흐름에 순응하도록 정렬해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  <a:r>
              <a:rPr lang="ko-KR" altLang="en-US" sz="600" dirty="0">
                <a:solidFill>
                  <a:schemeClr val="tx1"/>
                </a:solidFill>
              </a:rPr>
              <a:t>과거에서 현재로</a:t>
            </a:r>
            <a:r>
              <a:rPr lang="en-US" altLang="ko-KR" sz="600" dirty="0">
                <a:solidFill>
                  <a:schemeClr val="tx1"/>
                </a:solidFill>
              </a:rPr>
              <a:t>.”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FE5754-8322-A475-8F56-DC393153CEE4}"/>
              </a:ext>
            </a:extLst>
          </p:cNvPr>
          <p:cNvSpPr txBox="1"/>
          <p:nvPr/>
        </p:nvSpPr>
        <p:spPr>
          <a:xfrm>
            <a:off x="9979597" y="2213918"/>
            <a:ext cx="461665" cy="2895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C2562708-ED9B-5C15-CEC0-BD1AFF8C7102}"/>
              </a:ext>
            </a:extLst>
          </p:cNvPr>
          <p:cNvSpPr/>
          <p:nvPr/>
        </p:nvSpPr>
        <p:spPr>
          <a:xfrm>
            <a:off x="7670201" y="1578544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“</a:t>
            </a:r>
            <a:r>
              <a:rPr lang="ko-KR" altLang="en-US" sz="600" dirty="0">
                <a:solidFill>
                  <a:schemeClr val="tx1"/>
                </a:solidFill>
              </a:rPr>
              <a:t>숫자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포함되어 있는 화학물질을 등록일자 기준 오름차순으로 정렬해서 보여줘</a:t>
            </a:r>
            <a:r>
              <a:rPr lang="en-US" altLang="ko-KR" sz="600" dirty="0">
                <a:solidFill>
                  <a:schemeClr val="tx1"/>
                </a:solidFill>
              </a:rPr>
              <a:t>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B443EAEB-6834-B70C-865F-7F760FDB293E}"/>
              </a:ext>
            </a:extLst>
          </p:cNvPr>
          <p:cNvSpPr/>
          <p:nvPr/>
        </p:nvSpPr>
        <p:spPr>
          <a:xfrm>
            <a:off x="7670200" y="2590800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“</a:t>
            </a:r>
            <a:r>
              <a:rPr lang="ko-KR" altLang="en-US" sz="600" dirty="0">
                <a:solidFill>
                  <a:schemeClr val="tx1"/>
                </a:solidFill>
              </a:rPr>
              <a:t>숫자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포함되어 있는 화학물질을 등록일자 기준 오름차순으로 정렬해서 보여줘</a:t>
            </a:r>
            <a:r>
              <a:rPr lang="en-US" altLang="ko-KR" sz="600" dirty="0">
                <a:solidFill>
                  <a:schemeClr val="tx1"/>
                </a:solidFill>
              </a:rPr>
              <a:t>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DE5D4-BD3C-E83C-05A5-2A72D288D843}"/>
              </a:ext>
            </a:extLst>
          </p:cNvPr>
          <p:cNvSpPr txBox="1"/>
          <p:nvPr/>
        </p:nvSpPr>
        <p:spPr>
          <a:xfrm>
            <a:off x="8176197" y="2221449"/>
            <a:ext cx="461665" cy="2895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6A0E3FB-E88C-CA4B-4E9D-AFA4C83DD822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8970557" y="1206665"/>
            <a:ext cx="51021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0A52FA-3E27-4376-FA00-6FC37A8DEDC0}"/>
              </a:ext>
            </a:extLst>
          </p:cNvPr>
          <p:cNvCxnSpPr>
            <a:stCxn id="13" idx="3"/>
            <a:endCxn id="7" idx="1"/>
          </p:cNvCxnSpPr>
          <p:nvPr/>
        </p:nvCxnSpPr>
        <p:spPr>
          <a:xfrm>
            <a:off x="8970557" y="1849571"/>
            <a:ext cx="510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FA67CC7-44E7-B78A-CFF4-990F2442F9A5}"/>
              </a:ext>
            </a:extLst>
          </p:cNvPr>
          <p:cNvCxnSpPr>
            <a:endCxn id="8" idx="1"/>
          </p:cNvCxnSpPr>
          <p:nvPr/>
        </p:nvCxnSpPr>
        <p:spPr>
          <a:xfrm>
            <a:off x="8970556" y="2861826"/>
            <a:ext cx="51021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ADA244-9F5F-C6EE-D442-FC04AC94E40E}"/>
              </a:ext>
            </a:extLst>
          </p:cNvPr>
          <p:cNvSpPr/>
          <p:nvPr/>
        </p:nvSpPr>
        <p:spPr>
          <a:xfrm>
            <a:off x="7240156" y="749559"/>
            <a:ext cx="4055533" cy="2590800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E85B1-CA82-916C-0BDF-C8DE330120E2}"/>
              </a:ext>
            </a:extLst>
          </p:cNvPr>
          <p:cNvSpPr txBox="1"/>
          <p:nvPr/>
        </p:nvSpPr>
        <p:spPr>
          <a:xfrm>
            <a:off x="285473" y="1725003"/>
            <a:ext cx="69076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대응하는 표준 질의문장과 비표준 질의문장 데이터셋 사용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비표준 질의문장을 입력으로 받으면 표준 질의문장으로 바꿀 수 있도록 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학습</a:t>
            </a:r>
          </a:p>
          <a:p>
            <a:endParaRPr lang="ko-KR" altLang="en-US" sz="1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650884CD-FD3A-A2BC-BEA8-901964935F18}"/>
              </a:ext>
            </a:extLst>
          </p:cNvPr>
          <p:cNvSpPr/>
          <p:nvPr/>
        </p:nvSpPr>
        <p:spPr>
          <a:xfrm>
            <a:off x="5699448" y="3810230"/>
            <a:ext cx="793102" cy="75577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423732-049D-1D03-164B-DBDE534191F9}"/>
              </a:ext>
            </a:extLst>
          </p:cNvPr>
          <p:cNvSpPr txBox="1"/>
          <p:nvPr/>
        </p:nvSpPr>
        <p:spPr>
          <a:xfrm>
            <a:off x="4681189" y="6039339"/>
            <a:ext cx="28296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학습을 통한 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문장 정제기 </a:t>
            </a: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구축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C542167-B84A-F56A-CEDD-B4497C1BAE5A}"/>
              </a:ext>
            </a:extLst>
          </p:cNvPr>
          <p:cNvCxnSpPr/>
          <p:nvPr/>
        </p:nvCxnSpPr>
        <p:spPr>
          <a:xfrm>
            <a:off x="662473" y="3676261"/>
            <a:ext cx="1079551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74A0191-2EB0-EFF6-0BCC-C398DF543F5F}"/>
              </a:ext>
            </a:extLst>
          </p:cNvPr>
          <p:cNvSpPr/>
          <p:nvPr/>
        </p:nvSpPr>
        <p:spPr>
          <a:xfrm>
            <a:off x="4994078" y="4886949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문장 정제기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453B79-A38F-4024-81C1-843FE646E808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Fine-tuning </a:t>
            </a:r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학습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5895E5-3995-469C-9120-491A06828BF6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40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13D6-3705-C6FF-C06D-43878A57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72C65CB-236C-7A9B-4783-3951A027EB65}"/>
              </a:ext>
            </a:extLst>
          </p:cNvPr>
          <p:cNvSpPr/>
          <p:nvPr/>
        </p:nvSpPr>
        <p:spPr>
          <a:xfrm>
            <a:off x="1190006" y="3125741"/>
            <a:ext cx="2464304" cy="890347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/>
                </a:solidFill>
              </a:rPr>
              <a:t>"</a:t>
            </a:r>
            <a:r>
              <a:rPr lang="ko-KR" altLang="en-US" sz="1000" b="0" dirty="0">
                <a:solidFill>
                  <a:schemeClr val="tx1"/>
                </a:solidFill>
              </a:rPr>
              <a:t>화학물질을 찾는데</a:t>
            </a:r>
            <a:r>
              <a:rPr lang="en-US" altLang="ko-KR" sz="1000" b="0" dirty="0">
                <a:solidFill>
                  <a:schemeClr val="tx1"/>
                </a:solidFill>
              </a:rPr>
              <a:t>, </a:t>
            </a:r>
            <a:r>
              <a:rPr lang="ko-KR" altLang="en-US" sz="1000" b="0" dirty="0">
                <a:solidFill>
                  <a:schemeClr val="tx1"/>
                </a:solidFill>
              </a:rPr>
              <a:t>그 번호 안에 </a:t>
            </a:r>
            <a:r>
              <a:rPr lang="en-US" altLang="ko-KR" sz="1000" b="0" dirty="0">
                <a:solidFill>
                  <a:schemeClr val="tx1"/>
                </a:solidFill>
              </a:rPr>
              <a:t>71</a:t>
            </a:r>
            <a:r>
              <a:rPr lang="ko-KR" altLang="en-US" sz="1000" b="0" dirty="0">
                <a:solidFill>
                  <a:schemeClr val="tx1"/>
                </a:solidFill>
              </a:rPr>
              <a:t>이라는 숫자가 들어 있는 애들만 뽑아주고</a:t>
            </a:r>
            <a:r>
              <a:rPr lang="en-US" altLang="ko-KR" sz="1000" b="0" dirty="0">
                <a:solidFill>
                  <a:schemeClr val="tx1"/>
                </a:solidFill>
              </a:rPr>
              <a:t>, </a:t>
            </a:r>
            <a:r>
              <a:rPr lang="ko-KR" altLang="en-US" sz="1000" b="0" dirty="0">
                <a:solidFill>
                  <a:schemeClr val="tx1"/>
                </a:solidFill>
              </a:rPr>
              <a:t>근데 옛날 것부터 먼저 보여줄 수 있어</a:t>
            </a:r>
            <a:r>
              <a:rPr lang="en-US" altLang="ko-KR" sz="1000" b="0" dirty="0">
                <a:solidFill>
                  <a:schemeClr val="tx1"/>
                </a:solidFill>
              </a:rPr>
              <a:t>?”</a:t>
            </a:r>
            <a:endParaRPr lang="ko-KR" altLang="en-US" sz="1000" b="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109756-C639-E72D-B3CD-D9C9464B846F}"/>
              </a:ext>
            </a:extLst>
          </p:cNvPr>
          <p:cNvSpPr txBox="1"/>
          <p:nvPr/>
        </p:nvSpPr>
        <p:spPr>
          <a:xfrm>
            <a:off x="1444011" y="1800705"/>
            <a:ext cx="9176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학습에 사용한 비표준 질의문장과 같은 입력을 받으면 </a:t>
            </a:r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문장 정제기를 통해 표준 질의문장을 추론</a:t>
            </a:r>
          </a:p>
        </p:txBody>
      </p: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70949AD2-B63D-04C3-4782-678400D7D507}"/>
              </a:ext>
            </a:extLst>
          </p:cNvPr>
          <p:cNvSpPr/>
          <p:nvPr/>
        </p:nvSpPr>
        <p:spPr>
          <a:xfrm>
            <a:off x="8181467" y="3071596"/>
            <a:ext cx="2726019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숫자 </a:t>
            </a:r>
            <a:r>
              <a:rPr lang="en-US" altLang="ko-KR" sz="1000" dirty="0">
                <a:solidFill>
                  <a:schemeClr val="tx1"/>
                </a:solidFill>
              </a:rPr>
              <a:t>71</a:t>
            </a:r>
            <a:r>
              <a:rPr lang="ko-KR" altLang="en-US" sz="1000" dirty="0">
                <a:solidFill>
                  <a:schemeClr val="tx1"/>
                </a:solidFill>
              </a:rPr>
              <a:t>이 포함되어 있는 화학물질을 등록일자 기준 오름차순으로 정렬해서 보여줘</a:t>
            </a:r>
            <a:r>
              <a:rPr lang="en-US" altLang="ko-KR" sz="1000" dirty="0">
                <a:solidFill>
                  <a:schemeClr val="tx1"/>
                </a:solidFill>
              </a:rPr>
              <a:t>"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04E4F1F-4016-CAF3-C394-AE30E499A6CD}"/>
              </a:ext>
            </a:extLst>
          </p:cNvPr>
          <p:cNvCxnSpPr/>
          <p:nvPr/>
        </p:nvCxnSpPr>
        <p:spPr>
          <a:xfrm>
            <a:off x="3890866" y="3429000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911C1F-D1B3-B2D1-A109-7F65E488BC37}"/>
              </a:ext>
            </a:extLst>
          </p:cNvPr>
          <p:cNvCxnSpPr/>
          <p:nvPr/>
        </p:nvCxnSpPr>
        <p:spPr>
          <a:xfrm>
            <a:off x="7243333" y="3450772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31D3B2D-A46A-3BC9-8CA6-876D7647509A}"/>
              </a:ext>
            </a:extLst>
          </p:cNvPr>
          <p:cNvSpPr/>
          <p:nvPr/>
        </p:nvSpPr>
        <p:spPr>
          <a:xfrm>
            <a:off x="503454" y="2275514"/>
            <a:ext cx="11038513" cy="2539082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102C07-3D91-F2D4-03D3-6119FB38FCFE}"/>
              </a:ext>
            </a:extLst>
          </p:cNvPr>
          <p:cNvSpPr/>
          <p:nvPr/>
        </p:nvSpPr>
        <p:spPr>
          <a:xfrm>
            <a:off x="4851735" y="2992474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문장 정제기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BD1E8-AEBF-41ED-AB1A-7661229DEB05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추론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E950B-6E4E-4D1E-AD81-82B29967A471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11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58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A9038D21-5104-4EA3-A893-56C06CE76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71938"/>
              </p:ext>
            </p:extLst>
          </p:nvPr>
        </p:nvGraphicFramePr>
        <p:xfrm>
          <a:off x="899579" y="685800"/>
          <a:ext cx="5263095" cy="543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095">
                  <a:extLst>
                    <a:ext uri="{9D8B030D-6E8A-4147-A177-3AD203B41FA5}">
                      <a16:colId xmlns:a16="http://schemas.microsoft.com/office/drawing/2014/main" val="616719314"/>
                    </a:ext>
                  </a:extLst>
                </a:gridCol>
              </a:tblGrid>
              <a:tr h="54358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656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활용 방안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CB92921-DA5B-4052-84ED-60F883A61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86555"/>
              </p:ext>
            </p:extLst>
          </p:nvPr>
        </p:nvGraphicFramePr>
        <p:xfrm>
          <a:off x="6162674" y="685800"/>
          <a:ext cx="5124451" cy="5435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4451">
                  <a:extLst>
                    <a:ext uri="{9D8B030D-6E8A-4147-A177-3AD203B41FA5}">
                      <a16:colId xmlns:a16="http://schemas.microsoft.com/office/drawing/2014/main" val="616719314"/>
                    </a:ext>
                  </a:extLst>
                </a:gridCol>
              </a:tblGrid>
              <a:tr h="54358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65691"/>
                  </a:ext>
                </a:extLst>
              </a:tr>
            </a:tbl>
          </a:graphicData>
        </a:graphic>
      </p:graphicFrame>
      <p:sp>
        <p:nvSpPr>
          <p:cNvPr id="63" name="육각형 62">
            <a:extLst>
              <a:ext uri="{FF2B5EF4-FFF2-40B4-BE49-F238E27FC236}">
                <a16:creationId xmlns:a16="http://schemas.microsoft.com/office/drawing/2014/main" id="{6E4C4A10-DDBE-4340-B780-B58FA83EF41E}"/>
              </a:ext>
            </a:extLst>
          </p:cNvPr>
          <p:cNvSpPr/>
          <p:nvPr/>
        </p:nvSpPr>
        <p:spPr>
          <a:xfrm>
            <a:off x="6890107" y="1981566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505006D-92BA-440C-BBDA-FD42999E62A0}"/>
              </a:ext>
            </a:extLst>
          </p:cNvPr>
          <p:cNvCxnSpPr>
            <a:cxnSpLocks/>
            <a:stCxn id="63" idx="0"/>
            <a:endCxn id="30" idx="1"/>
          </p:cNvCxnSpPr>
          <p:nvPr/>
        </p:nvCxnSpPr>
        <p:spPr>
          <a:xfrm>
            <a:off x="8510107" y="2341566"/>
            <a:ext cx="367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Google Shape;630;p32">
            <a:extLst>
              <a:ext uri="{FF2B5EF4-FFF2-40B4-BE49-F238E27FC236}">
                <a16:creationId xmlns:a16="http://schemas.microsoft.com/office/drawing/2014/main" id="{29DF7E8B-7D45-4155-9B0F-61E9C80F7E13}"/>
              </a:ext>
            </a:extLst>
          </p:cNvPr>
          <p:cNvSpPr/>
          <p:nvPr/>
        </p:nvSpPr>
        <p:spPr>
          <a:xfrm>
            <a:off x="8877990" y="4086244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36" name="육각형 35">
            <a:extLst>
              <a:ext uri="{FF2B5EF4-FFF2-40B4-BE49-F238E27FC236}">
                <a16:creationId xmlns:a16="http://schemas.microsoft.com/office/drawing/2014/main" id="{279EE0C9-2AF2-4214-80FC-A38BCB00CDED}"/>
              </a:ext>
            </a:extLst>
          </p:cNvPr>
          <p:cNvSpPr/>
          <p:nvPr/>
        </p:nvSpPr>
        <p:spPr>
          <a:xfrm>
            <a:off x="6890107" y="4086244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1C5DB15-1D2C-44DE-890F-B265DEE24F96}"/>
              </a:ext>
            </a:extLst>
          </p:cNvPr>
          <p:cNvCxnSpPr>
            <a:cxnSpLocks/>
            <a:stCxn id="36" idx="0"/>
          </p:cNvCxnSpPr>
          <p:nvPr/>
        </p:nvCxnSpPr>
        <p:spPr>
          <a:xfrm>
            <a:off x="8510107" y="4446244"/>
            <a:ext cx="367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두루마리 모양: 가로로 말림 37">
            <a:extLst>
              <a:ext uri="{FF2B5EF4-FFF2-40B4-BE49-F238E27FC236}">
                <a16:creationId xmlns:a16="http://schemas.microsoft.com/office/drawing/2014/main" id="{5DAD2E8A-3256-4A55-82DF-AF99595F3258}"/>
              </a:ext>
            </a:extLst>
          </p:cNvPr>
          <p:cNvSpPr/>
          <p:nvPr/>
        </p:nvSpPr>
        <p:spPr>
          <a:xfrm>
            <a:off x="8877990" y="5138582"/>
            <a:ext cx="1620000" cy="720000"/>
          </a:xfrm>
          <a:prstGeom prst="horizont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Elaborate </a:t>
            </a:r>
            <a:b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Query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7D11E2-0227-4CEC-A6AF-387770494C61}"/>
              </a:ext>
            </a:extLst>
          </p:cNvPr>
          <p:cNvCxnSpPr>
            <a:cxnSpLocks/>
          </p:cNvCxnSpPr>
          <p:nvPr/>
        </p:nvCxnSpPr>
        <p:spPr>
          <a:xfrm>
            <a:off x="9687990" y="2634891"/>
            <a:ext cx="0" cy="40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Google Shape;630;p32">
            <a:extLst>
              <a:ext uri="{FF2B5EF4-FFF2-40B4-BE49-F238E27FC236}">
                <a16:creationId xmlns:a16="http://schemas.microsoft.com/office/drawing/2014/main" id="{334B8F97-93DE-42E8-B92C-115E29D555ED}"/>
              </a:ext>
            </a:extLst>
          </p:cNvPr>
          <p:cNvSpPr/>
          <p:nvPr/>
        </p:nvSpPr>
        <p:spPr>
          <a:xfrm>
            <a:off x="8877990" y="1981566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Question  Refiner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5B2FE85-2467-43D3-B1D6-714F7774DB73}"/>
              </a:ext>
            </a:extLst>
          </p:cNvPr>
          <p:cNvCxnSpPr>
            <a:cxnSpLocks/>
          </p:cNvCxnSpPr>
          <p:nvPr/>
        </p:nvCxnSpPr>
        <p:spPr>
          <a:xfrm>
            <a:off x="9687990" y="3673135"/>
            <a:ext cx="0" cy="40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Google Shape;654;p32">
            <a:extLst>
              <a:ext uri="{FF2B5EF4-FFF2-40B4-BE49-F238E27FC236}">
                <a16:creationId xmlns:a16="http://schemas.microsoft.com/office/drawing/2014/main" id="{2178C2E1-2723-4B5C-A1C8-E6CE248F715D}"/>
              </a:ext>
            </a:extLst>
          </p:cNvPr>
          <p:cNvSpPr/>
          <p:nvPr/>
        </p:nvSpPr>
        <p:spPr>
          <a:xfrm>
            <a:off x="8877990" y="3033905"/>
            <a:ext cx="1619997" cy="720000"/>
          </a:xfrm>
          <a:prstGeom prst="flowChartMultidocumen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 Question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EA6505-220C-4DBA-969F-614881D13723}"/>
              </a:ext>
            </a:extLst>
          </p:cNvPr>
          <p:cNvCxnSpPr>
            <a:endCxn id="38" idx="0"/>
          </p:cNvCxnSpPr>
          <p:nvPr/>
        </p:nvCxnSpPr>
        <p:spPr>
          <a:xfrm>
            <a:off x="9687990" y="4806244"/>
            <a:ext cx="0" cy="42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Google Shape;630;p32">
            <a:extLst>
              <a:ext uri="{FF2B5EF4-FFF2-40B4-BE49-F238E27FC236}">
                <a16:creationId xmlns:a16="http://schemas.microsoft.com/office/drawing/2014/main" id="{09B3DED0-ABE6-42F1-8C96-5ADA029669DB}"/>
              </a:ext>
            </a:extLst>
          </p:cNvPr>
          <p:cNvSpPr/>
          <p:nvPr/>
        </p:nvSpPr>
        <p:spPr>
          <a:xfrm>
            <a:off x="2667690" y="4086244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47" name="두루마리 모양: 가로로 말림 46">
            <a:extLst>
              <a:ext uri="{FF2B5EF4-FFF2-40B4-BE49-F238E27FC236}">
                <a16:creationId xmlns:a16="http://schemas.microsoft.com/office/drawing/2014/main" id="{24F5BB08-3120-41E7-AE13-8A48390D6339}"/>
              </a:ext>
            </a:extLst>
          </p:cNvPr>
          <p:cNvSpPr/>
          <p:nvPr/>
        </p:nvSpPr>
        <p:spPr>
          <a:xfrm>
            <a:off x="2667690" y="5138582"/>
            <a:ext cx="1620000" cy="720000"/>
          </a:xfrm>
          <a:prstGeom prst="horizont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Query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46F68BD-3AA1-4710-97A0-3C1035AA52B9}"/>
              </a:ext>
            </a:extLst>
          </p:cNvPr>
          <p:cNvCxnSpPr>
            <a:cxnSpLocks/>
            <a:stCxn id="54" idx="2"/>
            <a:endCxn id="46" idx="0"/>
          </p:cNvCxnSpPr>
          <p:nvPr/>
        </p:nvCxnSpPr>
        <p:spPr>
          <a:xfrm>
            <a:off x="3477690" y="1601627"/>
            <a:ext cx="0" cy="248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B494DF9-536B-4092-BE4F-27F1F6B44DBE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3477690" y="4806244"/>
            <a:ext cx="0" cy="42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순서도: 문서 53">
            <a:extLst>
              <a:ext uri="{FF2B5EF4-FFF2-40B4-BE49-F238E27FC236}">
                <a16:creationId xmlns:a16="http://schemas.microsoft.com/office/drawing/2014/main" id="{03942A03-C74C-42E5-9CEB-F56EE7879288}"/>
              </a:ext>
            </a:extLst>
          </p:cNvPr>
          <p:cNvSpPr/>
          <p:nvPr/>
        </p:nvSpPr>
        <p:spPr>
          <a:xfrm>
            <a:off x="2667690" y="929227"/>
            <a:ext cx="1620000" cy="7200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User’s Non-Standard Query</a:t>
            </a:r>
          </a:p>
        </p:txBody>
      </p:sp>
      <p:sp>
        <p:nvSpPr>
          <p:cNvPr id="57" name="순서도: 문서 56">
            <a:extLst>
              <a:ext uri="{FF2B5EF4-FFF2-40B4-BE49-F238E27FC236}">
                <a16:creationId xmlns:a16="http://schemas.microsoft.com/office/drawing/2014/main" id="{EBC6AB1D-E222-495F-9AAD-291AF47FFB26}"/>
              </a:ext>
            </a:extLst>
          </p:cNvPr>
          <p:cNvSpPr/>
          <p:nvPr/>
        </p:nvSpPr>
        <p:spPr>
          <a:xfrm>
            <a:off x="8877990" y="929227"/>
            <a:ext cx="1620000" cy="720000"/>
          </a:xfrm>
          <a:prstGeom prst="flowChartDocumen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User’s Non-Standard Query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BFADC6-E146-477E-9AC8-210B7B99437D}"/>
              </a:ext>
            </a:extLst>
          </p:cNvPr>
          <p:cNvCxnSpPr>
            <a:stCxn id="57" idx="2"/>
            <a:endCxn id="30" idx="0"/>
          </p:cNvCxnSpPr>
          <p:nvPr/>
        </p:nvCxnSpPr>
        <p:spPr>
          <a:xfrm>
            <a:off x="9687990" y="1601627"/>
            <a:ext cx="0" cy="379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6048BA1-6C79-45C5-8D4E-A8243091F13B}"/>
              </a:ext>
            </a:extLst>
          </p:cNvPr>
          <p:cNvSpPr txBox="1"/>
          <p:nvPr/>
        </p:nvSpPr>
        <p:spPr>
          <a:xfrm>
            <a:off x="2370738" y="6236602"/>
            <a:ext cx="2213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20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409CE8-0183-448E-A38F-19C89CDAFB49}"/>
              </a:ext>
            </a:extLst>
          </p:cNvPr>
          <p:cNvSpPr txBox="1"/>
          <p:nvPr/>
        </p:nvSpPr>
        <p:spPr>
          <a:xfrm>
            <a:off x="7348858" y="6236602"/>
            <a:ext cx="2690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제안 방식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endParaRPr lang="ko-KR" altLang="en-US" sz="20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7FABD8-7DF6-4F69-9319-D6240B9E75D5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12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04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13D6-3705-C6FF-C06D-43878A57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83BD099-FE16-401E-8751-A8326023D87A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결론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CE381F-C1B1-4377-B1F5-9E00EC3EAF44}"/>
              </a:ext>
            </a:extLst>
          </p:cNvPr>
          <p:cNvSpPr txBox="1"/>
          <p:nvPr/>
        </p:nvSpPr>
        <p:spPr>
          <a:xfrm>
            <a:off x="935975" y="1059685"/>
            <a:ext cx="9985426" cy="368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기반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및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활용하여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다수 생성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질의문장과 표준 질의문장을 매핑하여 학습 데이터셋 구축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Fine-Tuning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문장 정제기를 개발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표준 질의문장으로 변환하도록 학습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정제된 표준 질의문장을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모델에 입력하여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자동 생성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작성이 어려운 일반 사용자도 자연어 질의를 통해 데이터 조회 가능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데이터 검색의 접근성과 정교함을 높이는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정제 및 표준화 기반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자동 생성 시스템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구축</a:t>
            </a:r>
            <a:endParaRPr lang="en-US" altLang="ko-KR" sz="1600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0662B-90B2-42E9-A4AF-B005E4FF6B2E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13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455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3551D7-CC59-4C78-BF96-BA2E98B6D937}"/>
              </a:ext>
            </a:extLst>
          </p:cNvPr>
          <p:cNvSpPr txBox="1"/>
          <p:nvPr/>
        </p:nvSpPr>
        <p:spPr>
          <a:xfrm>
            <a:off x="4656259" y="3013501"/>
            <a:ext cx="343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24165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563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배경</a:t>
            </a:r>
            <a:endParaRPr lang="ko-KR" altLang="en-US" sz="24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3C700-CEBF-4F8D-A5D4-F420406A579D}"/>
              </a:ext>
            </a:extLst>
          </p:cNvPr>
          <p:cNvSpPr txBox="1"/>
          <p:nvPr/>
        </p:nvSpPr>
        <p:spPr>
          <a:xfrm>
            <a:off x="935975" y="1059685"/>
            <a:ext cx="10612201" cy="4115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 자동생성 기술의 필요성</a:t>
            </a: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데이터베이스에서 정보를 조회하기 위해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작성하는 것은 필수적이나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b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모르는 일반 사용자는 이를 직접 작성하기 어려움</a:t>
            </a:r>
            <a:endParaRPr lang="en-US" altLang="ko-KR" sz="1600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기존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 자동생성 방식의 한계점</a:t>
            </a: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기존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 자동생성을 지원하지만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b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일반인의 자연어 질의는 </a:t>
            </a:r>
            <a:r>
              <a:rPr lang="ko-KR" altLang="en-US" sz="1600" dirty="0" err="1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비표준적인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용어나 구어적 표현이 많아 정확한 변환이 어려움</a:t>
            </a:r>
            <a:endParaRPr lang="en-US" altLang="ko-KR" sz="1600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 정제의 필요성</a:t>
            </a:r>
            <a:endParaRPr lang="en-US" altLang="ko-KR" sz="16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변환을 위해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이 이해할 수 있도록 비표준 질의문장을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질의문장으로 변환하는 과정이 필요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함</a:t>
            </a:r>
            <a:endParaRPr lang="en-US" altLang="ko-KR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C54A6-6D5C-4A51-966D-3B18B33436BA}"/>
              </a:ext>
            </a:extLst>
          </p:cNvPr>
          <p:cNvSpPr txBox="1"/>
          <p:nvPr/>
        </p:nvSpPr>
        <p:spPr>
          <a:xfrm>
            <a:off x="935975" y="6148716"/>
            <a:ext cx="5226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* 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</a:t>
            </a:r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SQL 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만들기 위해 </a:t>
            </a:r>
            <a:r>
              <a:rPr lang="ko-KR" altLang="en-US" sz="1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이 되는 질의문장</a:t>
            </a:r>
            <a:endParaRPr lang="en-US" altLang="ko-KR" sz="14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* 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</a:t>
            </a:r>
            <a:r>
              <a:rPr lang="en-US" altLang="ko-KR" sz="14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</a:t>
            </a:r>
            <a:r>
              <a:rPr lang="en-US" altLang="ko-KR" sz="1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AI</a:t>
            </a:r>
            <a:r>
              <a:rPr lang="ko-KR" altLang="en-US" sz="14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가 생성한 질의문장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6E587-D935-4263-885D-3B9B74E9B029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7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44168B-6AE2-41DE-A6DD-B585D423E906}"/>
              </a:ext>
            </a:extLst>
          </p:cNvPr>
          <p:cNvSpPr txBox="1"/>
          <p:nvPr/>
        </p:nvSpPr>
        <p:spPr>
          <a:xfrm>
            <a:off x="1417241" y="2296592"/>
            <a:ext cx="49571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＂</a:t>
            </a:r>
            <a:r>
              <a:rPr lang="ko-KR" altLang="en-US" sz="900" b="1" dirty="0">
                <a:latin typeface="Noto Sans" panose="020B0502040504020204" pitchFamily="34" charset="0"/>
                <a:cs typeface="Noto Sans" panose="020B0502040504020204" pitchFamily="34" charset="0"/>
              </a:rPr>
              <a:t>숫자</a:t>
            </a:r>
            <a:r>
              <a:rPr lang="ko-KR" altLang="en-US" sz="9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9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900" b="1" dirty="0">
                <a:latin typeface="Noto Sans" panose="020B0502040504020204" pitchFamily="34" charset="0"/>
                <a:cs typeface="Noto Sans" panose="020B0502040504020204" pitchFamily="34" charset="0"/>
              </a:rPr>
              <a:t>이 포함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되어 있는 화학물질을 등록일자 기준으로 </a:t>
            </a:r>
            <a:r>
              <a:rPr lang="ko-KR" altLang="en-US" sz="900" b="1" dirty="0">
                <a:latin typeface="Noto Sans" panose="020B0502040504020204" pitchFamily="34" charset="0"/>
                <a:cs typeface="Noto Sans" panose="020B0502040504020204" pitchFamily="34" charset="0"/>
              </a:rPr>
              <a:t>오름차순 정렬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해서 보여줘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endParaRPr lang="ko-KR" altLang="en-US" sz="9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3F878-02B6-45C4-A58C-456F389C84E1}"/>
              </a:ext>
            </a:extLst>
          </p:cNvPr>
          <p:cNvSpPr txBox="1"/>
          <p:nvPr/>
        </p:nvSpPr>
        <p:spPr>
          <a:xfrm>
            <a:off x="1417242" y="3057574"/>
            <a:ext cx="479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"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음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그 화학약품에 </a:t>
            </a:r>
            <a:r>
              <a:rPr lang="ko-KR" altLang="en-US" sz="9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번호매긴거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 있잖아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 </a:t>
            </a:r>
            <a:r>
              <a:rPr lang="ko-KR" alt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거기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에 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71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이 들어가는 리스트를 뽑고 싶은데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개정일 기준으로 정렬하는 거 가능할까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 </a:t>
            </a:r>
            <a:r>
              <a:rPr lang="ko-KR" altLang="en-US" sz="900" dirty="0">
                <a:latin typeface="Noto Sans" panose="020B0502040504020204" pitchFamily="34" charset="0"/>
                <a:cs typeface="Noto Sans" panose="020B0502040504020204" pitchFamily="34" charset="0"/>
              </a:rPr>
              <a:t>빠른 날짜부터 차곡차곡</a:t>
            </a:r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."</a:t>
            </a:r>
            <a:endParaRPr lang="ko-KR" altLang="en-US" sz="9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6C38C-2EB9-4FEF-9D13-DE0B3504661A}"/>
              </a:ext>
            </a:extLst>
          </p:cNvPr>
          <p:cNvSpPr txBox="1"/>
          <p:nvPr/>
        </p:nvSpPr>
        <p:spPr>
          <a:xfrm>
            <a:off x="1417242" y="2077439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534AC-64E1-4F20-B488-C41523A52A39}"/>
              </a:ext>
            </a:extLst>
          </p:cNvPr>
          <p:cNvSpPr txBox="1"/>
          <p:nvPr/>
        </p:nvSpPr>
        <p:spPr>
          <a:xfrm>
            <a:off x="1417242" y="2860875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Noto Sans" panose="020B0502040504020204" pitchFamily="34" charset="0"/>
                <a:cs typeface="Noto Sans" panose="020B0502040504020204" pitchFamily="34" charset="0"/>
              </a:rPr>
              <a:t>비표준 질의문장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A7B238F-46AB-48B8-9998-CCF2D01572A1}"/>
              </a:ext>
            </a:extLst>
          </p:cNvPr>
          <p:cNvSpPr/>
          <p:nvPr/>
        </p:nvSpPr>
        <p:spPr>
          <a:xfrm>
            <a:off x="1318260" y="2062578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244E096-ED6A-4437-A4B3-4C29C54D34C9}"/>
              </a:ext>
            </a:extLst>
          </p:cNvPr>
          <p:cNvSpPr/>
          <p:nvPr/>
        </p:nvSpPr>
        <p:spPr>
          <a:xfrm>
            <a:off x="1318260" y="2860875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순서도: 문서 15">
            <a:extLst>
              <a:ext uri="{FF2B5EF4-FFF2-40B4-BE49-F238E27FC236}">
                <a16:creationId xmlns:a16="http://schemas.microsoft.com/office/drawing/2014/main" id="{499981AF-D56D-4901-A794-9D83CFD094BE}"/>
              </a:ext>
            </a:extLst>
          </p:cNvPr>
          <p:cNvSpPr/>
          <p:nvPr/>
        </p:nvSpPr>
        <p:spPr>
          <a:xfrm>
            <a:off x="7612224" y="1962989"/>
            <a:ext cx="2145895" cy="837361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 * FROM database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  <a:p>
            <a:pPr algn="ctr"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WHERE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화학물질번호 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LIKE '%71%' </a:t>
            </a:r>
          </a:p>
          <a:p>
            <a:pPr algn="ctr" latinLnBrk="1"/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ORDER BY 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등록일자</a:t>
            </a:r>
            <a:r>
              <a:rPr lang="ko-KR" altLang="en-US" sz="9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ASC;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2A5D63-15DA-4193-A795-019472E40E4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6461760" y="2381670"/>
            <a:ext cx="1150464" cy="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0BDCD3-92E8-4B46-ADBA-3A0A7F85FAD9}"/>
              </a:ext>
            </a:extLst>
          </p:cNvPr>
          <p:cNvSpPr/>
          <p:nvPr/>
        </p:nvSpPr>
        <p:spPr>
          <a:xfrm>
            <a:off x="7997514" y="3611454"/>
            <a:ext cx="1375313" cy="50688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프로세스</a:t>
            </a:r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F72A6B13-F1FF-43A4-8C2C-EC51D5DAFD6E}"/>
              </a:ext>
            </a:extLst>
          </p:cNvPr>
          <p:cNvSpPr/>
          <p:nvPr/>
        </p:nvSpPr>
        <p:spPr>
          <a:xfrm>
            <a:off x="10540317" y="3611454"/>
            <a:ext cx="1198196" cy="50688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데이터베이스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DE86FDD-BAB6-497D-AC49-C6E4F27C3803}"/>
              </a:ext>
            </a:extLst>
          </p:cNvPr>
          <p:cNvCxnSpPr/>
          <p:nvPr/>
        </p:nvCxnSpPr>
        <p:spPr>
          <a:xfrm>
            <a:off x="8685170" y="3031198"/>
            <a:ext cx="0" cy="39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3ACF922-2616-4EE7-85A4-51EFD33FB828}"/>
              </a:ext>
            </a:extLst>
          </p:cNvPr>
          <p:cNvCxnSpPr/>
          <p:nvPr/>
        </p:nvCxnSpPr>
        <p:spPr>
          <a:xfrm flipH="1">
            <a:off x="9648825" y="3864895"/>
            <a:ext cx="695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2C2AE3-351E-4E97-9977-C28EBB66ABE0}"/>
              </a:ext>
            </a:extLst>
          </p:cNvPr>
          <p:cNvCxnSpPr/>
          <p:nvPr/>
        </p:nvCxnSpPr>
        <p:spPr>
          <a:xfrm>
            <a:off x="8685170" y="43053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6334BD7-DFE9-40D6-85E8-F470FBA6A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464393"/>
              </p:ext>
            </p:extLst>
          </p:nvPr>
        </p:nvGraphicFramePr>
        <p:xfrm>
          <a:off x="5724466" y="4939968"/>
          <a:ext cx="592140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507">
                  <a:extLst>
                    <a:ext uri="{9D8B030D-6E8A-4147-A177-3AD203B41FA5}">
                      <a16:colId xmlns:a16="http://schemas.microsoft.com/office/drawing/2014/main" val="3936423886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384018361"/>
                    </a:ext>
                  </a:extLst>
                </a:gridCol>
                <a:gridCol w="2314576">
                  <a:extLst>
                    <a:ext uri="{9D8B030D-6E8A-4147-A177-3AD203B41FA5}">
                      <a16:colId xmlns:a16="http://schemas.microsoft.com/office/drawing/2014/main" val="24683364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물질명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화학물질번호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등록일자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971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파라치온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56-71-2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2021-04-28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172413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메틸</a:t>
                      </a:r>
                      <a:r>
                        <a:rPr lang="ko-KR" altLang="en-US" sz="1000" dirty="0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 </a:t>
                      </a:r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하이드리진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71-34-4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2021-04-28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554955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카바릴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71-25-2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2021-08-17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607433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시클로헥시미드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66-71-9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2025-02-06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533807"/>
                  </a:ext>
                </a:extLst>
              </a:tr>
              <a:tr h="188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노말</a:t>
                      </a:r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-</a:t>
                      </a:r>
                      <a:r>
                        <a:rPr lang="ko-KR" altLang="en-US" sz="1000" dirty="0" err="1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프로틸</a:t>
                      </a:r>
                      <a:r>
                        <a:rPr lang="ko-KR" altLang="en-US" sz="1000" dirty="0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 알코올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71-23-8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2025-02-21</a:t>
                      </a:r>
                      <a:endParaRPr lang="ko-KR" altLang="en-US" sz="10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84919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17C4D403-D442-4872-870E-09D6F0628DCA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EC3A20-8A5C-7BB2-38AF-C651D42CD63A}"/>
              </a:ext>
            </a:extLst>
          </p:cNvPr>
          <p:cNvSpPr txBox="1"/>
          <p:nvPr/>
        </p:nvSpPr>
        <p:spPr>
          <a:xfrm>
            <a:off x="70338" y="87923"/>
            <a:ext cx="563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배경</a:t>
            </a:r>
            <a:endParaRPr lang="ko-KR" altLang="en-US" sz="2400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3776DB-26F2-544E-A369-7EA88A14B5C5}"/>
              </a:ext>
            </a:extLst>
          </p:cNvPr>
          <p:cNvSpPr txBox="1"/>
          <p:nvPr/>
        </p:nvSpPr>
        <p:spPr>
          <a:xfrm>
            <a:off x="935975" y="1154638"/>
            <a:ext cx="6676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표준 질의문장 </a:t>
            </a:r>
            <a:r>
              <a:rPr lang="en-US" altLang="ko-KR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– 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쿼리를 만들기 위해 </a:t>
            </a:r>
            <a:r>
              <a:rPr lang="ko-KR" altLang="en-US" sz="16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표준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이 되는 질의문장</a:t>
            </a:r>
            <a:endParaRPr lang="en-US" altLang="ko-KR" sz="1600" dirty="0">
              <a:latin typeface="Noto Sans" panose="020B0502040504020204" pitchFamily="34" charset="0"/>
              <a:ea typeface="KoPubWorld돋움체 Medium" panose="00000600000000000000"/>
              <a:cs typeface="Noto Sans" panose="020B0502040504020204" pitchFamily="34" charset="0"/>
            </a:endParaRPr>
          </a:p>
          <a:p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비표준 질의문장 </a:t>
            </a:r>
            <a:r>
              <a:rPr lang="en-US" altLang="ko-KR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– </a:t>
            </a:r>
            <a:r>
              <a:rPr lang="en-US" altLang="ko-KR" sz="1600" b="1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AI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/>
                <a:cs typeface="Noto Sans" panose="020B0502040504020204" pitchFamily="34" charset="0"/>
              </a:rPr>
              <a:t>가 생성한 질의문장</a:t>
            </a:r>
          </a:p>
        </p:txBody>
      </p:sp>
    </p:spTree>
    <p:extLst>
      <p:ext uri="{BB962C8B-B14F-4D97-AF65-F5344CB8AC3E}">
        <p14:creationId xmlns:p14="http://schemas.microsoft.com/office/powerpoint/2010/main" val="183707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3DA6952-949D-48DF-A077-5A0DA7D77176}"/>
              </a:ext>
            </a:extLst>
          </p:cNvPr>
          <p:cNvSpPr/>
          <p:nvPr/>
        </p:nvSpPr>
        <p:spPr>
          <a:xfrm>
            <a:off x="2670067" y="2460825"/>
            <a:ext cx="4159357" cy="49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7FC9EB-C216-43C2-A2A1-7432487BBC31}"/>
              </a:ext>
            </a:extLst>
          </p:cNvPr>
          <p:cNvSpPr/>
          <p:nvPr/>
        </p:nvSpPr>
        <p:spPr>
          <a:xfrm>
            <a:off x="5320982" y="1820323"/>
            <a:ext cx="3397326" cy="4930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제안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3C700-CEBF-4F8D-A5D4-F420406A579D}"/>
              </a:ext>
            </a:extLst>
          </p:cNvPr>
          <p:cNvSpPr txBox="1"/>
          <p:nvPr/>
        </p:nvSpPr>
        <p:spPr>
          <a:xfrm>
            <a:off x="935975" y="1683940"/>
            <a:ext cx="10115956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</a:t>
            </a:r>
            <a:r>
              <a:rPr lang="ko-KR" altLang="en-US" sz="2800" b="1" dirty="0">
                <a:highlight>
                  <a:srgbClr val="FFFF00"/>
                </a:highlight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질의문장으로 변환</a:t>
            </a: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하여</a:t>
            </a:r>
            <a:b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</a:br>
            <a:r>
              <a:rPr lang="ko-KR" altLang="en-US" sz="2800" b="1" dirty="0">
                <a:highlight>
                  <a:srgbClr val="FFFF00"/>
                </a:highlight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</a:t>
            </a: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  <a:r>
              <a:rPr lang="en-US" altLang="ko-KR" sz="2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28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자동 생성하는 방법 및 장치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0C12D-8A33-43ED-AE19-1C486EBF0921}"/>
              </a:ext>
            </a:extLst>
          </p:cNvPr>
          <p:cNvSpPr txBox="1"/>
          <p:nvPr/>
        </p:nvSpPr>
        <p:spPr>
          <a:xfrm>
            <a:off x="1762125" y="4139965"/>
            <a:ext cx="9903803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통해 비표준 질의문장을 생성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 이를 학습한 </a:t>
            </a:r>
            <a:r>
              <a:rPr lang="ko-KR" altLang="en-US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문장정제기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통해 일반 사용자의 </a:t>
            </a:r>
            <a:b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자연어 질의를 표준 질의문장으로 변환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이를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모델의 입력으로 활용하여 보다 </a:t>
            </a:r>
            <a:b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정확한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 생성하는 ‘비표준 질의문장 정제 기반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자동 생성 방법 및 장치’ 를 개발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498B3C4-9D6B-47EB-83DA-E390C64AD977}"/>
              </a:ext>
            </a:extLst>
          </p:cNvPr>
          <p:cNvSpPr/>
          <p:nvPr/>
        </p:nvSpPr>
        <p:spPr>
          <a:xfrm>
            <a:off x="561975" y="4410075"/>
            <a:ext cx="1200150" cy="763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58A700-2225-4D15-BAF2-F6B94B3D50BE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4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0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발명 제안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488D78-CAE0-48D9-A40B-D9C186391F66}"/>
              </a:ext>
            </a:extLst>
          </p:cNvPr>
          <p:cNvSpPr/>
          <p:nvPr/>
        </p:nvSpPr>
        <p:spPr>
          <a:xfrm>
            <a:off x="809625" y="1105174"/>
            <a:ext cx="10275292" cy="1509161"/>
          </a:xfrm>
          <a:prstGeom prst="rect">
            <a:avLst/>
          </a:prstGeom>
          <a:ln w="381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08905D-0F8B-4243-94A7-501ED255CA47}"/>
              </a:ext>
            </a:extLst>
          </p:cNvPr>
          <p:cNvSpPr/>
          <p:nvPr/>
        </p:nvSpPr>
        <p:spPr>
          <a:xfrm>
            <a:off x="809625" y="2909930"/>
            <a:ext cx="10275292" cy="1509161"/>
          </a:xfrm>
          <a:prstGeom prst="rect">
            <a:avLst/>
          </a:prstGeom>
          <a:ln w="381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133C12-DC48-4BB0-A7D9-AC9F96395CDF}"/>
              </a:ext>
            </a:extLst>
          </p:cNvPr>
          <p:cNvSpPr/>
          <p:nvPr/>
        </p:nvSpPr>
        <p:spPr>
          <a:xfrm>
            <a:off x="809625" y="4714685"/>
            <a:ext cx="10275292" cy="1509161"/>
          </a:xfrm>
          <a:prstGeom prst="rect">
            <a:avLst/>
          </a:prstGeom>
          <a:ln w="38100"/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D6893-6107-4A2C-A632-41120DEF5BFB}"/>
              </a:ext>
            </a:extLst>
          </p:cNvPr>
          <p:cNvSpPr txBox="1"/>
          <p:nvPr/>
        </p:nvSpPr>
        <p:spPr>
          <a:xfrm>
            <a:off x="1380226" y="1659699"/>
            <a:ext cx="117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1</a:t>
            </a:r>
            <a:endParaRPr lang="ko-KR" altLang="en-US" sz="20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690F04-74E6-463F-AABE-37614D89E28B}"/>
              </a:ext>
            </a:extLst>
          </p:cNvPr>
          <p:cNvSpPr txBox="1"/>
          <p:nvPr/>
        </p:nvSpPr>
        <p:spPr>
          <a:xfrm>
            <a:off x="1380225" y="3464455"/>
            <a:ext cx="117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2</a:t>
            </a:r>
            <a:endParaRPr lang="ko-KR" altLang="en-US" sz="20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119CD6-309B-4DE4-934C-9B4A0AF461CE}"/>
              </a:ext>
            </a:extLst>
          </p:cNvPr>
          <p:cNvSpPr txBox="1"/>
          <p:nvPr/>
        </p:nvSpPr>
        <p:spPr>
          <a:xfrm>
            <a:off x="1380225" y="5269210"/>
            <a:ext cx="1173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3</a:t>
            </a:r>
            <a:endParaRPr lang="ko-KR" altLang="en-US" sz="20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E00966-B6C2-4EBF-85AF-FE2EE5AC2BF9}"/>
              </a:ext>
            </a:extLst>
          </p:cNvPr>
          <p:cNvSpPr txBox="1"/>
          <p:nvPr/>
        </p:nvSpPr>
        <p:spPr>
          <a:xfrm>
            <a:off x="2826561" y="1444554"/>
            <a:ext cx="81748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표준 질의문장의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쿼리를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 입력하여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수행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하고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활용해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표준 질의문장 데이터셋의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참조하며 여러 개의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비표준 질의문장을 생성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함</a:t>
            </a:r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B4E827-DC9B-4A0C-BDBF-2FB543728FCD}"/>
              </a:ext>
            </a:extLst>
          </p:cNvPr>
          <p:cNvSpPr txBox="1"/>
          <p:nvPr/>
        </p:nvSpPr>
        <p:spPr>
          <a:xfrm>
            <a:off x="2826562" y="3250184"/>
            <a:ext cx="81031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IDEA1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에서 생성된 비표준 질의문장을 입력하면 표준 질의문장으로 변환하도록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</a:t>
            </a:r>
            <a:r>
              <a:rPr lang="en-US" altLang="ko-KR" sz="1600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Fine-Tuning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하여 </a:t>
            </a:r>
            <a:r>
              <a:rPr lang="ko-KR" altLang="en-US" sz="1600" dirty="0">
                <a:solidFill>
                  <a:srgbClr val="FF0000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문장 정제기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를 개발함</a:t>
            </a: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E9A0AF-847C-4EE5-A2E0-61CC6AF4A606}"/>
              </a:ext>
            </a:extLst>
          </p:cNvPr>
          <p:cNvSpPr txBox="1"/>
          <p:nvPr/>
        </p:nvSpPr>
        <p:spPr>
          <a:xfrm>
            <a:off x="2826561" y="5044540"/>
            <a:ext cx="82583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IDEA 2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에서 개발한 문장 정제기를 통해서 비표준 질의문장을 표준 질의문장으로 변환하고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기존 </a:t>
            </a:r>
            <a:r>
              <a:rPr lang="en-US" altLang="ko-KR" sz="1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2SQL 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모델의 입력으로 활용하여 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정교한 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Text2SQL</a:t>
            </a:r>
            <a:r>
              <a:rPr lang="ko-KR" altLang="en-US" sz="16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을 수행함</a:t>
            </a: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2" name="그래픽 31" descr="전구 단색으로 채워진">
            <a:extLst>
              <a:ext uri="{FF2B5EF4-FFF2-40B4-BE49-F238E27FC236}">
                <a16:creationId xmlns:a16="http://schemas.microsoft.com/office/drawing/2014/main" id="{3BF7FB8E-2D2B-4D46-9ADF-9DDEB483D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460" y="1593791"/>
            <a:ext cx="501743" cy="501743"/>
          </a:xfrm>
          <a:prstGeom prst="rect">
            <a:avLst/>
          </a:prstGeom>
        </p:spPr>
      </p:pic>
      <p:pic>
        <p:nvPicPr>
          <p:cNvPr id="33" name="그래픽 32" descr="전구 단색으로 채워진">
            <a:extLst>
              <a:ext uri="{FF2B5EF4-FFF2-40B4-BE49-F238E27FC236}">
                <a16:creationId xmlns:a16="http://schemas.microsoft.com/office/drawing/2014/main" id="{D879B546-ABD4-4DD7-85BF-BE3891154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460" y="3393545"/>
            <a:ext cx="501743" cy="501743"/>
          </a:xfrm>
          <a:prstGeom prst="rect">
            <a:avLst/>
          </a:prstGeom>
        </p:spPr>
      </p:pic>
      <p:pic>
        <p:nvPicPr>
          <p:cNvPr id="34" name="그래픽 33" descr="전구 단색으로 채워진">
            <a:extLst>
              <a:ext uri="{FF2B5EF4-FFF2-40B4-BE49-F238E27FC236}">
                <a16:creationId xmlns:a16="http://schemas.microsoft.com/office/drawing/2014/main" id="{0D07D1C9-7BA0-4F19-A667-5E207AFE7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460" y="5193777"/>
            <a:ext cx="501743" cy="501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DD4E28-EFA9-4CD3-BB28-4C61771BB96C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5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방법론 도식화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CB92921-DA5B-4052-84ED-60F883A61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30916"/>
              </p:ext>
            </p:extLst>
          </p:nvPr>
        </p:nvGraphicFramePr>
        <p:xfrm>
          <a:off x="968619" y="1748161"/>
          <a:ext cx="10254762" cy="374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0437">
                  <a:extLst>
                    <a:ext uri="{9D8B030D-6E8A-4147-A177-3AD203B41FA5}">
                      <a16:colId xmlns:a16="http://schemas.microsoft.com/office/drawing/2014/main" val="616719314"/>
                    </a:ext>
                  </a:extLst>
                </a:gridCol>
                <a:gridCol w="4124325">
                  <a:extLst>
                    <a:ext uri="{9D8B030D-6E8A-4147-A177-3AD203B41FA5}">
                      <a16:colId xmlns:a16="http://schemas.microsoft.com/office/drawing/2014/main" val="4149808213"/>
                    </a:ext>
                  </a:extLst>
                </a:gridCol>
              </a:tblGrid>
              <a:tr h="37477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865691"/>
                  </a:ext>
                </a:extLst>
              </a:tr>
            </a:tbl>
          </a:graphicData>
        </a:graphic>
      </p:graphicFrame>
      <p:sp>
        <p:nvSpPr>
          <p:cNvPr id="28" name="Google Shape;631;p32">
            <a:extLst>
              <a:ext uri="{FF2B5EF4-FFF2-40B4-BE49-F238E27FC236}">
                <a16:creationId xmlns:a16="http://schemas.microsoft.com/office/drawing/2014/main" id="{46774B35-FC8F-4030-A5B1-62B0511B60FE}"/>
              </a:ext>
            </a:extLst>
          </p:cNvPr>
          <p:cNvSpPr/>
          <p:nvPr/>
        </p:nvSpPr>
        <p:spPr>
          <a:xfrm>
            <a:off x="3299275" y="2281777"/>
            <a:ext cx="1620000" cy="720000"/>
          </a:xfrm>
          <a:prstGeom prst="can">
            <a:avLst>
              <a:gd name="adj" fmla="val 2812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 Query of </a:t>
            </a:r>
            <a:b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 Question</a:t>
            </a:r>
          </a:p>
        </p:txBody>
      </p:sp>
      <p:sp>
        <p:nvSpPr>
          <p:cNvPr id="31" name="Google Shape;654;p32">
            <a:extLst>
              <a:ext uri="{FF2B5EF4-FFF2-40B4-BE49-F238E27FC236}">
                <a16:creationId xmlns:a16="http://schemas.microsoft.com/office/drawing/2014/main" id="{14124BF8-4139-45B3-8096-B4626C69BD79}"/>
              </a:ext>
            </a:extLst>
          </p:cNvPr>
          <p:cNvSpPr/>
          <p:nvPr/>
        </p:nvSpPr>
        <p:spPr>
          <a:xfrm>
            <a:off x="4293219" y="4386455"/>
            <a:ext cx="1619997" cy="720000"/>
          </a:xfrm>
          <a:prstGeom prst="flowChartMultidocumen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Non-Standard </a:t>
            </a:r>
            <a:b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</a:b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Query</a:t>
            </a:r>
            <a:endParaRPr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Malgun Gothic"/>
            </a:endParaRPr>
          </a:p>
        </p:txBody>
      </p:sp>
      <p:sp>
        <p:nvSpPr>
          <p:cNvPr id="40" name="Google Shape;624;p32">
            <a:extLst>
              <a:ext uri="{FF2B5EF4-FFF2-40B4-BE49-F238E27FC236}">
                <a16:creationId xmlns:a16="http://schemas.microsoft.com/office/drawing/2014/main" id="{D65F3740-8450-451F-9A09-606C2E3F28F7}"/>
              </a:ext>
            </a:extLst>
          </p:cNvPr>
          <p:cNvSpPr/>
          <p:nvPr/>
        </p:nvSpPr>
        <p:spPr>
          <a:xfrm>
            <a:off x="977497" y="1760873"/>
            <a:ext cx="705304" cy="129067"/>
          </a:xfrm>
          <a:prstGeom prst="rect">
            <a:avLst/>
          </a:prstGeom>
          <a:solidFill>
            <a:srgbClr val="A6A6A6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 err="1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Phase</a:t>
            </a:r>
            <a:r>
              <a:rPr lang="ko-KR" sz="1000" dirty="0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 </a:t>
            </a:r>
            <a:r>
              <a:rPr lang="en-US" altLang="ko-KR" sz="1000" dirty="0">
                <a:solidFill>
                  <a:schemeClr val="l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1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1" name="Google Shape;624;p32">
            <a:extLst>
              <a:ext uri="{FF2B5EF4-FFF2-40B4-BE49-F238E27FC236}">
                <a16:creationId xmlns:a16="http://schemas.microsoft.com/office/drawing/2014/main" id="{60352A22-0D7F-4123-9F1B-BEEDCBC0FC42}"/>
              </a:ext>
            </a:extLst>
          </p:cNvPr>
          <p:cNvSpPr/>
          <p:nvPr/>
        </p:nvSpPr>
        <p:spPr>
          <a:xfrm>
            <a:off x="7096821" y="1751995"/>
            <a:ext cx="705304" cy="129067"/>
          </a:xfrm>
          <a:prstGeom prst="rect">
            <a:avLst/>
          </a:prstGeom>
          <a:solidFill>
            <a:srgbClr val="A6A6A6"/>
          </a:solidFill>
          <a:ln w="12700" cap="flat" cmpd="sng">
            <a:solidFill>
              <a:srgbClr val="A6A6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 err="1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Phase</a:t>
            </a:r>
            <a:r>
              <a:rPr lang="ko-KR" sz="1000" dirty="0">
                <a:solidFill>
                  <a:schemeClr val="lt1"/>
                </a:solidFill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  <a:sym typeface="Malgun Gothic"/>
              </a:rPr>
              <a:t> </a:t>
            </a:r>
            <a:r>
              <a:rPr lang="en-US" altLang="ko-KR" sz="1000" dirty="0">
                <a:solidFill>
                  <a:schemeClr val="lt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2</a:t>
            </a:r>
            <a:endParaRPr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2" name="두루마리 모양: 가로로 말림 41">
            <a:extLst>
              <a:ext uri="{FF2B5EF4-FFF2-40B4-BE49-F238E27FC236}">
                <a16:creationId xmlns:a16="http://schemas.microsoft.com/office/drawing/2014/main" id="{FAD7DBC6-47D3-4957-8C2C-BBEE8B658F17}"/>
              </a:ext>
            </a:extLst>
          </p:cNvPr>
          <p:cNvSpPr/>
          <p:nvPr/>
        </p:nvSpPr>
        <p:spPr>
          <a:xfrm>
            <a:off x="9262935" y="4386455"/>
            <a:ext cx="1620000" cy="720000"/>
          </a:xfrm>
          <a:prstGeom prst="horizontalScroll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Question  Refiner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62" name="Google Shape;631;p32">
            <a:extLst>
              <a:ext uri="{FF2B5EF4-FFF2-40B4-BE49-F238E27FC236}">
                <a16:creationId xmlns:a16="http://schemas.microsoft.com/office/drawing/2014/main" id="{D6815050-1007-44BE-B0D6-8978CEBF1AD4}"/>
              </a:ext>
            </a:extLst>
          </p:cNvPr>
          <p:cNvSpPr/>
          <p:nvPr/>
        </p:nvSpPr>
        <p:spPr>
          <a:xfrm>
            <a:off x="5287162" y="2281777"/>
            <a:ext cx="1620000" cy="720000"/>
          </a:xfrm>
          <a:prstGeom prst="can">
            <a:avLst>
              <a:gd name="adj" fmla="val 2812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 of </a:t>
            </a:r>
            <a:b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 Question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BFF8204-6C56-41C3-957C-18BC7B509191}"/>
              </a:ext>
            </a:extLst>
          </p:cNvPr>
          <p:cNvCxnSpPr>
            <a:cxnSpLocks/>
            <a:stCxn id="28" idx="3"/>
            <a:endCxn id="30" idx="0"/>
          </p:cNvCxnSpPr>
          <p:nvPr/>
        </p:nvCxnSpPr>
        <p:spPr>
          <a:xfrm rot="16200000" flipH="1">
            <a:off x="4440077" y="2670974"/>
            <a:ext cx="332339" cy="993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D3DE18A-5364-49BF-810C-616C6C9F2997}"/>
              </a:ext>
            </a:extLst>
          </p:cNvPr>
          <p:cNvCxnSpPr>
            <a:cxnSpLocks/>
            <a:stCxn id="62" idx="3"/>
            <a:endCxn id="30" idx="0"/>
          </p:cNvCxnSpPr>
          <p:nvPr/>
        </p:nvCxnSpPr>
        <p:spPr>
          <a:xfrm rot="5400000">
            <a:off x="5434021" y="2670974"/>
            <a:ext cx="332339" cy="993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육각형 62">
            <a:extLst>
              <a:ext uri="{FF2B5EF4-FFF2-40B4-BE49-F238E27FC236}">
                <a16:creationId xmlns:a16="http://schemas.microsoft.com/office/drawing/2014/main" id="{6E4C4A10-DDBE-4340-B780-B58FA83EF41E}"/>
              </a:ext>
            </a:extLst>
          </p:cNvPr>
          <p:cNvSpPr/>
          <p:nvPr/>
        </p:nvSpPr>
        <p:spPr>
          <a:xfrm>
            <a:off x="1311388" y="3334116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505006D-92BA-440C-BBDA-FD42999E62A0}"/>
              </a:ext>
            </a:extLst>
          </p:cNvPr>
          <p:cNvCxnSpPr>
            <a:cxnSpLocks/>
            <a:stCxn id="63" idx="0"/>
            <a:endCxn id="30" idx="1"/>
          </p:cNvCxnSpPr>
          <p:nvPr/>
        </p:nvCxnSpPr>
        <p:spPr>
          <a:xfrm>
            <a:off x="2931388" y="3694116"/>
            <a:ext cx="367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Google Shape;631;p32">
            <a:extLst>
              <a:ext uri="{FF2B5EF4-FFF2-40B4-BE49-F238E27FC236}">
                <a16:creationId xmlns:a16="http://schemas.microsoft.com/office/drawing/2014/main" id="{44CB8658-9558-40F5-97AC-1055E03470DB}"/>
              </a:ext>
            </a:extLst>
          </p:cNvPr>
          <p:cNvSpPr/>
          <p:nvPr/>
        </p:nvSpPr>
        <p:spPr>
          <a:xfrm>
            <a:off x="9262935" y="2281777"/>
            <a:ext cx="1620000" cy="720000"/>
          </a:xfrm>
          <a:prstGeom prst="can">
            <a:avLst>
              <a:gd name="adj" fmla="val 28124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1200"/>
            </a:pP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Standard</a:t>
            </a:r>
            <a:r>
              <a:rPr lang="ko-KR" altLang="en-US" sz="1200" dirty="0">
                <a:latin typeface="Noto Sans" panose="020B0502040504020204" pitchFamily="34" charset="0"/>
                <a:ea typeface="KoPubWorld돋움체 Medium" panose="00000600000000000000" pitchFamily="2" charset="-127"/>
                <a:cs typeface="Noto Sans" panose="020B0502040504020204" pitchFamily="34" charset="0"/>
              </a:rPr>
              <a:t> 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Question</a:t>
            </a:r>
          </a:p>
        </p:txBody>
      </p:sp>
      <p:sp>
        <p:nvSpPr>
          <p:cNvPr id="83" name="Google Shape;630;p32">
            <a:extLst>
              <a:ext uri="{FF2B5EF4-FFF2-40B4-BE49-F238E27FC236}">
                <a16:creationId xmlns:a16="http://schemas.microsoft.com/office/drawing/2014/main" id="{FBAB8620-3301-486B-A2A3-EEAFD57E6952}"/>
              </a:ext>
            </a:extLst>
          </p:cNvPr>
          <p:cNvSpPr/>
          <p:nvPr/>
        </p:nvSpPr>
        <p:spPr>
          <a:xfrm>
            <a:off x="9262935" y="3334116"/>
            <a:ext cx="1620000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Fine-tuning for </a:t>
            </a:r>
            <a:b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</a:br>
            <a:r>
              <a:rPr lang="en-US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Question Refining</a:t>
            </a:r>
            <a:endParaRPr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Malgun Gothic"/>
            </a:endParaRPr>
          </a:p>
        </p:txBody>
      </p:sp>
      <p:sp>
        <p:nvSpPr>
          <p:cNvPr id="85" name="육각형 84">
            <a:extLst>
              <a:ext uri="{FF2B5EF4-FFF2-40B4-BE49-F238E27FC236}">
                <a16:creationId xmlns:a16="http://schemas.microsoft.com/office/drawing/2014/main" id="{1FBB7D63-4EF9-4C87-8C05-55081FF2E82D}"/>
              </a:ext>
            </a:extLst>
          </p:cNvPr>
          <p:cNvSpPr/>
          <p:nvPr/>
        </p:nvSpPr>
        <p:spPr>
          <a:xfrm>
            <a:off x="7275049" y="3334116"/>
            <a:ext cx="1620000" cy="720000"/>
          </a:xfrm>
          <a:prstGeom prst="hex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Pre-trained LLM</a:t>
            </a:r>
            <a:endParaRPr lang="ko-KR" altLang="en-US" sz="1200" dirty="0">
              <a:solidFill>
                <a:schemeClr val="tx1"/>
              </a:solidFill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3002980D-43ED-4458-B86F-E0ADB06ED3DC}"/>
              </a:ext>
            </a:extLst>
          </p:cNvPr>
          <p:cNvCxnSpPr>
            <a:cxnSpLocks/>
          </p:cNvCxnSpPr>
          <p:nvPr/>
        </p:nvCxnSpPr>
        <p:spPr>
          <a:xfrm>
            <a:off x="5103218" y="3977916"/>
            <a:ext cx="0" cy="41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Google Shape;630;p32">
            <a:extLst>
              <a:ext uri="{FF2B5EF4-FFF2-40B4-BE49-F238E27FC236}">
                <a16:creationId xmlns:a16="http://schemas.microsoft.com/office/drawing/2014/main" id="{334B8F97-93DE-42E8-B92C-115E29D555ED}"/>
              </a:ext>
            </a:extLst>
          </p:cNvPr>
          <p:cNvSpPr/>
          <p:nvPr/>
        </p:nvSpPr>
        <p:spPr>
          <a:xfrm>
            <a:off x="3299274" y="3334116"/>
            <a:ext cx="3607888" cy="72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en-US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Malgun Gothic"/>
              </a:rPr>
              <a:t>SQL2Text using RAG</a:t>
            </a:r>
            <a:endParaRPr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Malgun Gothic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462C824-1016-4423-86EA-FE9851011EFE}"/>
              </a:ext>
            </a:extLst>
          </p:cNvPr>
          <p:cNvCxnSpPr>
            <a:stCxn id="85" idx="0"/>
            <a:endCxn id="83" idx="1"/>
          </p:cNvCxnSpPr>
          <p:nvPr/>
        </p:nvCxnSpPr>
        <p:spPr>
          <a:xfrm>
            <a:off x="8895049" y="3694116"/>
            <a:ext cx="367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4C8792C-EA8B-4261-BB06-61E52C6E7C6B}"/>
              </a:ext>
            </a:extLst>
          </p:cNvPr>
          <p:cNvCxnSpPr>
            <a:stCxn id="79" idx="3"/>
            <a:endCxn id="83" idx="0"/>
          </p:cNvCxnSpPr>
          <p:nvPr/>
        </p:nvCxnSpPr>
        <p:spPr>
          <a:xfrm>
            <a:off x="10072935" y="3001777"/>
            <a:ext cx="0" cy="33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8DB4475-B7F7-40DC-96B6-0132F21815A5}"/>
              </a:ext>
            </a:extLst>
          </p:cNvPr>
          <p:cNvCxnSpPr>
            <a:endCxn id="42" idx="0"/>
          </p:cNvCxnSpPr>
          <p:nvPr/>
        </p:nvCxnSpPr>
        <p:spPr>
          <a:xfrm>
            <a:off x="10072935" y="4054116"/>
            <a:ext cx="0" cy="422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7F2518F6-63E2-401A-9A3B-7D8AFE11E190}"/>
              </a:ext>
            </a:extLst>
          </p:cNvPr>
          <p:cNvCxnSpPr>
            <a:cxnSpLocks/>
            <a:endCxn id="83" idx="0"/>
          </p:cNvCxnSpPr>
          <p:nvPr/>
        </p:nvCxnSpPr>
        <p:spPr>
          <a:xfrm rot="5400000" flipH="1" flipV="1">
            <a:off x="6738056" y="1699277"/>
            <a:ext cx="1700039" cy="4969718"/>
          </a:xfrm>
          <a:prstGeom prst="bentConnector5">
            <a:avLst>
              <a:gd name="adj1" fmla="val -13447"/>
              <a:gd name="adj2" fmla="val 39996"/>
              <a:gd name="adj3" fmla="val 1112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EB2AAE1-D84B-4220-A27C-E792398C3FF4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6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89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47BDBD-7379-497E-A05B-E9D6B7CC7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927906"/>
              </p:ext>
            </p:extLst>
          </p:nvPr>
        </p:nvGraphicFramePr>
        <p:xfrm>
          <a:off x="46844" y="4627998"/>
          <a:ext cx="7056633" cy="77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81">
                  <a:extLst>
                    <a:ext uri="{9D8B030D-6E8A-4147-A177-3AD203B41FA5}">
                      <a16:colId xmlns:a16="http://schemas.microsoft.com/office/drawing/2014/main" val="1963920097"/>
                    </a:ext>
                  </a:extLst>
                </a:gridCol>
                <a:gridCol w="1810542">
                  <a:extLst>
                    <a:ext uri="{9D8B030D-6E8A-4147-A177-3AD203B41FA5}">
                      <a16:colId xmlns:a16="http://schemas.microsoft.com/office/drawing/2014/main" val="888795744"/>
                    </a:ext>
                  </a:extLst>
                </a:gridCol>
                <a:gridCol w="1942308">
                  <a:extLst>
                    <a:ext uri="{9D8B030D-6E8A-4147-A177-3AD203B41FA5}">
                      <a16:colId xmlns:a16="http://schemas.microsoft.com/office/drawing/2014/main" val="949320744"/>
                    </a:ext>
                  </a:extLst>
                </a:gridCol>
                <a:gridCol w="2464802">
                  <a:extLst>
                    <a:ext uri="{9D8B030D-6E8A-4147-A177-3AD203B41FA5}">
                      <a16:colId xmlns:a16="http://schemas.microsoft.com/office/drawing/2014/main" val="643325331"/>
                    </a:ext>
                  </a:extLst>
                </a:gridCol>
              </a:tblGrid>
              <a:tr h="3225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SQL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 쿼리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표준 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46183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화학물질번호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SELECT * FROM database</a:t>
                      </a:r>
                      <a:r>
                        <a:rPr lang="ko-KR" altLang="en-US" sz="800" dirty="0"/>
                        <a:t> </a:t>
                      </a:r>
                    </a:p>
                    <a:p>
                      <a:pPr latinLnBrk="1"/>
                      <a:r>
                        <a:rPr lang="en-US" altLang="ko-KR" sz="800" dirty="0"/>
                        <a:t>WHERE </a:t>
                      </a:r>
                      <a:r>
                        <a:rPr lang="ko-KR" altLang="en-US" sz="800" dirty="0"/>
                        <a:t>화학물질번호 </a:t>
                      </a:r>
                      <a:r>
                        <a:rPr lang="en-US" altLang="ko-KR" sz="800" dirty="0"/>
                        <a:t>LIKE ‘%71%’ </a:t>
                      </a:r>
                    </a:p>
                    <a:p>
                      <a:pPr latinLnBrk="1"/>
                      <a:r>
                        <a:rPr lang="en-US" altLang="ko-KR" sz="800" dirty="0"/>
                        <a:t>ORDER BY </a:t>
                      </a:r>
                      <a:r>
                        <a:rPr lang="ko-KR" altLang="en-US" sz="800" dirty="0"/>
                        <a:t>등록일자 </a:t>
                      </a:r>
                      <a:r>
                        <a:rPr lang="en-US" altLang="ko-KR" sz="800" dirty="0"/>
                        <a:t>ASC;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숫자 </a:t>
                      </a:r>
                      <a:r>
                        <a:rPr lang="en-US" altLang="ko-KR" sz="800" dirty="0"/>
                        <a:t>71</a:t>
                      </a:r>
                      <a:r>
                        <a:rPr lang="ko-KR" altLang="en-US" sz="800" dirty="0"/>
                        <a:t>이 포함되어 있는 화학물질을 등록일자 기준 오름차순으로 정렬해서 보여줘</a:t>
                      </a:r>
                      <a:r>
                        <a:rPr lang="en-US" altLang="ko-KR" sz="800" dirty="0"/>
                        <a:t>"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화학적 동질성을 갖는 물질에 대하여 미국 </a:t>
                      </a:r>
                      <a:r>
                        <a:rPr lang="ko-KR" altLang="en-US" sz="800" dirty="0" err="1"/>
                        <a:t>화학회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化學會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에서 부여한 고유 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07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EE16C4-4D99-4F56-AFCF-6BBEE3FCED60}"/>
              </a:ext>
            </a:extLst>
          </p:cNvPr>
          <p:cNvSpPr txBox="1"/>
          <p:nvPr/>
        </p:nvSpPr>
        <p:spPr>
          <a:xfrm>
            <a:off x="0" y="4303448"/>
            <a:ext cx="2752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</a:t>
            </a:r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SQL</a:t>
            </a:r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쿼리 쌍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 데이터셋</a:t>
            </a: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412DC0E-723D-472F-8A71-C95DCC88A890}"/>
              </a:ext>
            </a:extLst>
          </p:cNvPr>
          <p:cNvSpPr/>
          <p:nvPr/>
        </p:nvSpPr>
        <p:spPr>
          <a:xfrm>
            <a:off x="894569" y="284956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표준 질의문장의 </a:t>
            </a:r>
            <a:r>
              <a:rPr lang="en-US" altLang="ko-KR" sz="1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</a:t>
            </a:r>
            <a:r>
              <a:rPr lang="ko-KR" altLang="en-US" sz="13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쿼리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0A68A26-9902-46B4-A29C-B606514E5D0C}"/>
              </a:ext>
            </a:extLst>
          </p:cNvPr>
          <p:cNvCxnSpPr>
            <a:cxnSpLocks/>
          </p:cNvCxnSpPr>
          <p:nvPr/>
        </p:nvCxnSpPr>
        <p:spPr>
          <a:xfrm flipV="1">
            <a:off x="3557476" y="3126727"/>
            <a:ext cx="881174" cy="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BD193AD2-2B90-4888-A666-680B41E0DF41}"/>
              </a:ext>
            </a:extLst>
          </p:cNvPr>
          <p:cNvSpPr/>
          <p:nvPr/>
        </p:nvSpPr>
        <p:spPr>
          <a:xfrm>
            <a:off x="5294714" y="1093653"/>
            <a:ext cx="1591112" cy="88860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  <a:endParaRPr lang="ko-KR" altLang="en-US" i="1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F14C9-37B7-4ADC-AF95-BCBCDB2FD062}"/>
              </a:ext>
            </a:extLst>
          </p:cNvPr>
          <p:cNvSpPr txBox="1"/>
          <p:nvPr/>
        </p:nvSpPr>
        <p:spPr>
          <a:xfrm>
            <a:off x="4694300" y="823656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데이터셋의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을 참조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B9DE8D-5140-44F3-A7AF-F07EE07257F1}"/>
              </a:ext>
            </a:extLst>
          </p:cNvPr>
          <p:cNvSpPr/>
          <p:nvPr/>
        </p:nvSpPr>
        <p:spPr>
          <a:xfrm>
            <a:off x="5029846" y="283709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3EDA158-2F92-4CBD-B512-DDFEF6FF61FB}"/>
              </a:ext>
            </a:extLst>
          </p:cNvPr>
          <p:cNvCxnSpPr>
            <a:cxnSpLocks/>
          </p:cNvCxnSpPr>
          <p:nvPr/>
        </p:nvCxnSpPr>
        <p:spPr>
          <a:xfrm>
            <a:off x="6090270" y="2085975"/>
            <a:ext cx="0" cy="347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C6FDB0-D56B-41B4-B240-12AB6B8A9734}"/>
              </a:ext>
            </a:extLst>
          </p:cNvPr>
          <p:cNvCxnSpPr/>
          <p:nvPr/>
        </p:nvCxnSpPr>
        <p:spPr>
          <a:xfrm>
            <a:off x="7683260" y="3131781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50A26ACB-09CA-41C6-A971-86190DEFAA2D}"/>
              </a:ext>
            </a:extLst>
          </p:cNvPr>
          <p:cNvSpPr/>
          <p:nvPr/>
        </p:nvSpPr>
        <p:spPr>
          <a:xfrm>
            <a:off x="9415279" y="2396932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순서도: 문서 20">
            <a:extLst>
              <a:ext uri="{FF2B5EF4-FFF2-40B4-BE49-F238E27FC236}">
                <a16:creationId xmlns:a16="http://schemas.microsoft.com/office/drawing/2014/main" id="{A50EC14A-938E-4998-BD28-27AB9C0F4251}"/>
              </a:ext>
            </a:extLst>
          </p:cNvPr>
          <p:cNvSpPr/>
          <p:nvPr/>
        </p:nvSpPr>
        <p:spPr>
          <a:xfrm>
            <a:off x="9343392" y="243414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순서도: 문서 21">
            <a:extLst>
              <a:ext uri="{FF2B5EF4-FFF2-40B4-BE49-F238E27FC236}">
                <a16:creationId xmlns:a16="http://schemas.microsoft.com/office/drawing/2014/main" id="{009AA20E-E9F6-4131-8843-2F79C6D50D98}"/>
              </a:ext>
            </a:extLst>
          </p:cNvPr>
          <p:cNvSpPr/>
          <p:nvPr/>
        </p:nvSpPr>
        <p:spPr>
          <a:xfrm>
            <a:off x="9271505" y="248618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순서도: 문서 22">
            <a:extLst>
              <a:ext uri="{FF2B5EF4-FFF2-40B4-BE49-F238E27FC236}">
                <a16:creationId xmlns:a16="http://schemas.microsoft.com/office/drawing/2014/main" id="{26C79174-2F6B-4BC6-A374-90375E9DD1AB}"/>
              </a:ext>
            </a:extLst>
          </p:cNvPr>
          <p:cNvSpPr/>
          <p:nvPr/>
        </p:nvSpPr>
        <p:spPr>
          <a:xfrm>
            <a:off x="9199618" y="253822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0" name="순서도: 문서 29">
            <a:extLst>
              <a:ext uri="{FF2B5EF4-FFF2-40B4-BE49-F238E27FC236}">
                <a16:creationId xmlns:a16="http://schemas.microsoft.com/office/drawing/2014/main" id="{BD3F903A-F0C5-4E4B-B670-9CC5CED1B0FB}"/>
              </a:ext>
            </a:extLst>
          </p:cNvPr>
          <p:cNvSpPr/>
          <p:nvPr/>
        </p:nvSpPr>
        <p:spPr>
          <a:xfrm>
            <a:off x="9134833" y="257639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1" name="순서도: 문서 30">
            <a:extLst>
              <a:ext uri="{FF2B5EF4-FFF2-40B4-BE49-F238E27FC236}">
                <a16:creationId xmlns:a16="http://schemas.microsoft.com/office/drawing/2014/main" id="{C7421F67-4520-412F-9DA4-B26CB812AA68}"/>
              </a:ext>
            </a:extLst>
          </p:cNvPr>
          <p:cNvSpPr/>
          <p:nvPr/>
        </p:nvSpPr>
        <p:spPr>
          <a:xfrm>
            <a:off x="9062946" y="261361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D6CB28E9-0177-4699-8582-2D3F97C7C5F8}"/>
              </a:ext>
            </a:extLst>
          </p:cNvPr>
          <p:cNvSpPr/>
          <p:nvPr/>
        </p:nvSpPr>
        <p:spPr>
          <a:xfrm>
            <a:off x="8991059" y="266565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3" name="순서도: 문서 32">
            <a:extLst>
              <a:ext uri="{FF2B5EF4-FFF2-40B4-BE49-F238E27FC236}">
                <a16:creationId xmlns:a16="http://schemas.microsoft.com/office/drawing/2014/main" id="{1260F15D-E487-4237-9F18-BA70B1809BF9}"/>
              </a:ext>
            </a:extLst>
          </p:cNvPr>
          <p:cNvSpPr/>
          <p:nvPr/>
        </p:nvSpPr>
        <p:spPr>
          <a:xfrm>
            <a:off x="8926274" y="271769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15F7DFD7-E24C-45DF-9118-BF9740D4BBC8}"/>
              </a:ext>
            </a:extLst>
          </p:cNvPr>
          <p:cNvSpPr/>
          <p:nvPr/>
        </p:nvSpPr>
        <p:spPr>
          <a:xfrm>
            <a:off x="8861489" y="278003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E6BDEE81-8EEB-4BA9-A7B9-C99A0BFB57C3}"/>
              </a:ext>
            </a:extLst>
          </p:cNvPr>
          <p:cNvSpPr/>
          <p:nvPr/>
        </p:nvSpPr>
        <p:spPr>
          <a:xfrm>
            <a:off x="8789603" y="2860108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비표준 질의문장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4AB476-7E9F-4E48-975F-C481FCD758F9}"/>
              </a:ext>
            </a:extLst>
          </p:cNvPr>
          <p:cNvSpPr txBox="1"/>
          <p:nvPr/>
        </p:nvSpPr>
        <p:spPr>
          <a:xfrm>
            <a:off x="894568" y="2345566"/>
            <a:ext cx="18581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SELECT * FROM database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  <a:p>
            <a:pPr latinLnBrk="1"/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WHERE </a:t>
            </a:r>
            <a:r>
              <a:rPr lang="ko-KR" altLang="en-US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화학물질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번호 </a:t>
            </a:r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LIKE '%71%' </a:t>
            </a:r>
          </a:p>
          <a:p>
            <a:pPr latinLnBrk="1"/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ORDER BY </a:t>
            </a:r>
            <a:r>
              <a:rPr lang="ko-KR" altLang="en-US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등록일자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ASC;</a:t>
            </a:r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C03A6E56-1019-47ED-BD82-364B1A403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62178"/>
              </p:ext>
            </p:extLst>
          </p:nvPr>
        </p:nvGraphicFramePr>
        <p:xfrm>
          <a:off x="8470048" y="4239378"/>
          <a:ext cx="3675107" cy="1488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107">
                  <a:extLst>
                    <a:ext uri="{9D8B030D-6E8A-4147-A177-3AD203B41FA5}">
                      <a16:colId xmlns:a16="http://schemas.microsoft.com/office/drawing/2014/main" val="2188063730"/>
                    </a:ext>
                  </a:extLst>
                </a:gridCol>
              </a:tblGrid>
              <a:tr h="2406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비표준질의문장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20407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화학물질을 찾는데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 번호 안에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이라는 숫자가 들어 있는 애들만 뽑아주고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근데 옛날 것부터 먼저 보여줄 수 있어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?"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50782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그 화학물질 목록에서 </a:t>
                      </a:r>
                      <a:r>
                        <a:rPr lang="en-US" altLang="ko-KR" sz="800" dirty="0"/>
                        <a:t>71 </a:t>
                      </a:r>
                      <a:r>
                        <a:rPr lang="ko-KR" altLang="en-US" sz="800" dirty="0"/>
                        <a:t>있는 거만 골라서 정리해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날짜 기준으로 빠른 거부터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쓸데없는 거 빼고</a:t>
                      </a:r>
                      <a:r>
                        <a:rPr lang="en-US" altLang="ko-KR" sz="800" dirty="0"/>
                        <a:t>.”</a:t>
                      </a:r>
                      <a:endParaRPr lang="ko-KR" altLang="en-US" sz="800" dirty="0"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596381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“</a:t>
                      </a:r>
                      <a:r>
                        <a:rPr lang="ko-KR" altLang="en-US" sz="800" dirty="0"/>
                        <a:t>화학물질 목록을 펼쳐봐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거기서 </a:t>
                      </a:r>
                      <a:r>
                        <a:rPr lang="en-US" altLang="ko-KR" sz="800" dirty="0"/>
                        <a:t>71</a:t>
                      </a:r>
                      <a:r>
                        <a:rPr lang="ko-KR" altLang="en-US" sz="800" dirty="0"/>
                        <a:t>이 숨 쉬고 있는 녀석들만 남겨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그리고 시간의 흐름에 순응하도록 정렬해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과거에서 현재로</a:t>
                      </a:r>
                      <a:r>
                        <a:rPr lang="en-US" altLang="ko-KR" sz="800" dirty="0"/>
                        <a:t>.”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4647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6A46BB4F-D32C-426A-979F-82A78E2683FE}"/>
              </a:ext>
            </a:extLst>
          </p:cNvPr>
          <p:cNvSpPr txBox="1"/>
          <p:nvPr/>
        </p:nvSpPr>
        <p:spPr>
          <a:xfrm>
            <a:off x="8408084" y="3912675"/>
            <a:ext cx="1957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비표준 질의문장 </a:t>
            </a: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데이터셋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A99112-11A8-4E63-BA1C-4F2DEEC84C18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발명내용 </a:t>
            </a:r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Phase 1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D836FD-5695-48C0-A192-0A936E619658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7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92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F5D31-10E4-3496-408B-58BE0B8E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4B5DE520-B8F9-080E-6927-34E998E47330}"/>
              </a:ext>
            </a:extLst>
          </p:cNvPr>
          <p:cNvSpPr/>
          <p:nvPr/>
        </p:nvSpPr>
        <p:spPr>
          <a:xfrm>
            <a:off x="2697970" y="2472080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</a:rPr>
              <a:t>“</a:t>
            </a:r>
            <a:r>
              <a:rPr lang="ko-KR" altLang="en-US" sz="1000" dirty="0">
                <a:solidFill>
                  <a:schemeClr val="tx1"/>
                </a:solidFill>
              </a:rPr>
              <a:t>숫자 </a:t>
            </a:r>
            <a:r>
              <a:rPr lang="en-US" altLang="ko-KR" sz="1000" dirty="0">
                <a:solidFill>
                  <a:schemeClr val="tx1"/>
                </a:solidFill>
              </a:rPr>
              <a:t>71</a:t>
            </a:r>
            <a:r>
              <a:rPr lang="ko-KR" altLang="en-US" sz="1000" dirty="0">
                <a:solidFill>
                  <a:schemeClr val="tx1"/>
                </a:solidFill>
              </a:rPr>
              <a:t>이 포함되어 있는 화학물질을 등록일자 기준 오름차순으로 정렬해서 보여줘</a:t>
            </a:r>
            <a:r>
              <a:rPr lang="en-US" altLang="ko-KR" sz="1000" dirty="0">
                <a:solidFill>
                  <a:schemeClr val="tx1"/>
                </a:solidFill>
              </a:rPr>
              <a:t>"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4C4D78A-7649-F4EF-D3E8-996CB35AEB0E}"/>
              </a:ext>
            </a:extLst>
          </p:cNvPr>
          <p:cNvSpPr/>
          <p:nvPr/>
        </p:nvSpPr>
        <p:spPr>
          <a:xfrm>
            <a:off x="7193770" y="1274431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"</a:t>
            </a:r>
            <a:r>
              <a:rPr lang="ko-KR" altLang="en-US" sz="900" b="0" dirty="0">
                <a:solidFill>
                  <a:schemeClr val="tx1"/>
                </a:solidFill>
              </a:rPr>
              <a:t>화학물질을 찾는데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</a:rPr>
              <a:t>그 번호 안에 </a:t>
            </a:r>
            <a:r>
              <a:rPr lang="en-US" altLang="ko-KR" sz="900" b="0" dirty="0">
                <a:solidFill>
                  <a:schemeClr val="tx1"/>
                </a:solidFill>
              </a:rPr>
              <a:t>71</a:t>
            </a:r>
            <a:r>
              <a:rPr lang="ko-KR" altLang="en-US" sz="900" b="0" dirty="0">
                <a:solidFill>
                  <a:schemeClr val="tx1"/>
                </a:solidFill>
              </a:rPr>
              <a:t>이라는 숫자가 들어 있는 애들만 뽑아주고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</a:rPr>
              <a:t>근데 옛날 것부터 먼저 보여줄 수 있어</a:t>
            </a:r>
            <a:r>
              <a:rPr lang="en-US" altLang="ko-KR" sz="900" b="0" dirty="0">
                <a:solidFill>
                  <a:schemeClr val="tx1"/>
                </a:solidFill>
              </a:rPr>
              <a:t>?”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040D823-AFCE-2467-46BA-CE2B8D85AA78}"/>
              </a:ext>
            </a:extLst>
          </p:cNvPr>
          <p:cNvSpPr/>
          <p:nvPr/>
        </p:nvSpPr>
        <p:spPr>
          <a:xfrm>
            <a:off x="7193770" y="2366631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900" dirty="0">
                <a:solidFill>
                  <a:schemeClr val="tx1"/>
                </a:solidFill>
              </a:rPr>
              <a:t>“</a:t>
            </a:r>
            <a:r>
              <a:rPr lang="ko-KR" altLang="en-US" sz="900" dirty="0">
                <a:solidFill>
                  <a:schemeClr val="tx1"/>
                </a:solidFill>
              </a:rPr>
              <a:t>그 화학물질 목록에서 </a:t>
            </a:r>
            <a:r>
              <a:rPr lang="en-US" altLang="ko-KR" sz="900" dirty="0">
                <a:solidFill>
                  <a:schemeClr val="tx1"/>
                </a:solidFill>
              </a:rPr>
              <a:t>71 </a:t>
            </a:r>
            <a:r>
              <a:rPr lang="ko-KR" altLang="en-US" sz="900" dirty="0">
                <a:solidFill>
                  <a:schemeClr val="tx1"/>
                </a:solidFill>
              </a:rPr>
              <a:t>있는 거만 골라서 정리해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날짜 기준으로 빠른 거부터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쓸데없는 거 빼고</a:t>
            </a:r>
            <a:r>
              <a:rPr lang="en-US" altLang="ko-KR" sz="900" dirty="0">
                <a:solidFill>
                  <a:schemeClr val="tx1"/>
                </a:solidFill>
              </a:rPr>
              <a:t>.”</a:t>
            </a:r>
            <a:endParaRPr lang="ko-KR" altLang="en-US" sz="9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7376F2BC-CE37-A6CB-5F7F-6C8B049380A7}"/>
              </a:ext>
            </a:extLst>
          </p:cNvPr>
          <p:cNvSpPr/>
          <p:nvPr/>
        </p:nvSpPr>
        <p:spPr>
          <a:xfrm>
            <a:off x="7193770" y="386178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solidFill>
                  <a:schemeClr val="tx1"/>
                </a:solidFill>
              </a:rPr>
              <a:t>“</a:t>
            </a:r>
            <a:r>
              <a:rPr lang="ko-KR" altLang="en-US" sz="900" dirty="0">
                <a:solidFill>
                  <a:schemeClr val="tx1"/>
                </a:solidFill>
              </a:rPr>
              <a:t>화학물질 목록을 펼쳐봐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거기서 </a:t>
            </a:r>
            <a:r>
              <a:rPr lang="en-US" altLang="ko-KR" sz="900" dirty="0">
                <a:solidFill>
                  <a:schemeClr val="tx1"/>
                </a:solidFill>
              </a:rPr>
              <a:t>71</a:t>
            </a:r>
            <a:r>
              <a:rPr lang="ko-KR" altLang="en-US" sz="900" dirty="0">
                <a:solidFill>
                  <a:schemeClr val="tx1"/>
                </a:solidFill>
              </a:rPr>
              <a:t>이 숨 쉬고 있는 녀석들만 남겨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그리고 시간의 흐름에 순응하도록 정렬해</a:t>
            </a:r>
            <a:r>
              <a:rPr lang="en-US" altLang="ko-KR" sz="900" dirty="0">
                <a:solidFill>
                  <a:schemeClr val="tx1"/>
                </a:solidFill>
              </a:rPr>
              <a:t>. </a:t>
            </a:r>
            <a:r>
              <a:rPr lang="ko-KR" altLang="en-US" sz="900" dirty="0">
                <a:solidFill>
                  <a:schemeClr val="tx1"/>
                </a:solidFill>
              </a:rPr>
              <a:t>과거에서 현재로</a:t>
            </a:r>
            <a:r>
              <a:rPr lang="en-US" altLang="ko-KR" sz="900" dirty="0">
                <a:solidFill>
                  <a:schemeClr val="tx1"/>
                </a:solidFill>
              </a:rPr>
              <a:t>.”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2C10E-06DB-2AC8-995A-E43F288E812A}"/>
              </a:ext>
            </a:extLst>
          </p:cNvPr>
          <p:cNvSpPr txBox="1"/>
          <p:nvPr/>
        </p:nvSpPr>
        <p:spPr>
          <a:xfrm>
            <a:off x="8072305" y="3360683"/>
            <a:ext cx="461665" cy="2895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…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ECC847-15B6-A6F6-B450-55CC3B9FBCD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768883" y="1718733"/>
            <a:ext cx="2424887" cy="1197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F0287A-1898-9BB8-D6E4-A491EA79D7CA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4768883" y="2810933"/>
            <a:ext cx="2424887" cy="105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87B9DC7-ED9C-BDA3-4285-E46583407A6D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4768883" y="2916382"/>
            <a:ext cx="2424887" cy="1389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41E0A1-8237-633E-3152-58C0EB81EE26}"/>
              </a:ext>
            </a:extLst>
          </p:cNvPr>
          <p:cNvSpPr txBox="1"/>
          <p:nvPr/>
        </p:nvSpPr>
        <p:spPr>
          <a:xfrm>
            <a:off x="1731715" y="4977671"/>
            <a:ext cx="8728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</a:t>
            </a:r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개와 </a:t>
            </a:r>
            <a:r>
              <a:rPr lang="en-US" altLang="ko-KR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AI</a:t>
            </a:r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를 통해 생성된 </a:t>
            </a:r>
            <a:r>
              <a:rPr lang="en-US" altLang="ko-KR" sz="20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</a:t>
            </a:r>
            <a:r>
              <a:rPr lang="ko-KR" altLang="en-US" sz="2000" b="1" dirty="0">
                <a:latin typeface="Noto Sans" panose="020B0502040504020204" pitchFamily="34" charset="0"/>
                <a:cs typeface="Noto Sans" panose="020B0502040504020204" pitchFamily="34" charset="0"/>
              </a:rPr>
              <a:t>개의 비표준 질의문장과 대응</a:t>
            </a:r>
            <a:r>
              <a:rPr lang="ko-KR" altLang="en-US" sz="2000" dirty="0">
                <a:latin typeface="Noto Sans" panose="020B0502040504020204" pitchFamily="34" charset="0"/>
                <a:cs typeface="Noto Sans" panose="020B0502040504020204" pitchFamily="34" charset="0"/>
              </a:rPr>
              <a:t>된다</a:t>
            </a:r>
            <a:r>
              <a:rPr lang="en-US" altLang="ko-KR" sz="2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  <a:endParaRPr lang="ko-KR" altLang="en-US" sz="20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D52BC5-FF88-4DE2-BF41-790A31648962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8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42BB03-E17B-BB2D-A4EE-5B4B4D1CC991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발명내용 </a:t>
            </a:r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Phase 1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954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3C41BC82-4371-B842-F76D-67053839BD88}"/>
              </a:ext>
            </a:extLst>
          </p:cNvPr>
          <p:cNvSpPr/>
          <p:nvPr/>
        </p:nvSpPr>
        <p:spPr>
          <a:xfrm>
            <a:off x="1986103" y="4924739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i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표준 질의문장</a:t>
            </a:r>
            <a:endParaRPr lang="en-US" altLang="ko-KR" sz="1000" i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ctr"/>
            <a:r>
              <a:rPr lang="ko-KR" altLang="en-US" sz="1000" i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데이터셋 </a:t>
            </a:r>
            <a:endParaRPr lang="en-US" altLang="ko-KR" sz="1000" i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67497B06-66A1-DC3C-F43C-27DEF43DF924}"/>
              </a:ext>
            </a:extLst>
          </p:cNvPr>
          <p:cNvSpPr/>
          <p:nvPr/>
        </p:nvSpPr>
        <p:spPr>
          <a:xfrm>
            <a:off x="9176036" y="1312463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비표준 질의문장 </a:t>
            </a:r>
            <a:endParaRPr lang="en-US" altLang="ko-KR" sz="1200" i="1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39758F-ADBF-9FB9-C5C2-0C000C1B0DF7}"/>
              </a:ext>
            </a:extLst>
          </p:cNvPr>
          <p:cNvCxnSpPr>
            <a:cxnSpLocks/>
          </p:cNvCxnSpPr>
          <p:nvPr/>
        </p:nvCxnSpPr>
        <p:spPr>
          <a:xfrm flipV="1">
            <a:off x="2679290" y="4147429"/>
            <a:ext cx="0" cy="33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1DADC86-AD6D-72E2-3E7B-A53FF1720575}"/>
              </a:ext>
            </a:extLst>
          </p:cNvPr>
          <p:cNvSpPr/>
          <p:nvPr/>
        </p:nvSpPr>
        <p:spPr>
          <a:xfrm>
            <a:off x="4892781" y="294965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sql2text</a:t>
            </a:r>
            <a:endParaRPr lang="ko-KR" altLang="en-US" sz="15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5" name="순서도: 문서 34">
            <a:extLst>
              <a:ext uri="{FF2B5EF4-FFF2-40B4-BE49-F238E27FC236}">
                <a16:creationId xmlns:a16="http://schemas.microsoft.com/office/drawing/2014/main" id="{0D21D022-88ED-151F-D344-CE842BBABE08}"/>
              </a:ext>
            </a:extLst>
          </p:cNvPr>
          <p:cNvSpPr/>
          <p:nvPr/>
        </p:nvSpPr>
        <p:spPr>
          <a:xfrm>
            <a:off x="8912501" y="253073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6" name="순서도: 문서 35">
            <a:extLst>
              <a:ext uri="{FF2B5EF4-FFF2-40B4-BE49-F238E27FC236}">
                <a16:creationId xmlns:a16="http://schemas.microsoft.com/office/drawing/2014/main" id="{76A233EB-66A2-5EF0-D792-14FB5EB9ADAB}"/>
              </a:ext>
            </a:extLst>
          </p:cNvPr>
          <p:cNvSpPr/>
          <p:nvPr/>
        </p:nvSpPr>
        <p:spPr>
          <a:xfrm>
            <a:off x="8840614" y="256794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7" name="순서도: 문서 36">
            <a:extLst>
              <a:ext uri="{FF2B5EF4-FFF2-40B4-BE49-F238E27FC236}">
                <a16:creationId xmlns:a16="http://schemas.microsoft.com/office/drawing/2014/main" id="{7DDC720E-36DE-0409-308A-34206AD37E19}"/>
              </a:ext>
            </a:extLst>
          </p:cNvPr>
          <p:cNvSpPr/>
          <p:nvPr/>
        </p:nvSpPr>
        <p:spPr>
          <a:xfrm>
            <a:off x="8768727" y="261998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8" name="순서도: 문서 37">
            <a:extLst>
              <a:ext uri="{FF2B5EF4-FFF2-40B4-BE49-F238E27FC236}">
                <a16:creationId xmlns:a16="http://schemas.microsoft.com/office/drawing/2014/main" id="{B995F21A-CB1B-C02D-0B96-509F9190E921}"/>
              </a:ext>
            </a:extLst>
          </p:cNvPr>
          <p:cNvSpPr/>
          <p:nvPr/>
        </p:nvSpPr>
        <p:spPr>
          <a:xfrm>
            <a:off x="8696840" y="267202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EE82F94E-E8B9-D6B5-6CB8-381DA255BD9E}"/>
              </a:ext>
            </a:extLst>
          </p:cNvPr>
          <p:cNvSpPr/>
          <p:nvPr/>
        </p:nvSpPr>
        <p:spPr>
          <a:xfrm>
            <a:off x="8632055" y="2710198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0" name="순서도: 문서 39">
            <a:extLst>
              <a:ext uri="{FF2B5EF4-FFF2-40B4-BE49-F238E27FC236}">
                <a16:creationId xmlns:a16="http://schemas.microsoft.com/office/drawing/2014/main" id="{8402F7EB-782F-02DF-D1B3-1A82CC74EC16}"/>
              </a:ext>
            </a:extLst>
          </p:cNvPr>
          <p:cNvSpPr/>
          <p:nvPr/>
        </p:nvSpPr>
        <p:spPr>
          <a:xfrm>
            <a:off x="8560168" y="274741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1" name="순서도: 문서 40">
            <a:extLst>
              <a:ext uri="{FF2B5EF4-FFF2-40B4-BE49-F238E27FC236}">
                <a16:creationId xmlns:a16="http://schemas.microsoft.com/office/drawing/2014/main" id="{BE413858-D913-AD30-D734-3221282C938B}"/>
              </a:ext>
            </a:extLst>
          </p:cNvPr>
          <p:cNvSpPr/>
          <p:nvPr/>
        </p:nvSpPr>
        <p:spPr>
          <a:xfrm>
            <a:off x="8488281" y="279945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1D05AF93-C143-75BA-0545-D7340B9CB820}"/>
              </a:ext>
            </a:extLst>
          </p:cNvPr>
          <p:cNvSpPr/>
          <p:nvPr/>
        </p:nvSpPr>
        <p:spPr>
          <a:xfrm>
            <a:off x="8423496" y="285149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3" name="순서도: 문서 42">
            <a:extLst>
              <a:ext uri="{FF2B5EF4-FFF2-40B4-BE49-F238E27FC236}">
                <a16:creationId xmlns:a16="http://schemas.microsoft.com/office/drawing/2014/main" id="{579E26CE-8CFE-E0C8-23DF-46347AB3FAAA}"/>
              </a:ext>
            </a:extLst>
          </p:cNvPr>
          <p:cNvSpPr/>
          <p:nvPr/>
        </p:nvSpPr>
        <p:spPr>
          <a:xfrm>
            <a:off x="8358711" y="291382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4" name="순서도: 문서 43">
            <a:extLst>
              <a:ext uri="{FF2B5EF4-FFF2-40B4-BE49-F238E27FC236}">
                <a16:creationId xmlns:a16="http://schemas.microsoft.com/office/drawing/2014/main" id="{CE1320D1-C2A8-AB93-CB2B-940780E22C0A}"/>
              </a:ext>
            </a:extLst>
          </p:cNvPr>
          <p:cNvSpPr/>
          <p:nvPr/>
        </p:nvSpPr>
        <p:spPr>
          <a:xfrm>
            <a:off x="8286825" y="2993907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비표준 질의문장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931FE36-F6AA-6BF3-F6B0-DE6FF7853309}"/>
              </a:ext>
            </a:extLst>
          </p:cNvPr>
          <p:cNvCxnSpPr/>
          <p:nvPr/>
        </p:nvCxnSpPr>
        <p:spPr>
          <a:xfrm>
            <a:off x="3943230" y="3446303"/>
            <a:ext cx="6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340BAA2-1407-8607-C5A9-FEF690145075}"/>
              </a:ext>
            </a:extLst>
          </p:cNvPr>
          <p:cNvCxnSpPr/>
          <p:nvPr/>
        </p:nvCxnSpPr>
        <p:spPr>
          <a:xfrm>
            <a:off x="7244272" y="3469786"/>
            <a:ext cx="6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3B3FD0A-A689-BB93-DFFF-D4A8A7815344}"/>
              </a:ext>
            </a:extLst>
          </p:cNvPr>
          <p:cNvCxnSpPr>
            <a:cxnSpLocks/>
          </p:cNvCxnSpPr>
          <p:nvPr/>
        </p:nvCxnSpPr>
        <p:spPr>
          <a:xfrm flipV="1">
            <a:off x="9883161" y="2083849"/>
            <a:ext cx="0" cy="32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순서도: 문서 49">
            <a:extLst>
              <a:ext uri="{FF2B5EF4-FFF2-40B4-BE49-F238E27FC236}">
                <a16:creationId xmlns:a16="http://schemas.microsoft.com/office/drawing/2014/main" id="{57BDC1D1-D247-E664-7246-D567DC503AE6}"/>
              </a:ext>
            </a:extLst>
          </p:cNvPr>
          <p:cNvSpPr/>
          <p:nvPr/>
        </p:nvSpPr>
        <p:spPr>
          <a:xfrm>
            <a:off x="1674531" y="3064283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SQL</a:t>
            </a:r>
            <a:r>
              <a:rPr lang="ko-KR" altLang="en-US" sz="13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쿼리</a:t>
            </a:r>
          </a:p>
        </p:txBody>
      </p:sp>
      <p:sp>
        <p:nvSpPr>
          <p:cNvPr id="52" name="순서도: 자기 디스크 51">
            <a:extLst>
              <a:ext uri="{FF2B5EF4-FFF2-40B4-BE49-F238E27FC236}">
                <a16:creationId xmlns:a16="http://schemas.microsoft.com/office/drawing/2014/main" id="{C98C4FCC-252F-9C14-8C77-C0C04426AA65}"/>
              </a:ext>
            </a:extLst>
          </p:cNvPr>
          <p:cNvSpPr/>
          <p:nvPr/>
        </p:nvSpPr>
        <p:spPr>
          <a:xfrm>
            <a:off x="5265747" y="1317534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RAG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7091F2B-FA8E-86A9-CB88-050A811954D8}"/>
              </a:ext>
            </a:extLst>
          </p:cNvPr>
          <p:cNvCxnSpPr/>
          <p:nvPr/>
        </p:nvCxnSpPr>
        <p:spPr>
          <a:xfrm>
            <a:off x="5958933" y="2308086"/>
            <a:ext cx="0" cy="43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4760F01-062D-A7FE-3B3F-7DF817D5D7E8}"/>
              </a:ext>
            </a:extLst>
          </p:cNvPr>
          <p:cNvSpPr txBox="1"/>
          <p:nvPr/>
        </p:nvSpPr>
        <p:spPr>
          <a:xfrm>
            <a:off x="4736172" y="992182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표준 질의문장 데이터셋의 </a:t>
            </a:r>
            <a:r>
              <a:rPr lang="en-US" altLang="ko-KR" sz="10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Description</a:t>
            </a:r>
            <a:r>
              <a:rPr lang="ko-KR" altLang="en-US" sz="1000" dirty="0">
                <a:latin typeface="Noto Sans" panose="020B0502040504020204" pitchFamily="34" charset="0"/>
                <a:cs typeface="Noto Sans" panose="020B0502040504020204" pitchFamily="34" charset="0"/>
              </a:rPr>
              <a:t>을 참조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887484-EE31-46F3-AB99-13AFBB3B60B5}"/>
              </a:ext>
            </a:extLst>
          </p:cNvPr>
          <p:cNvSpPr txBox="1"/>
          <p:nvPr/>
        </p:nvSpPr>
        <p:spPr>
          <a:xfrm>
            <a:off x="11699631" y="6410326"/>
            <a:ext cx="432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9</a:t>
            </a:r>
            <a:endParaRPr lang="ko-KR" altLang="en-US" sz="12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8024CF-EB44-AE4D-F5A6-942F7FB79BE9}"/>
              </a:ext>
            </a:extLst>
          </p:cNvPr>
          <p:cNvSpPr txBox="1"/>
          <p:nvPr/>
        </p:nvSpPr>
        <p:spPr>
          <a:xfrm>
            <a:off x="70338" y="87923"/>
            <a:ext cx="2949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발명내용 </a:t>
            </a:r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Phase 1</a:t>
            </a:r>
            <a:endParaRPr lang="ko-KR" altLang="en-US" sz="2400" b="1" dirty="0">
              <a:latin typeface="Noto Sans" panose="020B0502040504020204" pitchFamily="34" charset="0"/>
              <a:ea typeface="KoPubWorld돋움체 Medium" panose="00000600000000000000" pitchFamily="2" charset="-127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38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963</Words>
  <Application>Microsoft Office PowerPoint</Application>
  <PresentationFormat>와이드스크린</PresentationFormat>
  <Paragraphs>158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맑은 고딕</vt:lpstr>
      <vt:lpstr>Arial</vt:lpstr>
      <vt:lpstr>Noto Sans</vt:lpstr>
      <vt:lpstr>Wingdings</vt:lpstr>
      <vt:lpstr>Office 테마</vt:lpstr>
      <vt:lpstr>SQL 쿼리 자동 생성을 위한 자연어 질의 정제 및 표준화 시스템  Natural language query refinement and standardization system for automatic generation of SQL query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text2sql 학습을 위한 sql2text 데이터 생성</dc:title>
  <dc:creator>승건 이</dc:creator>
  <cp:lastModifiedBy>승건 이</cp:lastModifiedBy>
  <cp:revision>72</cp:revision>
  <dcterms:created xsi:type="dcterms:W3CDTF">2025-02-25T12:11:45Z</dcterms:created>
  <dcterms:modified xsi:type="dcterms:W3CDTF">2025-02-28T11:16:02Z</dcterms:modified>
</cp:coreProperties>
</file>