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29"/>
  </p:notesMasterIdLst>
  <p:sldIdLst>
    <p:sldId id="256" r:id="rId2"/>
    <p:sldId id="285" r:id="rId3"/>
    <p:sldId id="286" r:id="rId4"/>
    <p:sldId id="288" r:id="rId5"/>
    <p:sldId id="302" r:id="rId6"/>
    <p:sldId id="303" r:id="rId7"/>
    <p:sldId id="301" r:id="rId8"/>
    <p:sldId id="304" r:id="rId9"/>
    <p:sldId id="305" r:id="rId10"/>
    <p:sldId id="307" r:id="rId11"/>
    <p:sldId id="308" r:id="rId12"/>
    <p:sldId id="309" r:id="rId13"/>
    <p:sldId id="313" r:id="rId14"/>
    <p:sldId id="314" r:id="rId15"/>
    <p:sldId id="315" r:id="rId16"/>
    <p:sldId id="318" r:id="rId17"/>
    <p:sldId id="311" r:id="rId18"/>
    <p:sldId id="319" r:id="rId19"/>
    <p:sldId id="320" r:id="rId20"/>
    <p:sldId id="316" r:id="rId21"/>
    <p:sldId id="310" r:id="rId22"/>
    <p:sldId id="287" r:id="rId23"/>
    <p:sldId id="317" r:id="rId24"/>
    <p:sldId id="321" r:id="rId25"/>
    <p:sldId id="322" r:id="rId26"/>
    <p:sldId id="289" r:id="rId27"/>
    <p:sldId id="291" r:id="rId28"/>
  </p:sldIdLst>
  <p:sldSz cx="9144000" cy="5143500" type="screen16x9"/>
  <p:notesSz cx="6858000" cy="9144000"/>
  <p:embeddedFontLst>
    <p:embeddedFont>
      <p:font typeface="Mulish" panose="020B0600000101010101" charset="0"/>
      <p:regular r:id="rId30"/>
      <p:bold r:id="rId31"/>
      <p:italic r:id="rId32"/>
      <p:boldItalic r:id="rId33"/>
    </p:embeddedFont>
    <p:embeddedFont>
      <p:font typeface="Noto Sans" panose="020B0502040504020204" pitchFamily="34" charset="0"/>
      <p:regular r:id="rId34"/>
      <p:bold r:id="rId35"/>
      <p:italic r:id="rId36"/>
      <p:boldItalic r:id="rId37"/>
    </p:embeddedFont>
    <p:embeddedFont>
      <p:font typeface="Nunito Light" pitchFamily="2" charset="0"/>
      <p:regular r:id="rId38"/>
      <p:italic r:id="rId39"/>
    </p:embeddedFont>
    <p:embeddedFont>
      <p:font typeface="Quicksand" panose="020B0600000101010101" charset="0"/>
      <p:regular r:id="rId40"/>
      <p:bold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43E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ED9B773-3AED-4998-A287-ACBF47BDC8B5}">
  <a:tblStyle styleId="{1ED9B773-3AED-4998-A287-ACBF47BDC8B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59" autoAdjust="0"/>
    <p:restoredTop sz="94194" autoAdjust="0"/>
  </p:normalViewPr>
  <p:slideViewPr>
    <p:cSldViewPr snapToGrid="0">
      <p:cViewPr>
        <p:scale>
          <a:sx n="125" d="100"/>
          <a:sy n="125" d="100"/>
        </p:scale>
        <p:origin x="1278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0.fntdata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font" Target="fonts/font11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font" Target="fonts/font9.fntdata"/><Relationship Id="rId20" Type="http://schemas.openxmlformats.org/officeDocument/2006/relationships/slide" Target="slides/slide19.xml"/><Relationship Id="rId41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Noto Sans" panose="020B0502040504020204" pitchFamily="34" charset="0"/>
        <a:ea typeface="Noto Sans" panose="020B0502040504020204" pitchFamily="34" charset="0"/>
        <a:cs typeface="Noto Sans" panose="020B0502040504020204" pitchFamily="34" charset="0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g51b1a71d38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4" name="Google Shape;1204;g51b1a71d38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01483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g51b1a71d38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4" name="Google Shape;1204;g51b1a71d38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59191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g51b1a71d38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4" name="Google Shape;1204;g51b1a71d38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01156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g51b1a71d38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4" name="Google Shape;1204;g51b1a71d38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05963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g51b1a71d38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4" name="Google Shape;1204;g51b1a71d38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33657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g51b1a71d38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4" name="Google Shape;1204;g51b1a71d38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68759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2">
          <a:extLst>
            <a:ext uri="{FF2B5EF4-FFF2-40B4-BE49-F238E27FC236}">
              <a16:creationId xmlns:a16="http://schemas.microsoft.com/office/drawing/2014/main" id="{3DDCBFC0-F527-24EE-063B-2521A17FDA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g51b1a71d38_3_0:notes">
            <a:extLst>
              <a:ext uri="{FF2B5EF4-FFF2-40B4-BE49-F238E27FC236}">
                <a16:creationId xmlns:a16="http://schemas.microsoft.com/office/drawing/2014/main" id="{4A259960-FE48-526B-9203-FC97BDCA989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4" name="Google Shape;1204;g51b1a71d38_3_0:notes">
            <a:extLst>
              <a:ext uri="{FF2B5EF4-FFF2-40B4-BE49-F238E27FC236}">
                <a16:creationId xmlns:a16="http://schemas.microsoft.com/office/drawing/2014/main" id="{E59B4A41-ADA7-22AE-1D65-FCCF1260334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80164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g51b1a71d38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4" name="Google Shape;1204;g51b1a71d38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84396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2">
          <a:extLst>
            <a:ext uri="{FF2B5EF4-FFF2-40B4-BE49-F238E27FC236}">
              <a16:creationId xmlns:a16="http://schemas.microsoft.com/office/drawing/2014/main" id="{C3439526-8114-8B62-BE24-9C775C6F51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g51b1a71d38_3_0:notes">
            <a:extLst>
              <a:ext uri="{FF2B5EF4-FFF2-40B4-BE49-F238E27FC236}">
                <a16:creationId xmlns:a16="http://schemas.microsoft.com/office/drawing/2014/main" id="{80154440-C402-8BEC-FF31-4D3D8C5F827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4" name="Google Shape;1204;g51b1a71d38_3_0:notes">
            <a:extLst>
              <a:ext uri="{FF2B5EF4-FFF2-40B4-BE49-F238E27FC236}">
                <a16:creationId xmlns:a16="http://schemas.microsoft.com/office/drawing/2014/main" id="{B8136672-2660-BCA8-36CA-C23B9C320AD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80595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2">
          <a:extLst>
            <a:ext uri="{FF2B5EF4-FFF2-40B4-BE49-F238E27FC236}">
              <a16:creationId xmlns:a16="http://schemas.microsoft.com/office/drawing/2014/main" id="{13F60B7D-57F9-C690-8986-406CF83194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g51b1a71d38_3_0:notes">
            <a:extLst>
              <a:ext uri="{FF2B5EF4-FFF2-40B4-BE49-F238E27FC236}">
                <a16:creationId xmlns:a16="http://schemas.microsoft.com/office/drawing/2014/main" id="{6B60C183-F218-9FE9-5A37-EB3F3AAA845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4" name="Google Shape;1204;g51b1a71d38_3_0:notes">
            <a:extLst>
              <a:ext uri="{FF2B5EF4-FFF2-40B4-BE49-F238E27FC236}">
                <a16:creationId xmlns:a16="http://schemas.microsoft.com/office/drawing/2014/main" id="{2F338119-5806-478B-F4E7-6D4EEEFD496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11622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g51b1a71d38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4" name="Google Shape;1204;g51b1a71d38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g51b1a71d38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4" name="Google Shape;1204;g51b1a71d38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695533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g51b1a71d38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4" name="Google Shape;1204;g51b1a71d38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620241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g51b1a71d38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4" name="Google Shape;1204;g51b1a71d38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179709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2">
          <a:extLst>
            <a:ext uri="{FF2B5EF4-FFF2-40B4-BE49-F238E27FC236}">
              <a16:creationId xmlns:a16="http://schemas.microsoft.com/office/drawing/2014/main" id="{57EAA15F-17C2-2B18-EC9E-52CBBEE3D9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g51b1a71d38_3_0:notes">
            <a:extLst>
              <a:ext uri="{FF2B5EF4-FFF2-40B4-BE49-F238E27FC236}">
                <a16:creationId xmlns:a16="http://schemas.microsoft.com/office/drawing/2014/main" id="{402438DA-245E-2BD3-56E1-92AD1111084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4" name="Google Shape;1204;g51b1a71d38_3_0:notes">
            <a:extLst>
              <a:ext uri="{FF2B5EF4-FFF2-40B4-BE49-F238E27FC236}">
                <a16:creationId xmlns:a16="http://schemas.microsoft.com/office/drawing/2014/main" id="{5A2DA018-5D29-9FE3-BA9C-4CB4D014D10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766267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2">
          <a:extLst>
            <a:ext uri="{FF2B5EF4-FFF2-40B4-BE49-F238E27FC236}">
              <a16:creationId xmlns:a16="http://schemas.microsoft.com/office/drawing/2014/main" id="{20881200-4CF2-B42A-3489-FC57E94DA5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g51b1a71d38_3_0:notes">
            <a:extLst>
              <a:ext uri="{FF2B5EF4-FFF2-40B4-BE49-F238E27FC236}">
                <a16:creationId xmlns:a16="http://schemas.microsoft.com/office/drawing/2014/main" id="{4FBF384E-94E7-7A6B-4B68-5CF653B559F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4" name="Google Shape;1204;g51b1a71d38_3_0:notes">
            <a:extLst>
              <a:ext uri="{FF2B5EF4-FFF2-40B4-BE49-F238E27FC236}">
                <a16:creationId xmlns:a16="http://schemas.microsoft.com/office/drawing/2014/main" id="{C60A14D3-090F-FFDC-D65E-1A82C78245E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520803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2">
          <a:extLst>
            <a:ext uri="{FF2B5EF4-FFF2-40B4-BE49-F238E27FC236}">
              <a16:creationId xmlns:a16="http://schemas.microsoft.com/office/drawing/2014/main" id="{780D830C-2003-A2A0-750F-E26699444B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g51b1a71d38_3_0:notes">
            <a:extLst>
              <a:ext uri="{FF2B5EF4-FFF2-40B4-BE49-F238E27FC236}">
                <a16:creationId xmlns:a16="http://schemas.microsoft.com/office/drawing/2014/main" id="{9569E509-D0C0-7229-5454-007621E651C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4" name="Google Shape;1204;g51b1a71d38_3_0:notes">
            <a:extLst>
              <a:ext uri="{FF2B5EF4-FFF2-40B4-BE49-F238E27FC236}">
                <a16:creationId xmlns:a16="http://schemas.microsoft.com/office/drawing/2014/main" id="{A7E85757-E635-8187-B4CF-F97C393FC24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615119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g51b1a71d38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4" name="Google Shape;1204;g51b1a71d38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652386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g51b1a71d38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4" name="Google Shape;1204;g51b1a71d38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91045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g51b1a71d38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4" name="Google Shape;1204;g51b1a71d38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8061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g51b1a71d38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4" name="Google Shape;1204;g51b1a71d38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47120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g51b1a71d38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4" name="Google Shape;1204;g51b1a71d38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51129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g51b1a71d38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4" name="Google Shape;1204;g51b1a71d38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88339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g51b1a71d38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4" name="Google Shape;1204;g51b1a71d38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90088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g51b1a71d38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4" name="Google Shape;1204;g51b1a71d38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37911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g51b1a71d38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4" name="Google Shape;1204;g51b1a71d38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35797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609200" y="1424875"/>
            <a:ext cx="5925600" cy="2079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7200" b="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1609200" y="3573775"/>
            <a:ext cx="59427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cxnSp>
        <p:nvCxnSpPr>
          <p:cNvPr id="28" name="Google Shape;28;p4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9" name="Google Shape;29;p4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cxnSp>
        <p:nvCxnSpPr>
          <p:cNvPr id="30" name="Google Shape;30;p4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31" name="Google Shape;31;p4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>
                <a:solidFill>
                  <a:schemeClr val="dk2"/>
                </a:solidFill>
              </a:defRPr>
            </a:lvl1pPr>
            <a:lvl2pPr lvl="1" algn="ctr" rtl="0">
              <a:buNone/>
              <a:defRPr>
                <a:solidFill>
                  <a:schemeClr val="dk2"/>
                </a:solidFill>
              </a:defRPr>
            </a:lvl2pPr>
            <a:lvl3pPr lvl="2" algn="ctr" rtl="0">
              <a:buNone/>
              <a:defRPr>
                <a:solidFill>
                  <a:schemeClr val="dk2"/>
                </a:solidFill>
              </a:defRPr>
            </a:lvl3pPr>
            <a:lvl4pPr lvl="3" algn="ctr" rtl="0">
              <a:buNone/>
              <a:defRPr>
                <a:solidFill>
                  <a:schemeClr val="dk2"/>
                </a:solidFill>
              </a:defRPr>
            </a:lvl4pPr>
            <a:lvl5pPr lvl="4" algn="ctr" rtl="0">
              <a:buNone/>
              <a:defRPr>
                <a:solidFill>
                  <a:schemeClr val="dk2"/>
                </a:solidFill>
              </a:defRPr>
            </a:lvl5pPr>
            <a:lvl6pPr lvl="5" algn="ctr" rtl="0">
              <a:buNone/>
              <a:defRPr>
                <a:solidFill>
                  <a:schemeClr val="dk2"/>
                </a:solidFill>
              </a:defRPr>
            </a:lvl6pPr>
            <a:lvl7pPr lvl="6" algn="ctr" rtl="0">
              <a:buNone/>
              <a:defRPr>
                <a:solidFill>
                  <a:schemeClr val="dk2"/>
                </a:solidFill>
              </a:defRPr>
            </a:lvl7pPr>
            <a:lvl8pPr lvl="7" algn="ctr" rtl="0">
              <a:buNone/>
              <a:defRPr>
                <a:solidFill>
                  <a:schemeClr val="dk2"/>
                </a:solidFill>
              </a:defRPr>
            </a:lvl8pPr>
            <a:lvl9pPr lvl="8" algn="ctr" rtl="0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3" name="Google Shape;33;p4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34" name="Google Shape;34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body" idx="1"/>
          </p:nvPr>
        </p:nvSpPr>
        <p:spPr>
          <a:xfrm>
            <a:off x="720000" y="1215750"/>
            <a:ext cx="7704000" cy="323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94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Nunito Light"/>
              <a:buChar char="●"/>
              <a:defRPr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1200"/>
              <a:buFont typeface="Nunito Light"/>
              <a:buChar char="■"/>
              <a:defRPr/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200"/>
              <a:buFont typeface="Nunito Light"/>
              <a:buChar char="●"/>
              <a:defRPr/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○"/>
              <a:defRPr/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■"/>
              <a:defRPr/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●"/>
              <a:defRPr/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○"/>
              <a:defRPr/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9"/>
          <p:cNvSpPr txBox="1">
            <a:spLocks noGrp="1"/>
          </p:cNvSpPr>
          <p:nvPr>
            <p:ph type="title"/>
          </p:nvPr>
        </p:nvSpPr>
        <p:spPr>
          <a:xfrm>
            <a:off x="720000" y="1413525"/>
            <a:ext cx="4294800" cy="209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9"/>
          <p:cNvSpPr txBox="1">
            <a:spLocks noGrp="1"/>
          </p:cNvSpPr>
          <p:nvPr>
            <p:ph type="subTitle" idx="1"/>
          </p:nvPr>
        </p:nvSpPr>
        <p:spPr>
          <a:xfrm>
            <a:off x="720000" y="3508800"/>
            <a:ext cx="4294800" cy="10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2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7"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4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261" name="Google Shape;261;p2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62" name="Google Shape;262;p24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63" name="Google Shape;263;p24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cxnSp>
        <p:nvCxnSpPr>
          <p:cNvPr id="264" name="Google Shape;264;p24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65" name="Google Shape;265;p24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66" name="Google Shape;266;p24"/>
          <p:cNvSpPr txBox="1">
            <a:spLocks noGrp="1"/>
          </p:cNvSpPr>
          <p:nvPr>
            <p:ph type="sldNum" idx="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>
                <a:solidFill>
                  <a:schemeClr val="lt1"/>
                </a:solidFill>
              </a:defRPr>
            </a:lvl1pPr>
            <a:lvl2pPr lvl="1" algn="ctr" rtl="0">
              <a:buNone/>
              <a:defRPr>
                <a:solidFill>
                  <a:schemeClr val="lt1"/>
                </a:solidFill>
              </a:defRPr>
            </a:lvl2pPr>
            <a:lvl3pPr lvl="2" algn="ctr" rtl="0">
              <a:buNone/>
              <a:defRPr>
                <a:solidFill>
                  <a:schemeClr val="lt1"/>
                </a:solidFill>
              </a:defRPr>
            </a:lvl3pPr>
            <a:lvl4pPr lvl="3" algn="ctr" rtl="0">
              <a:buNone/>
              <a:defRPr>
                <a:solidFill>
                  <a:schemeClr val="lt1"/>
                </a:solidFill>
              </a:defRPr>
            </a:lvl4pPr>
            <a:lvl5pPr lvl="4" algn="ctr" rtl="0">
              <a:buNone/>
              <a:defRPr>
                <a:solidFill>
                  <a:schemeClr val="lt1"/>
                </a:solidFill>
              </a:defRPr>
            </a:lvl5pPr>
            <a:lvl6pPr lvl="5" algn="ctr" rtl="0">
              <a:buNone/>
              <a:defRPr>
                <a:solidFill>
                  <a:schemeClr val="lt1"/>
                </a:solidFill>
              </a:defRPr>
            </a:lvl6pPr>
            <a:lvl7pPr lvl="6" algn="ctr" rtl="0">
              <a:buNone/>
              <a:defRPr>
                <a:solidFill>
                  <a:schemeClr val="lt1"/>
                </a:solidFill>
              </a:defRPr>
            </a:lvl7pPr>
            <a:lvl8pPr lvl="7" algn="ctr" rtl="0">
              <a:buNone/>
              <a:defRPr>
                <a:solidFill>
                  <a:schemeClr val="lt1"/>
                </a:solidFill>
              </a:defRPr>
            </a:lvl8pPr>
            <a:lvl9pPr lvl="8" algn="ctr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67" name="Google Shape;267;p24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"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0" name="Google Shape;270;p25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cxnSp>
        <p:nvCxnSpPr>
          <p:cNvPr id="271" name="Google Shape;271;p25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72" name="Google Shape;272;p25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cxnSp>
        <p:nvCxnSpPr>
          <p:cNvPr id="273" name="Google Shape;273;p25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74" name="Google Shape;274;p25"/>
          <p:cNvCxnSpPr/>
          <p:nvPr/>
        </p:nvCxnSpPr>
        <p:spPr>
          <a:xfrm rot="10800000" flipH="1">
            <a:off x="347659" y="4749851"/>
            <a:ext cx="8448600" cy="330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40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●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○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■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●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○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■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●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○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ulish"/>
              <a:buChar char="■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5" r:id="rId3"/>
    <p:sldLayoutId id="2147483658" r:id="rId4"/>
    <p:sldLayoutId id="2147483670" r:id="rId5"/>
    <p:sldLayoutId id="2147483671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8" name="Google Shape;288;p29"/>
          <p:cNvCxnSpPr/>
          <p:nvPr/>
        </p:nvCxnSpPr>
        <p:spPr>
          <a:xfrm rot="10800000" flipH="1">
            <a:off x="1600600" y="1348663"/>
            <a:ext cx="5942700" cy="66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" name="Google Shape;285;p29">
            <a:extLst>
              <a:ext uri="{FF2B5EF4-FFF2-40B4-BE49-F238E27FC236}">
                <a16:creationId xmlns:a16="http://schemas.microsoft.com/office/drawing/2014/main" id="{012E00EE-3581-462D-9FD7-25E0E77EE147}"/>
              </a:ext>
            </a:extLst>
          </p:cNvPr>
          <p:cNvSpPr txBox="1">
            <a:spLocks/>
          </p:cNvSpPr>
          <p:nvPr/>
        </p:nvSpPr>
        <p:spPr>
          <a:xfrm>
            <a:off x="1749360" y="2150328"/>
            <a:ext cx="5645180" cy="421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algn="ctr"/>
            <a:r>
              <a:rPr lang="en-US" altLang="ko-KR" sz="1800" dirty="0">
                <a:solidFill>
                  <a:schemeClr val="dk2"/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BERT: </a:t>
            </a:r>
            <a:r>
              <a:rPr lang="ko-KR" altLang="en-US" sz="1800" dirty="0">
                <a:solidFill>
                  <a:schemeClr val="dk2"/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시각화를 통한 </a:t>
            </a:r>
            <a:r>
              <a:rPr lang="ko-KR" altLang="en-US" sz="1800" dirty="0" err="1">
                <a:solidFill>
                  <a:schemeClr val="dk2"/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하이퍼파라미터</a:t>
            </a:r>
            <a:r>
              <a:rPr lang="ko-KR" altLang="en-US" sz="1800" dirty="0">
                <a:solidFill>
                  <a:schemeClr val="dk2"/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 튜닝</a:t>
            </a:r>
          </a:p>
        </p:txBody>
      </p:sp>
      <p:sp>
        <p:nvSpPr>
          <p:cNvPr id="8" name="Google Shape;285;p29">
            <a:extLst>
              <a:ext uri="{FF2B5EF4-FFF2-40B4-BE49-F238E27FC236}">
                <a16:creationId xmlns:a16="http://schemas.microsoft.com/office/drawing/2014/main" id="{CB97F9D2-D8AE-4FD2-93E1-5B53BDCB484E}"/>
              </a:ext>
            </a:extLst>
          </p:cNvPr>
          <p:cNvSpPr txBox="1">
            <a:spLocks/>
          </p:cNvSpPr>
          <p:nvPr/>
        </p:nvSpPr>
        <p:spPr>
          <a:xfrm>
            <a:off x="7026811" y="4325779"/>
            <a:ext cx="1631475" cy="421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algn="ctr"/>
            <a:r>
              <a:rPr lang="ko-KR" altLang="en-US" sz="1400" dirty="0">
                <a:solidFill>
                  <a:schemeClr val="dk2"/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석사과정 이승건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" name="Google Shape;1208;p58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10</a:t>
            </a:fld>
            <a:endParaRPr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3" name="Google Shape;285;p29">
            <a:extLst>
              <a:ext uri="{FF2B5EF4-FFF2-40B4-BE49-F238E27FC236}">
                <a16:creationId xmlns:a16="http://schemas.microsoft.com/office/drawing/2014/main" id="{BF68F834-2A19-473B-BA43-EA5FD5657A55}"/>
              </a:ext>
            </a:extLst>
          </p:cNvPr>
          <p:cNvSpPr txBox="1">
            <a:spLocks/>
          </p:cNvSpPr>
          <p:nvPr/>
        </p:nvSpPr>
        <p:spPr>
          <a:xfrm>
            <a:off x="291386" y="485820"/>
            <a:ext cx="2212663" cy="401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-US" altLang="ko-KR" sz="2000" dirty="0">
                <a:solidFill>
                  <a:schemeClr val="dk2"/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2. Experiments</a:t>
            </a:r>
            <a:endParaRPr lang="ko-KR" altLang="en-US" sz="2000" dirty="0">
              <a:solidFill>
                <a:schemeClr val="dk2"/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</p:txBody>
      </p:sp>
      <p:sp>
        <p:nvSpPr>
          <p:cNvPr id="6" name="Google Shape;285;p29">
            <a:extLst>
              <a:ext uri="{FF2B5EF4-FFF2-40B4-BE49-F238E27FC236}">
                <a16:creationId xmlns:a16="http://schemas.microsoft.com/office/drawing/2014/main" id="{709DBAC6-E587-4700-9C3A-0C1BB30AFE93}"/>
              </a:ext>
            </a:extLst>
          </p:cNvPr>
          <p:cNvSpPr txBox="1">
            <a:spLocks/>
          </p:cNvSpPr>
          <p:nvPr/>
        </p:nvSpPr>
        <p:spPr>
          <a:xfrm>
            <a:off x="674096" y="2007670"/>
            <a:ext cx="3777915" cy="334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>
              <a:buSzPct val="100000"/>
            </a:pPr>
            <a:r>
              <a:rPr lang="ko-KR" altLang="en-US" sz="12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뉴스 카테고리 분류 </a:t>
            </a:r>
            <a:r>
              <a:rPr lang="en-US" altLang="ko-KR" sz="12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task</a:t>
            </a:r>
          </a:p>
        </p:txBody>
      </p:sp>
      <p:sp>
        <p:nvSpPr>
          <p:cNvPr id="7" name="순서도: 자기 디스크 6">
            <a:extLst>
              <a:ext uri="{FF2B5EF4-FFF2-40B4-BE49-F238E27FC236}">
                <a16:creationId xmlns:a16="http://schemas.microsoft.com/office/drawing/2014/main" id="{71E614FB-4F1E-4A1A-8D46-72C305BE269A}"/>
              </a:ext>
            </a:extLst>
          </p:cNvPr>
          <p:cNvSpPr/>
          <p:nvPr/>
        </p:nvSpPr>
        <p:spPr>
          <a:xfrm>
            <a:off x="6854754" y="829676"/>
            <a:ext cx="1134549" cy="468640"/>
          </a:xfrm>
          <a:prstGeom prst="flowChartMagneticDisk">
            <a:avLst/>
          </a:prstGeom>
          <a:noFill/>
          <a:ln w="12700"/>
          <a:effectLst>
            <a:outerShdw blurRad="12700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i="1" dirty="0">
                <a:solidFill>
                  <a:schemeClr val="tx1"/>
                </a:solidFill>
              </a:rPr>
              <a:t>Dataset</a:t>
            </a:r>
            <a:endParaRPr lang="ko-KR" altLang="en-US" sz="1000" i="1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5749355-017D-4227-984D-B0CF77B53854}"/>
              </a:ext>
            </a:extLst>
          </p:cNvPr>
          <p:cNvSpPr/>
          <p:nvPr/>
        </p:nvSpPr>
        <p:spPr>
          <a:xfrm>
            <a:off x="6874401" y="1573807"/>
            <a:ext cx="1134549" cy="345016"/>
          </a:xfrm>
          <a:prstGeom prst="rect">
            <a:avLst/>
          </a:prstGeom>
          <a:noFill/>
          <a:ln w="12700"/>
          <a:effectLst>
            <a:outerShdw blurRad="12700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Preprocessing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" name="순서도: 문서 8">
            <a:extLst>
              <a:ext uri="{FF2B5EF4-FFF2-40B4-BE49-F238E27FC236}">
                <a16:creationId xmlns:a16="http://schemas.microsoft.com/office/drawing/2014/main" id="{FA2E56F5-2292-4C66-95BF-B7F20BD60CA4}"/>
              </a:ext>
            </a:extLst>
          </p:cNvPr>
          <p:cNvSpPr/>
          <p:nvPr/>
        </p:nvSpPr>
        <p:spPr>
          <a:xfrm>
            <a:off x="6887521" y="2195612"/>
            <a:ext cx="1108311" cy="345016"/>
          </a:xfrm>
          <a:prstGeom prst="flowChartDocument">
            <a:avLst/>
          </a:prstGeom>
          <a:noFill/>
          <a:ln w="12700"/>
          <a:effectLst>
            <a:outerShdw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Tokenized</a:t>
            </a:r>
            <a:endParaRPr lang="ko-KR" altLang="en-US" sz="900" dirty="0">
              <a:solidFill>
                <a:schemeClr val="tx1"/>
              </a:solidFill>
            </a:endParaRP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Dataset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55FF2C0-FAB0-41EA-9CA6-C11BAB2CDE2B}"/>
              </a:ext>
            </a:extLst>
          </p:cNvPr>
          <p:cNvSpPr/>
          <p:nvPr/>
        </p:nvSpPr>
        <p:spPr>
          <a:xfrm>
            <a:off x="6887521" y="2765027"/>
            <a:ext cx="1108311" cy="345016"/>
          </a:xfrm>
          <a:prstGeom prst="rect">
            <a:avLst/>
          </a:prstGeom>
          <a:noFill/>
          <a:ln w="12700"/>
          <a:effectLst>
            <a:outerShdw blurRad="12700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Embedding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AD60613-FDB9-44BB-AB40-A36BDB80552D}"/>
              </a:ext>
            </a:extLst>
          </p:cNvPr>
          <p:cNvSpPr/>
          <p:nvPr/>
        </p:nvSpPr>
        <p:spPr>
          <a:xfrm>
            <a:off x="6900639" y="3371444"/>
            <a:ext cx="1108311" cy="344417"/>
          </a:xfrm>
          <a:prstGeom prst="rect">
            <a:avLst/>
          </a:prstGeom>
          <a:noFill/>
          <a:ln w="12700"/>
          <a:effectLst>
            <a:outerShdw blurRad="12700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Train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5" name="순서도: 준비 14">
            <a:extLst>
              <a:ext uri="{FF2B5EF4-FFF2-40B4-BE49-F238E27FC236}">
                <a16:creationId xmlns:a16="http://schemas.microsoft.com/office/drawing/2014/main" id="{CCBC3AEA-9416-42A0-BB7C-68000D2FDED8}"/>
              </a:ext>
            </a:extLst>
          </p:cNvPr>
          <p:cNvSpPr/>
          <p:nvPr/>
        </p:nvSpPr>
        <p:spPr>
          <a:xfrm>
            <a:off x="5183591" y="2993181"/>
            <a:ext cx="1162893" cy="484309"/>
          </a:xfrm>
          <a:prstGeom prst="flowChartPreparation">
            <a:avLst/>
          </a:prstGeom>
          <a:noFill/>
          <a:ln w="12700">
            <a:solidFill>
              <a:srgbClr val="543E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KoBERT</a:t>
            </a:r>
            <a:endParaRPr lang="en-US" altLang="ko-KR" sz="900" dirty="0">
              <a:solidFill>
                <a:schemeClr val="tx1"/>
              </a:solidFill>
            </a:endParaRPr>
          </a:p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Classfier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6" name="순서도: 준비 15">
            <a:extLst>
              <a:ext uri="{FF2B5EF4-FFF2-40B4-BE49-F238E27FC236}">
                <a16:creationId xmlns:a16="http://schemas.microsoft.com/office/drawing/2014/main" id="{F5B32DC9-9452-4E3F-B700-027C449B00DF}"/>
              </a:ext>
            </a:extLst>
          </p:cNvPr>
          <p:cNvSpPr/>
          <p:nvPr/>
        </p:nvSpPr>
        <p:spPr>
          <a:xfrm>
            <a:off x="5183591" y="1503830"/>
            <a:ext cx="1162893" cy="484309"/>
          </a:xfrm>
          <a:prstGeom prst="flowChartPreparation">
            <a:avLst/>
          </a:prstGeom>
          <a:noFill/>
          <a:ln w="12700">
            <a:solidFill>
              <a:srgbClr val="543E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KoBERT</a:t>
            </a:r>
            <a:endParaRPr lang="en-US" altLang="ko-KR" sz="900" dirty="0">
              <a:solidFill>
                <a:schemeClr val="tx1"/>
              </a:solidFill>
            </a:endParaRP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Tokenizer</a:t>
            </a:r>
            <a:endParaRPr lang="ko-KR" altLang="en-US" sz="900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AE080055-B913-4298-912B-CB06198AD6E8}"/>
              </a:ext>
            </a:extLst>
          </p:cNvPr>
          <p:cNvCxnSpPr>
            <a:cxnSpLocks/>
            <a:stCxn id="9" idx="2"/>
            <a:endCxn id="12" idx="0"/>
          </p:cNvCxnSpPr>
          <p:nvPr/>
        </p:nvCxnSpPr>
        <p:spPr>
          <a:xfrm>
            <a:off x="7441677" y="2517819"/>
            <a:ext cx="0" cy="247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15BFB81B-5506-45AA-9BFC-C46C364E8659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7441677" y="3110043"/>
            <a:ext cx="0" cy="250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1A475EC1-6147-4F42-B996-E6FFE2022B1C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7454795" y="3715861"/>
            <a:ext cx="0" cy="250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Google Shape;285;p29">
            <a:extLst>
              <a:ext uri="{FF2B5EF4-FFF2-40B4-BE49-F238E27FC236}">
                <a16:creationId xmlns:a16="http://schemas.microsoft.com/office/drawing/2014/main" id="{C94CA4F7-034A-4881-817D-7B6B7A461C8E}"/>
              </a:ext>
            </a:extLst>
          </p:cNvPr>
          <p:cNvSpPr txBox="1">
            <a:spLocks/>
          </p:cNvSpPr>
          <p:nvPr/>
        </p:nvSpPr>
        <p:spPr>
          <a:xfrm>
            <a:off x="5178075" y="480411"/>
            <a:ext cx="4321651" cy="401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>
              <a:buSzPct val="100000"/>
            </a:pPr>
            <a:r>
              <a:rPr lang="ko-KR" altLang="en-US" sz="120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방법론</a:t>
            </a:r>
            <a:endParaRPr lang="en-US" altLang="ko-KR" sz="120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</p:txBody>
      </p:sp>
      <p:sp>
        <p:nvSpPr>
          <p:cNvPr id="23" name="Google Shape;285;p29">
            <a:extLst>
              <a:ext uri="{FF2B5EF4-FFF2-40B4-BE49-F238E27FC236}">
                <a16:creationId xmlns:a16="http://schemas.microsoft.com/office/drawing/2014/main" id="{A8B18FF0-DAC6-43AB-8C44-42255B4F850F}"/>
              </a:ext>
            </a:extLst>
          </p:cNvPr>
          <p:cNvSpPr txBox="1">
            <a:spLocks/>
          </p:cNvSpPr>
          <p:nvPr/>
        </p:nvSpPr>
        <p:spPr>
          <a:xfrm>
            <a:off x="674097" y="2296423"/>
            <a:ext cx="3897902" cy="504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>
              <a:buSzPct val="100000"/>
            </a:pPr>
            <a:r>
              <a:rPr lang="en-US" altLang="ko-KR" sz="10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Tokenizer, </a:t>
            </a:r>
            <a:r>
              <a:rPr lang="en-US" altLang="ko-KR" sz="1000" dirty="0" err="1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Classfier</a:t>
            </a:r>
            <a:r>
              <a:rPr lang="en-US" altLang="ko-KR" sz="10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: </a:t>
            </a:r>
            <a:r>
              <a:rPr lang="en-US" altLang="ko-KR" sz="1000" b="0" dirty="0" err="1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kykim</a:t>
            </a: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/</a:t>
            </a:r>
            <a:r>
              <a:rPr lang="en-US" altLang="ko-KR" sz="1000" b="0" dirty="0" err="1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bert</a:t>
            </a: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-kor-base</a:t>
            </a:r>
          </a:p>
          <a:p>
            <a:pPr>
              <a:buSzPct val="100000"/>
            </a:pP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네이버</a:t>
            </a: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, 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카카오</a:t>
            </a: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, 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뉴스</a:t>
            </a: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, 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위키피디아 데이터를 기반으로 학습된 모델</a:t>
            </a:r>
            <a:endParaRPr lang="en-US" altLang="ko-KR" sz="100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</p:txBody>
      </p:sp>
      <p:sp>
        <p:nvSpPr>
          <p:cNvPr id="24" name="Google Shape;285;p29">
            <a:extLst>
              <a:ext uri="{FF2B5EF4-FFF2-40B4-BE49-F238E27FC236}">
                <a16:creationId xmlns:a16="http://schemas.microsoft.com/office/drawing/2014/main" id="{136E6DD2-0056-4151-98C5-DFFE31A1879B}"/>
              </a:ext>
            </a:extLst>
          </p:cNvPr>
          <p:cNvSpPr txBox="1">
            <a:spLocks/>
          </p:cNvSpPr>
          <p:nvPr/>
        </p:nvSpPr>
        <p:spPr>
          <a:xfrm>
            <a:off x="674142" y="2765853"/>
            <a:ext cx="3777915" cy="334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>
              <a:buSzPct val="100000"/>
            </a:pPr>
            <a:r>
              <a:rPr lang="en-US" altLang="ko-KR" sz="10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Dataset: </a:t>
            </a: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YNAT(45.7k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 </a:t>
            </a: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train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 </a:t>
            </a: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dataset)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2C312081-4364-4A41-AEE3-C453D0606880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7441676" y="1918823"/>
            <a:ext cx="1" cy="2767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933A3B6F-3551-4DB1-82C7-14C9F2EB4296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7422029" y="1298316"/>
            <a:ext cx="0" cy="262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A3BED2FF-5345-4AB3-B841-707A5C4B769A}"/>
              </a:ext>
            </a:extLst>
          </p:cNvPr>
          <p:cNvCxnSpPr/>
          <p:nvPr/>
        </p:nvCxnSpPr>
        <p:spPr>
          <a:xfrm>
            <a:off x="4572000" y="1180660"/>
            <a:ext cx="0" cy="28388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Google Shape;285;p29">
            <a:extLst>
              <a:ext uri="{FF2B5EF4-FFF2-40B4-BE49-F238E27FC236}">
                <a16:creationId xmlns:a16="http://schemas.microsoft.com/office/drawing/2014/main" id="{6BECC9E6-8E72-435E-A31E-B945A487B074}"/>
              </a:ext>
            </a:extLst>
          </p:cNvPr>
          <p:cNvSpPr txBox="1">
            <a:spLocks/>
          </p:cNvSpPr>
          <p:nvPr/>
        </p:nvSpPr>
        <p:spPr>
          <a:xfrm>
            <a:off x="674096" y="3097536"/>
            <a:ext cx="3777915" cy="334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>
              <a:buSzPct val="100000"/>
            </a:pPr>
            <a:r>
              <a:rPr lang="en-US" altLang="ko-KR" sz="10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Hyperparameter: </a:t>
            </a:r>
            <a:r>
              <a:rPr lang="en-US" altLang="ko-KR" sz="1000" b="0" dirty="0" err="1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WandB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를 활용한 시각화</a:t>
            </a: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&amp;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최적화</a:t>
            </a:r>
            <a:endParaRPr lang="en-US" altLang="ko-KR" sz="1000" b="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</p:txBody>
      </p:sp>
      <p:sp>
        <p:nvSpPr>
          <p:cNvPr id="34" name="두루마리 모양: 가로로 말림 33">
            <a:extLst>
              <a:ext uri="{FF2B5EF4-FFF2-40B4-BE49-F238E27FC236}">
                <a16:creationId xmlns:a16="http://schemas.microsoft.com/office/drawing/2014/main" id="{762C8F88-9821-48E2-AAED-86B6BDC369DD}"/>
              </a:ext>
            </a:extLst>
          </p:cNvPr>
          <p:cNvSpPr/>
          <p:nvPr/>
        </p:nvSpPr>
        <p:spPr>
          <a:xfrm>
            <a:off x="6909099" y="3915668"/>
            <a:ext cx="1108311" cy="416933"/>
          </a:xfrm>
          <a:prstGeom prst="horizontalScroll">
            <a:avLst/>
          </a:prstGeom>
          <a:noFill/>
          <a:ln w="12700">
            <a:solidFill>
              <a:srgbClr val="543E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Accuracy</a:t>
            </a:r>
            <a:endParaRPr lang="ko-KR" altLang="en-US" sz="900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ABEAD6A2-86EC-B51D-79D3-3FBA741603B1}"/>
              </a:ext>
            </a:extLst>
          </p:cNvPr>
          <p:cNvCxnSpPr>
            <a:cxnSpLocks/>
            <a:stCxn id="16" idx="3"/>
            <a:endCxn id="8" idx="1"/>
          </p:cNvCxnSpPr>
          <p:nvPr/>
        </p:nvCxnSpPr>
        <p:spPr>
          <a:xfrm>
            <a:off x="6346484" y="1745985"/>
            <a:ext cx="527917" cy="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연결선: 꺾임 40">
            <a:extLst>
              <a:ext uri="{FF2B5EF4-FFF2-40B4-BE49-F238E27FC236}">
                <a16:creationId xmlns:a16="http://schemas.microsoft.com/office/drawing/2014/main" id="{6271C34D-60E1-CF81-10BD-FB586CA1A0A9}"/>
              </a:ext>
            </a:extLst>
          </p:cNvPr>
          <p:cNvCxnSpPr>
            <a:cxnSpLocks/>
            <a:stCxn id="15" idx="3"/>
            <a:endCxn id="12" idx="1"/>
          </p:cNvCxnSpPr>
          <p:nvPr/>
        </p:nvCxnSpPr>
        <p:spPr>
          <a:xfrm flipV="1">
            <a:off x="6346484" y="2937535"/>
            <a:ext cx="541037" cy="29780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8D12A72B-F453-8B23-AA58-20882A9D8ED7}"/>
              </a:ext>
            </a:extLst>
          </p:cNvPr>
          <p:cNvCxnSpPr>
            <a:stCxn id="15" idx="3"/>
            <a:endCxn id="14" idx="1"/>
          </p:cNvCxnSpPr>
          <p:nvPr/>
        </p:nvCxnSpPr>
        <p:spPr>
          <a:xfrm>
            <a:off x="6346484" y="3235336"/>
            <a:ext cx="554155" cy="30831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22530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" name="Google Shape;1208;p58"/>
          <p:cNvSpPr txBox="1">
            <a:spLocks noGrp="1"/>
          </p:cNvSpPr>
          <p:nvPr>
            <p:ph type="sldNum" idx="12"/>
          </p:nvPr>
        </p:nvSpPr>
        <p:spPr>
          <a:xfrm>
            <a:off x="4320510" y="461811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11</a:t>
            </a:fld>
            <a:endParaRPr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43" name="Google Shape;285;p29">
            <a:extLst>
              <a:ext uri="{FF2B5EF4-FFF2-40B4-BE49-F238E27FC236}">
                <a16:creationId xmlns:a16="http://schemas.microsoft.com/office/drawing/2014/main" id="{C8248940-4060-4C3C-8158-9B278AF8A0DE}"/>
              </a:ext>
            </a:extLst>
          </p:cNvPr>
          <p:cNvSpPr txBox="1">
            <a:spLocks/>
          </p:cNvSpPr>
          <p:nvPr/>
        </p:nvSpPr>
        <p:spPr>
          <a:xfrm>
            <a:off x="1725029" y="1623795"/>
            <a:ext cx="4317627" cy="334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>
              <a:buSzPct val="100000"/>
            </a:pP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Dataset, ML 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모델 개발 및 배포를 하는 오픈소스 중심 </a:t>
            </a: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AI 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플랫폼</a:t>
            </a:r>
            <a:endParaRPr lang="en-US" altLang="ko-KR" sz="1000" b="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id="{5DF2A462-0854-40AA-9169-1FC0D4C96F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247" y="1594474"/>
            <a:ext cx="1509782" cy="401685"/>
          </a:xfrm>
          <a:prstGeom prst="rect">
            <a:avLst/>
          </a:prstGeom>
        </p:spPr>
      </p:pic>
      <p:sp>
        <p:nvSpPr>
          <p:cNvPr id="50" name="Google Shape;285;p29">
            <a:extLst>
              <a:ext uri="{FF2B5EF4-FFF2-40B4-BE49-F238E27FC236}">
                <a16:creationId xmlns:a16="http://schemas.microsoft.com/office/drawing/2014/main" id="{F5200146-9471-47CF-9244-D54F3D6FD077}"/>
              </a:ext>
            </a:extLst>
          </p:cNvPr>
          <p:cNvSpPr txBox="1">
            <a:spLocks/>
          </p:cNvSpPr>
          <p:nvPr/>
        </p:nvSpPr>
        <p:spPr>
          <a:xfrm>
            <a:off x="314244" y="2273984"/>
            <a:ext cx="4082496" cy="705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>
              <a:buSzPct val="100000"/>
            </a:pPr>
            <a:r>
              <a:rPr lang="en-US" altLang="ko-KR" sz="13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KLUE-YNAT Dataset</a:t>
            </a:r>
          </a:p>
          <a:p>
            <a:pPr marL="171450" indent="-171450">
              <a:buSzPct val="100000"/>
              <a:buFont typeface="Arial" panose="020B0604020202020204" pitchFamily="34" charset="0"/>
              <a:buChar char="•"/>
            </a:pP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연합뉴스 기사 제목으로 구성된 데이터셋</a:t>
            </a:r>
            <a:endParaRPr lang="en-US" altLang="ko-KR" sz="1000" b="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171450" indent="-171450">
              <a:buSzPct val="100000"/>
              <a:buFont typeface="Arial" panose="020B0604020202020204" pitchFamily="34" charset="0"/>
              <a:buChar char="•"/>
            </a:pP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45,700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여개의 </a:t>
            </a: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train data, </a:t>
            </a:r>
            <a:r>
              <a:rPr lang="en-US" altLang="ko-KR" sz="1000" b="0" u="sng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7</a:t>
            </a:r>
            <a:r>
              <a:rPr lang="ko-KR" altLang="en-US" sz="1000" b="0" u="sng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개의 </a:t>
            </a:r>
            <a:r>
              <a:rPr lang="en-US" altLang="ko-KR" sz="1000" b="0" u="sng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class label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로 구성</a:t>
            </a:r>
            <a:endParaRPr lang="en-US" altLang="ko-KR" sz="1000" b="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>
              <a:buSzPct val="100000"/>
            </a:pPr>
            <a:endParaRPr lang="en-US" altLang="ko-KR" sz="130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31" name="Google Shape;285;p29">
            <a:extLst>
              <a:ext uri="{FF2B5EF4-FFF2-40B4-BE49-F238E27FC236}">
                <a16:creationId xmlns:a16="http://schemas.microsoft.com/office/drawing/2014/main" id="{F68C8B8A-0DD5-47DC-A33E-C29B4F687EB6}"/>
              </a:ext>
            </a:extLst>
          </p:cNvPr>
          <p:cNvSpPr txBox="1">
            <a:spLocks/>
          </p:cNvSpPr>
          <p:nvPr/>
        </p:nvSpPr>
        <p:spPr>
          <a:xfrm>
            <a:off x="1880553" y="4092535"/>
            <a:ext cx="2262662" cy="334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>
              <a:buSzPct val="100000"/>
            </a:pPr>
            <a:r>
              <a:rPr lang="en-US" altLang="ko-KR" sz="800" b="0" i="0" dirty="0">
                <a:solidFill>
                  <a:srgbClr val="1F1F1F"/>
                </a:solidFill>
                <a:effectLst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{'IT</a:t>
            </a:r>
            <a:r>
              <a:rPr lang="ko-KR" altLang="en-US" sz="800" b="0" i="0" dirty="0">
                <a:solidFill>
                  <a:srgbClr val="1F1F1F"/>
                </a:solidFill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과학</a:t>
            </a:r>
            <a:r>
              <a:rPr lang="en-US" altLang="ko-KR" sz="800" b="0" i="0" dirty="0">
                <a:solidFill>
                  <a:srgbClr val="1F1F1F"/>
                </a:solidFill>
                <a:effectLst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': 0, '</a:t>
            </a:r>
            <a:r>
              <a:rPr lang="ko-KR" altLang="en-US" sz="800" b="0" i="0" dirty="0">
                <a:solidFill>
                  <a:srgbClr val="1F1F1F"/>
                </a:solidFill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경제</a:t>
            </a:r>
            <a:r>
              <a:rPr lang="en-US" altLang="ko-KR" sz="800" b="0" i="0" dirty="0">
                <a:solidFill>
                  <a:srgbClr val="1F1F1F"/>
                </a:solidFill>
                <a:effectLst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': 1, '</a:t>
            </a:r>
            <a:r>
              <a:rPr lang="ko-KR" altLang="en-US" sz="800" b="0" i="0" dirty="0">
                <a:solidFill>
                  <a:srgbClr val="1F1F1F"/>
                </a:solidFill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사회</a:t>
            </a:r>
            <a:r>
              <a:rPr lang="en-US" altLang="ko-KR" sz="800" b="0" i="0" dirty="0">
                <a:solidFill>
                  <a:srgbClr val="1F1F1F"/>
                </a:solidFill>
                <a:effectLst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': 2, '</a:t>
            </a:r>
            <a:r>
              <a:rPr lang="ko-KR" altLang="en-US" sz="800" b="0" i="0" dirty="0">
                <a:solidFill>
                  <a:srgbClr val="1F1F1F"/>
                </a:solidFill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생활문화</a:t>
            </a:r>
            <a:r>
              <a:rPr lang="en-US" altLang="ko-KR" sz="800" b="0" i="0" dirty="0">
                <a:solidFill>
                  <a:srgbClr val="1F1F1F"/>
                </a:solidFill>
                <a:effectLst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': 3,</a:t>
            </a:r>
          </a:p>
          <a:p>
            <a:pPr>
              <a:buSzPct val="100000"/>
            </a:pPr>
            <a:r>
              <a:rPr lang="en-US" altLang="ko-KR" sz="800" b="0" i="0" dirty="0">
                <a:solidFill>
                  <a:srgbClr val="1F1F1F"/>
                </a:solidFill>
                <a:effectLst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'</a:t>
            </a:r>
            <a:r>
              <a:rPr lang="ko-KR" altLang="en-US" sz="800" b="0" i="0" dirty="0">
                <a:solidFill>
                  <a:srgbClr val="1F1F1F"/>
                </a:solidFill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세계</a:t>
            </a:r>
            <a:r>
              <a:rPr lang="en-US" altLang="ko-KR" sz="800" b="0" i="0" dirty="0">
                <a:solidFill>
                  <a:srgbClr val="1F1F1F"/>
                </a:solidFill>
                <a:effectLst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': 4, '</a:t>
            </a:r>
            <a:r>
              <a:rPr lang="ko-KR" altLang="en-US" sz="800" b="0" i="0" dirty="0">
                <a:solidFill>
                  <a:srgbClr val="1F1F1F"/>
                </a:solidFill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스포츠</a:t>
            </a:r>
            <a:r>
              <a:rPr lang="en-US" altLang="ko-KR" sz="800" b="0" i="0" dirty="0">
                <a:solidFill>
                  <a:srgbClr val="1F1F1F"/>
                </a:solidFill>
                <a:effectLst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': 5, '</a:t>
            </a:r>
            <a:r>
              <a:rPr lang="ko-KR" altLang="en-US" sz="800" b="0" i="0" dirty="0">
                <a:solidFill>
                  <a:srgbClr val="1F1F1F"/>
                </a:solidFill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정치</a:t>
            </a:r>
            <a:r>
              <a:rPr lang="en-US" altLang="ko-KR" sz="800" b="0" i="0" dirty="0">
                <a:solidFill>
                  <a:srgbClr val="1F1F1F"/>
                </a:solidFill>
                <a:effectLst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': 6}</a:t>
            </a:r>
            <a:endParaRPr lang="en-US" altLang="ko-KR" sz="1000" b="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27" name="순서도: 자기 디스크 26">
            <a:extLst>
              <a:ext uri="{FF2B5EF4-FFF2-40B4-BE49-F238E27FC236}">
                <a16:creationId xmlns:a16="http://schemas.microsoft.com/office/drawing/2014/main" id="{D96CAD56-F982-4FF3-83E8-E5A8681ABE25}"/>
              </a:ext>
            </a:extLst>
          </p:cNvPr>
          <p:cNvSpPr/>
          <p:nvPr/>
        </p:nvSpPr>
        <p:spPr>
          <a:xfrm>
            <a:off x="8200564" y="429793"/>
            <a:ext cx="518249" cy="142533"/>
          </a:xfrm>
          <a:prstGeom prst="flowChartMagneticDisk">
            <a:avLst/>
          </a:prstGeom>
          <a:solidFill>
            <a:srgbClr val="FFFF00"/>
          </a:solidFill>
          <a:ln w="12700"/>
          <a:effectLst>
            <a:outerShdw blurRad="12700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" i="1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Dataset</a:t>
            </a:r>
            <a:endParaRPr lang="ko-KR" altLang="en-US" sz="300" i="1" dirty="0">
              <a:solidFill>
                <a:schemeClr val="tx1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00C9B4C-9FB7-4D5D-8B11-86314FB30A53}"/>
              </a:ext>
            </a:extLst>
          </p:cNvPr>
          <p:cNvSpPr/>
          <p:nvPr/>
        </p:nvSpPr>
        <p:spPr>
          <a:xfrm>
            <a:off x="8200564" y="663632"/>
            <a:ext cx="518249" cy="104933"/>
          </a:xfrm>
          <a:prstGeom prst="rect">
            <a:avLst/>
          </a:prstGeom>
          <a:noFill/>
          <a:ln w="12700"/>
          <a:effectLst>
            <a:outerShdw blurRad="12700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Preprocessing</a:t>
            </a:r>
            <a:endParaRPr lang="ko-KR" altLang="en-US" sz="300" dirty="0">
              <a:solidFill>
                <a:schemeClr val="tx1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29" name="순서도: 문서 28">
            <a:extLst>
              <a:ext uri="{FF2B5EF4-FFF2-40B4-BE49-F238E27FC236}">
                <a16:creationId xmlns:a16="http://schemas.microsoft.com/office/drawing/2014/main" id="{50393AE8-3E7E-42AF-848E-1AD1DBBF601A}"/>
              </a:ext>
            </a:extLst>
          </p:cNvPr>
          <p:cNvSpPr/>
          <p:nvPr/>
        </p:nvSpPr>
        <p:spPr>
          <a:xfrm>
            <a:off x="8205514" y="846155"/>
            <a:ext cx="506265" cy="104933"/>
          </a:xfrm>
          <a:prstGeom prst="flowChartDocument">
            <a:avLst/>
          </a:prstGeom>
          <a:noFill/>
          <a:ln w="12700"/>
          <a:effectLst>
            <a:outerShdw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Preprocessing</a:t>
            </a:r>
            <a:endParaRPr lang="ko-KR" altLang="en-US" sz="300" dirty="0">
              <a:solidFill>
                <a:schemeClr val="tx1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  <a:p>
            <a:pPr algn="ctr"/>
            <a:r>
              <a:rPr lang="en-US" altLang="ko-KR" sz="3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Dataset</a:t>
            </a:r>
            <a:endParaRPr lang="ko-KR" altLang="en-US" sz="300" dirty="0">
              <a:solidFill>
                <a:schemeClr val="tx1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052DBBE-6777-4F42-AB36-506DF1E9D1F2}"/>
              </a:ext>
            </a:extLst>
          </p:cNvPr>
          <p:cNvSpPr/>
          <p:nvPr/>
        </p:nvSpPr>
        <p:spPr>
          <a:xfrm>
            <a:off x="8205514" y="1023922"/>
            <a:ext cx="506265" cy="104933"/>
          </a:xfrm>
          <a:prstGeom prst="rect">
            <a:avLst/>
          </a:prstGeom>
          <a:noFill/>
          <a:ln w="12700"/>
          <a:effectLst>
            <a:outerShdw blurRad="12700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Embedding</a:t>
            </a:r>
            <a:endParaRPr lang="ko-KR" altLang="en-US" sz="300" dirty="0">
              <a:solidFill>
                <a:schemeClr val="tx1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AFB4F03-2123-45F3-AFC7-250095706A5E}"/>
              </a:ext>
            </a:extLst>
          </p:cNvPr>
          <p:cNvSpPr/>
          <p:nvPr/>
        </p:nvSpPr>
        <p:spPr>
          <a:xfrm>
            <a:off x="8212548" y="1196926"/>
            <a:ext cx="506265" cy="104751"/>
          </a:xfrm>
          <a:prstGeom prst="rect">
            <a:avLst/>
          </a:prstGeom>
          <a:noFill/>
          <a:ln w="12700"/>
          <a:effectLst>
            <a:outerShdw blurRad="12700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Train</a:t>
            </a:r>
            <a:endParaRPr lang="ko-KR" altLang="en-US" sz="300" dirty="0">
              <a:solidFill>
                <a:schemeClr val="tx1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34" name="순서도: 준비 33">
            <a:extLst>
              <a:ext uri="{FF2B5EF4-FFF2-40B4-BE49-F238E27FC236}">
                <a16:creationId xmlns:a16="http://schemas.microsoft.com/office/drawing/2014/main" id="{633155DD-D1AE-4C25-83F8-98FEB85828A7}"/>
              </a:ext>
            </a:extLst>
          </p:cNvPr>
          <p:cNvSpPr/>
          <p:nvPr/>
        </p:nvSpPr>
        <p:spPr>
          <a:xfrm>
            <a:off x="7447890" y="1083422"/>
            <a:ext cx="587463" cy="142354"/>
          </a:xfrm>
          <a:prstGeom prst="flowChartPreparation">
            <a:avLst/>
          </a:prstGeom>
          <a:noFill/>
          <a:ln w="12700">
            <a:solidFill>
              <a:srgbClr val="543E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" dirty="0" err="1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WandB</a:t>
            </a:r>
            <a:endParaRPr lang="ko-KR" altLang="en-US" sz="300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35" name="순서도: 준비 34">
            <a:extLst>
              <a:ext uri="{FF2B5EF4-FFF2-40B4-BE49-F238E27FC236}">
                <a16:creationId xmlns:a16="http://schemas.microsoft.com/office/drawing/2014/main" id="{54373FC0-8080-4CF4-B9B7-C7527C43F404}"/>
              </a:ext>
            </a:extLst>
          </p:cNvPr>
          <p:cNvSpPr/>
          <p:nvPr/>
        </p:nvSpPr>
        <p:spPr>
          <a:xfrm>
            <a:off x="7447889" y="639457"/>
            <a:ext cx="587464" cy="147296"/>
          </a:xfrm>
          <a:prstGeom prst="flowChartPreparation">
            <a:avLst/>
          </a:prstGeom>
          <a:noFill/>
          <a:ln w="12700">
            <a:solidFill>
              <a:srgbClr val="543E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" dirty="0" err="1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KoBERT</a:t>
            </a:r>
            <a:endParaRPr lang="ko-KR" altLang="en-US" sz="300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8CBA3E01-CB22-474C-B7E3-A79732051598}"/>
              </a:ext>
            </a:extLst>
          </p:cNvPr>
          <p:cNvCxnSpPr>
            <a:stCxn id="28" idx="2"/>
            <a:endCxn id="29" idx="0"/>
          </p:cNvCxnSpPr>
          <p:nvPr/>
        </p:nvCxnSpPr>
        <p:spPr>
          <a:xfrm flipH="1">
            <a:off x="8458647" y="768565"/>
            <a:ext cx="1042" cy="77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2F2FDA5F-AD0E-46B0-8EE1-C6722503832D}"/>
              </a:ext>
            </a:extLst>
          </p:cNvPr>
          <p:cNvCxnSpPr>
            <a:stCxn id="29" idx="2"/>
            <a:endCxn id="30" idx="0"/>
          </p:cNvCxnSpPr>
          <p:nvPr/>
        </p:nvCxnSpPr>
        <p:spPr>
          <a:xfrm>
            <a:off x="8458647" y="944151"/>
            <a:ext cx="0" cy="79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B4F5A4B5-B964-43FA-BA8B-3ABF70388ED6}"/>
              </a:ext>
            </a:extLst>
          </p:cNvPr>
          <p:cNvCxnSpPr>
            <a:cxnSpLocks/>
            <a:stCxn id="30" idx="2"/>
          </p:cNvCxnSpPr>
          <p:nvPr/>
        </p:nvCxnSpPr>
        <p:spPr>
          <a:xfrm flipH="1">
            <a:off x="8458646" y="1128855"/>
            <a:ext cx="1" cy="59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CBAC75A9-0B17-4402-8BDC-A99D90867E88}"/>
              </a:ext>
            </a:extLst>
          </p:cNvPr>
          <p:cNvCxnSpPr>
            <a:cxnSpLocks/>
            <a:stCxn id="35" idx="3"/>
            <a:endCxn id="28" idx="1"/>
          </p:cNvCxnSpPr>
          <p:nvPr/>
        </p:nvCxnSpPr>
        <p:spPr>
          <a:xfrm>
            <a:off x="8035353" y="713105"/>
            <a:ext cx="165211" cy="2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6B71F627-6372-4518-8BD2-F6764E496350}"/>
              </a:ext>
            </a:extLst>
          </p:cNvPr>
          <p:cNvCxnSpPr>
            <a:cxnSpLocks/>
            <a:stCxn id="33" idx="2"/>
          </p:cNvCxnSpPr>
          <p:nvPr/>
        </p:nvCxnSpPr>
        <p:spPr>
          <a:xfrm>
            <a:off x="8465681" y="1301677"/>
            <a:ext cx="0" cy="52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105461D9-68B4-4178-B1CB-A3D4200FC48C}"/>
              </a:ext>
            </a:extLst>
          </p:cNvPr>
          <p:cNvCxnSpPr>
            <a:cxnSpLocks/>
          </p:cNvCxnSpPr>
          <p:nvPr/>
        </p:nvCxnSpPr>
        <p:spPr>
          <a:xfrm>
            <a:off x="8459689" y="565292"/>
            <a:ext cx="0" cy="91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DF2DF755-A30D-43CF-97D7-709C94995CAE}"/>
              </a:ext>
            </a:extLst>
          </p:cNvPr>
          <p:cNvCxnSpPr>
            <a:endCxn id="31" idx="0"/>
          </p:cNvCxnSpPr>
          <p:nvPr/>
        </p:nvCxnSpPr>
        <p:spPr>
          <a:xfrm rot="16200000" flipH="1">
            <a:off x="2136414" y="3217065"/>
            <a:ext cx="1229760" cy="52118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그림 46">
            <a:extLst>
              <a:ext uri="{FF2B5EF4-FFF2-40B4-BE49-F238E27FC236}">
                <a16:creationId xmlns:a16="http://schemas.microsoft.com/office/drawing/2014/main" id="{7F4E7DB6-5CB4-4246-A253-0AB1F56644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3724" y="2180338"/>
            <a:ext cx="3955656" cy="2192723"/>
          </a:xfrm>
          <a:prstGeom prst="rect">
            <a:avLst/>
          </a:prstGeom>
        </p:spPr>
      </p:pic>
      <p:sp>
        <p:nvSpPr>
          <p:cNvPr id="52" name="두루마리 모양: 가로로 말림 51">
            <a:extLst>
              <a:ext uri="{FF2B5EF4-FFF2-40B4-BE49-F238E27FC236}">
                <a16:creationId xmlns:a16="http://schemas.microsoft.com/office/drawing/2014/main" id="{71320E91-BEF8-4E9D-9492-285B1FEEC41E}"/>
              </a:ext>
            </a:extLst>
          </p:cNvPr>
          <p:cNvSpPr/>
          <p:nvPr/>
        </p:nvSpPr>
        <p:spPr>
          <a:xfrm>
            <a:off x="8212548" y="1354053"/>
            <a:ext cx="506265" cy="129459"/>
          </a:xfrm>
          <a:prstGeom prst="horizontalScroll">
            <a:avLst/>
          </a:prstGeom>
          <a:noFill/>
          <a:ln w="12700">
            <a:solidFill>
              <a:srgbClr val="543E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" dirty="0">
                <a:solidFill>
                  <a:schemeClr val="tx1"/>
                </a:solidFill>
              </a:rPr>
              <a:t>Accuracy</a:t>
            </a:r>
            <a:endParaRPr lang="ko-KR" altLang="en-US" sz="300" dirty="0"/>
          </a:p>
        </p:txBody>
      </p:sp>
      <p:sp>
        <p:nvSpPr>
          <p:cNvPr id="2" name="Google Shape;285;p29">
            <a:extLst>
              <a:ext uri="{FF2B5EF4-FFF2-40B4-BE49-F238E27FC236}">
                <a16:creationId xmlns:a16="http://schemas.microsoft.com/office/drawing/2014/main" id="{55BF6F2B-4462-665B-0ECC-53D29D8DD318}"/>
              </a:ext>
            </a:extLst>
          </p:cNvPr>
          <p:cNvSpPr txBox="1">
            <a:spLocks/>
          </p:cNvSpPr>
          <p:nvPr/>
        </p:nvSpPr>
        <p:spPr>
          <a:xfrm>
            <a:off x="291386" y="485820"/>
            <a:ext cx="4456721" cy="401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-US" altLang="ko-KR" sz="2000" dirty="0">
                <a:solidFill>
                  <a:schemeClr val="dk2"/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2. Experiments - dataset</a:t>
            </a:r>
            <a:endParaRPr lang="ko-KR" altLang="en-US" sz="2000" dirty="0">
              <a:solidFill>
                <a:schemeClr val="dk2"/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D01E7FF3-CB5C-E3FB-F0B8-3F37738243FD}"/>
              </a:ext>
            </a:extLst>
          </p:cNvPr>
          <p:cNvCxnSpPr>
            <a:stCxn id="34" idx="3"/>
            <a:endCxn id="33" idx="1"/>
          </p:cNvCxnSpPr>
          <p:nvPr/>
        </p:nvCxnSpPr>
        <p:spPr>
          <a:xfrm>
            <a:off x="8035353" y="1154599"/>
            <a:ext cx="177195" cy="9470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FED8C56A-CE63-CFED-E79B-8092F52732F2}"/>
              </a:ext>
            </a:extLst>
          </p:cNvPr>
          <p:cNvCxnSpPr>
            <a:stCxn id="34" idx="3"/>
            <a:endCxn id="30" idx="1"/>
          </p:cNvCxnSpPr>
          <p:nvPr/>
        </p:nvCxnSpPr>
        <p:spPr>
          <a:xfrm flipV="1">
            <a:off x="8035353" y="1076389"/>
            <a:ext cx="170161" cy="7821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02937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" name="Google Shape;1208;p58"/>
          <p:cNvSpPr txBox="1">
            <a:spLocks noGrp="1"/>
          </p:cNvSpPr>
          <p:nvPr>
            <p:ph type="sldNum" idx="12"/>
          </p:nvPr>
        </p:nvSpPr>
        <p:spPr>
          <a:xfrm>
            <a:off x="4320510" y="461811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12</a:t>
            </a:fld>
            <a:endParaRPr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50" name="Google Shape;285;p29">
            <a:extLst>
              <a:ext uri="{FF2B5EF4-FFF2-40B4-BE49-F238E27FC236}">
                <a16:creationId xmlns:a16="http://schemas.microsoft.com/office/drawing/2014/main" id="{F5200146-9471-47CF-9244-D54F3D6FD077}"/>
              </a:ext>
            </a:extLst>
          </p:cNvPr>
          <p:cNvSpPr txBox="1">
            <a:spLocks/>
          </p:cNvSpPr>
          <p:nvPr/>
        </p:nvSpPr>
        <p:spPr>
          <a:xfrm>
            <a:off x="756289" y="1188145"/>
            <a:ext cx="4082496" cy="11575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>
              <a:buSzPct val="100000"/>
            </a:pPr>
            <a:r>
              <a:rPr lang="en-US" altLang="ko-KR" sz="13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Preprocessing</a:t>
            </a:r>
          </a:p>
          <a:p>
            <a:pPr marL="171450" indent="-171450">
              <a:buSzPct val="100000"/>
              <a:buFont typeface="Arial" panose="020B0604020202020204" pitchFamily="34" charset="0"/>
              <a:buChar char="•"/>
            </a:pPr>
            <a:r>
              <a:rPr lang="ko-KR" altLang="en-US" sz="11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영어</a:t>
            </a:r>
            <a:r>
              <a:rPr lang="en-US" altLang="ko-KR" sz="11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, </a:t>
            </a:r>
            <a:r>
              <a:rPr lang="ko-KR" altLang="en-US" sz="11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특수문자</a:t>
            </a:r>
            <a:r>
              <a:rPr lang="en-US" altLang="ko-KR" sz="11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, </a:t>
            </a:r>
            <a:r>
              <a:rPr lang="ko-KR" altLang="en-US" sz="1100" b="0" dirty="0" err="1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줄바꿈</a:t>
            </a:r>
            <a:r>
              <a:rPr lang="en-US" altLang="ko-KR" sz="11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, tap, </a:t>
            </a:r>
            <a:r>
              <a:rPr lang="ko-KR" altLang="en-US" sz="11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숫자</a:t>
            </a:r>
            <a:r>
              <a:rPr lang="en-US" altLang="ko-KR" sz="11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, </a:t>
            </a:r>
            <a:r>
              <a:rPr lang="ko-KR" altLang="en-US" sz="11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한자</a:t>
            </a:r>
            <a:r>
              <a:rPr lang="en-US" altLang="ko-KR" sz="11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, </a:t>
            </a:r>
            <a:r>
              <a:rPr lang="ko-KR" altLang="en-US" sz="11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연속 띄어쓰기 제거</a:t>
            </a:r>
            <a:endParaRPr lang="en-US" altLang="ko-KR" sz="1100" b="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  <a:p>
            <a:pPr marL="171450" indent="-171450">
              <a:buSzPct val="100000"/>
              <a:buFont typeface="Arial" panose="020B0604020202020204" pitchFamily="34" charset="0"/>
              <a:buChar char="•"/>
            </a:pPr>
            <a:r>
              <a:rPr lang="en-US" altLang="ko-KR" sz="11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label</a:t>
            </a:r>
            <a:r>
              <a:rPr lang="ko-KR" altLang="en-US" sz="11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 카테고리 매핑 </a:t>
            </a:r>
            <a:endParaRPr lang="en-US" altLang="ko-KR" sz="1100" b="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  <a:p>
            <a:pPr marL="171450" indent="-171450">
              <a:buSzPct val="100000"/>
              <a:buFont typeface="Arial" panose="020B0604020202020204" pitchFamily="34" charset="0"/>
              <a:buChar char="•"/>
            </a:pPr>
            <a:r>
              <a:rPr lang="ko-KR" altLang="en-US" sz="11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텍스트 길이 지정 </a:t>
            </a:r>
            <a:endParaRPr lang="en-US" altLang="ko-KR" sz="1100" b="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  <a:p>
            <a:pPr marL="171450" indent="-171450">
              <a:buSzPct val="100000"/>
              <a:buFont typeface="Arial" panose="020B0604020202020204" pitchFamily="34" charset="0"/>
              <a:buChar char="•"/>
            </a:pPr>
            <a:r>
              <a:rPr lang="ko-KR" altLang="en-US" sz="1100" b="0" dirty="0" err="1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라벨당</a:t>
            </a:r>
            <a:r>
              <a:rPr lang="ko-KR" altLang="en-US" sz="11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 데이터를 동일한 수로 통일 </a:t>
            </a:r>
            <a:r>
              <a:rPr lang="en-US" altLang="ko-KR" sz="11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(1,000</a:t>
            </a:r>
            <a:r>
              <a:rPr lang="ko-KR" altLang="en-US" sz="11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개</a:t>
            </a:r>
            <a:r>
              <a:rPr lang="en-US" altLang="ko-KR" sz="11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), </a:t>
            </a:r>
            <a:r>
              <a:rPr lang="ko-KR" altLang="en-US" sz="11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총 </a:t>
            </a:r>
            <a:r>
              <a:rPr lang="en-US" altLang="ko-KR" sz="11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7,000</a:t>
            </a:r>
            <a:r>
              <a:rPr lang="ko-KR" altLang="en-US" sz="11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개</a:t>
            </a:r>
            <a:endParaRPr lang="en-US" altLang="ko-KR" sz="1000" b="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  <a:p>
            <a:pPr>
              <a:buSzPct val="100000"/>
            </a:pPr>
            <a:endParaRPr lang="en-US" altLang="ko-KR" sz="130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1CC440FD-3F94-4763-9A60-905E5DC1AF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0751" y="2503309"/>
            <a:ext cx="2434296" cy="2055855"/>
          </a:xfrm>
          <a:prstGeom prst="rect">
            <a:avLst/>
          </a:prstGeom>
        </p:spPr>
      </p:pic>
      <p:pic>
        <p:nvPicPr>
          <p:cNvPr id="70" name="그림 69">
            <a:extLst>
              <a:ext uri="{FF2B5EF4-FFF2-40B4-BE49-F238E27FC236}">
                <a16:creationId xmlns:a16="http://schemas.microsoft.com/office/drawing/2014/main" id="{2F630637-890E-42AA-B500-0639300923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8951" y="2546978"/>
            <a:ext cx="2722365" cy="2012183"/>
          </a:xfrm>
          <a:prstGeom prst="rect">
            <a:avLst/>
          </a:prstGeom>
        </p:spPr>
      </p:pic>
      <p:cxnSp>
        <p:nvCxnSpPr>
          <p:cNvPr id="1154" name="직선 연결선 1153">
            <a:extLst>
              <a:ext uri="{FF2B5EF4-FFF2-40B4-BE49-F238E27FC236}">
                <a16:creationId xmlns:a16="http://schemas.microsoft.com/office/drawing/2014/main" id="{797898B2-9BBA-4147-BDE0-2E73C45D8DDA}"/>
              </a:ext>
            </a:extLst>
          </p:cNvPr>
          <p:cNvCxnSpPr/>
          <p:nvPr/>
        </p:nvCxnSpPr>
        <p:spPr>
          <a:xfrm>
            <a:off x="3474720" y="2345730"/>
            <a:ext cx="22086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6" name="직선 화살표 연결선 1155">
            <a:extLst>
              <a:ext uri="{FF2B5EF4-FFF2-40B4-BE49-F238E27FC236}">
                <a16:creationId xmlns:a16="http://schemas.microsoft.com/office/drawing/2014/main" id="{DC1F9A4D-FF1A-474A-8DCB-5747E54FF518}"/>
              </a:ext>
            </a:extLst>
          </p:cNvPr>
          <p:cNvCxnSpPr>
            <a:cxnSpLocks/>
          </p:cNvCxnSpPr>
          <p:nvPr/>
        </p:nvCxnSpPr>
        <p:spPr>
          <a:xfrm>
            <a:off x="4367124" y="3531236"/>
            <a:ext cx="4097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Google Shape;285;p29">
            <a:extLst>
              <a:ext uri="{FF2B5EF4-FFF2-40B4-BE49-F238E27FC236}">
                <a16:creationId xmlns:a16="http://schemas.microsoft.com/office/drawing/2014/main" id="{B0FB88D0-C2A6-02AB-4D27-E90DFB1BC6F9}"/>
              </a:ext>
            </a:extLst>
          </p:cNvPr>
          <p:cNvSpPr txBox="1">
            <a:spLocks/>
          </p:cNvSpPr>
          <p:nvPr/>
        </p:nvSpPr>
        <p:spPr>
          <a:xfrm>
            <a:off x="291386" y="485820"/>
            <a:ext cx="4456721" cy="401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-US" altLang="ko-KR" sz="2000" dirty="0">
                <a:solidFill>
                  <a:schemeClr val="dk2"/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2. Experiments – preprocessing</a:t>
            </a:r>
            <a:endParaRPr lang="ko-KR" altLang="en-US" sz="2000" dirty="0">
              <a:solidFill>
                <a:schemeClr val="dk2"/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</p:txBody>
      </p:sp>
      <p:sp>
        <p:nvSpPr>
          <p:cNvPr id="4" name="순서도: 자기 디스크 3">
            <a:extLst>
              <a:ext uri="{FF2B5EF4-FFF2-40B4-BE49-F238E27FC236}">
                <a16:creationId xmlns:a16="http://schemas.microsoft.com/office/drawing/2014/main" id="{28C24B64-0FE2-830F-FA2B-2E797201995A}"/>
              </a:ext>
            </a:extLst>
          </p:cNvPr>
          <p:cNvSpPr/>
          <p:nvPr/>
        </p:nvSpPr>
        <p:spPr>
          <a:xfrm>
            <a:off x="8200564" y="429793"/>
            <a:ext cx="518249" cy="142533"/>
          </a:xfrm>
          <a:prstGeom prst="flowChartMagneticDisk">
            <a:avLst/>
          </a:prstGeom>
          <a:noFill/>
          <a:ln w="12700"/>
          <a:effectLst>
            <a:outerShdw blurRad="12700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" i="1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Dataset</a:t>
            </a:r>
            <a:endParaRPr lang="ko-KR" altLang="en-US" sz="300" i="1" dirty="0">
              <a:solidFill>
                <a:schemeClr val="tx1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F143204-C998-81BE-C8D7-1C97F55E73BA}"/>
              </a:ext>
            </a:extLst>
          </p:cNvPr>
          <p:cNvSpPr/>
          <p:nvPr/>
        </p:nvSpPr>
        <p:spPr>
          <a:xfrm>
            <a:off x="8200564" y="663632"/>
            <a:ext cx="518249" cy="104933"/>
          </a:xfrm>
          <a:prstGeom prst="rect">
            <a:avLst/>
          </a:prstGeom>
          <a:solidFill>
            <a:srgbClr val="FFFF00"/>
          </a:solidFill>
          <a:ln w="12700"/>
          <a:effectLst>
            <a:outerShdw blurRad="12700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Preprocessing</a:t>
            </a:r>
            <a:endParaRPr lang="ko-KR" altLang="en-US" sz="300" dirty="0">
              <a:solidFill>
                <a:schemeClr val="tx1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51A01C6E-6BB7-3731-8A80-73F6DE9BE340}"/>
              </a:ext>
            </a:extLst>
          </p:cNvPr>
          <p:cNvSpPr/>
          <p:nvPr/>
        </p:nvSpPr>
        <p:spPr>
          <a:xfrm>
            <a:off x="8205514" y="846155"/>
            <a:ext cx="506265" cy="104933"/>
          </a:xfrm>
          <a:prstGeom prst="flowChartDocument">
            <a:avLst/>
          </a:prstGeom>
          <a:noFill/>
          <a:ln w="12700"/>
          <a:effectLst>
            <a:outerShdw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Preprocessing</a:t>
            </a:r>
            <a:endParaRPr lang="ko-KR" altLang="en-US" sz="300" dirty="0">
              <a:solidFill>
                <a:schemeClr val="tx1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  <a:p>
            <a:pPr algn="ctr"/>
            <a:r>
              <a:rPr lang="en-US" altLang="ko-KR" sz="3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Dataset</a:t>
            </a:r>
            <a:endParaRPr lang="ko-KR" altLang="en-US" sz="300" dirty="0">
              <a:solidFill>
                <a:schemeClr val="tx1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5F66B7D-C26B-E46B-8FC7-C82240019E06}"/>
              </a:ext>
            </a:extLst>
          </p:cNvPr>
          <p:cNvSpPr/>
          <p:nvPr/>
        </p:nvSpPr>
        <p:spPr>
          <a:xfrm>
            <a:off x="8205514" y="1023922"/>
            <a:ext cx="506265" cy="104933"/>
          </a:xfrm>
          <a:prstGeom prst="rect">
            <a:avLst/>
          </a:prstGeom>
          <a:noFill/>
          <a:ln w="12700"/>
          <a:effectLst>
            <a:outerShdw blurRad="12700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Embedding</a:t>
            </a:r>
            <a:endParaRPr lang="ko-KR" altLang="en-US" sz="300" dirty="0">
              <a:solidFill>
                <a:schemeClr val="tx1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9D61A8B-1CFE-F896-FE84-523BCFB009BF}"/>
              </a:ext>
            </a:extLst>
          </p:cNvPr>
          <p:cNvSpPr/>
          <p:nvPr/>
        </p:nvSpPr>
        <p:spPr>
          <a:xfrm>
            <a:off x="8212548" y="1196926"/>
            <a:ext cx="506265" cy="104751"/>
          </a:xfrm>
          <a:prstGeom prst="rect">
            <a:avLst/>
          </a:prstGeom>
          <a:noFill/>
          <a:ln w="12700"/>
          <a:effectLst>
            <a:outerShdw blurRad="12700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Train</a:t>
            </a:r>
            <a:endParaRPr lang="ko-KR" altLang="en-US" sz="300" dirty="0">
              <a:solidFill>
                <a:schemeClr val="tx1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9" name="순서도: 준비 8">
            <a:extLst>
              <a:ext uri="{FF2B5EF4-FFF2-40B4-BE49-F238E27FC236}">
                <a16:creationId xmlns:a16="http://schemas.microsoft.com/office/drawing/2014/main" id="{DC86659F-405A-65E4-2CE3-A5B21CD4D70B}"/>
              </a:ext>
            </a:extLst>
          </p:cNvPr>
          <p:cNvSpPr/>
          <p:nvPr/>
        </p:nvSpPr>
        <p:spPr>
          <a:xfrm>
            <a:off x="7447890" y="1083422"/>
            <a:ext cx="587463" cy="142354"/>
          </a:xfrm>
          <a:prstGeom prst="flowChartPreparation">
            <a:avLst/>
          </a:prstGeom>
          <a:noFill/>
          <a:ln w="12700">
            <a:solidFill>
              <a:srgbClr val="543E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" dirty="0" err="1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WandB</a:t>
            </a:r>
            <a:endParaRPr lang="ko-KR" altLang="en-US" sz="300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0" name="순서도: 준비 9">
            <a:extLst>
              <a:ext uri="{FF2B5EF4-FFF2-40B4-BE49-F238E27FC236}">
                <a16:creationId xmlns:a16="http://schemas.microsoft.com/office/drawing/2014/main" id="{0D1A75DB-B9ED-3629-6D1E-EAEA9CE3F569}"/>
              </a:ext>
            </a:extLst>
          </p:cNvPr>
          <p:cNvSpPr/>
          <p:nvPr/>
        </p:nvSpPr>
        <p:spPr>
          <a:xfrm>
            <a:off x="7447889" y="639457"/>
            <a:ext cx="587464" cy="147296"/>
          </a:xfrm>
          <a:prstGeom prst="flowChartPreparation">
            <a:avLst/>
          </a:prstGeom>
          <a:noFill/>
          <a:ln w="12700">
            <a:solidFill>
              <a:srgbClr val="543E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" dirty="0" err="1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KoBERT</a:t>
            </a:r>
            <a:endParaRPr lang="ko-KR" altLang="en-US" sz="300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01A16D5C-EDE0-62EA-BA0B-6D5ECB028A82}"/>
              </a:ext>
            </a:extLst>
          </p:cNvPr>
          <p:cNvCxnSpPr>
            <a:stCxn id="5" idx="2"/>
            <a:endCxn id="6" idx="0"/>
          </p:cNvCxnSpPr>
          <p:nvPr/>
        </p:nvCxnSpPr>
        <p:spPr>
          <a:xfrm flipH="1">
            <a:off x="8458647" y="768565"/>
            <a:ext cx="1042" cy="77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89DEE8FE-6BA7-7C2D-760D-712D848C7F69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8458647" y="944151"/>
            <a:ext cx="0" cy="79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7FE6D45B-2C76-3F83-6993-F75A3FCED603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8458646" y="1128855"/>
            <a:ext cx="1" cy="59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8EE73560-E243-4141-AA43-8CAD9213DB41}"/>
              </a:ext>
            </a:extLst>
          </p:cNvPr>
          <p:cNvCxnSpPr>
            <a:cxnSpLocks/>
            <a:stCxn id="10" idx="3"/>
            <a:endCxn id="5" idx="1"/>
          </p:cNvCxnSpPr>
          <p:nvPr/>
        </p:nvCxnSpPr>
        <p:spPr>
          <a:xfrm>
            <a:off x="8035353" y="713105"/>
            <a:ext cx="165211" cy="2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D1FD7846-5E90-64CA-923A-01A14C9287E6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8465681" y="1301677"/>
            <a:ext cx="0" cy="52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D22ACD82-19C8-899C-8C79-8CFC06D79705}"/>
              </a:ext>
            </a:extLst>
          </p:cNvPr>
          <p:cNvCxnSpPr>
            <a:cxnSpLocks/>
          </p:cNvCxnSpPr>
          <p:nvPr/>
        </p:nvCxnSpPr>
        <p:spPr>
          <a:xfrm>
            <a:off x="8459689" y="565292"/>
            <a:ext cx="0" cy="91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두루마리 모양: 가로로 말림 16">
            <a:extLst>
              <a:ext uri="{FF2B5EF4-FFF2-40B4-BE49-F238E27FC236}">
                <a16:creationId xmlns:a16="http://schemas.microsoft.com/office/drawing/2014/main" id="{E6D8EABA-E082-DAE9-9325-F96E5CD84C02}"/>
              </a:ext>
            </a:extLst>
          </p:cNvPr>
          <p:cNvSpPr/>
          <p:nvPr/>
        </p:nvSpPr>
        <p:spPr>
          <a:xfrm>
            <a:off x="8212548" y="1354053"/>
            <a:ext cx="506265" cy="129459"/>
          </a:xfrm>
          <a:prstGeom prst="horizontalScroll">
            <a:avLst/>
          </a:prstGeom>
          <a:noFill/>
          <a:ln w="12700">
            <a:solidFill>
              <a:srgbClr val="543E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" dirty="0">
                <a:solidFill>
                  <a:schemeClr val="tx1"/>
                </a:solidFill>
              </a:rPr>
              <a:t>Accuracy</a:t>
            </a:r>
            <a:endParaRPr lang="ko-KR" altLang="en-US" sz="300" dirty="0"/>
          </a:p>
        </p:txBody>
      </p: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EDAF7DF6-1D95-D1D5-1273-15BC8BB84E74}"/>
              </a:ext>
            </a:extLst>
          </p:cNvPr>
          <p:cNvCxnSpPr>
            <a:stCxn id="9" idx="3"/>
            <a:endCxn id="8" idx="1"/>
          </p:cNvCxnSpPr>
          <p:nvPr/>
        </p:nvCxnSpPr>
        <p:spPr>
          <a:xfrm>
            <a:off x="8035353" y="1154599"/>
            <a:ext cx="177195" cy="9470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74989B19-2870-C1B2-5476-437C48C2A8AC}"/>
              </a:ext>
            </a:extLst>
          </p:cNvPr>
          <p:cNvCxnSpPr>
            <a:stCxn id="9" idx="3"/>
            <a:endCxn id="7" idx="1"/>
          </p:cNvCxnSpPr>
          <p:nvPr/>
        </p:nvCxnSpPr>
        <p:spPr>
          <a:xfrm flipV="1">
            <a:off x="8035353" y="1076389"/>
            <a:ext cx="170161" cy="7821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08110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" name="Google Shape;1208;p58"/>
          <p:cNvSpPr txBox="1">
            <a:spLocks noGrp="1"/>
          </p:cNvSpPr>
          <p:nvPr>
            <p:ph type="sldNum" idx="12"/>
          </p:nvPr>
        </p:nvSpPr>
        <p:spPr>
          <a:xfrm>
            <a:off x="4320510" y="461811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13</a:t>
            </a:fld>
            <a:endParaRPr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50" name="Google Shape;285;p29">
            <a:extLst>
              <a:ext uri="{FF2B5EF4-FFF2-40B4-BE49-F238E27FC236}">
                <a16:creationId xmlns:a16="http://schemas.microsoft.com/office/drawing/2014/main" id="{F5200146-9471-47CF-9244-D54F3D6FD077}"/>
              </a:ext>
            </a:extLst>
          </p:cNvPr>
          <p:cNvSpPr txBox="1">
            <a:spLocks/>
          </p:cNvSpPr>
          <p:nvPr/>
        </p:nvSpPr>
        <p:spPr>
          <a:xfrm>
            <a:off x="900984" y="1760393"/>
            <a:ext cx="1921317" cy="401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>
              <a:buSzPct val="100000"/>
            </a:pPr>
            <a:r>
              <a:rPr lang="en-US" altLang="ko-KR" sz="13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Tokenization</a:t>
            </a:r>
            <a:endParaRPr lang="en-US" altLang="ko-KR" sz="110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</p:txBody>
      </p:sp>
      <p:sp>
        <p:nvSpPr>
          <p:cNvPr id="24" name="Google Shape;285;p29">
            <a:extLst>
              <a:ext uri="{FF2B5EF4-FFF2-40B4-BE49-F238E27FC236}">
                <a16:creationId xmlns:a16="http://schemas.microsoft.com/office/drawing/2014/main" id="{98BC4A5D-4716-4091-89C8-6AB2ED167ED0}"/>
              </a:ext>
            </a:extLst>
          </p:cNvPr>
          <p:cNvSpPr txBox="1">
            <a:spLocks/>
          </p:cNvSpPr>
          <p:nvPr/>
        </p:nvSpPr>
        <p:spPr>
          <a:xfrm>
            <a:off x="900984" y="2151500"/>
            <a:ext cx="2594838" cy="598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171450" indent="-171450">
              <a:buSzPct val="100000"/>
              <a:buFont typeface="Arial" panose="020B0604020202020204" pitchFamily="34" charset="0"/>
              <a:buChar char="•"/>
            </a:pPr>
            <a:r>
              <a:rPr lang="en-US" altLang="ko-KR" sz="1100" b="0" dirty="0" err="1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KoBERT</a:t>
            </a:r>
            <a:r>
              <a:rPr lang="ko-KR" altLang="en-US" sz="11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 모델을 이용하여 토큰화</a:t>
            </a:r>
            <a:endParaRPr lang="en-US" altLang="ko-KR" sz="1100" b="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B3906C6-2245-4F10-B8F8-397C1EE567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0510" y="2236740"/>
            <a:ext cx="3094655" cy="438322"/>
          </a:xfrm>
          <a:prstGeom prst="rect">
            <a:avLst/>
          </a:prstGeom>
        </p:spPr>
      </p:pic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ADBEB37A-53C2-4869-AB64-1F9FC52541B6}"/>
              </a:ext>
            </a:extLst>
          </p:cNvPr>
          <p:cNvCxnSpPr>
            <a:cxnSpLocks/>
            <a:stCxn id="8" idx="2"/>
          </p:cNvCxnSpPr>
          <p:nvPr/>
        </p:nvCxnSpPr>
        <p:spPr>
          <a:xfrm rot="5400000">
            <a:off x="4865583" y="2670185"/>
            <a:ext cx="997378" cy="100713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DC9BF7BC-A429-A96D-CB56-1749B8C93E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0510" y="1706307"/>
            <a:ext cx="3036729" cy="53043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AC6D237-98FD-73AA-46F5-DFC59FBE5B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03592" y="3722725"/>
            <a:ext cx="5982535" cy="552527"/>
          </a:xfrm>
          <a:prstGeom prst="rect">
            <a:avLst/>
          </a:prstGeom>
        </p:spPr>
      </p:pic>
      <p:sp>
        <p:nvSpPr>
          <p:cNvPr id="2" name="Google Shape;285;p29">
            <a:extLst>
              <a:ext uri="{FF2B5EF4-FFF2-40B4-BE49-F238E27FC236}">
                <a16:creationId xmlns:a16="http://schemas.microsoft.com/office/drawing/2014/main" id="{6EEF66A0-744E-A872-3E74-F6548BC8C883}"/>
              </a:ext>
            </a:extLst>
          </p:cNvPr>
          <p:cNvSpPr txBox="1">
            <a:spLocks/>
          </p:cNvSpPr>
          <p:nvPr/>
        </p:nvSpPr>
        <p:spPr>
          <a:xfrm>
            <a:off x="291386" y="485820"/>
            <a:ext cx="4456721" cy="401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-US" altLang="ko-KR" sz="2000" dirty="0">
                <a:solidFill>
                  <a:schemeClr val="dk2"/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2. Experiments – preprocessing</a:t>
            </a:r>
            <a:endParaRPr lang="ko-KR" altLang="en-US" sz="2000" dirty="0">
              <a:solidFill>
                <a:schemeClr val="dk2"/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</p:txBody>
      </p:sp>
      <p:sp>
        <p:nvSpPr>
          <p:cNvPr id="4" name="순서도: 자기 디스크 3">
            <a:extLst>
              <a:ext uri="{FF2B5EF4-FFF2-40B4-BE49-F238E27FC236}">
                <a16:creationId xmlns:a16="http://schemas.microsoft.com/office/drawing/2014/main" id="{72208EF8-A87E-1C4B-2879-0453E162523C}"/>
              </a:ext>
            </a:extLst>
          </p:cNvPr>
          <p:cNvSpPr/>
          <p:nvPr/>
        </p:nvSpPr>
        <p:spPr>
          <a:xfrm>
            <a:off x="8200564" y="429793"/>
            <a:ext cx="518249" cy="142533"/>
          </a:xfrm>
          <a:prstGeom prst="flowChartMagneticDisk">
            <a:avLst/>
          </a:prstGeom>
          <a:noFill/>
          <a:ln w="12700"/>
          <a:effectLst>
            <a:outerShdw blurRad="12700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" i="1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Dataset</a:t>
            </a:r>
            <a:endParaRPr lang="ko-KR" altLang="en-US" sz="300" i="1" dirty="0">
              <a:solidFill>
                <a:schemeClr val="tx1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58463AE-8B0F-FD96-C170-257913119F69}"/>
              </a:ext>
            </a:extLst>
          </p:cNvPr>
          <p:cNvSpPr/>
          <p:nvPr/>
        </p:nvSpPr>
        <p:spPr>
          <a:xfrm>
            <a:off x="8200564" y="663632"/>
            <a:ext cx="518249" cy="104933"/>
          </a:xfrm>
          <a:prstGeom prst="rect">
            <a:avLst/>
          </a:prstGeom>
          <a:solidFill>
            <a:srgbClr val="FFFF00"/>
          </a:solidFill>
          <a:ln w="12700"/>
          <a:effectLst>
            <a:outerShdw blurRad="12700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Preprocessing</a:t>
            </a:r>
            <a:endParaRPr lang="ko-KR" altLang="en-US" sz="300" dirty="0">
              <a:solidFill>
                <a:schemeClr val="tx1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9" name="순서도: 문서 8">
            <a:extLst>
              <a:ext uri="{FF2B5EF4-FFF2-40B4-BE49-F238E27FC236}">
                <a16:creationId xmlns:a16="http://schemas.microsoft.com/office/drawing/2014/main" id="{907D4889-CAA2-936E-205A-7D763283A240}"/>
              </a:ext>
            </a:extLst>
          </p:cNvPr>
          <p:cNvSpPr/>
          <p:nvPr/>
        </p:nvSpPr>
        <p:spPr>
          <a:xfrm>
            <a:off x="8205514" y="846155"/>
            <a:ext cx="506265" cy="104933"/>
          </a:xfrm>
          <a:prstGeom prst="flowChartDocument">
            <a:avLst/>
          </a:prstGeom>
          <a:noFill/>
          <a:ln w="12700"/>
          <a:effectLst>
            <a:outerShdw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Preprocessing</a:t>
            </a:r>
            <a:endParaRPr lang="ko-KR" altLang="en-US" sz="300" dirty="0">
              <a:solidFill>
                <a:schemeClr val="tx1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  <a:p>
            <a:pPr algn="ctr"/>
            <a:r>
              <a:rPr lang="en-US" altLang="ko-KR" sz="3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Dataset</a:t>
            </a:r>
            <a:endParaRPr lang="ko-KR" altLang="en-US" sz="300" dirty="0">
              <a:solidFill>
                <a:schemeClr val="tx1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42538FD-B4C5-B923-4885-8B7932DAEAA2}"/>
              </a:ext>
            </a:extLst>
          </p:cNvPr>
          <p:cNvSpPr/>
          <p:nvPr/>
        </p:nvSpPr>
        <p:spPr>
          <a:xfrm>
            <a:off x="8205514" y="1023922"/>
            <a:ext cx="506265" cy="104933"/>
          </a:xfrm>
          <a:prstGeom prst="rect">
            <a:avLst/>
          </a:prstGeom>
          <a:noFill/>
          <a:ln w="12700"/>
          <a:effectLst>
            <a:outerShdw blurRad="12700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Embedding</a:t>
            </a:r>
            <a:endParaRPr lang="ko-KR" altLang="en-US" sz="300" dirty="0">
              <a:solidFill>
                <a:schemeClr val="tx1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A86350B-FEF7-E1FC-7B2F-34BD1A790893}"/>
              </a:ext>
            </a:extLst>
          </p:cNvPr>
          <p:cNvSpPr/>
          <p:nvPr/>
        </p:nvSpPr>
        <p:spPr>
          <a:xfrm>
            <a:off x="8212548" y="1196926"/>
            <a:ext cx="506265" cy="104751"/>
          </a:xfrm>
          <a:prstGeom prst="rect">
            <a:avLst/>
          </a:prstGeom>
          <a:noFill/>
          <a:ln w="12700"/>
          <a:effectLst>
            <a:outerShdw blurRad="12700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Train</a:t>
            </a:r>
            <a:endParaRPr lang="ko-KR" altLang="en-US" sz="300" dirty="0">
              <a:solidFill>
                <a:schemeClr val="tx1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3" name="순서도: 준비 12">
            <a:extLst>
              <a:ext uri="{FF2B5EF4-FFF2-40B4-BE49-F238E27FC236}">
                <a16:creationId xmlns:a16="http://schemas.microsoft.com/office/drawing/2014/main" id="{D5441E68-3353-C60A-FC6E-8DA297011C12}"/>
              </a:ext>
            </a:extLst>
          </p:cNvPr>
          <p:cNvSpPr/>
          <p:nvPr/>
        </p:nvSpPr>
        <p:spPr>
          <a:xfrm>
            <a:off x="7447890" y="1083422"/>
            <a:ext cx="587463" cy="142354"/>
          </a:xfrm>
          <a:prstGeom prst="flowChartPreparation">
            <a:avLst/>
          </a:prstGeom>
          <a:noFill/>
          <a:ln w="12700">
            <a:solidFill>
              <a:srgbClr val="543E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" dirty="0" err="1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WandB</a:t>
            </a:r>
            <a:endParaRPr lang="ko-KR" altLang="en-US" sz="300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4" name="순서도: 준비 13">
            <a:extLst>
              <a:ext uri="{FF2B5EF4-FFF2-40B4-BE49-F238E27FC236}">
                <a16:creationId xmlns:a16="http://schemas.microsoft.com/office/drawing/2014/main" id="{1574174C-E1C5-9522-0BD0-BAC1427FC82C}"/>
              </a:ext>
            </a:extLst>
          </p:cNvPr>
          <p:cNvSpPr/>
          <p:nvPr/>
        </p:nvSpPr>
        <p:spPr>
          <a:xfrm>
            <a:off x="7447889" y="639457"/>
            <a:ext cx="587464" cy="147296"/>
          </a:xfrm>
          <a:prstGeom prst="flowChartPreparation">
            <a:avLst/>
          </a:prstGeom>
          <a:solidFill>
            <a:srgbClr val="FFFF00"/>
          </a:solidFill>
          <a:ln w="12700">
            <a:solidFill>
              <a:srgbClr val="543E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" dirty="0" err="1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KoBERT</a:t>
            </a:r>
            <a:endParaRPr lang="ko-KR" altLang="en-US" sz="300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1949620F-4573-A573-F75A-0BF9F16CC61B}"/>
              </a:ext>
            </a:extLst>
          </p:cNvPr>
          <p:cNvCxnSpPr>
            <a:stCxn id="6" idx="2"/>
            <a:endCxn id="9" idx="0"/>
          </p:cNvCxnSpPr>
          <p:nvPr/>
        </p:nvCxnSpPr>
        <p:spPr>
          <a:xfrm flipH="1">
            <a:off x="8458647" y="768565"/>
            <a:ext cx="1042" cy="77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2406FC83-B1BE-5921-81EA-3520A8A394A9}"/>
              </a:ext>
            </a:extLst>
          </p:cNvPr>
          <p:cNvCxnSpPr>
            <a:stCxn id="9" idx="2"/>
            <a:endCxn id="10" idx="0"/>
          </p:cNvCxnSpPr>
          <p:nvPr/>
        </p:nvCxnSpPr>
        <p:spPr>
          <a:xfrm>
            <a:off x="8458647" y="944151"/>
            <a:ext cx="0" cy="79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A86B0624-D38D-2037-8191-95295819A49E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8458646" y="1128855"/>
            <a:ext cx="1" cy="59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8371FE8D-0B0F-1395-0645-818AFFF27723}"/>
              </a:ext>
            </a:extLst>
          </p:cNvPr>
          <p:cNvCxnSpPr>
            <a:cxnSpLocks/>
            <a:stCxn id="14" idx="3"/>
            <a:endCxn id="6" idx="1"/>
          </p:cNvCxnSpPr>
          <p:nvPr/>
        </p:nvCxnSpPr>
        <p:spPr>
          <a:xfrm>
            <a:off x="8035353" y="713105"/>
            <a:ext cx="165211" cy="2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461F700E-D8EF-A0EF-BC75-179486D173BA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8465681" y="1301677"/>
            <a:ext cx="0" cy="52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FDD24F31-AE6E-D991-9199-BF993B4043E9}"/>
              </a:ext>
            </a:extLst>
          </p:cNvPr>
          <p:cNvCxnSpPr>
            <a:cxnSpLocks/>
          </p:cNvCxnSpPr>
          <p:nvPr/>
        </p:nvCxnSpPr>
        <p:spPr>
          <a:xfrm>
            <a:off x="8459689" y="565292"/>
            <a:ext cx="0" cy="91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두루마리 모양: 가로로 말림 20">
            <a:extLst>
              <a:ext uri="{FF2B5EF4-FFF2-40B4-BE49-F238E27FC236}">
                <a16:creationId xmlns:a16="http://schemas.microsoft.com/office/drawing/2014/main" id="{EAA817CE-AD5F-84CC-CF64-7C07FEFE1588}"/>
              </a:ext>
            </a:extLst>
          </p:cNvPr>
          <p:cNvSpPr/>
          <p:nvPr/>
        </p:nvSpPr>
        <p:spPr>
          <a:xfrm>
            <a:off x="8212548" y="1354053"/>
            <a:ext cx="506265" cy="129459"/>
          </a:xfrm>
          <a:prstGeom prst="horizontalScroll">
            <a:avLst/>
          </a:prstGeom>
          <a:noFill/>
          <a:ln w="12700">
            <a:solidFill>
              <a:srgbClr val="543E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" dirty="0">
                <a:solidFill>
                  <a:schemeClr val="tx1"/>
                </a:solidFill>
              </a:rPr>
              <a:t>Accuracy</a:t>
            </a:r>
            <a:endParaRPr lang="ko-KR" altLang="en-US" sz="300" dirty="0"/>
          </a:p>
        </p:txBody>
      </p: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9BD3EF47-A776-664E-8F97-877DA98F1EEF}"/>
              </a:ext>
            </a:extLst>
          </p:cNvPr>
          <p:cNvCxnSpPr>
            <a:stCxn id="13" idx="3"/>
            <a:endCxn id="11" idx="1"/>
          </p:cNvCxnSpPr>
          <p:nvPr/>
        </p:nvCxnSpPr>
        <p:spPr>
          <a:xfrm>
            <a:off x="8035353" y="1154599"/>
            <a:ext cx="177195" cy="9470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5349EA45-FC92-88DE-4563-6986D68BC8B2}"/>
              </a:ext>
            </a:extLst>
          </p:cNvPr>
          <p:cNvCxnSpPr>
            <a:stCxn id="13" idx="3"/>
            <a:endCxn id="10" idx="1"/>
          </p:cNvCxnSpPr>
          <p:nvPr/>
        </p:nvCxnSpPr>
        <p:spPr>
          <a:xfrm flipV="1">
            <a:off x="8035353" y="1076389"/>
            <a:ext cx="170161" cy="7821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78371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" name="Google Shape;1208;p58"/>
          <p:cNvSpPr txBox="1">
            <a:spLocks noGrp="1"/>
          </p:cNvSpPr>
          <p:nvPr>
            <p:ph type="sldNum" idx="12"/>
          </p:nvPr>
        </p:nvSpPr>
        <p:spPr>
          <a:xfrm>
            <a:off x="4320510" y="461811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14</a:t>
            </a:fld>
            <a:endParaRPr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50" name="Google Shape;285;p29">
            <a:extLst>
              <a:ext uri="{FF2B5EF4-FFF2-40B4-BE49-F238E27FC236}">
                <a16:creationId xmlns:a16="http://schemas.microsoft.com/office/drawing/2014/main" id="{F5200146-9471-47CF-9244-D54F3D6FD077}"/>
              </a:ext>
            </a:extLst>
          </p:cNvPr>
          <p:cNvSpPr txBox="1">
            <a:spLocks/>
          </p:cNvSpPr>
          <p:nvPr/>
        </p:nvSpPr>
        <p:spPr>
          <a:xfrm>
            <a:off x="900984" y="1760393"/>
            <a:ext cx="1921317" cy="401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>
              <a:buSzPct val="100000"/>
            </a:pPr>
            <a:r>
              <a:rPr lang="en-US" altLang="ko-KR" sz="13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Tokenization</a:t>
            </a:r>
            <a:endParaRPr lang="en-US" altLang="ko-KR" sz="110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</p:txBody>
      </p:sp>
      <p:sp>
        <p:nvSpPr>
          <p:cNvPr id="24" name="Google Shape;285;p29">
            <a:extLst>
              <a:ext uri="{FF2B5EF4-FFF2-40B4-BE49-F238E27FC236}">
                <a16:creationId xmlns:a16="http://schemas.microsoft.com/office/drawing/2014/main" id="{98BC4A5D-4716-4091-89C8-6AB2ED167ED0}"/>
              </a:ext>
            </a:extLst>
          </p:cNvPr>
          <p:cNvSpPr txBox="1">
            <a:spLocks/>
          </p:cNvSpPr>
          <p:nvPr/>
        </p:nvSpPr>
        <p:spPr>
          <a:xfrm>
            <a:off x="900983" y="2151500"/>
            <a:ext cx="3483645" cy="896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171450" indent="-171450">
              <a:buSzPct val="100000"/>
              <a:buFont typeface="Arial" panose="020B0604020202020204" pitchFamily="34" charset="0"/>
              <a:buChar char="•"/>
            </a:pPr>
            <a:r>
              <a:rPr lang="ko-KR" altLang="en-US" sz="11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데이터셋 전체 </a:t>
            </a:r>
            <a:r>
              <a:rPr lang="en-US" altLang="ko-KR" sz="11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text</a:t>
            </a:r>
            <a:r>
              <a:rPr lang="ko-KR" altLang="en-US" sz="11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에 대해 토큰화</a:t>
            </a:r>
            <a:endParaRPr lang="en-US" altLang="ko-KR" sz="1100" b="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  <a:p>
            <a:pPr marL="171450" indent="-171450">
              <a:buSzPct val="100000"/>
              <a:buFont typeface="Arial" panose="020B0604020202020204" pitchFamily="34" charset="0"/>
              <a:buChar char="•"/>
            </a:pPr>
            <a:r>
              <a:rPr lang="en-US" altLang="ko-KR" sz="11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[CLS], [SEP] </a:t>
            </a:r>
            <a:r>
              <a:rPr lang="ko-KR" altLang="en-US" sz="11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토큰 추가</a:t>
            </a:r>
            <a:endParaRPr lang="en-US" altLang="ko-KR" sz="1100" b="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  <a:p>
            <a:pPr marL="171450" indent="-171450">
              <a:buSzPct val="100000"/>
              <a:buFont typeface="Arial" panose="020B0604020202020204" pitchFamily="34" charset="0"/>
              <a:buChar char="•"/>
            </a:pPr>
            <a:r>
              <a:rPr lang="en-US" altLang="ko-KR" sz="11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Padding &amp; </a:t>
            </a:r>
            <a:r>
              <a:rPr lang="en-US" altLang="ko-KR" sz="1100" b="0" dirty="0" err="1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Truncted</a:t>
            </a:r>
            <a:r>
              <a:rPr lang="ko-KR" altLang="en-US" sz="11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를 통해 문장 패딩</a:t>
            </a:r>
            <a:r>
              <a:rPr lang="en-US" altLang="ko-KR" sz="11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&amp;</a:t>
            </a:r>
            <a:r>
              <a:rPr lang="ko-KR" altLang="en-US" sz="11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길이제한</a:t>
            </a:r>
            <a:endParaRPr lang="en-US" altLang="ko-KR" sz="1100" b="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  <a:p>
            <a:pPr marL="171450" indent="-171450">
              <a:buSzPct val="100000"/>
              <a:buFont typeface="Arial" panose="020B0604020202020204" pitchFamily="34" charset="0"/>
              <a:buChar char="•"/>
            </a:pPr>
            <a:r>
              <a:rPr lang="ko-KR" altLang="en-US" sz="1100" b="0" dirty="0" err="1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어텐션</a:t>
            </a:r>
            <a:r>
              <a:rPr lang="ko-KR" altLang="en-US" sz="11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 마스크를 통해 </a:t>
            </a:r>
            <a:r>
              <a:rPr lang="ko-KR" altLang="en-US" sz="1100" b="0" dirty="0" err="1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패딩부분을</a:t>
            </a:r>
            <a:r>
              <a:rPr lang="ko-KR" altLang="en-US" sz="11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 무시</a:t>
            </a:r>
            <a:endParaRPr lang="en-US" altLang="ko-KR" sz="1100" b="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  <a:p>
            <a:pPr>
              <a:buSzPct val="100000"/>
            </a:pPr>
            <a:endParaRPr lang="en-US" altLang="ko-KR" sz="1100" b="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66AAFCE-47CC-404E-AAE1-C85E1F73A7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9372" y="908999"/>
            <a:ext cx="2354301" cy="2104474"/>
          </a:xfrm>
          <a:prstGeom prst="rect">
            <a:avLst/>
          </a:prstGeom>
        </p:spPr>
      </p:pic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25446850-D360-44FA-B022-C6D6E0AB2916}"/>
              </a:ext>
            </a:extLst>
          </p:cNvPr>
          <p:cNvCxnSpPr/>
          <p:nvPr/>
        </p:nvCxnSpPr>
        <p:spPr>
          <a:xfrm>
            <a:off x="4956148" y="3020507"/>
            <a:ext cx="33973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9A8AD3DA-9D31-76C4-F300-6B7395CF87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7823" y="3029801"/>
            <a:ext cx="3307784" cy="1568254"/>
          </a:xfrm>
          <a:prstGeom prst="rect">
            <a:avLst/>
          </a:prstGeom>
        </p:spPr>
      </p:pic>
      <p:sp>
        <p:nvSpPr>
          <p:cNvPr id="2" name="Google Shape;285;p29">
            <a:extLst>
              <a:ext uri="{FF2B5EF4-FFF2-40B4-BE49-F238E27FC236}">
                <a16:creationId xmlns:a16="http://schemas.microsoft.com/office/drawing/2014/main" id="{F11C14E8-ACC0-D19D-61D3-F82656A12B59}"/>
              </a:ext>
            </a:extLst>
          </p:cNvPr>
          <p:cNvSpPr txBox="1">
            <a:spLocks/>
          </p:cNvSpPr>
          <p:nvPr/>
        </p:nvSpPr>
        <p:spPr>
          <a:xfrm>
            <a:off x="291386" y="485820"/>
            <a:ext cx="4456721" cy="401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-US" altLang="ko-KR" sz="2000" dirty="0">
                <a:solidFill>
                  <a:schemeClr val="dk2"/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2. Experiments – preprocessing</a:t>
            </a:r>
            <a:endParaRPr lang="ko-KR" altLang="en-US" sz="2000" dirty="0">
              <a:solidFill>
                <a:schemeClr val="dk2"/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</p:txBody>
      </p:sp>
      <p:sp>
        <p:nvSpPr>
          <p:cNvPr id="4" name="순서도: 자기 디스크 3">
            <a:extLst>
              <a:ext uri="{FF2B5EF4-FFF2-40B4-BE49-F238E27FC236}">
                <a16:creationId xmlns:a16="http://schemas.microsoft.com/office/drawing/2014/main" id="{B4271469-3748-910D-A9B3-48C24927E83D}"/>
              </a:ext>
            </a:extLst>
          </p:cNvPr>
          <p:cNvSpPr/>
          <p:nvPr/>
        </p:nvSpPr>
        <p:spPr>
          <a:xfrm>
            <a:off x="8200564" y="429793"/>
            <a:ext cx="518249" cy="142533"/>
          </a:xfrm>
          <a:prstGeom prst="flowChartMagneticDisk">
            <a:avLst/>
          </a:prstGeom>
          <a:noFill/>
          <a:ln w="12700"/>
          <a:effectLst>
            <a:outerShdw blurRad="12700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" i="1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Dataset</a:t>
            </a:r>
            <a:endParaRPr lang="ko-KR" altLang="en-US" sz="300" i="1" dirty="0">
              <a:solidFill>
                <a:schemeClr val="tx1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D9DB940-C338-A460-5BB4-630CA2EE398A}"/>
              </a:ext>
            </a:extLst>
          </p:cNvPr>
          <p:cNvSpPr/>
          <p:nvPr/>
        </p:nvSpPr>
        <p:spPr>
          <a:xfrm>
            <a:off x="8200564" y="663632"/>
            <a:ext cx="518249" cy="104933"/>
          </a:xfrm>
          <a:prstGeom prst="rect">
            <a:avLst/>
          </a:prstGeom>
          <a:solidFill>
            <a:srgbClr val="FFFF00"/>
          </a:solidFill>
          <a:ln w="12700"/>
          <a:effectLst>
            <a:outerShdw blurRad="12700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Preprocessing</a:t>
            </a:r>
            <a:endParaRPr lang="ko-KR" altLang="en-US" sz="300" dirty="0">
              <a:solidFill>
                <a:schemeClr val="tx1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8" name="순서도: 문서 7">
            <a:extLst>
              <a:ext uri="{FF2B5EF4-FFF2-40B4-BE49-F238E27FC236}">
                <a16:creationId xmlns:a16="http://schemas.microsoft.com/office/drawing/2014/main" id="{8B1449E4-BCE6-27A0-7B41-99864F8B892B}"/>
              </a:ext>
            </a:extLst>
          </p:cNvPr>
          <p:cNvSpPr/>
          <p:nvPr/>
        </p:nvSpPr>
        <p:spPr>
          <a:xfrm>
            <a:off x="8205514" y="846155"/>
            <a:ext cx="506265" cy="104933"/>
          </a:xfrm>
          <a:prstGeom prst="flowChartDocument">
            <a:avLst/>
          </a:prstGeom>
          <a:noFill/>
          <a:ln w="12700"/>
          <a:effectLst>
            <a:outerShdw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Preprocessing</a:t>
            </a:r>
            <a:endParaRPr lang="ko-KR" altLang="en-US" sz="300" dirty="0">
              <a:solidFill>
                <a:schemeClr val="tx1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  <a:p>
            <a:pPr algn="ctr"/>
            <a:r>
              <a:rPr lang="en-US" altLang="ko-KR" sz="3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Dataset</a:t>
            </a:r>
            <a:endParaRPr lang="ko-KR" altLang="en-US" sz="300" dirty="0">
              <a:solidFill>
                <a:schemeClr val="tx1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D40F6AC-837F-0B0B-1877-C7359C33D25F}"/>
              </a:ext>
            </a:extLst>
          </p:cNvPr>
          <p:cNvSpPr/>
          <p:nvPr/>
        </p:nvSpPr>
        <p:spPr>
          <a:xfrm>
            <a:off x="8205514" y="1023922"/>
            <a:ext cx="506265" cy="104933"/>
          </a:xfrm>
          <a:prstGeom prst="rect">
            <a:avLst/>
          </a:prstGeom>
          <a:noFill/>
          <a:ln w="12700"/>
          <a:effectLst>
            <a:outerShdw blurRad="12700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Embedding</a:t>
            </a:r>
            <a:endParaRPr lang="ko-KR" altLang="en-US" sz="300" dirty="0">
              <a:solidFill>
                <a:schemeClr val="tx1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E35F081-D545-47DC-C4DD-BE7B7673DF01}"/>
              </a:ext>
            </a:extLst>
          </p:cNvPr>
          <p:cNvSpPr/>
          <p:nvPr/>
        </p:nvSpPr>
        <p:spPr>
          <a:xfrm>
            <a:off x="8212548" y="1196926"/>
            <a:ext cx="506265" cy="104751"/>
          </a:xfrm>
          <a:prstGeom prst="rect">
            <a:avLst/>
          </a:prstGeom>
          <a:noFill/>
          <a:ln w="12700"/>
          <a:effectLst>
            <a:outerShdw blurRad="12700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Train</a:t>
            </a:r>
            <a:endParaRPr lang="ko-KR" altLang="en-US" sz="300" dirty="0">
              <a:solidFill>
                <a:schemeClr val="tx1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1" name="순서도: 준비 10">
            <a:extLst>
              <a:ext uri="{FF2B5EF4-FFF2-40B4-BE49-F238E27FC236}">
                <a16:creationId xmlns:a16="http://schemas.microsoft.com/office/drawing/2014/main" id="{CBFF759B-B7E7-F5B7-50DF-6FA6B2825FA0}"/>
              </a:ext>
            </a:extLst>
          </p:cNvPr>
          <p:cNvSpPr/>
          <p:nvPr/>
        </p:nvSpPr>
        <p:spPr>
          <a:xfrm>
            <a:off x="7447890" y="1083422"/>
            <a:ext cx="587463" cy="142354"/>
          </a:xfrm>
          <a:prstGeom prst="flowChartPreparation">
            <a:avLst/>
          </a:prstGeom>
          <a:noFill/>
          <a:ln w="12700">
            <a:solidFill>
              <a:srgbClr val="543E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" dirty="0" err="1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WandB</a:t>
            </a:r>
            <a:endParaRPr lang="ko-KR" altLang="en-US" sz="300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3" name="순서도: 준비 12">
            <a:extLst>
              <a:ext uri="{FF2B5EF4-FFF2-40B4-BE49-F238E27FC236}">
                <a16:creationId xmlns:a16="http://schemas.microsoft.com/office/drawing/2014/main" id="{2612FF32-A122-431D-7F3B-A0ECC7AA6AB9}"/>
              </a:ext>
            </a:extLst>
          </p:cNvPr>
          <p:cNvSpPr/>
          <p:nvPr/>
        </p:nvSpPr>
        <p:spPr>
          <a:xfrm>
            <a:off x="7447889" y="639457"/>
            <a:ext cx="587464" cy="147296"/>
          </a:xfrm>
          <a:prstGeom prst="flowChartPreparation">
            <a:avLst/>
          </a:prstGeom>
          <a:solidFill>
            <a:srgbClr val="FFFF00"/>
          </a:solidFill>
          <a:ln w="12700">
            <a:solidFill>
              <a:srgbClr val="543E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" dirty="0" err="1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KoBERT</a:t>
            </a:r>
            <a:endParaRPr lang="ko-KR" altLang="en-US" sz="300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AE37A5DD-BCE8-BE3D-46A9-85F08D7E5F0C}"/>
              </a:ext>
            </a:extLst>
          </p:cNvPr>
          <p:cNvCxnSpPr>
            <a:stCxn id="5" idx="2"/>
            <a:endCxn id="8" idx="0"/>
          </p:cNvCxnSpPr>
          <p:nvPr/>
        </p:nvCxnSpPr>
        <p:spPr>
          <a:xfrm flipH="1">
            <a:off x="8458647" y="768565"/>
            <a:ext cx="1042" cy="77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3ED5F74F-F839-A6DD-540A-10237F3562AE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8458647" y="944151"/>
            <a:ext cx="0" cy="79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83554199-D588-324E-B84B-FDF69B8F955F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8458646" y="1128855"/>
            <a:ext cx="1" cy="59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DC8DA6E6-9CC3-FAE1-3660-40D084054E17}"/>
              </a:ext>
            </a:extLst>
          </p:cNvPr>
          <p:cNvCxnSpPr>
            <a:cxnSpLocks/>
            <a:stCxn id="13" idx="3"/>
            <a:endCxn id="5" idx="1"/>
          </p:cNvCxnSpPr>
          <p:nvPr/>
        </p:nvCxnSpPr>
        <p:spPr>
          <a:xfrm>
            <a:off x="8035353" y="713105"/>
            <a:ext cx="165211" cy="2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D532D280-40CA-3E8C-4107-A64834CC3446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8465681" y="1301677"/>
            <a:ext cx="0" cy="52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B149D22A-98DC-39B1-02B7-55B2E0AD09DB}"/>
              </a:ext>
            </a:extLst>
          </p:cNvPr>
          <p:cNvCxnSpPr>
            <a:cxnSpLocks/>
          </p:cNvCxnSpPr>
          <p:nvPr/>
        </p:nvCxnSpPr>
        <p:spPr>
          <a:xfrm>
            <a:off x="8459689" y="565292"/>
            <a:ext cx="0" cy="91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두루마리 모양: 가로로 말림 19">
            <a:extLst>
              <a:ext uri="{FF2B5EF4-FFF2-40B4-BE49-F238E27FC236}">
                <a16:creationId xmlns:a16="http://schemas.microsoft.com/office/drawing/2014/main" id="{514A660D-D949-DDF2-FFEF-9B805643C462}"/>
              </a:ext>
            </a:extLst>
          </p:cNvPr>
          <p:cNvSpPr/>
          <p:nvPr/>
        </p:nvSpPr>
        <p:spPr>
          <a:xfrm>
            <a:off x="8212548" y="1354053"/>
            <a:ext cx="506265" cy="129459"/>
          </a:xfrm>
          <a:prstGeom prst="horizontalScroll">
            <a:avLst/>
          </a:prstGeom>
          <a:noFill/>
          <a:ln w="12700">
            <a:solidFill>
              <a:srgbClr val="543E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" dirty="0">
                <a:solidFill>
                  <a:schemeClr val="tx1"/>
                </a:solidFill>
              </a:rPr>
              <a:t>Accuracy</a:t>
            </a:r>
            <a:endParaRPr lang="ko-KR" altLang="en-US" sz="300" dirty="0"/>
          </a:p>
        </p:txBody>
      </p: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7C9BD386-A469-3DAF-0353-6A821CBCA951}"/>
              </a:ext>
            </a:extLst>
          </p:cNvPr>
          <p:cNvCxnSpPr>
            <a:stCxn id="11" idx="3"/>
            <a:endCxn id="10" idx="1"/>
          </p:cNvCxnSpPr>
          <p:nvPr/>
        </p:nvCxnSpPr>
        <p:spPr>
          <a:xfrm>
            <a:off x="8035353" y="1154599"/>
            <a:ext cx="177195" cy="9470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002E5460-0440-5AD5-17C5-DA54A01CFF4C}"/>
              </a:ext>
            </a:extLst>
          </p:cNvPr>
          <p:cNvCxnSpPr>
            <a:stCxn id="11" idx="3"/>
            <a:endCxn id="9" idx="1"/>
          </p:cNvCxnSpPr>
          <p:nvPr/>
        </p:nvCxnSpPr>
        <p:spPr>
          <a:xfrm flipV="1">
            <a:off x="8035353" y="1076389"/>
            <a:ext cx="170161" cy="7821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08384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" name="Google Shape;1208;p58"/>
          <p:cNvSpPr txBox="1">
            <a:spLocks noGrp="1"/>
          </p:cNvSpPr>
          <p:nvPr>
            <p:ph type="sldNum" idx="12"/>
          </p:nvPr>
        </p:nvSpPr>
        <p:spPr>
          <a:xfrm>
            <a:off x="4320510" y="461811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15</a:t>
            </a:fld>
            <a:endParaRPr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50" name="Google Shape;285;p29">
            <a:extLst>
              <a:ext uri="{FF2B5EF4-FFF2-40B4-BE49-F238E27FC236}">
                <a16:creationId xmlns:a16="http://schemas.microsoft.com/office/drawing/2014/main" id="{F5200146-9471-47CF-9244-D54F3D6FD077}"/>
              </a:ext>
            </a:extLst>
          </p:cNvPr>
          <p:cNvSpPr txBox="1">
            <a:spLocks/>
          </p:cNvSpPr>
          <p:nvPr/>
        </p:nvSpPr>
        <p:spPr>
          <a:xfrm>
            <a:off x="900984" y="1760393"/>
            <a:ext cx="2404924" cy="401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>
              <a:buSzPct val="100000"/>
            </a:pPr>
            <a:r>
              <a:rPr lang="en-US" altLang="ko-KR" sz="13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Train / </a:t>
            </a:r>
            <a:r>
              <a:rPr lang="en-US" altLang="ko-KR" sz="1300" dirty="0" err="1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Valdation</a:t>
            </a:r>
            <a:r>
              <a:rPr lang="en-US" altLang="ko-KR" sz="13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 dataset</a:t>
            </a:r>
            <a:endParaRPr lang="en-US" altLang="ko-KR" sz="110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B59DDD1-25ED-4C64-AE78-2820DC518E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3479" y="1760393"/>
            <a:ext cx="2747626" cy="1821048"/>
          </a:xfrm>
          <a:prstGeom prst="rect">
            <a:avLst/>
          </a:prstGeom>
        </p:spPr>
      </p:pic>
      <p:sp>
        <p:nvSpPr>
          <p:cNvPr id="28" name="Google Shape;285;p29">
            <a:extLst>
              <a:ext uri="{FF2B5EF4-FFF2-40B4-BE49-F238E27FC236}">
                <a16:creationId xmlns:a16="http://schemas.microsoft.com/office/drawing/2014/main" id="{B80499B0-EC2D-4C30-AC81-A1C70A13C3DB}"/>
              </a:ext>
            </a:extLst>
          </p:cNvPr>
          <p:cNvSpPr txBox="1">
            <a:spLocks/>
          </p:cNvSpPr>
          <p:nvPr/>
        </p:nvSpPr>
        <p:spPr>
          <a:xfrm>
            <a:off x="900983" y="2151500"/>
            <a:ext cx="3755423" cy="8682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171450" indent="-171450">
              <a:buSzPct val="100000"/>
              <a:buFont typeface="Arial" panose="020B0604020202020204" pitchFamily="34" charset="0"/>
              <a:buChar char="•"/>
            </a:pPr>
            <a:r>
              <a:rPr lang="en-US" altLang="ko-KR" sz="11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Train : Validation = 9 : 1 </a:t>
            </a:r>
            <a:r>
              <a:rPr lang="ko-KR" altLang="en-US" sz="11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의 비율로 랜덤하게 나누기</a:t>
            </a:r>
            <a:endParaRPr lang="en-US" altLang="ko-KR" sz="1100" b="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  <a:p>
            <a:pPr marL="171450" indent="-171450">
              <a:buSzPct val="100000"/>
              <a:buFont typeface="Arial" panose="020B0604020202020204" pitchFamily="34" charset="0"/>
              <a:buChar char="•"/>
            </a:pPr>
            <a:r>
              <a:rPr lang="en-US" altLang="ko-KR" sz="11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Validation</a:t>
            </a:r>
            <a:r>
              <a:rPr lang="ko-KR" altLang="en-US" sz="11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은 모델의 </a:t>
            </a:r>
            <a:r>
              <a:rPr lang="en-US" altLang="ko-KR" sz="11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Overfitting</a:t>
            </a:r>
            <a:r>
              <a:rPr lang="ko-KR" altLang="en-US" sz="11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을 방지하기 위한 검증 데이터</a:t>
            </a:r>
            <a:endParaRPr lang="en-US" altLang="ko-KR" sz="1100" b="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  <a:p>
            <a:pPr marL="171450" indent="-171450">
              <a:buSzPct val="100000"/>
              <a:buFont typeface="Arial" panose="020B0604020202020204" pitchFamily="34" charset="0"/>
              <a:buChar char="•"/>
            </a:pPr>
            <a:r>
              <a:rPr lang="en-US" altLang="ko-KR" sz="11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Validation</a:t>
            </a:r>
            <a:r>
              <a:rPr lang="ko-KR" altLang="en-US" sz="11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은 모델 학습에 직접적으로 사용되지 않음</a:t>
            </a:r>
            <a:endParaRPr lang="en-US" altLang="ko-KR" sz="1100" b="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</p:txBody>
      </p:sp>
      <p:sp>
        <p:nvSpPr>
          <p:cNvPr id="2" name="Google Shape;285;p29">
            <a:extLst>
              <a:ext uri="{FF2B5EF4-FFF2-40B4-BE49-F238E27FC236}">
                <a16:creationId xmlns:a16="http://schemas.microsoft.com/office/drawing/2014/main" id="{60B1000C-C7D3-7D76-DA8F-921CD8717DBE}"/>
              </a:ext>
            </a:extLst>
          </p:cNvPr>
          <p:cNvSpPr txBox="1">
            <a:spLocks/>
          </p:cNvSpPr>
          <p:nvPr/>
        </p:nvSpPr>
        <p:spPr>
          <a:xfrm>
            <a:off x="291386" y="485820"/>
            <a:ext cx="4456721" cy="401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-US" altLang="ko-KR" sz="2000" dirty="0">
                <a:solidFill>
                  <a:schemeClr val="dk2"/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2. Experiments – preprocessing</a:t>
            </a:r>
            <a:endParaRPr lang="ko-KR" altLang="en-US" sz="2000" dirty="0">
              <a:solidFill>
                <a:schemeClr val="dk2"/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</p:txBody>
      </p:sp>
      <p:sp>
        <p:nvSpPr>
          <p:cNvPr id="5" name="순서도: 자기 디스크 4">
            <a:extLst>
              <a:ext uri="{FF2B5EF4-FFF2-40B4-BE49-F238E27FC236}">
                <a16:creationId xmlns:a16="http://schemas.microsoft.com/office/drawing/2014/main" id="{E75940CD-36E2-A845-518C-31E4F30C4381}"/>
              </a:ext>
            </a:extLst>
          </p:cNvPr>
          <p:cNvSpPr/>
          <p:nvPr/>
        </p:nvSpPr>
        <p:spPr>
          <a:xfrm>
            <a:off x="8200564" y="429793"/>
            <a:ext cx="518249" cy="142533"/>
          </a:xfrm>
          <a:prstGeom prst="flowChartMagneticDisk">
            <a:avLst/>
          </a:prstGeom>
          <a:noFill/>
          <a:ln w="12700"/>
          <a:effectLst>
            <a:outerShdw blurRad="12700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" i="1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Dataset</a:t>
            </a:r>
            <a:endParaRPr lang="ko-KR" altLang="en-US" sz="300" i="1" dirty="0">
              <a:solidFill>
                <a:schemeClr val="tx1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4434942-326B-75CE-4B50-4C31BC9652A2}"/>
              </a:ext>
            </a:extLst>
          </p:cNvPr>
          <p:cNvSpPr/>
          <p:nvPr/>
        </p:nvSpPr>
        <p:spPr>
          <a:xfrm>
            <a:off x="8200564" y="663632"/>
            <a:ext cx="518249" cy="104933"/>
          </a:xfrm>
          <a:prstGeom prst="rect">
            <a:avLst/>
          </a:prstGeom>
          <a:solidFill>
            <a:srgbClr val="FFFF00"/>
          </a:solidFill>
          <a:ln w="12700"/>
          <a:effectLst>
            <a:outerShdw blurRad="12700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Preprocessing</a:t>
            </a:r>
            <a:endParaRPr lang="ko-KR" altLang="en-US" sz="300" dirty="0">
              <a:solidFill>
                <a:schemeClr val="tx1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7" name="순서도: 문서 6">
            <a:extLst>
              <a:ext uri="{FF2B5EF4-FFF2-40B4-BE49-F238E27FC236}">
                <a16:creationId xmlns:a16="http://schemas.microsoft.com/office/drawing/2014/main" id="{FA787448-F38D-28F8-011B-D3CC8A30072E}"/>
              </a:ext>
            </a:extLst>
          </p:cNvPr>
          <p:cNvSpPr/>
          <p:nvPr/>
        </p:nvSpPr>
        <p:spPr>
          <a:xfrm>
            <a:off x="8205514" y="846155"/>
            <a:ext cx="506265" cy="104933"/>
          </a:xfrm>
          <a:prstGeom prst="flowChartDocument">
            <a:avLst/>
          </a:prstGeom>
          <a:noFill/>
          <a:ln w="12700"/>
          <a:effectLst>
            <a:outerShdw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Preprocessing</a:t>
            </a:r>
            <a:endParaRPr lang="ko-KR" altLang="en-US" sz="300" dirty="0">
              <a:solidFill>
                <a:schemeClr val="tx1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  <a:p>
            <a:pPr algn="ctr"/>
            <a:r>
              <a:rPr lang="en-US" altLang="ko-KR" sz="3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Dataset</a:t>
            </a:r>
            <a:endParaRPr lang="ko-KR" altLang="en-US" sz="300" dirty="0">
              <a:solidFill>
                <a:schemeClr val="tx1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B5F65C1-6ABC-AB24-C2FB-B0A29677DA96}"/>
              </a:ext>
            </a:extLst>
          </p:cNvPr>
          <p:cNvSpPr/>
          <p:nvPr/>
        </p:nvSpPr>
        <p:spPr>
          <a:xfrm>
            <a:off x="8205514" y="1023922"/>
            <a:ext cx="506265" cy="104933"/>
          </a:xfrm>
          <a:prstGeom prst="rect">
            <a:avLst/>
          </a:prstGeom>
          <a:noFill/>
          <a:ln w="12700"/>
          <a:effectLst>
            <a:outerShdw blurRad="12700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Embedding</a:t>
            </a:r>
            <a:endParaRPr lang="ko-KR" altLang="en-US" sz="300" dirty="0">
              <a:solidFill>
                <a:schemeClr val="tx1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001DE97-431E-9FD7-4273-93DB53717AF6}"/>
              </a:ext>
            </a:extLst>
          </p:cNvPr>
          <p:cNvSpPr/>
          <p:nvPr/>
        </p:nvSpPr>
        <p:spPr>
          <a:xfrm>
            <a:off x="8212548" y="1196926"/>
            <a:ext cx="506265" cy="104751"/>
          </a:xfrm>
          <a:prstGeom prst="rect">
            <a:avLst/>
          </a:prstGeom>
          <a:noFill/>
          <a:ln w="12700"/>
          <a:effectLst>
            <a:outerShdw blurRad="12700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Train</a:t>
            </a:r>
            <a:endParaRPr lang="ko-KR" altLang="en-US" sz="300" dirty="0">
              <a:solidFill>
                <a:schemeClr val="tx1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0" name="순서도: 준비 9">
            <a:extLst>
              <a:ext uri="{FF2B5EF4-FFF2-40B4-BE49-F238E27FC236}">
                <a16:creationId xmlns:a16="http://schemas.microsoft.com/office/drawing/2014/main" id="{0EA7E825-5A57-F4B7-A37B-68B452516F68}"/>
              </a:ext>
            </a:extLst>
          </p:cNvPr>
          <p:cNvSpPr/>
          <p:nvPr/>
        </p:nvSpPr>
        <p:spPr>
          <a:xfrm>
            <a:off x="7447890" y="1083422"/>
            <a:ext cx="587463" cy="142354"/>
          </a:xfrm>
          <a:prstGeom prst="flowChartPreparation">
            <a:avLst/>
          </a:prstGeom>
          <a:noFill/>
          <a:ln w="12700">
            <a:solidFill>
              <a:srgbClr val="543E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" dirty="0" err="1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WandB</a:t>
            </a:r>
            <a:endParaRPr lang="ko-KR" altLang="en-US" sz="300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1" name="순서도: 준비 10">
            <a:extLst>
              <a:ext uri="{FF2B5EF4-FFF2-40B4-BE49-F238E27FC236}">
                <a16:creationId xmlns:a16="http://schemas.microsoft.com/office/drawing/2014/main" id="{C25FA7AA-E34B-96D2-E10B-511CD82C2905}"/>
              </a:ext>
            </a:extLst>
          </p:cNvPr>
          <p:cNvSpPr/>
          <p:nvPr/>
        </p:nvSpPr>
        <p:spPr>
          <a:xfrm>
            <a:off x="7447889" y="639457"/>
            <a:ext cx="587464" cy="147296"/>
          </a:xfrm>
          <a:prstGeom prst="flowChartPreparation">
            <a:avLst/>
          </a:prstGeom>
          <a:noFill/>
          <a:ln w="12700">
            <a:solidFill>
              <a:srgbClr val="543E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" dirty="0" err="1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KoBERT</a:t>
            </a:r>
            <a:endParaRPr lang="ko-KR" altLang="en-US" sz="300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AED06EB9-E3AB-7850-132B-238E946604EA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8458647" y="768565"/>
            <a:ext cx="1042" cy="77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B249E5DD-C217-D5B0-3C8F-F57D3BB94411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8458647" y="944151"/>
            <a:ext cx="0" cy="79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A0ACF524-8D0B-57CE-DFEA-DDEA30F3625E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8458646" y="1128855"/>
            <a:ext cx="1" cy="59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F1D1DC76-3D5F-2D01-B439-99FC6E3E76D1}"/>
              </a:ext>
            </a:extLst>
          </p:cNvPr>
          <p:cNvCxnSpPr>
            <a:cxnSpLocks/>
            <a:stCxn id="11" idx="3"/>
            <a:endCxn id="6" idx="1"/>
          </p:cNvCxnSpPr>
          <p:nvPr/>
        </p:nvCxnSpPr>
        <p:spPr>
          <a:xfrm>
            <a:off x="8035353" y="713105"/>
            <a:ext cx="165211" cy="2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13E4DB0-C0B2-6FEC-A694-4A03CD2023DD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8465681" y="1301677"/>
            <a:ext cx="0" cy="52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D1710C16-E729-CE6C-47DF-B9BCAB276749}"/>
              </a:ext>
            </a:extLst>
          </p:cNvPr>
          <p:cNvCxnSpPr>
            <a:cxnSpLocks/>
          </p:cNvCxnSpPr>
          <p:nvPr/>
        </p:nvCxnSpPr>
        <p:spPr>
          <a:xfrm>
            <a:off x="8459689" y="565292"/>
            <a:ext cx="0" cy="91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두루마리 모양: 가로로 말림 17">
            <a:extLst>
              <a:ext uri="{FF2B5EF4-FFF2-40B4-BE49-F238E27FC236}">
                <a16:creationId xmlns:a16="http://schemas.microsoft.com/office/drawing/2014/main" id="{9F498EB4-FAE4-A580-DB8A-B43FDBC91874}"/>
              </a:ext>
            </a:extLst>
          </p:cNvPr>
          <p:cNvSpPr/>
          <p:nvPr/>
        </p:nvSpPr>
        <p:spPr>
          <a:xfrm>
            <a:off x="8212548" y="1354053"/>
            <a:ext cx="506265" cy="129459"/>
          </a:xfrm>
          <a:prstGeom prst="horizontalScroll">
            <a:avLst/>
          </a:prstGeom>
          <a:noFill/>
          <a:ln w="12700">
            <a:solidFill>
              <a:srgbClr val="543E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" dirty="0">
                <a:solidFill>
                  <a:schemeClr val="tx1"/>
                </a:solidFill>
              </a:rPr>
              <a:t>Accuracy</a:t>
            </a:r>
            <a:endParaRPr lang="ko-KR" altLang="en-US" sz="300" dirty="0"/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70BB6454-FF18-531D-A469-CBD5452DF9E3}"/>
              </a:ext>
            </a:extLst>
          </p:cNvPr>
          <p:cNvCxnSpPr>
            <a:stCxn id="10" idx="3"/>
            <a:endCxn id="9" idx="1"/>
          </p:cNvCxnSpPr>
          <p:nvPr/>
        </p:nvCxnSpPr>
        <p:spPr>
          <a:xfrm>
            <a:off x="8035353" y="1154599"/>
            <a:ext cx="177195" cy="9470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7692BD14-FC9E-F3BE-174C-9E574047FA54}"/>
              </a:ext>
            </a:extLst>
          </p:cNvPr>
          <p:cNvCxnSpPr>
            <a:stCxn id="10" idx="3"/>
            <a:endCxn id="8" idx="1"/>
          </p:cNvCxnSpPr>
          <p:nvPr/>
        </p:nvCxnSpPr>
        <p:spPr>
          <a:xfrm flipV="1">
            <a:off x="8035353" y="1076389"/>
            <a:ext cx="170161" cy="7821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8300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5">
          <a:extLst>
            <a:ext uri="{FF2B5EF4-FFF2-40B4-BE49-F238E27FC236}">
              <a16:creationId xmlns:a16="http://schemas.microsoft.com/office/drawing/2014/main" id="{0032B427-086A-337A-44E3-848539A0D9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" name="Google Shape;1208;p58">
            <a:extLst>
              <a:ext uri="{FF2B5EF4-FFF2-40B4-BE49-F238E27FC236}">
                <a16:creationId xmlns:a16="http://schemas.microsoft.com/office/drawing/2014/main" id="{75D5A66A-11F5-9408-E136-24F0B35A3A7D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4320510" y="461811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16</a:t>
            </a:fld>
            <a:endParaRPr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2FA5EBC-0280-0C3A-285B-5B35F0CEC5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257" y="1808669"/>
            <a:ext cx="1646997" cy="24212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6255858-0E11-68D2-501D-858A94E385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4860" y="3183429"/>
            <a:ext cx="4386494" cy="1296439"/>
          </a:xfrm>
          <a:prstGeom prst="rect">
            <a:avLst/>
          </a:prstGeom>
        </p:spPr>
      </p:pic>
      <p:sp>
        <p:nvSpPr>
          <p:cNvPr id="4" name="Google Shape;285;p29">
            <a:extLst>
              <a:ext uri="{FF2B5EF4-FFF2-40B4-BE49-F238E27FC236}">
                <a16:creationId xmlns:a16="http://schemas.microsoft.com/office/drawing/2014/main" id="{E6D15C4F-FAB6-94E3-A81C-B683A8FAC63B}"/>
              </a:ext>
            </a:extLst>
          </p:cNvPr>
          <p:cNvSpPr txBox="1">
            <a:spLocks/>
          </p:cNvSpPr>
          <p:nvPr/>
        </p:nvSpPr>
        <p:spPr>
          <a:xfrm>
            <a:off x="768927" y="2183951"/>
            <a:ext cx="3866764" cy="688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>
              <a:buSzPct val="100000"/>
            </a:pPr>
            <a:r>
              <a:rPr lang="en-US" altLang="ko-KR" sz="1100" dirty="0" err="1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WandB</a:t>
            </a:r>
            <a:r>
              <a:rPr lang="en-US" altLang="ko-KR" sz="11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 - </a:t>
            </a:r>
            <a:r>
              <a:rPr lang="ko-KR" altLang="en-US" sz="1100" b="0" dirty="0" err="1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머신러닝</a:t>
            </a:r>
            <a:r>
              <a:rPr lang="ko-KR" altLang="en-US" sz="11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 실험 추적 및 협업을 위한 도구 </a:t>
            </a:r>
            <a:endParaRPr lang="en-US" altLang="ko-KR" sz="1100" b="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  <a:p>
            <a:pPr>
              <a:buSzPct val="100000"/>
            </a:pPr>
            <a:endParaRPr lang="en-US" altLang="ko-KR" sz="1100" b="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  <a:p>
            <a:pPr>
              <a:buSzPct val="100000"/>
            </a:pPr>
            <a:r>
              <a:rPr lang="ko-KR" altLang="en-US" sz="11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주요 기능 </a:t>
            </a:r>
            <a:r>
              <a:rPr lang="en-US" altLang="ko-KR" sz="11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– </a:t>
            </a:r>
            <a:r>
              <a:rPr lang="ko-KR" altLang="en-US" sz="11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실험 로깅</a:t>
            </a:r>
            <a:r>
              <a:rPr lang="en-US" altLang="ko-KR" sz="11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, </a:t>
            </a:r>
            <a:r>
              <a:rPr lang="ko-KR" altLang="en-US" sz="11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데이터 시각화</a:t>
            </a:r>
            <a:r>
              <a:rPr lang="en-US" altLang="ko-KR" sz="11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, </a:t>
            </a:r>
            <a:r>
              <a:rPr lang="ko-KR" altLang="en-US" sz="1100" dirty="0" err="1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하이퍼파라미터</a:t>
            </a:r>
            <a:r>
              <a:rPr lang="ko-KR" altLang="en-US" sz="11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 튜닝</a:t>
            </a:r>
            <a:endParaRPr lang="en-US" altLang="ko-KR" sz="110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8F5A678-DF27-8011-7736-1373675273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1658354"/>
            <a:ext cx="4380925" cy="1121001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2835222E-56F7-FCCB-E856-58B334B9387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8747" y="2994836"/>
            <a:ext cx="3621763" cy="150055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8E635C4-251F-C196-94FE-D08EB30B958E}"/>
              </a:ext>
            </a:extLst>
          </p:cNvPr>
          <p:cNvSpPr txBox="1"/>
          <p:nvPr/>
        </p:nvSpPr>
        <p:spPr>
          <a:xfrm>
            <a:off x="4572000" y="2791932"/>
            <a:ext cx="43633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/>
              <a:t>logging</a:t>
            </a:r>
            <a:endParaRPr lang="ko-KR" altLang="en-US" sz="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08D0C39-A2AB-4F69-937D-7D89B1BF6939}"/>
              </a:ext>
            </a:extLst>
          </p:cNvPr>
          <p:cNvSpPr txBox="1"/>
          <p:nvPr/>
        </p:nvSpPr>
        <p:spPr>
          <a:xfrm>
            <a:off x="698747" y="4507462"/>
            <a:ext cx="29687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/>
              <a:t>run</a:t>
            </a:r>
            <a:endParaRPr lang="ko-KR" altLang="en-US" sz="6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3337210-2B61-1ED0-9A88-130AC0A184F3}"/>
              </a:ext>
            </a:extLst>
          </p:cNvPr>
          <p:cNvSpPr txBox="1"/>
          <p:nvPr/>
        </p:nvSpPr>
        <p:spPr>
          <a:xfrm>
            <a:off x="4594860" y="4479868"/>
            <a:ext cx="91440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visualization</a:t>
            </a:r>
            <a:endParaRPr lang="ko-KR" altLang="en-US" sz="600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E2202CEB-E0FE-FFD5-AF92-96E6C7E77E36}"/>
              </a:ext>
            </a:extLst>
          </p:cNvPr>
          <p:cNvCxnSpPr/>
          <p:nvPr/>
        </p:nvCxnSpPr>
        <p:spPr>
          <a:xfrm>
            <a:off x="4381500" y="3916680"/>
            <a:ext cx="1219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Google Shape;285;p29">
            <a:extLst>
              <a:ext uri="{FF2B5EF4-FFF2-40B4-BE49-F238E27FC236}">
                <a16:creationId xmlns:a16="http://schemas.microsoft.com/office/drawing/2014/main" id="{1306CEA1-F646-6491-1817-55912001A1F0}"/>
              </a:ext>
            </a:extLst>
          </p:cNvPr>
          <p:cNvSpPr txBox="1">
            <a:spLocks/>
          </p:cNvSpPr>
          <p:nvPr/>
        </p:nvSpPr>
        <p:spPr>
          <a:xfrm>
            <a:off x="291386" y="485820"/>
            <a:ext cx="4456721" cy="401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-US" altLang="ko-KR" sz="2000" dirty="0">
                <a:solidFill>
                  <a:schemeClr val="dk2"/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2. Experiments – train</a:t>
            </a:r>
            <a:endParaRPr lang="ko-KR" altLang="en-US" sz="2000" dirty="0">
              <a:solidFill>
                <a:schemeClr val="dk2"/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</p:txBody>
      </p:sp>
      <p:sp>
        <p:nvSpPr>
          <p:cNvPr id="7" name="순서도: 자기 디스크 6">
            <a:extLst>
              <a:ext uri="{FF2B5EF4-FFF2-40B4-BE49-F238E27FC236}">
                <a16:creationId xmlns:a16="http://schemas.microsoft.com/office/drawing/2014/main" id="{DFDCF58D-2BB0-3D4A-0D9F-02D60D547065}"/>
              </a:ext>
            </a:extLst>
          </p:cNvPr>
          <p:cNvSpPr/>
          <p:nvPr/>
        </p:nvSpPr>
        <p:spPr>
          <a:xfrm>
            <a:off x="8200564" y="429793"/>
            <a:ext cx="518249" cy="142533"/>
          </a:xfrm>
          <a:prstGeom prst="flowChartMagneticDisk">
            <a:avLst/>
          </a:prstGeom>
          <a:noFill/>
          <a:ln w="12700"/>
          <a:effectLst>
            <a:outerShdw blurRad="12700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" i="1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Dataset</a:t>
            </a:r>
            <a:endParaRPr lang="ko-KR" altLang="en-US" sz="300" i="1" dirty="0">
              <a:solidFill>
                <a:schemeClr val="tx1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654DAFD-0274-8ADC-A42B-4D18DA3DFF1E}"/>
              </a:ext>
            </a:extLst>
          </p:cNvPr>
          <p:cNvSpPr/>
          <p:nvPr/>
        </p:nvSpPr>
        <p:spPr>
          <a:xfrm>
            <a:off x="8200564" y="663632"/>
            <a:ext cx="518249" cy="104933"/>
          </a:xfrm>
          <a:prstGeom prst="rect">
            <a:avLst/>
          </a:prstGeom>
          <a:noFill/>
          <a:ln w="12700"/>
          <a:effectLst>
            <a:outerShdw blurRad="12700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Preprocessing</a:t>
            </a:r>
            <a:endParaRPr lang="ko-KR" altLang="en-US" sz="300" dirty="0">
              <a:solidFill>
                <a:schemeClr val="tx1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0" name="순서도: 문서 9">
            <a:extLst>
              <a:ext uri="{FF2B5EF4-FFF2-40B4-BE49-F238E27FC236}">
                <a16:creationId xmlns:a16="http://schemas.microsoft.com/office/drawing/2014/main" id="{85E7A2CA-36E1-6C59-E204-9EEA7AB47F5C}"/>
              </a:ext>
            </a:extLst>
          </p:cNvPr>
          <p:cNvSpPr/>
          <p:nvPr/>
        </p:nvSpPr>
        <p:spPr>
          <a:xfrm>
            <a:off x="8205514" y="846155"/>
            <a:ext cx="506265" cy="104933"/>
          </a:xfrm>
          <a:prstGeom prst="flowChartDocument">
            <a:avLst/>
          </a:prstGeom>
          <a:noFill/>
          <a:ln w="12700"/>
          <a:effectLst>
            <a:outerShdw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Preprocessing</a:t>
            </a:r>
            <a:endParaRPr lang="ko-KR" altLang="en-US" sz="300" dirty="0">
              <a:solidFill>
                <a:schemeClr val="tx1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  <a:p>
            <a:pPr algn="ctr"/>
            <a:r>
              <a:rPr lang="en-US" altLang="ko-KR" sz="3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Dataset</a:t>
            </a:r>
            <a:endParaRPr lang="ko-KR" altLang="en-US" sz="300" dirty="0">
              <a:solidFill>
                <a:schemeClr val="tx1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02BB6DC-A4C9-0F25-0D75-C01181ADC424}"/>
              </a:ext>
            </a:extLst>
          </p:cNvPr>
          <p:cNvSpPr/>
          <p:nvPr/>
        </p:nvSpPr>
        <p:spPr>
          <a:xfrm>
            <a:off x="8205514" y="1023922"/>
            <a:ext cx="506265" cy="104933"/>
          </a:xfrm>
          <a:prstGeom prst="rect">
            <a:avLst/>
          </a:prstGeom>
          <a:noFill/>
          <a:ln w="12700"/>
          <a:effectLst>
            <a:outerShdw blurRad="12700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Embedding</a:t>
            </a:r>
            <a:endParaRPr lang="ko-KR" altLang="en-US" sz="300" dirty="0">
              <a:solidFill>
                <a:schemeClr val="tx1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852685B-9A24-AB0C-E81E-4DA76162298B}"/>
              </a:ext>
            </a:extLst>
          </p:cNvPr>
          <p:cNvSpPr/>
          <p:nvPr/>
        </p:nvSpPr>
        <p:spPr>
          <a:xfrm>
            <a:off x="8212548" y="1196926"/>
            <a:ext cx="506265" cy="104751"/>
          </a:xfrm>
          <a:prstGeom prst="rect">
            <a:avLst/>
          </a:prstGeom>
          <a:solidFill>
            <a:srgbClr val="FFFF00"/>
          </a:solidFill>
          <a:ln w="12700"/>
          <a:effectLst>
            <a:outerShdw blurRad="12700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Train</a:t>
            </a:r>
            <a:endParaRPr lang="ko-KR" altLang="en-US" sz="300" dirty="0">
              <a:solidFill>
                <a:schemeClr val="tx1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3" name="순서도: 준비 12">
            <a:extLst>
              <a:ext uri="{FF2B5EF4-FFF2-40B4-BE49-F238E27FC236}">
                <a16:creationId xmlns:a16="http://schemas.microsoft.com/office/drawing/2014/main" id="{3ABDD39F-25EF-BAC3-B5FD-314376EE6943}"/>
              </a:ext>
            </a:extLst>
          </p:cNvPr>
          <p:cNvSpPr/>
          <p:nvPr/>
        </p:nvSpPr>
        <p:spPr>
          <a:xfrm>
            <a:off x="7447890" y="1083422"/>
            <a:ext cx="587463" cy="142354"/>
          </a:xfrm>
          <a:prstGeom prst="flowChartPreparation">
            <a:avLst/>
          </a:prstGeom>
          <a:noFill/>
          <a:ln w="12700">
            <a:solidFill>
              <a:srgbClr val="543E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" dirty="0" err="1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WandB</a:t>
            </a:r>
            <a:endParaRPr lang="ko-KR" altLang="en-US" sz="300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4" name="순서도: 준비 13">
            <a:extLst>
              <a:ext uri="{FF2B5EF4-FFF2-40B4-BE49-F238E27FC236}">
                <a16:creationId xmlns:a16="http://schemas.microsoft.com/office/drawing/2014/main" id="{08D8267D-ABFD-F9EA-A420-BBBED52E870F}"/>
              </a:ext>
            </a:extLst>
          </p:cNvPr>
          <p:cNvSpPr/>
          <p:nvPr/>
        </p:nvSpPr>
        <p:spPr>
          <a:xfrm>
            <a:off x="7447889" y="639457"/>
            <a:ext cx="587464" cy="147296"/>
          </a:xfrm>
          <a:prstGeom prst="flowChartPreparation">
            <a:avLst/>
          </a:prstGeom>
          <a:noFill/>
          <a:ln w="12700">
            <a:solidFill>
              <a:srgbClr val="543E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" dirty="0" err="1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KoBERT</a:t>
            </a:r>
            <a:endParaRPr lang="ko-KR" altLang="en-US" sz="300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F481FBA2-35DC-DC0F-EE53-89EC408E822D}"/>
              </a:ext>
            </a:extLst>
          </p:cNvPr>
          <p:cNvCxnSpPr>
            <a:stCxn id="9" idx="2"/>
            <a:endCxn id="10" idx="0"/>
          </p:cNvCxnSpPr>
          <p:nvPr/>
        </p:nvCxnSpPr>
        <p:spPr>
          <a:xfrm flipH="1">
            <a:off x="8458647" y="768565"/>
            <a:ext cx="1042" cy="77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A757BDD4-2BDC-9E91-2E42-B05C5225CAA0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>
            <a:off x="8458647" y="944151"/>
            <a:ext cx="0" cy="79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5F13A18A-4B67-A194-0FFB-A32CDF278C3F}"/>
              </a:ext>
            </a:extLst>
          </p:cNvPr>
          <p:cNvCxnSpPr>
            <a:cxnSpLocks/>
            <a:stCxn id="11" idx="2"/>
          </p:cNvCxnSpPr>
          <p:nvPr/>
        </p:nvCxnSpPr>
        <p:spPr>
          <a:xfrm flipH="1">
            <a:off x="8458646" y="1128855"/>
            <a:ext cx="1" cy="59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428156B4-D0E7-754E-F1B3-0F7E052241A0}"/>
              </a:ext>
            </a:extLst>
          </p:cNvPr>
          <p:cNvCxnSpPr>
            <a:cxnSpLocks/>
            <a:stCxn id="14" idx="3"/>
            <a:endCxn id="9" idx="1"/>
          </p:cNvCxnSpPr>
          <p:nvPr/>
        </p:nvCxnSpPr>
        <p:spPr>
          <a:xfrm>
            <a:off x="8035353" y="713105"/>
            <a:ext cx="165211" cy="2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71555BBD-A688-783F-3A5F-4EE2CB6E8759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8465681" y="1301677"/>
            <a:ext cx="0" cy="52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97834169-AC16-C49A-CB1D-B5A0C756ADD6}"/>
              </a:ext>
            </a:extLst>
          </p:cNvPr>
          <p:cNvCxnSpPr>
            <a:cxnSpLocks/>
          </p:cNvCxnSpPr>
          <p:nvPr/>
        </p:nvCxnSpPr>
        <p:spPr>
          <a:xfrm>
            <a:off x="8459689" y="565292"/>
            <a:ext cx="0" cy="91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두루마리 모양: 가로로 말림 25">
            <a:extLst>
              <a:ext uri="{FF2B5EF4-FFF2-40B4-BE49-F238E27FC236}">
                <a16:creationId xmlns:a16="http://schemas.microsoft.com/office/drawing/2014/main" id="{AA899771-8FDB-164B-E9E9-38FC7FFD98EE}"/>
              </a:ext>
            </a:extLst>
          </p:cNvPr>
          <p:cNvSpPr/>
          <p:nvPr/>
        </p:nvSpPr>
        <p:spPr>
          <a:xfrm>
            <a:off x="8212548" y="1354053"/>
            <a:ext cx="506265" cy="129459"/>
          </a:xfrm>
          <a:prstGeom prst="horizontalScroll">
            <a:avLst/>
          </a:prstGeom>
          <a:noFill/>
          <a:ln w="12700">
            <a:solidFill>
              <a:srgbClr val="543E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" dirty="0">
                <a:solidFill>
                  <a:schemeClr val="tx1"/>
                </a:solidFill>
              </a:rPr>
              <a:t>Accuracy</a:t>
            </a:r>
            <a:endParaRPr lang="ko-KR" altLang="en-US" sz="300" dirty="0"/>
          </a:p>
        </p:txBody>
      </p: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237A66A6-B040-997C-5410-2512455F11BF}"/>
              </a:ext>
            </a:extLst>
          </p:cNvPr>
          <p:cNvCxnSpPr>
            <a:stCxn id="13" idx="3"/>
            <a:endCxn id="12" idx="1"/>
          </p:cNvCxnSpPr>
          <p:nvPr/>
        </p:nvCxnSpPr>
        <p:spPr>
          <a:xfrm>
            <a:off x="8035353" y="1154599"/>
            <a:ext cx="177195" cy="9470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2F646D3D-3F23-EEC4-C1FF-AB3A3F316A08}"/>
              </a:ext>
            </a:extLst>
          </p:cNvPr>
          <p:cNvCxnSpPr>
            <a:stCxn id="13" idx="3"/>
            <a:endCxn id="11" idx="1"/>
          </p:cNvCxnSpPr>
          <p:nvPr/>
        </p:nvCxnSpPr>
        <p:spPr>
          <a:xfrm flipV="1">
            <a:off x="8035353" y="1076389"/>
            <a:ext cx="170161" cy="7821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30682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" name="Google Shape;1208;p58"/>
          <p:cNvSpPr txBox="1">
            <a:spLocks noGrp="1"/>
          </p:cNvSpPr>
          <p:nvPr>
            <p:ph type="sldNum" idx="12"/>
          </p:nvPr>
        </p:nvSpPr>
        <p:spPr>
          <a:xfrm>
            <a:off x="4320510" y="461811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17</a:t>
            </a:fld>
            <a:endParaRPr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3" name="Google Shape;285;p29">
            <a:extLst>
              <a:ext uri="{FF2B5EF4-FFF2-40B4-BE49-F238E27FC236}">
                <a16:creationId xmlns:a16="http://schemas.microsoft.com/office/drawing/2014/main" id="{BF68F834-2A19-473B-BA43-EA5FD5657A55}"/>
              </a:ext>
            </a:extLst>
          </p:cNvPr>
          <p:cNvSpPr txBox="1">
            <a:spLocks/>
          </p:cNvSpPr>
          <p:nvPr/>
        </p:nvSpPr>
        <p:spPr>
          <a:xfrm>
            <a:off x="314245" y="501060"/>
            <a:ext cx="5495712" cy="401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-US" altLang="ko-KR" sz="2000" dirty="0">
                <a:solidFill>
                  <a:schemeClr val="dk2"/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2. Experiments – Train</a:t>
            </a:r>
            <a:endParaRPr lang="ko-KR" altLang="en-US" sz="2000" dirty="0">
              <a:solidFill>
                <a:schemeClr val="dk2"/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</p:txBody>
      </p:sp>
      <p:sp>
        <p:nvSpPr>
          <p:cNvPr id="23" name="Google Shape;285;p29">
            <a:extLst>
              <a:ext uri="{FF2B5EF4-FFF2-40B4-BE49-F238E27FC236}">
                <a16:creationId xmlns:a16="http://schemas.microsoft.com/office/drawing/2014/main" id="{FD310F6C-C234-45B4-B650-77D049A60A2D}"/>
              </a:ext>
            </a:extLst>
          </p:cNvPr>
          <p:cNvSpPr txBox="1">
            <a:spLocks/>
          </p:cNvSpPr>
          <p:nvPr/>
        </p:nvSpPr>
        <p:spPr>
          <a:xfrm>
            <a:off x="473888" y="1926435"/>
            <a:ext cx="1646997" cy="368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>
              <a:buSzPct val="100000"/>
            </a:pPr>
            <a:r>
              <a:rPr lang="en-US" altLang="ko-KR" sz="13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Hyperparameter</a:t>
            </a:r>
            <a:endParaRPr lang="en-US" altLang="ko-KR" sz="110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</p:txBody>
      </p:sp>
      <p:graphicFrame>
        <p:nvGraphicFramePr>
          <p:cNvPr id="2" name="표 3">
            <a:extLst>
              <a:ext uri="{FF2B5EF4-FFF2-40B4-BE49-F238E27FC236}">
                <a16:creationId xmlns:a16="http://schemas.microsoft.com/office/drawing/2014/main" id="{DAC29EE9-17F7-48C8-8F73-2CFB5B1F19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7312265"/>
              </p:ext>
            </p:extLst>
          </p:nvPr>
        </p:nvGraphicFramePr>
        <p:xfrm>
          <a:off x="4745782" y="1971497"/>
          <a:ext cx="3924330" cy="1615440"/>
        </p:xfrm>
        <a:graphic>
          <a:graphicData uri="http://schemas.openxmlformats.org/drawingml/2006/table">
            <a:tbl>
              <a:tblPr firstRow="1" bandRow="1">
                <a:tableStyleId>{1ED9B773-3AED-4998-A287-ACBF47BDC8B5}</a:tableStyleId>
              </a:tblPr>
              <a:tblGrid>
                <a:gridCol w="1295430">
                  <a:extLst>
                    <a:ext uri="{9D8B030D-6E8A-4147-A177-3AD203B41FA5}">
                      <a16:colId xmlns:a16="http://schemas.microsoft.com/office/drawing/2014/main" val="153850697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524552"/>
                    </a:ext>
                  </a:extLst>
                </a:gridCol>
              </a:tblGrid>
              <a:tr h="1954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/>
                        <a:t>hyperparameter</a:t>
                      </a:r>
                      <a:endParaRPr lang="ko-KR" altLang="en-US" sz="1000" b="1" dirty="0"/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/>
                        <a:t>values</a:t>
                      </a:r>
                      <a:endParaRPr lang="ko-KR" altLang="en-US" sz="1000" b="1" dirty="0"/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9651167"/>
                  </a:ext>
                </a:extLst>
              </a:tr>
              <a:tr h="1956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epoch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 ~ 7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951359"/>
                  </a:ext>
                </a:extLst>
              </a:tr>
              <a:tr h="1956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Batch size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8, 16, 32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5614810"/>
                  </a:ext>
                </a:extLst>
              </a:tr>
              <a:tr h="1956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Optimizer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/>
                        <a:t>AdamW</a:t>
                      </a:r>
                      <a:r>
                        <a:rPr lang="en-US" altLang="ko-KR" sz="1000" dirty="0"/>
                        <a:t>( betas(0.9, 0.999), eps = 1e-8, weight decay = 0.01)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2414796"/>
                  </a:ext>
                </a:extLst>
              </a:tr>
              <a:tr h="1956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Learning rate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2e-5, 3e-5, 5e-5, 1e-4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5722067"/>
                  </a:ext>
                </a:extLst>
              </a:tr>
              <a:tr h="1956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Method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random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4390437"/>
                  </a:ext>
                </a:extLst>
              </a:tr>
            </a:tbl>
          </a:graphicData>
        </a:graphic>
      </p:graphicFrame>
      <p:sp>
        <p:nvSpPr>
          <p:cNvPr id="9" name="Google Shape;285;p29">
            <a:extLst>
              <a:ext uri="{FF2B5EF4-FFF2-40B4-BE49-F238E27FC236}">
                <a16:creationId xmlns:a16="http://schemas.microsoft.com/office/drawing/2014/main" id="{72373CDF-C356-9A35-75CA-224393EFEAB6}"/>
              </a:ext>
            </a:extLst>
          </p:cNvPr>
          <p:cNvSpPr txBox="1">
            <a:spLocks/>
          </p:cNvSpPr>
          <p:nvPr/>
        </p:nvSpPr>
        <p:spPr>
          <a:xfrm>
            <a:off x="412928" y="2301202"/>
            <a:ext cx="4730197" cy="459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171450" indent="-171450">
              <a:buSzPct val="100000"/>
              <a:buFont typeface="Arial" panose="020B0604020202020204" pitchFamily="34" charset="0"/>
              <a:buChar char="•"/>
            </a:pP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Method: random(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랜덤 선택</a:t>
            </a: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), grid(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모든 조합</a:t>
            </a: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), bayes(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베이지안 최적화</a:t>
            </a: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)</a:t>
            </a:r>
          </a:p>
          <a:p>
            <a:pPr marL="171450" indent="-171450">
              <a:buSzPct val="100000"/>
              <a:buFont typeface="Arial" panose="020B0604020202020204" pitchFamily="34" charset="0"/>
              <a:buChar char="•"/>
            </a:pP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15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 </a:t>
            </a: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runs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를 통한 </a:t>
            </a:r>
            <a:r>
              <a:rPr lang="ko-KR" altLang="en-US" sz="1000" b="0" dirty="0" err="1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하이퍼파라미터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 최적의 값 탐색</a:t>
            </a:r>
            <a:endParaRPr lang="en-US" altLang="ko-KR" sz="1000" b="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</p:txBody>
      </p:sp>
      <p:sp>
        <p:nvSpPr>
          <p:cNvPr id="6" name="순서도: 자기 디스크 5">
            <a:extLst>
              <a:ext uri="{FF2B5EF4-FFF2-40B4-BE49-F238E27FC236}">
                <a16:creationId xmlns:a16="http://schemas.microsoft.com/office/drawing/2014/main" id="{59EA80A4-FE78-C78B-8318-812398F2274E}"/>
              </a:ext>
            </a:extLst>
          </p:cNvPr>
          <p:cNvSpPr/>
          <p:nvPr/>
        </p:nvSpPr>
        <p:spPr>
          <a:xfrm>
            <a:off x="8200564" y="429793"/>
            <a:ext cx="518249" cy="142533"/>
          </a:xfrm>
          <a:prstGeom prst="flowChartMagneticDisk">
            <a:avLst/>
          </a:prstGeom>
          <a:noFill/>
          <a:ln w="12700"/>
          <a:effectLst>
            <a:outerShdw blurRad="12700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" i="1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Dataset</a:t>
            </a:r>
            <a:endParaRPr lang="ko-KR" altLang="en-US" sz="300" i="1" dirty="0">
              <a:solidFill>
                <a:schemeClr val="tx1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0DBEB40-BB82-C5A6-5079-535B094633ED}"/>
              </a:ext>
            </a:extLst>
          </p:cNvPr>
          <p:cNvSpPr/>
          <p:nvPr/>
        </p:nvSpPr>
        <p:spPr>
          <a:xfrm>
            <a:off x="8200564" y="663632"/>
            <a:ext cx="518249" cy="104933"/>
          </a:xfrm>
          <a:prstGeom prst="rect">
            <a:avLst/>
          </a:prstGeom>
          <a:noFill/>
          <a:ln w="12700"/>
          <a:effectLst>
            <a:outerShdw blurRad="12700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Preprocessing</a:t>
            </a:r>
            <a:endParaRPr lang="ko-KR" altLang="en-US" sz="300" dirty="0">
              <a:solidFill>
                <a:schemeClr val="tx1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8" name="순서도: 문서 7">
            <a:extLst>
              <a:ext uri="{FF2B5EF4-FFF2-40B4-BE49-F238E27FC236}">
                <a16:creationId xmlns:a16="http://schemas.microsoft.com/office/drawing/2014/main" id="{D880EFBD-B114-CA85-B650-1E6F6620829C}"/>
              </a:ext>
            </a:extLst>
          </p:cNvPr>
          <p:cNvSpPr/>
          <p:nvPr/>
        </p:nvSpPr>
        <p:spPr>
          <a:xfrm>
            <a:off x="8205514" y="846155"/>
            <a:ext cx="506265" cy="104933"/>
          </a:xfrm>
          <a:prstGeom prst="flowChartDocument">
            <a:avLst/>
          </a:prstGeom>
          <a:noFill/>
          <a:ln w="12700"/>
          <a:effectLst>
            <a:outerShdw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Preprocessing</a:t>
            </a:r>
            <a:endParaRPr lang="ko-KR" altLang="en-US" sz="300" dirty="0">
              <a:solidFill>
                <a:schemeClr val="tx1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  <a:p>
            <a:pPr algn="ctr"/>
            <a:r>
              <a:rPr lang="en-US" altLang="ko-KR" sz="3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Dataset</a:t>
            </a:r>
            <a:endParaRPr lang="ko-KR" altLang="en-US" sz="300" dirty="0">
              <a:solidFill>
                <a:schemeClr val="tx1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4A0CE4B-16F1-227F-328C-BB075FB2FE5C}"/>
              </a:ext>
            </a:extLst>
          </p:cNvPr>
          <p:cNvSpPr/>
          <p:nvPr/>
        </p:nvSpPr>
        <p:spPr>
          <a:xfrm>
            <a:off x="8205514" y="1023922"/>
            <a:ext cx="506265" cy="104933"/>
          </a:xfrm>
          <a:prstGeom prst="rect">
            <a:avLst/>
          </a:prstGeom>
          <a:noFill/>
          <a:ln w="12700"/>
          <a:effectLst>
            <a:outerShdw blurRad="12700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Embedding</a:t>
            </a:r>
            <a:endParaRPr lang="ko-KR" altLang="en-US" sz="300" dirty="0">
              <a:solidFill>
                <a:schemeClr val="tx1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23312F8-67FA-C9B0-E5D1-A160FDAB1443}"/>
              </a:ext>
            </a:extLst>
          </p:cNvPr>
          <p:cNvSpPr/>
          <p:nvPr/>
        </p:nvSpPr>
        <p:spPr>
          <a:xfrm>
            <a:off x="8212548" y="1196926"/>
            <a:ext cx="506265" cy="104751"/>
          </a:xfrm>
          <a:prstGeom prst="rect">
            <a:avLst/>
          </a:prstGeom>
          <a:solidFill>
            <a:srgbClr val="FFFF00"/>
          </a:solidFill>
          <a:ln w="12700"/>
          <a:effectLst>
            <a:outerShdw blurRad="12700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Train</a:t>
            </a:r>
            <a:endParaRPr lang="ko-KR" altLang="en-US" sz="300" dirty="0">
              <a:solidFill>
                <a:schemeClr val="tx1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2" name="순서도: 준비 11">
            <a:extLst>
              <a:ext uri="{FF2B5EF4-FFF2-40B4-BE49-F238E27FC236}">
                <a16:creationId xmlns:a16="http://schemas.microsoft.com/office/drawing/2014/main" id="{C137C9C7-8850-6B9C-3736-32B8DA1307FA}"/>
              </a:ext>
            </a:extLst>
          </p:cNvPr>
          <p:cNvSpPr/>
          <p:nvPr/>
        </p:nvSpPr>
        <p:spPr>
          <a:xfrm>
            <a:off x="7447890" y="1083422"/>
            <a:ext cx="587463" cy="142354"/>
          </a:xfrm>
          <a:prstGeom prst="flowChartPreparation">
            <a:avLst/>
          </a:prstGeom>
          <a:noFill/>
          <a:ln w="12700">
            <a:solidFill>
              <a:srgbClr val="543E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" dirty="0" err="1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WandB</a:t>
            </a:r>
            <a:endParaRPr lang="ko-KR" altLang="en-US" sz="300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3" name="순서도: 준비 12">
            <a:extLst>
              <a:ext uri="{FF2B5EF4-FFF2-40B4-BE49-F238E27FC236}">
                <a16:creationId xmlns:a16="http://schemas.microsoft.com/office/drawing/2014/main" id="{86CB2AC1-F433-6F11-4C3D-4B7313A03C83}"/>
              </a:ext>
            </a:extLst>
          </p:cNvPr>
          <p:cNvSpPr/>
          <p:nvPr/>
        </p:nvSpPr>
        <p:spPr>
          <a:xfrm>
            <a:off x="7447889" y="639457"/>
            <a:ext cx="587464" cy="147296"/>
          </a:xfrm>
          <a:prstGeom prst="flowChartPreparation">
            <a:avLst/>
          </a:prstGeom>
          <a:noFill/>
          <a:ln w="12700">
            <a:solidFill>
              <a:srgbClr val="543E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" dirty="0" err="1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KoBERT</a:t>
            </a:r>
            <a:endParaRPr lang="ko-KR" altLang="en-US" sz="300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BF15C4F0-BBB5-1F49-3E53-236B46F2DBDE}"/>
              </a:ext>
            </a:extLst>
          </p:cNvPr>
          <p:cNvCxnSpPr>
            <a:stCxn id="7" idx="2"/>
            <a:endCxn id="8" idx="0"/>
          </p:cNvCxnSpPr>
          <p:nvPr/>
        </p:nvCxnSpPr>
        <p:spPr>
          <a:xfrm flipH="1">
            <a:off x="8458647" y="768565"/>
            <a:ext cx="1042" cy="77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B9AF6E4E-12B2-E0DE-45BB-6170040B0029}"/>
              </a:ext>
            </a:extLst>
          </p:cNvPr>
          <p:cNvCxnSpPr>
            <a:stCxn id="8" idx="2"/>
            <a:endCxn id="10" idx="0"/>
          </p:cNvCxnSpPr>
          <p:nvPr/>
        </p:nvCxnSpPr>
        <p:spPr>
          <a:xfrm>
            <a:off x="8458647" y="944151"/>
            <a:ext cx="0" cy="79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66227158-71B4-09FE-C3E7-8EFA03334BE9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8458646" y="1128855"/>
            <a:ext cx="1" cy="59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3CCBA684-5BF1-795E-8ADB-3054649BAA4B}"/>
              </a:ext>
            </a:extLst>
          </p:cNvPr>
          <p:cNvCxnSpPr>
            <a:cxnSpLocks/>
            <a:stCxn id="13" idx="3"/>
            <a:endCxn id="7" idx="1"/>
          </p:cNvCxnSpPr>
          <p:nvPr/>
        </p:nvCxnSpPr>
        <p:spPr>
          <a:xfrm>
            <a:off x="8035353" y="713105"/>
            <a:ext cx="165211" cy="2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CF4F0984-A9D5-082F-3A2E-84E56D58F171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8465681" y="1301677"/>
            <a:ext cx="0" cy="52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EE44C013-F22B-4EA7-29E7-69D23B9F97E1}"/>
              </a:ext>
            </a:extLst>
          </p:cNvPr>
          <p:cNvCxnSpPr>
            <a:cxnSpLocks/>
          </p:cNvCxnSpPr>
          <p:nvPr/>
        </p:nvCxnSpPr>
        <p:spPr>
          <a:xfrm>
            <a:off x="8459689" y="565292"/>
            <a:ext cx="0" cy="91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두루마리 모양: 가로로 말림 21">
            <a:extLst>
              <a:ext uri="{FF2B5EF4-FFF2-40B4-BE49-F238E27FC236}">
                <a16:creationId xmlns:a16="http://schemas.microsoft.com/office/drawing/2014/main" id="{E0BC8D5D-E1F0-26A1-FD49-61454EDFEC27}"/>
              </a:ext>
            </a:extLst>
          </p:cNvPr>
          <p:cNvSpPr/>
          <p:nvPr/>
        </p:nvSpPr>
        <p:spPr>
          <a:xfrm>
            <a:off x="8212548" y="1354053"/>
            <a:ext cx="506265" cy="129459"/>
          </a:xfrm>
          <a:prstGeom prst="horizontalScroll">
            <a:avLst/>
          </a:prstGeom>
          <a:noFill/>
          <a:ln w="12700">
            <a:solidFill>
              <a:srgbClr val="543E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" dirty="0">
                <a:solidFill>
                  <a:schemeClr val="tx1"/>
                </a:solidFill>
              </a:rPr>
              <a:t>Accuracy</a:t>
            </a:r>
            <a:endParaRPr lang="ko-KR" altLang="en-US" sz="300" dirty="0"/>
          </a:p>
        </p:txBody>
      </p: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9C0BA51E-F2EA-A3FB-B98E-D0AD80F40596}"/>
              </a:ext>
            </a:extLst>
          </p:cNvPr>
          <p:cNvCxnSpPr>
            <a:stCxn id="12" idx="3"/>
            <a:endCxn id="11" idx="1"/>
          </p:cNvCxnSpPr>
          <p:nvPr/>
        </p:nvCxnSpPr>
        <p:spPr>
          <a:xfrm>
            <a:off x="8035353" y="1154599"/>
            <a:ext cx="177195" cy="9470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9DE6E862-BB3E-D5AC-9D5B-61120837F68A}"/>
              </a:ext>
            </a:extLst>
          </p:cNvPr>
          <p:cNvCxnSpPr>
            <a:stCxn id="12" idx="3"/>
            <a:endCxn id="10" idx="1"/>
          </p:cNvCxnSpPr>
          <p:nvPr/>
        </p:nvCxnSpPr>
        <p:spPr>
          <a:xfrm flipV="1">
            <a:off x="8035353" y="1076389"/>
            <a:ext cx="170161" cy="7821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20897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5">
          <a:extLst>
            <a:ext uri="{FF2B5EF4-FFF2-40B4-BE49-F238E27FC236}">
              <a16:creationId xmlns:a16="http://schemas.microsoft.com/office/drawing/2014/main" id="{D8105ADA-BE81-9FD9-C8A2-82FE51DAF4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" name="Google Shape;1208;p58">
            <a:extLst>
              <a:ext uri="{FF2B5EF4-FFF2-40B4-BE49-F238E27FC236}">
                <a16:creationId xmlns:a16="http://schemas.microsoft.com/office/drawing/2014/main" id="{6C8D301D-79BE-73C1-60AD-5E701A97ED1C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4320510" y="461811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18</a:t>
            </a:fld>
            <a:endParaRPr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3" name="Google Shape;285;p29">
            <a:extLst>
              <a:ext uri="{FF2B5EF4-FFF2-40B4-BE49-F238E27FC236}">
                <a16:creationId xmlns:a16="http://schemas.microsoft.com/office/drawing/2014/main" id="{EB1399A0-0E3A-46D5-DEBD-FF320D7917AC}"/>
              </a:ext>
            </a:extLst>
          </p:cNvPr>
          <p:cNvSpPr txBox="1">
            <a:spLocks/>
          </p:cNvSpPr>
          <p:nvPr/>
        </p:nvSpPr>
        <p:spPr>
          <a:xfrm>
            <a:off x="314245" y="501060"/>
            <a:ext cx="5495712" cy="401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-US" altLang="ko-KR" sz="2000" dirty="0">
                <a:solidFill>
                  <a:schemeClr val="dk2"/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2. Experiments – Accuracy</a:t>
            </a:r>
            <a:endParaRPr lang="ko-KR" altLang="en-US" sz="2000" dirty="0">
              <a:solidFill>
                <a:schemeClr val="dk2"/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</p:txBody>
      </p:sp>
      <p:sp>
        <p:nvSpPr>
          <p:cNvPr id="22" name="Google Shape;285;p29">
            <a:extLst>
              <a:ext uri="{FF2B5EF4-FFF2-40B4-BE49-F238E27FC236}">
                <a16:creationId xmlns:a16="http://schemas.microsoft.com/office/drawing/2014/main" id="{791808B3-A5BA-ADC4-9E59-FAAAA4253FFB}"/>
              </a:ext>
            </a:extLst>
          </p:cNvPr>
          <p:cNvSpPr txBox="1">
            <a:spLocks/>
          </p:cNvSpPr>
          <p:nvPr/>
        </p:nvSpPr>
        <p:spPr>
          <a:xfrm>
            <a:off x="685354" y="1539514"/>
            <a:ext cx="2353768" cy="368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>
              <a:buSzPct val="100000"/>
            </a:pPr>
            <a:r>
              <a:rPr lang="en-US" altLang="ko-KR" sz="11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Validation Accuracy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FA9039E-8C46-D961-6065-0825E622F6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2815" y="1437114"/>
            <a:ext cx="4547833" cy="1357464"/>
          </a:xfrm>
          <a:prstGeom prst="rect">
            <a:avLst/>
          </a:prstGeom>
        </p:spPr>
      </p:pic>
      <p:sp>
        <p:nvSpPr>
          <p:cNvPr id="8" name="Google Shape;285;p29">
            <a:extLst>
              <a:ext uri="{FF2B5EF4-FFF2-40B4-BE49-F238E27FC236}">
                <a16:creationId xmlns:a16="http://schemas.microsoft.com/office/drawing/2014/main" id="{E03CA856-09B5-9555-B51D-2415B4D2C5DF}"/>
              </a:ext>
            </a:extLst>
          </p:cNvPr>
          <p:cNvSpPr txBox="1">
            <a:spLocks/>
          </p:cNvSpPr>
          <p:nvPr/>
        </p:nvSpPr>
        <p:spPr>
          <a:xfrm>
            <a:off x="685354" y="1825164"/>
            <a:ext cx="2149286" cy="1939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>
              <a:buSzPct val="100000"/>
            </a:pPr>
            <a:r>
              <a:rPr lang="en-US" altLang="ko-KR" sz="11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Best hyperparameter</a:t>
            </a:r>
          </a:p>
          <a:p>
            <a:pPr marL="171450" indent="-171450">
              <a:buSzPct val="100000"/>
              <a:buFontTx/>
              <a:buChar char="-"/>
            </a:pPr>
            <a:r>
              <a:rPr lang="en-US" altLang="ko-KR" sz="11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Batch size 	8 </a:t>
            </a:r>
          </a:p>
          <a:p>
            <a:pPr marL="171450" indent="-171450">
              <a:buSzPct val="100000"/>
              <a:buFontTx/>
              <a:buChar char="-"/>
            </a:pPr>
            <a:r>
              <a:rPr lang="en-US" altLang="ko-KR" sz="11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Epochs 	4</a:t>
            </a:r>
          </a:p>
          <a:p>
            <a:pPr marL="171450" indent="-171450">
              <a:buSzPct val="100000"/>
              <a:buFontTx/>
              <a:buChar char="-"/>
            </a:pPr>
            <a:r>
              <a:rPr lang="en-US" altLang="ko-KR" sz="11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Lr 	2e-5</a:t>
            </a:r>
          </a:p>
          <a:p>
            <a:pPr marL="171450" indent="-171450">
              <a:buSzPct val="100000"/>
              <a:buFontTx/>
              <a:buChar char="-"/>
            </a:pPr>
            <a:endParaRPr lang="en-US" altLang="ko-KR" sz="1100" b="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  <a:p>
            <a:pPr>
              <a:buSzPct val="100000"/>
            </a:pPr>
            <a:endParaRPr lang="en-US" altLang="ko-KR" sz="1100" b="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  <a:p>
            <a:pPr>
              <a:buSzPct val="100000"/>
            </a:pPr>
            <a:r>
              <a:rPr lang="en-US" altLang="ko-KR" sz="11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Run name: crimson-sweep-1</a:t>
            </a:r>
          </a:p>
          <a:p>
            <a:pPr>
              <a:buSzPct val="100000"/>
            </a:pPr>
            <a:r>
              <a:rPr lang="en-US" altLang="ko-KR" sz="11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Train loss: 0.79</a:t>
            </a:r>
          </a:p>
          <a:p>
            <a:pPr>
              <a:buSzPct val="100000"/>
            </a:pPr>
            <a:r>
              <a:rPr lang="en-US" altLang="ko-KR" sz="11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Validation accuracy: 0.84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33D3B31-4C22-9A8B-CF82-F67FD02D768A}"/>
              </a:ext>
            </a:extLst>
          </p:cNvPr>
          <p:cNvSpPr/>
          <p:nvPr/>
        </p:nvSpPr>
        <p:spPr>
          <a:xfrm>
            <a:off x="3102815" y="2301240"/>
            <a:ext cx="112825" cy="9906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20D31EE-8A88-B7BC-53E3-81C156CA10AF}"/>
              </a:ext>
            </a:extLst>
          </p:cNvPr>
          <p:cNvSpPr/>
          <p:nvPr/>
        </p:nvSpPr>
        <p:spPr>
          <a:xfrm>
            <a:off x="4184825" y="2100606"/>
            <a:ext cx="112825" cy="9906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C2C00A9-001C-40A6-4708-EDFE7AB03938}"/>
              </a:ext>
            </a:extLst>
          </p:cNvPr>
          <p:cNvSpPr/>
          <p:nvPr/>
        </p:nvSpPr>
        <p:spPr>
          <a:xfrm>
            <a:off x="5167805" y="2700207"/>
            <a:ext cx="227155" cy="9437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1DA6A00D-BC17-21FC-BC15-86CF8B5FFA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2815" y="2914758"/>
            <a:ext cx="3610759" cy="1688539"/>
          </a:xfrm>
          <a:prstGeom prst="rect">
            <a:avLst/>
          </a:prstGeom>
        </p:spPr>
      </p:pic>
      <p:sp>
        <p:nvSpPr>
          <p:cNvPr id="2" name="순서도: 자기 디스크 1">
            <a:extLst>
              <a:ext uri="{FF2B5EF4-FFF2-40B4-BE49-F238E27FC236}">
                <a16:creationId xmlns:a16="http://schemas.microsoft.com/office/drawing/2014/main" id="{34D65A41-1340-B371-8131-FAB4BB64DF5D}"/>
              </a:ext>
            </a:extLst>
          </p:cNvPr>
          <p:cNvSpPr/>
          <p:nvPr/>
        </p:nvSpPr>
        <p:spPr>
          <a:xfrm>
            <a:off x="8200564" y="429793"/>
            <a:ext cx="518249" cy="142533"/>
          </a:xfrm>
          <a:prstGeom prst="flowChartMagneticDisk">
            <a:avLst/>
          </a:prstGeom>
          <a:noFill/>
          <a:ln w="12700"/>
          <a:effectLst>
            <a:outerShdw blurRad="12700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" i="1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Dataset</a:t>
            </a:r>
            <a:endParaRPr lang="ko-KR" altLang="en-US" sz="300" i="1" dirty="0">
              <a:solidFill>
                <a:schemeClr val="tx1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AB660FB-726B-C97B-DEBB-6DF02EFEE73B}"/>
              </a:ext>
            </a:extLst>
          </p:cNvPr>
          <p:cNvSpPr/>
          <p:nvPr/>
        </p:nvSpPr>
        <p:spPr>
          <a:xfrm>
            <a:off x="8200564" y="663632"/>
            <a:ext cx="518249" cy="104933"/>
          </a:xfrm>
          <a:prstGeom prst="rect">
            <a:avLst/>
          </a:prstGeom>
          <a:noFill/>
          <a:ln w="12700"/>
          <a:effectLst>
            <a:outerShdw blurRad="12700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Preprocessing</a:t>
            </a:r>
            <a:endParaRPr lang="ko-KR" altLang="en-US" sz="300" dirty="0">
              <a:solidFill>
                <a:schemeClr val="tx1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5" name="순서도: 문서 4">
            <a:extLst>
              <a:ext uri="{FF2B5EF4-FFF2-40B4-BE49-F238E27FC236}">
                <a16:creationId xmlns:a16="http://schemas.microsoft.com/office/drawing/2014/main" id="{9185A309-5852-FDFC-C892-B2D1E2D3C352}"/>
              </a:ext>
            </a:extLst>
          </p:cNvPr>
          <p:cNvSpPr/>
          <p:nvPr/>
        </p:nvSpPr>
        <p:spPr>
          <a:xfrm>
            <a:off x="8205514" y="846155"/>
            <a:ext cx="506265" cy="104933"/>
          </a:xfrm>
          <a:prstGeom prst="flowChartDocument">
            <a:avLst/>
          </a:prstGeom>
          <a:noFill/>
          <a:ln w="12700"/>
          <a:effectLst>
            <a:outerShdw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Preprocessing</a:t>
            </a:r>
            <a:endParaRPr lang="ko-KR" altLang="en-US" sz="300" dirty="0">
              <a:solidFill>
                <a:schemeClr val="tx1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  <a:p>
            <a:pPr algn="ctr"/>
            <a:r>
              <a:rPr lang="en-US" altLang="ko-KR" sz="3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Dataset</a:t>
            </a:r>
            <a:endParaRPr lang="ko-KR" altLang="en-US" sz="300" dirty="0">
              <a:solidFill>
                <a:schemeClr val="tx1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2205B17-96E7-7D5B-182A-5382FDBA17B4}"/>
              </a:ext>
            </a:extLst>
          </p:cNvPr>
          <p:cNvSpPr/>
          <p:nvPr/>
        </p:nvSpPr>
        <p:spPr>
          <a:xfrm>
            <a:off x="8205514" y="1023922"/>
            <a:ext cx="506265" cy="104933"/>
          </a:xfrm>
          <a:prstGeom prst="rect">
            <a:avLst/>
          </a:prstGeom>
          <a:noFill/>
          <a:ln w="12700"/>
          <a:effectLst>
            <a:outerShdw blurRad="12700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Embedding</a:t>
            </a:r>
            <a:endParaRPr lang="ko-KR" altLang="en-US" sz="300" dirty="0">
              <a:solidFill>
                <a:schemeClr val="tx1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2C7C55E-C277-EACE-7F14-F3FEA2111EE1}"/>
              </a:ext>
            </a:extLst>
          </p:cNvPr>
          <p:cNvSpPr/>
          <p:nvPr/>
        </p:nvSpPr>
        <p:spPr>
          <a:xfrm>
            <a:off x="8212548" y="1196926"/>
            <a:ext cx="506265" cy="104751"/>
          </a:xfrm>
          <a:prstGeom prst="rect">
            <a:avLst/>
          </a:prstGeom>
          <a:solidFill>
            <a:srgbClr val="FFFF00"/>
          </a:solidFill>
          <a:ln w="12700"/>
          <a:effectLst>
            <a:outerShdw blurRad="12700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Train</a:t>
            </a:r>
            <a:endParaRPr lang="ko-KR" altLang="en-US" sz="300" dirty="0">
              <a:solidFill>
                <a:schemeClr val="tx1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0" name="순서도: 준비 9">
            <a:extLst>
              <a:ext uri="{FF2B5EF4-FFF2-40B4-BE49-F238E27FC236}">
                <a16:creationId xmlns:a16="http://schemas.microsoft.com/office/drawing/2014/main" id="{FFDC948A-A879-126A-F1E9-C8B212D1CBD9}"/>
              </a:ext>
            </a:extLst>
          </p:cNvPr>
          <p:cNvSpPr/>
          <p:nvPr/>
        </p:nvSpPr>
        <p:spPr>
          <a:xfrm>
            <a:off x="7447890" y="1083422"/>
            <a:ext cx="587463" cy="142354"/>
          </a:xfrm>
          <a:prstGeom prst="flowChartPreparation">
            <a:avLst/>
          </a:prstGeom>
          <a:noFill/>
          <a:ln w="12700">
            <a:solidFill>
              <a:srgbClr val="543E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" dirty="0" err="1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WandB</a:t>
            </a:r>
            <a:endParaRPr lang="ko-KR" altLang="en-US" sz="300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1" name="순서도: 준비 10">
            <a:extLst>
              <a:ext uri="{FF2B5EF4-FFF2-40B4-BE49-F238E27FC236}">
                <a16:creationId xmlns:a16="http://schemas.microsoft.com/office/drawing/2014/main" id="{C789F6D2-BB38-7EBA-82D0-EA0AD8B09456}"/>
              </a:ext>
            </a:extLst>
          </p:cNvPr>
          <p:cNvSpPr/>
          <p:nvPr/>
        </p:nvSpPr>
        <p:spPr>
          <a:xfrm>
            <a:off x="7447889" y="639457"/>
            <a:ext cx="587464" cy="147296"/>
          </a:xfrm>
          <a:prstGeom prst="flowChartPreparation">
            <a:avLst/>
          </a:prstGeom>
          <a:noFill/>
          <a:ln w="12700">
            <a:solidFill>
              <a:srgbClr val="543E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" dirty="0" err="1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KoBERT</a:t>
            </a:r>
            <a:endParaRPr lang="ko-KR" altLang="en-US" sz="300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386847E4-E0CD-58B2-9E51-ED91DA1439B5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8458647" y="768565"/>
            <a:ext cx="1042" cy="77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36DE7293-A85F-1637-712B-0FCA9C0951DB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8458647" y="944151"/>
            <a:ext cx="0" cy="79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EACB08AB-3E99-3122-4B40-FBBE93E48075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8458646" y="1128855"/>
            <a:ext cx="1" cy="59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AE19BD79-86D6-1E9B-9A8B-9500E9829767}"/>
              </a:ext>
            </a:extLst>
          </p:cNvPr>
          <p:cNvCxnSpPr>
            <a:cxnSpLocks/>
            <a:stCxn id="11" idx="3"/>
            <a:endCxn id="4" idx="1"/>
          </p:cNvCxnSpPr>
          <p:nvPr/>
        </p:nvCxnSpPr>
        <p:spPr>
          <a:xfrm>
            <a:off x="8035353" y="713105"/>
            <a:ext cx="165211" cy="2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2C4E008D-A243-2E33-F5C3-4C2AE36BDEB4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8465681" y="1301677"/>
            <a:ext cx="0" cy="52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432B79A6-F4EA-8587-53EC-DE5DA5D5DA08}"/>
              </a:ext>
            </a:extLst>
          </p:cNvPr>
          <p:cNvCxnSpPr>
            <a:cxnSpLocks/>
          </p:cNvCxnSpPr>
          <p:nvPr/>
        </p:nvCxnSpPr>
        <p:spPr>
          <a:xfrm>
            <a:off x="8459689" y="565292"/>
            <a:ext cx="0" cy="91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두루마리 모양: 가로로 말림 22">
            <a:extLst>
              <a:ext uri="{FF2B5EF4-FFF2-40B4-BE49-F238E27FC236}">
                <a16:creationId xmlns:a16="http://schemas.microsoft.com/office/drawing/2014/main" id="{64AB6F07-8184-893E-CCA6-6D0C5B8555E5}"/>
              </a:ext>
            </a:extLst>
          </p:cNvPr>
          <p:cNvSpPr/>
          <p:nvPr/>
        </p:nvSpPr>
        <p:spPr>
          <a:xfrm>
            <a:off x="8212548" y="1354053"/>
            <a:ext cx="506265" cy="129459"/>
          </a:xfrm>
          <a:prstGeom prst="horizontalScroll">
            <a:avLst/>
          </a:prstGeom>
          <a:noFill/>
          <a:ln w="12700">
            <a:solidFill>
              <a:srgbClr val="543E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" dirty="0">
                <a:solidFill>
                  <a:schemeClr val="tx1"/>
                </a:solidFill>
              </a:rPr>
              <a:t>Accuracy</a:t>
            </a:r>
            <a:endParaRPr lang="ko-KR" altLang="en-US" sz="300" dirty="0"/>
          </a:p>
        </p:txBody>
      </p: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69B2A9B8-8579-1FB6-9933-11074228A649}"/>
              </a:ext>
            </a:extLst>
          </p:cNvPr>
          <p:cNvCxnSpPr>
            <a:stCxn id="10" idx="3"/>
            <a:endCxn id="9" idx="1"/>
          </p:cNvCxnSpPr>
          <p:nvPr/>
        </p:nvCxnSpPr>
        <p:spPr>
          <a:xfrm>
            <a:off x="8035353" y="1154599"/>
            <a:ext cx="177195" cy="9470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944D48A4-9986-135B-0AC9-7AC42C4D8998}"/>
              </a:ext>
            </a:extLst>
          </p:cNvPr>
          <p:cNvCxnSpPr>
            <a:stCxn id="10" idx="3"/>
            <a:endCxn id="6" idx="1"/>
          </p:cNvCxnSpPr>
          <p:nvPr/>
        </p:nvCxnSpPr>
        <p:spPr>
          <a:xfrm flipV="1">
            <a:off x="8035353" y="1076389"/>
            <a:ext cx="170161" cy="7821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4586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5">
          <a:extLst>
            <a:ext uri="{FF2B5EF4-FFF2-40B4-BE49-F238E27FC236}">
              <a16:creationId xmlns:a16="http://schemas.microsoft.com/office/drawing/2014/main" id="{95EA39A4-5258-C626-2038-D6303C7A9D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" name="Google Shape;1208;p58">
            <a:extLst>
              <a:ext uri="{FF2B5EF4-FFF2-40B4-BE49-F238E27FC236}">
                <a16:creationId xmlns:a16="http://schemas.microsoft.com/office/drawing/2014/main" id="{EE9F951E-DBE8-913C-BB83-200C0427CAC4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4320510" y="461811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19</a:t>
            </a:fld>
            <a:endParaRPr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3" name="Google Shape;285;p29">
            <a:extLst>
              <a:ext uri="{FF2B5EF4-FFF2-40B4-BE49-F238E27FC236}">
                <a16:creationId xmlns:a16="http://schemas.microsoft.com/office/drawing/2014/main" id="{FFBCADF7-4271-52E9-E181-07F15F7CD3DE}"/>
              </a:ext>
            </a:extLst>
          </p:cNvPr>
          <p:cNvSpPr txBox="1">
            <a:spLocks/>
          </p:cNvSpPr>
          <p:nvPr/>
        </p:nvSpPr>
        <p:spPr>
          <a:xfrm>
            <a:off x="314245" y="501060"/>
            <a:ext cx="5495712" cy="401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-US" altLang="ko-KR" sz="2000" dirty="0">
                <a:solidFill>
                  <a:schemeClr val="dk2"/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2. Experiments – Results</a:t>
            </a:r>
            <a:endParaRPr lang="ko-KR" altLang="en-US" sz="2000" dirty="0">
              <a:solidFill>
                <a:schemeClr val="dk2"/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</p:txBody>
      </p:sp>
      <p:sp>
        <p:nvSpPr>
          <p:cNvPr id="2" name="Google Shape;285;p29">
            <a:extLst>
              <a:ext uri="{FF2B5EF4-FFF2-40B4-BE49-F238E27FC236}">
                <a16:creationId xmlns:a16="http://schemas.microsoft.com/office/drawing/2014/main" id="{C84E5806-FA8E-9DF3-FF1C-6A56BB6D3D4B}"/>
              </a:ext>
            </a:extLst>
          </p:cNvPr>
          <p:cNvSpPr txBox="1">
            <a:spLocks/>
          </p:cNvSpPr>
          <p:nvPr/>
        </p:nvSpPr>
        <p:spPr>
          <a:xfrm>
            <a:off x="685354" y="1539514"/>
            <a:ext cx="2353768" cy="368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>
              <a:buSzPct val="100000"/>
            </a:pPr>
            <a:r>
              <a:rPr lang="en-US" altLang="ko-KR" sz="11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Test Accuracy</a:t>
            </a:r>
          </a:p>
        </p:txBody>
      </p:sp>
      <p:sp>
        <p:nvSpPr>
          <p:cNvPr id="4" name="Google Shape;285;p29">
            <a:extLst>
              <a:ext uri="{FF2B5EF4-FFF2-40B4-BE49-F238E27FC236}">
                <a16:creationId xmlns:a16="http://schemas.microsoft.com/office/drawing/2014/main" id="{4DEFDB58-0366-2C27-2D9B-10E134366E5A}"/>
              </a:ext>
            </a:extLst>
          </p:cNvPr>
          <p:cNvSpPr txBox="1">
            <a:spLocks/>
          </p:cNvSpPr>
          <p:nvPr/>
        </p:nvSpPr>
        <p:spPr>
          <a:xfrm>
            <a:off x="685354" y="1825164"/>
            <a:ext cx="3322766" cy="1939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>
              <a:buSzPct val="100000"/>
            </a:pPr>
            <a:r>
              <a:rPr lang="en-US" altLang="ko-KR" sz="11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Run name: crimson-sweep-1</a:t>
            </a:r>
          </a:p>
          <a:p>
            <a:pPr>
              <a:buSzPct val="100000"/>
            </a:pPr>
            <a:r>
              <a:rPr lang="en-US" altLang="ko-KR" sz="11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Train loss: 0.79</a:t>
            </a:r>
          </a:p>
          <a:p>
            <a:pPr>
              <a:buSzPct val="100000"/>
            </a:pPr>
            <a:r>
              <a:rPr lang="en-US" altLang="ko-KR" sz="11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Validation accuracy</a:t>
            </a:r>
            <a:r>
              <a:rPr lang="en-US" altLang="ko-KR" sz="11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: 0.84</a:t>
            </a:r>
          </a:p>
          <a:p>
            <a:pPr>
              <a:buSzPct val="100000"/>
            </a:pPr>
            <a:endParaRPr lang="en-US" altLang="ko-KR" sz="1100" b="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  <a:p>
            <a:pPr>
              <a:buSzPct val="100000"/>
            </a:pPr>
            <a:r>
              <a:rPr lang="en-US" altLang="ko-KR" sz="11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Test loss: 0.19</a:t>
            </a:r>
          </a:p>
          <a:p>
            <a:pPr>
              <a:buSzPct val="100000"/>
            </a:pPr>
            <a:r>
              <a:rPr lang="en-US" altLang="ko-KR" sz="11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Test accuracy</a:t>
            </a:r>
            <a:r>
              <a:rPr lang="en-US" altLang="ko-KR" sz="11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: 0.96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7D3FB8B-FB3E-AA4C-E184-2B5EB0497D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352" y="2938639"/>
            <a:ext cx="1948967" cy="174269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49F7F5E-16B3-E75F-A0CD-5080523722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7083" y="1399245"/>
            <a:ext cx="2033067" cy="167216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267EDEE-69D3-B1CF-62F8-06F8482E7E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83199" y="3110277"/>
            <a:ext cx="5134880" cy="894976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0D8D87BB-94FD-16B3-73C7-C4F4BA1CC637}"/>
              </a:ext>
            </a:extLst>
          </p:cNvPr>
          <p:cNvSpPr/>
          <p:nvPr/>
        </p:nvSpPr>
        <p:spPr>
          <a:xfrm>
            <a:off x="842945" y="4208953"/>
            <a:ext cx="1760339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순서도: 자기 디스크 4">
            <a:extLst>
              <a:ext uri="{FF2B5EF4-FFF2-40B4-BE49-F238E27FC236}">
                <a16:creationId xmlns:a16="http://schemas.microsoft.com/office/drawing/2014/main" id="{D5867B60-96D0-3F71-047A-0D727E42AE51}"/>
              </a:ext>
            </a:extLst>
          </p:cNvPr>
          <p:cNvSpPr/>
          <p:nvPr/>
        </p:nvSpPr>
        <p:spPr>
          <a:xfrm>
            <a:off x="8200564" y="429793"/>
            <a:ext cx="518249" cy="142533"/>
          </a:xfrm>
          <a:prstGeom prst="flowChartMagneticDisk">
            <a:avLst/>
          </a:prstGeom>
          <a:noFill/>
          <a:ln w="12700"/>
          <a:effectLst>
            <a:outerShdw blurRad="12700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" i="1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Dataset</a:t>
            </a:r>
            <a:endParaRPr lang="ko-KR" altLang="en-US" sz="300" i="1" dirty="0">
              <a:solidFill>
                <a:schemeClr val="tx1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0666F6A-8E82-E1D7-039E-BEF8A6C210BA}"/>
              </a:ext>
            </a:extLst>
          </p:cNvPr>
          <p:cNvSpPr/>
          <p:nvPr/>
        </p:nvSpPr>
        <p:spPr>
          <a:xfrm>
            <a:off x="8200564" y="663632"/>
            <a:ext cx="518249" cy="104933"/>
          </a:xfrm>
          <a:prstGeom prst="rect">
            <a:avLst/>
          </a:prstGeom>
          <a:noFill/>
          <a:ln w="12700"/>
          <a:effectLst>
            <a:outerShdw blurRad="12700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Preprocessing</a:t>
            </a:r>
            <a:endParaRPr lang="ko-KR" altLang="en-US" sz="300" dirty="0">
              <a:solidFill>
                <a:schemeClr val="tx1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9" name="순서도: 문서 8">
            <a:extLst>
              <a:ext uri="{FF2B5EF4-FFF2-40B4-BE49-F238E27FC236}">
                <a16:creationId xmlns:a16="http://schemas.microsoft.com/office/drawing/2014/main" id="{5D42BB02-A845-E13D-7149-52A99F1A233B}"/>
              </a:ext>
            </a:extLst>
          </p:cNvPr>
          <p:cNvSpPr/>
          <p:nvPr/>
        </p:nvSpPr>
        <p:spPr>
          <a:xfrm>
            <a:off x="8205514" y="846155"/>
            <a:ext cx="506265" cy="104933"/>
          </a:xfrm>
          <a:prstGeom prst="flowChartDocument">
            <a:avLst/>
          </a:prstGeom>
          <a:noFill/>
          <a:ln w="12700"/>
          <a:effectLst>
            <a:outerShdw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Preprocessing</a:t>
            </a:r>
            <a:endParaRPr lang="ko-KR" altLang="en-US" sz="300" dirty="0">
              <a:solidFill>
                <a:schemeClr val="tx1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  <a:p>
            <a:pPr algn="ctr"/>
            <a:r>
              <a:rPr lang="en-US" altLang="ko-KR" sz="3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Dataset</a:t>
            </a:r>
            <a:endParaRPr lang="ko-KR" altLang="en-US" sz="300" dirty="0">
              <a:solidFill>
                <a:schemeClr val="tx1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5009556-8B8B-06EE-EA7C-56DFE93074E8}"/>
              </a:ext>
            </a:extLst>
          </p:cNvPr>
          <p:cNvSpPr/>
          <p:nvPr/>
        </p:nvSpPr>
        <p:spPr>
          <a:xfrm>
            <a:off x="8205514" y="1023922"/>
            <a:ext cx="506265" cy="104933"/>
          </a:xfrm>
          <a:prstGeom prst="rect">
            <a:avLst/>
          </a:prstGeom>
          <a:noFill/>
          <a:ln w="12700"/>
          <a:effectLst>
            <a:outerShdw blurRad="12700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Embedding</a:t>
            </a:r>
            <a:endParaRPr lang="ko-KR" altLang="en-US" sz="300" dirty="0">
              <a:solidFill>
                <a:schemeClr val="tx1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B4546A1-BFF4-8473-A351-13E7C8E33218}"/>
              </a:ext>
            </a:extLst>
          </p:cNvPr>
          <p:cNvSpPr/>
          <p:nvPr/>
        </p:nvSpPr>
        <p:spPr>
          <a:xfrm>
            <a:off x="8212548" y="1196926"/>
            <a:ext cx="506265" cy="104751"/>
          </a:xfrm>
          <a:prstGeom prst="rect">
            <a:avLst/>
          </a:prstGeom>
          <a:noFill/>
          <a:ln w="12700"/>
          <a:effectLst>
            <a:outerShdw blurRad="12700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Train</a:t>
            </a:r>
            <a:endParaRPr lang="ko-KR" altLang="en-US" sz="300" dirty="0">
              <a:solidFill>
                <a:schemeClr val="tx1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4" name="순서도: 준비 13">
            <a:extLst>
              <a:ext uri="{FF2B5EF4-FFF2-40B4-BE49-F238E27FC236}">
                <a16:creationId xmlns:a16="http://schemas.microsoft.com/office/drawing/2014/main" id="{D9AC27B5-8BB8-52A7-1481-2B6503329911}"/>
              </a:ext>
            </a:extLst>
          </p:cNvPr>
          <p:cNvSpPr/>
          <p:nvPr/>
        </p:nvSpPr>
        <p:spPr>
          <a:xfrm>
            <a:off x="7447890" y="1083422"/>
            <a:ext cx="587463" cy="142354"/>
          </a:xfrm>
          <a:prstGeom prst="flowChartPreparation">
            <a:avLst/>
          </a:prstGeom>
          <a:noFill/>
          <a:ln w="12700">
            <a:solidFill>
              <a:srgbClr val="543E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" dirty="0" err="1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WandB</a:t>
            </a:r>
            <a:endParaRPr lang="ko-KR" altLang="en-US" sz="300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5" name="순서도: 준비 14">
            <a:extLst>
              <a:ext uri="{FF2B5EF4-FFF2-40B4-BE49-F238E27FC236}">
                <a16:creationId xmlns:a16="http://schemas.microsoft.com/office/drawing/2014/main" id="{8785841A-C777-87CE-3A75-B20BA3E6DBDA}"/>
              </a:ext>
            </a:extLst>
          </p:cNvPr>
          <p:cNvSpPr/>
          <p:nvPr/>
        </p:nvSpPr>
        <p:spPr>
          <a:xfrm>
            <a:off x="7447889" y="639457"/>
            <a:ext cx="587464" cy="147296"/>
          </a:xfrm>
          <a:prstGeom prst="flowChartPreparation">
            <a:avLst/>
          </a:prstGeom>
          <a:noFill/>
          <a:ln w="12700">
            <a:solidFill>
              <a:srgbClr val="543E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" dirty="0" err="1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KoBERT</a:t>
            </a:r>
            <a:endParaRPr lang="ko-KR" altLang="en-US" sz="300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28F2AA30-47A1-7280-C784-4CA63DB7266A}"/>
              </a:ext>
            </a:extLst>
          </p:cNvPr>
          <p:cNvCxnSpPr>
            <a:stCxn id="7" idx="2"/>
            <a:endCxn id="9" idx="0"/>
          </p:cNvCxnSpPr>
          <p:nvPr/>
        </p:nvCxnSpPr>
        <p:spPr>
          <a:xfrm flipH="1">
            <a:off x="8458647" y="768565"/>
            <a:ext cx="1042" cy="77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BBCA908B-B65D-299D-1E9E-8F7006159C81}"/>
              </a:ext>
            </a:extLst>
          </p:cNvPr>
          <p:cNvCxnSpPr>
            <a:stCxn id="9" idx="2"/>
            <a:endCxn id="12" idx="0"/>
          </p:cNvCxnSpPr>
          <p:nvPr/>
        </p:nvCxnSpPr>
        <p:spPr>
          <a:xfrm>
            <a:off x="8458647" y="944151"/>
            <a:ext cx="0" cy="79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0E7DD5BF-277B-BF58-59E2-D8A0C9CF034B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8458646" y="1128855"/>
            <a:ext cx="1" cy="59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1C973912-A275-9CA2-9EC4-46BEAFE54425}"/>
              </a:ext>
            </a:extLst>
          </p:cNvPr>
          <p:cNvCxnSpPr>
            <a:cxnSpLocks/>
            <a:stCxn id="15" idx="3"/>
            <a:endCxn id="7" idx="1"/>
          </p:cNvCxnSpPr>
          <p:nvPr/>
        </p:nvCxnSpPr>
        <p:spPr>
          <a:xfrm>
            <a:off x="8035353" y="713105"/>
            <a:ext cx="165211" cy="2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144BD894-73D6-F2C3-F603-545055DCC372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8465681" y="1301677"/>
            <a:ext cx="0" cy="52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3EACD03E-FDD9-0E5B-7045-4AA78FC00BE8}"/>
              </a:ext>
            </a:extLst>
          </p:cNvPr>
          <p:cNvCxnSpPr>
            <a:cxnSpLocks/>
          </p:cNvCxnSpPr>
          <p:nvPr/>
        </p:nvCxnSpPr>
        <p:spPr>
          <a:xfrm>
            <a:off x="8459689" y="565292"/>
            <a:ext cx="0" cy="91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두루마리 모양: 가로로 말림 21">
            <a:extLst>
              <a:ext uri="{FF2B5EF4-FFF2-40B4-BE49-F238E27FC236}">
                <a16:creationId xmlns:a16="http://schemas.microsoft.com/office/drawing/2014/main" id="{31080891-B116-0948-60B7-B8026BEAE1E6}"/>
              </a:ext>
            </a:extLst>
          </p:cNvPr>
          <p:cNvSpPr/>
          <p:nvPr/>
        </p:nvSpPr>
        <p:spPr>
          <a:xfrm>
            <a:off x="8212548" y="1354053"/>
            <a:ext cx="506265" cy="129459"/>
          </a:xfrm>
          <a:prstGeom prst="horizontalScroll">
            <a:avLst/>
          </a:prstGeom>
          <a:solidFill>
            <a:srgbClr val="FFFF00"/>
          </a:solidFill>
          <a:ln w="12700">
            <a:solidFill>
              <a:srgbClr val="543E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" dirty="0">
                <a:solidFill>
                  <a:schemeClr val="tx1"/>
                </a:solidFill>
              </a:rPr>
              <a:t>Accuracy</a:t>
            </a:r>
            <a:endParaRPr lang="ko-KR" altLang="en-US" sz="300" dirty="0"/>
          </a:p>
        </p:txBody>
      </p: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F44D8A1B-2FD9-A98E-AE58-449390A77961}"/>
              </a:ext>
            </a:extLst>
          </p:cNvPr>
          <p:cNvCxnSpPr>
            <a:stCxn id="14" idx="3"/>
            <a:endCxn id="13" idx="1"/>
          </p:cNvCxnSpPr>
          <p:nvPr/>
        </p:nvCxnSpPr>
        <p:spPr>
          <a:xfrm>
            <a:off x="8035353" y="1154599"/>
            <a:ext cx="177195" cy="9470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C215B508-724D-AC42-E2FC-44A54C896A77}"/>
              </a:ext>
            </a:extLst>
          </p:cNvPr>
          <p:cNvCxnSpPr>
            <a:stCxn id="14" idx="3"/>
            <a:endCxn id="12" idx="1"/>
          </p:cNvCxnSpPr>
          <p:nvPr/>
        </p:nvCxnSpPr>
        <p:spPr>
          <a:xfrm flipV="1">
            <a:off x="8035353" y="1076389"/>
            <a:ext cx="170161" cy="7821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3790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" name="Google Shape;1208;p58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2</a:t>
            </a:fld>
            <a:endParaRPr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4" name="Google Shape;285;p29">
            <a:extLst>
              <a:ext uri="{FF2B5EF4-FFF2-40B4-BE49-F238E27FC236}">
                <a16:creationId xmlns:a16="http://schemas.microsoft.com/office/drawing/2014/main" id="{7F4BC116-1494-6FEA-4569-154505FB9A70}"/>
              </a:ext>
            </a:extLst>
          </p:cNvPr>
          <p:cNvSpPr txBox="1">
            <a:spLocks/>
          </p:cNvSpPr>
          <p:nvPr/>
        </p:nvSpPr>
        <p:spPr>
          <a:xfrm>
            <a:off x="291386" y="1012497"/>
            <a:ext cx="2176149" cy="1293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-US" altLang="ko-KR" sz="2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1. </a:t>
            </a:r>
            <a:r>
              <a:rPr lang="en-US" altLang="ko-KR" sz="20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BERT review</a:t>
            </a:r>
          </a:p>
          <a:p>
            <a:r>
              <a:rPr lang="en-US" altLang="ko-KR" sz="2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2. </a:t>
            </a:r>
            <a:r>
              <a:rPr lang="en-US" altLang="ko-KR" sz="20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Experiments</a:t>
            </a:r>
            <a:br>
              <a:rPr lang="en-US" altLang="ko-KR" sz="2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</a:br>
            <a:r>
              <a:rPr lang="en-US" altLang="ko-KR" sz="2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3. </a:t>
            </a:r>
            <a:r>
              <a:rPr lang="en-US" altLang="ko-KR" sz="20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conclusion</a:t>
            </a:r>
          </a:p>
        </p:txBody>
      </p:sp>
      <p:sp>
        <p:nvSpPr>
          <p:cNvPr id="5" name="Google Shape;285;p29">
            <a:extLst>
              <a:ext uri="{FF2B5EF4-FFF2-40B4-BE49-F238E27FC236}">
                <a16:creationId xmlns:a16="http://schemas.microsoft.com/office/drawing/2014/main" id="{DA5BC1DC-5537-1DF6-541B-FC4ECFA79348}"/>
              </a:ext>
            </a:extLst>
          </p:cNvPr>
          <p:cNvSpPr txBox="1">
            <a:spLocks/>
          </p:cNvSpPr>
          <p:nvPr/>
        </p:nvSpPr>
        <p:spPr>
          <a:xfrm>
            <a:off x="291386" y="485820"/>
            <a:ext cx="1479143" cy="401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-US" altLang="ko-KR" sz="2000" dirty="0">
                <a:solidFill>
                  <a:schemeClr val="dk2"/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Contents</a:t>
            </a:r>
            <a:endParaRPr lang="ko-KR" altLang="en-US" sz="2000" dirty="0">
              <a:solidFill>
                <a:schemeClr val="dk2"/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" name="Google Shape;1208;p58"/>
          <p:cNvSpPr txBox="1">
            <a:spLocks noGrp="1"/>
          </p:cNvSpPr>
          <p:nvPr>
            <p:ph type="sldNum" idx="12"/>
          </p:nvPr>
        </p:nvSpPr>
        <p:spPr>
          <a:xfrm>
            <a:off x="4320510" y="461811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20</a:t>
            </a:fld>
            <a:endParaRPr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3" name="Google Shape;285;p29">
            <a:extLst>
              <a:ext uri="{FF2B5EF4-FFF2-40B4-BE49-F238E27FC236}">
                <a16:creationId xmlns:a16="http://schemas.microsoft.com/office/drawing/2014/main" id="{BF68F834-2A19-473B-BA43-EA5FD5657A55}"/>
              </a:ext>
            </a:extLst>
          </p:cNvPr>
          <p:cNvSpPr txBox="1">
            <a:spLocks/>
          </p:cNvSpPr>
          <p:nvPr/>
        </p:nvSpPr>
        <p:spPr>
          <a:xfrm>
            <a:off x="314245" y="501060"/>
            <a:ext cx="5495712" cy="401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-US" altLang="ko-KR" sz="2000" dirty="0">
                <a:solidFill>
                  <a:schemeClr val="dk2"/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2. Experiments – Results</a:t>
            </a:r>
            <a:endParaRPr lang="ko-KR" altLang="en-US" sz="2000" dirty="0">
              <a:solidFill>
                <a:schemeClr val="dk2"/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</p:txBody>
      </p:sp>
      <p:sp>
        <p:nvSpPr>
          <p:cNvPr id="2" name="Google Shape;285;p29">
            <a:extLst>
              <a:ext uri="{FF2B5EF4-FFF2-40B4-BE49-F238E27FC236}">
                <a16:creationId xmlns:a16="http://schemas.microsoft.com/office/drawing/2014/main" id="{F5AED992-90FD-5D55-89B5-DE5E42134F5E}"/>
              </a:ext>
            </a:extLst>
          </p:cNvPr>
          <p:cNvSpPr txBox="1">
            <a:spLocks/>
          </p:cNvSpPr>
          <p:nvPr/>
        </p:nvSpPr>
        <p:spPr>
          <a:xfrm>
            <a:off x="685354" y="1442959"/>
            <a:ext cx="1517105" cy="298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>
              <a:buSzPct val="100000"/>
            </a:pPr>
            <a:r>
              <a:rPr lang="en-US" altLang="ko-KR" sz="11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Results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93CD33F-2BA3-36FD-1E1F-7B89BF46F532}"/>
              </a:ext>
            </a:extLst>
          </p:cNvPr>
          <p:cNvSpPr txBox="1"/>
          <p:nvPr/>
        </p:nvSpPr>
        <p:spPr>
          <a:xfrm>
            <a:off x="685354" y="1771033"/>
            <a:ext cx="736898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SzPct val="100000"/>
              <a:buFont typeface="Arial" panose="020B0604020202020204" pitchFamily="34" charset="0"/>
              <a:buChar char="•"/>
            </a:pPr>
            <a:r>
              <a:rPr lang="en-US" altLang="ko-KR" sz="10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8 Batch size, 4 epoch, 2e-5 learning rate </a:t>
            </a:r>
            <a:r>
              <a:rPr lang="ko-KR" altLang="en-US" sz="10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일 때 </a:t>
            </a:r>
            <a:r>
              <a:rPr lang="en-US" altLang="ko-KR" sz="10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Validation accuracy</a:t>
            </a:r>
            <a:r>
              <a:rPr lang="ko-KR" altLang="en-US" sz="10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가 제일 높다</a:t>
            </a:r>
            <a:r>
              <a:rPr lang="en-US" altLang="ko-KR" sz="10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.</a:t>
            </a:r>
          </a:p>
          <a:p>
            <a:pPr marL="171450" indent="-171450">
              <a:buSzPct val="100000"/>
              <a:buFont typeface="Arial" panose="020B0604020202020204" pitchFamily="34" charset="0"/>
              <a:buChar char="•"/>
            </a:pPr>
            <a:r>
              <a:rPr lang="en-US" altLang="ko-KR" sz="10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Validation accuracy=0.84, Test accuracy=0.96</a:t>
            </a:r>
          </a:p>
          <a:p>
            <a:pPr marL="171450" indent="-171450">
              <a:buSzPct val="100000"/>
              <a:buFont typeface="Arial" panose="020B0604020202020204" pitchFamily="34" charset="0"/>
              <a:buChar char="•"/>
            </a:pPr>
            <a:r>
              <a:rPr lang="ko-KR" altLang="en-US" sz="10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모델이 검증 데이터보다 테스트 데이터의 패턴을 더 잘 학습했을 가능성</a:t>
            </a:r>
            <a:endParaRPr lang="en-US" altLang="ko-KR" sz="100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  <a:p>
            <a:pPr marL="171450" indent="-171450">
              <a:buSzPct val="100000"/>
              <a:buFont typeface="Arial" panose="020B0604020202020204" pitchFamily="34" charset="0"/>
              <a:buChar char="•"/>
            </a:pPr>
            <a:r>
              <a:rPr lang="ko-KR" altLang="en-US" sz="10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데이터셋 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라벨 분포 확인</a:t>
            </a:r>
            <a:r>
              <a:rPr lang="ko-KR" altLang="en-US" sz="10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해보았으나 문제없음</a:t>
            </a:r>
            <a:endParaRPr lang="en-US" altLang="ko-KR" sz="1000" b="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03567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" name="Google Shape;1208;p58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21</a:t>
            </a:fld>
            <a:endParaRPr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6" name="Google Shape;285;p29">
            <a:extLst>
              <a:ext uri="{FF2B5EF4-FFF2-40B4-BE49-F238E27FC236}">
                <a16:creationId xmlns:a16="http://schemas.microsoft.com/office/drawing/2014/main" id="{64E3C261-5B1F-48C6-92F4-8F1B0B95F3D6}"/>
              </a:ext>
            </a:extLst>
          </p:cNvPr>
          <p:cNvSpPr txBox="1">
            <a:spLocks/>
          </p:cNvSpPr>
          <p:nvPr/>
        </p:nvSpPr>
        <p:spPr>
          <a:xfrm>
            <a:off x="1749410" y="2361039"/>
            <a:ext cx="5645180" cy="421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algn="ctr"/>
            <a:r>
              <a:rPr lang="ko-KR" altLang="en-US" sz="2000" dirty="0">
                <a:solidFill>
                  <a:schemeClr val="dk2"/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26233115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" name="Google Shape;1208;p58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22</a:t>
            </a:fld>
            <a:endParaRPr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3" name="Google Shape;285;p29">
            <a:extLst>
              <a:ext uri="{FF2B5EF4-FFF2-40B4-BE49-F238E27FC236}">
                <a16:creationId xmlns:a16="http://schemas.microsoft.com/office/drawing/2014/main" id="{A178205C-9EFC-41D0-B287-8FF07FCF1DBB}"/>
              </a:ext>
            </a:extLst>
          </p:cNvPr>
          <p:cNvSpPr txBox="1">
            <a:spLocks/>
          </p:cNvSpPr>
          <p:nvPr/>
        </p:nvSpPr>
        <p:spPr>
          <a:xfrm>
            <a:off x="291386" y="485820"/>
            <a:ext cx="1479143" cy="401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-US" altLang="ko-KR" sz="2000" dirty="0">
                <a:solidFill>
                  <a:schemeClr val="dk2"/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Appendix</a:t>
            </a:r>
            <a:endParaRPr lang="ko-KR" altLang="en-US" sz="2000" dirty="0">
              <a:solidFill>
                <a:schemeClr val="dk2"/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</p:txBody>
      </p:sp>
      <p:sp>
        <p:nvSpPr>
          <p:cNvPr id="4" name="Google Shape;285;p29">
            <a:extLst>
              <a:ext uri="{FF2B5EF4-FFF2-40B4-BE49-F238E27FC236}">
                <a16:creationId xmlns:a16="http://schemas.microsoft.com/office/drawing/2014/main" id="{7FC05CC4-488C-493D-AA2B-9550FDED7089}"/>
              </a:ext>
            </a:extLst>
          </p:cNvPr>
          <p:cNvSpPr txBox="1">
            <a:spLocks/>
          </p:cNvSpPr>
          <p:nvPr/>
        </p:nvSpPr>
        <p:spPr>
          <a:xfrm>
            <a:off x="528847" y="1002205"/>
            <a:ext cx="4624400" cy="298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3p.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 언어 모델의 </a:t>
            </a: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pre-training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은 </a:t>
            </a: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NLP task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를 향상시키는 데 효과적임이 입증됨</a:t>
            </a:r>
            <a:endParaRPr lang="en-US" altLang="ko-KR" sz="1000" b="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</p:txBody>
      </p:sp>
      <p:sp>
        <p:nvSpPr>
          <p:cNvPr id="5" name="Google Shape;285;p29">
            <a:extLst>
              <a:ext uri="{FF2B5EF4-FFF2-40B4-BE49-F238E27FC236}">
                <a16:creationId xmlns:a16="http://schemas.microsoft.com/office/drawing/2014/main" id="{51487DB9-95F0-4FE5-8322-0F44F7957729}"/>
              </a:ext>
            </a:extLst>
          </p:cNvPr>
          <p:cNvSpPr txBox="1">
            <a:spLocks/>
          </p:cNvSpPr>
          <p:nvPr/>
        </p:nvSpPr>
        <p:spPr>
          <a:xfrm>
            <a:off x="556846" y="1172401"/>
            <a:ext cx="3603674" cy="244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-US" altLang="ko-KR" sz="700" b="0" i="1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(Dai and Le, 2015; Peters et al., 2018a; Radford et al., 2018; Howard and Ruder, 2018)</a:t>
            </a:r>
          </a:p>
        </p:txBody>
      </p:sp>
      <p:sp>
        <p:nvSpPr>
          <p:cNvPr id="2" name="Google Shape;285;p29">
            <a:extLst>
              <a:ext uri="{FF2B5EF4-FFF2-40B4-BE49-F238E27FC236}">
                <a16:creationId xmlns:a16="http://schemas.microsoft.com/office/drawing/2014/main" id="{8527E357-CF9F-4B30-8DA7-C1AE63EDFF43}"/>
              </a:ext>
            </a:extLst>
          </p:cNvPr>
          <p:cNvSpPr txBox="1">
            <a:spLocks/>
          </p:cNvSpPr>
          <p:nvPr/>
        </p:nvSpPr>
        <p:spPr>
          <a:xfrm>
            <a:off x="365314" y="1618633"/>
            <a:ext cx="3231325" cy="298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>
              <a:buSzPct val="100000"/>
            </a:pPr>
            <a:r>
              <a:rPr lang="en-US" altLang="ko-KR" sz="1100" dirty="0" err="1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ELMo</a:t>
            </a:r>
            <a:r>
              <a:rPr lang="en-US" altLang="ko-KR" sz="11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 </a:t>
            </a:r>
            <a:r>
              <a:rPr lang="en-US" altLang="ko-KR" sz="11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(Embeddings from Language Models)</a:t>
            </a:r>
            <a:endParaRPr lang="en-US" altLang="ko-KR" sz="110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</p:txBody>
      </p:sp>
      <p:sp>
        <p:nvSpPr>
          <p:cNvPr id="8" name="Google Shape;285;p29">
            <a:extLst>
              <a:ext uri="{FF2B5EF4-FFF2-40B4-BE49-F238E27FC236}">
                <a16:creationId xmlns:a16="http://schemas.microsoft.com/office/drawing/2014/main" id="{46B342B9-6258-0B83-70B8-D5E0F56BB377}"/>
              </a:ext>
            </a:extLst>
          </p:cNvPr>
          <p:cNvSpPr txBox="1">
            <a:spLocks/>
          </p:cNvSpPr>
          <p:nvPr/>
        </p:nvSpPr>
        <p:spPr>
          <a:xfrm>
            <a:off x="365314" y="1922150"/>
            <a:ext cx="3795206" cy="996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171450" indent="-171450">
              <a:buSzPct val="100000"/>
              <a:buFont typeface="Arial" panose="020B0604020202020204" pitchFamily="34" charset="0"/>
              <a:buChar char="•"/>
            </a:pPr>
            <a:r>
              <a:rPr lang="en-US" altLang="ko-KR" sz="1100" b="0" dirty="0" err="1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BiLSTM</a:t>
            </a:r>
            <a:r>
              <a:rPr lang="ko-KR" altLang="en-US" sz="11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 구조를 통해 문맥을 반영하는 단어 </a:t>
            </a:r>
            <a:r>
              <a:rPr lang="ko-KR" altLang="en-US" sz="1100" b="0" dirty="0" err="1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임베딩</a:t>
            </a:r>
            <a:r>
              <a:rPr lang="ko-KR" altLang="en-US" sz="11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 제공</a:t>
            </a:r>
            <a:endParaRPr lang="en-US" altLang="ko-KR" sz="1100" b="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  <a:p>
            <a:pPr marL="171450" indent="-171450">
              <a:buSzPct val="100000"/>
              <a:buFont typeface="Arial" panose="020B0604020202020204" pitchFamily="34" charset="0"/>
              <a:buChar char="•"/>
            </a:pPr>
            <a:r>
              <a:rPr lang="en-US" altLang="ko-KR" sz="11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NLP </a:t>
            </a:r>
            <a:r>
              <a:rPr lang="ko-KR" altLang="en-US" sz="11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모델에서 사용할 수 있는 문맥적 단어 표현</a:t>
            </a:r>
            <a:endParaRPr lang="en-US" altLang="ko-KR" sz="1100" b="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  <a:p>
            <a:pPr marL="171450" indent="-171450">
              <a:buSzPct val="100000"/>
              <a:buFont typeface="Arial" panose="020B0604020202020204" pitchFamily="34" charset="0"/>
              <a:buChar char="•"/>
            </a:pPr>
            <a:r>
              <a:rPr lang="en-US" altLang="ko-KR" sz="11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Word2Vec, </a:t>
            </a:r>
            <a:r>
              <a:rPr lang="en-US" altLang="ko-KR" sz="1100" b="0" dirty="0" err="1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GloVe</a:t>
            </a:r>
            <a:r>
              <a:rPr lang="ko-KR" altLang="en-US" sz="11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보다 문맥 정보를 더 잘 반영</a:t>
            </a:r>
            <a:endParaRPr lang="en-US" altLang="ko-KR" sz="1100" b="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  <a:p>
            <a:pPr marL="171450" indent="-171450">
              <a:buSzPct val="100000"/>
              <a:buFont typeface="Arial" panose="020B0604020202020204" pitchFamily="34" charset="0"/>
              <a:buChar char="•"/>
            </a:pPr>
            <a:r>
              <a:rPr lang="ko-KR" altLang="en-US" sz="11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다양한 </a:t>
            </a:r>
            <a:r>
              <a:rPr lang="en-US" altLang="ko-KR" sz="11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NLP Task</a:t>
            </a:r>
            <a:r>
              <a:rPr lang="ko-KR" altLang="en-US" sz="11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에서 성능 향상 </a:t>
            </a:r>
            <a:endParaRPr lang="en-US" altLang="ko-KR" sz="1100" b="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  <a:p>
            <a:pPr>
              <a:buSzPct val="100000"/>
            </a:pPr>
            <a:endParaRPr lang="en-US" altLang="ko-KR" sz="1100" b="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</p:txBody>
      </p:sp>
      <p:sp>
        <p:nvSpPr>
          <p:cNvPr id="9" name="Google Shape;285;p29">
            <a:extLst>
              <a:ext uri="{FF2B5EF4-FFF2-40B4-BE49-F238E27FC236}">
                <a16:creationId xmlns:a16="http://schemas.microsoft.com/office/drawing/2014/main" id="{81F26092-C859-2A41-6311-DBB4C2C569AF}"/>
              </a:ext>
            </a:extLst>
          </p:cNvPr>
          <p:cNvSpPr txBox="1">
            <a:spLocks/>
          </p:cNvSpPr>
          <p:nvPr/>
        </p:nvSpPr>
        <p:spPr>
          <a:xfrm>
            <a:off x="4756123" y="1618633"/>
            <a:ext cx="3231325" cy="298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>
              <a:buSzPct val="100000"/>
            </a:pPr>
            <a:r>
              <a:rPr lang="en-US" altLang="ko-KR" sz="11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GPT-1 </a:t>
            </a:r>
            <a:r>
              <a:rPr lang="en-US" altLang="ko-KR" sz="11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(Generative Pre-trained Transformer)</a:t>
            </a:r>
            <a:endParaRPr lang="en-US" altLang="ko-KR" sz="110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</p:txBody>
      </p:sp>
      <p:sp>
        <p:nvSpPr>
          <p:cNvPr id="10" name="Google Shape;285;p29">
            <a:extLst>
              <a:ext uri="{FF2B5EF4-FFF2-40B4-BE49-F238E27FC236}">
                <a16:creationId xmlns:a16="http://schemas.microsoft.com/office/drawing/2014/main" id="{3830F6AF-E293-3047-EE94-433B2301B99E}"/>
              </a:ext>
            </a:extLst>
          </p:cNvPr>
          <p:cNvSpPr txBox="1">
            <a:spLocks/>
          </p:cNvSpPr>
          <p:nvPr/>
        </p:nvSpPr>
        <p:spPr>
          <a:xfrm>
            <a:off x="4756123" y="1916804"/>
            <a:ext cx="4624400" cy="996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171450" indent="-171450">
              <a:buSzPct val="100000"/>
              <a:buFont typeface="Arial" panose="020B0604020202020204" pitchFamily="34" charset="0"/>
              <a:buChar char="•"/>
            </a:pPr>
            <a:r>
              <a:rPr lang="en-US" altLang="ko-KR" sz="11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Transformer</a:t>
            </a:r>
            <a:r>
              <a:rPr lang="ko-KR" altLang="en-US" sz="11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의 </a:t>
            </a:r>
            <a:r>
              <a:rPr lang="en-US" altLang="ko-KR" sz="11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Decoder</a:t>
            </a:r>
            <a:r>
              <a:rPr lang="ko-KR" altLang="en-US" sz="11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구조만을 활용 </a:t>
            </a:r>
            <a:endParaRPr lang="en-US" altLang="ko-KR" sz="1100" b="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  <a:p>
            <a:pPr marL="171450" indent="-171450">
              <a:buSzPct val="100000"/>
              <a:buFont typeface="Arial" panose="020B0604020202020204" pitchFamily="34" charset="0"/>
              <a:buChar char="•"/>
            </a:pPr>
            <a:r>
              <a:rPr lang="en-US" altLang="ko-KR" sz="11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Pre-tuning + Fine-tuning</a:t>
            </a:r>
          </a:p>
          <a:p>
            <a:pPr marL="171450" indent="-171450">
              <a:buSzPct val="100000"/>
              <a:buFont typeface="Arial" panose="020B0604020202020204" pitchFamily="34" charset="0"/>
              <a:buChar char="•"/>
            </a:pPr>
            <a:r>
              <a:rPr lang="ko-KR" altLang="en-US" sz="11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병렬 연산이 가능하여 </a:t>
            </a:r>
            <a:r>
              <a:rPr lang="en-US" altLang="ko-KR" sz="11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LSTM</a:t>
            </a:r>
            <a:r>
              <a:rPr lang="ko-KR" altLang="en-US" sz="11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보다 효율적</a:t>
            </a:r>
            <a:endParaRPr lang="en-US" altLang="ko-KR" sz="1100" b="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  <a:p>
            <a:pPr marL="171450" indent="-171450">
              <a:buSzPct val="100000"/>
              <a:buFont typeface="Arial" panose="020B0604020202020204" pitchFamily="34" charset="0"/>
              <a:buChar char="•"/>
            </a:pPr>
            <a:r>
              <a:rPr lang="ko-KR" altLang="en-US" sz="11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학습 데이터가 많을수록 성능 향상</a:t>
            </a:r>
            <a:endParaRPr lang="en-US" altLang="ko-KR" sz="1100" b="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  <a:p>
            <a:pPr marL="171450" indent="-171450">
              <a:buSzPct val="100000"/>
              <a:buFont typeface="Arial" panose="020B0604020202020204" pitchFamily="34" charset="0"/>
              <a:buChar char="•"/>
            </a:pPr>
            <a:r>
              <a:rPr lang="ko-KR" altLang="en-US" sz="11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단방향 구조로 전체 문맥을 반영하기 어려움</a:t>
            </a:r>
            <a:endParaRPr lang="en-US" altLang="ko-KR" sz="1100" b="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784638D-C6FB-6099-3179-083A5BB8C3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8260" y="3016174"/>
            <a:ext cx="4807480" cy="1483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4877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5">
          <a:extLst>
            <a:ext uri="{FF2B5EF4-FFF2-40B4-BE49-F238E27FC236}">
              <a16:creationId xmlns:a16="http://schemas.microsoft.com/office/drawing/2014/main" id="{F6C77380-0A0C-DDD7-4CA2-CACFD83E05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" name="Google Shape;1208;p58">
            <a:extLst>
              <a:ext uri="{FF2B5EF4-FFF2-40B4-BE49-F238E27FC236}">
                <a16:creationId xmlns:a16="http://schemas.microsoft.com/office/drawing/2014/main" id="{C3E7CA44-E2BD-46B4-07AB-F0AF146AE8A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4320510" y="461811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23</a:t>
            </a:fld>
            <a:endParaRPr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3" name="Google Shape;285;p29">
            <a:extLst>
              <a:ext uri="{FF2B5EF4-FFF2-40B4-BE49-F238E27FC236}">
                <a16:creationId xmlns:a16="http://schemas.microsoft.com/office/drawing/2014/main" id="{B9F76154-3F50-01DF-433D-F1983C37CDA1}"/>
              </a:ext>
            </a:extLst>
          </p:cNvPr>
          <p:cNvSpPr txBox="1">
            <a:spLocks/>
          </p:cNvSpPr>
          <p:nvPr/>
        </p:nvSpPr>
        <p:spPr>
          <a:xfrm>
            <a:off x="314245" y="501060"/>
            <a:ext cx="2642315" cy="401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-US" altLang="ko-KR" sz="2000" dirty="0">
                <a:solidFill>
                  <a:schemeClr val="dk2"/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Appendix</a:t>
            </a:r>
            <a:endParaRPr lang="ko-KR" altLang="en-US" sz="2000" dirty="0">
              <a:solidFill>
                <a:schemeClr val="dk2"/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</p:txBody>
      </p:sp>
      <p:sp>
        <p:nvSpPr>
          <p:cNvPr id="50" name="Google Shape;285;p29">
            <a:extLst>
              <a:ext uri="{FF2B5EF4-FFF2-40B4-BE49-F238E27FC236}">
                <a16:creationId xmlns:a16="http://schemas.microsoft.com/office/drawing/2014/main" id="{B7E997B3-A755-04B3-2706-0044DA67BA29}"/>
              </a:ext>
            </a:extLst>
          </p:cNvPr>
          <p:cNvSpPr txBox="1">
            <a:spLocks/>
          </p:cNvSpPr>
          <p:nvPr/>
        </p:nvSpPr>
        <p:spPr>
          <a:xfrm>
            <a:off x="4232586" y="1448841"/>
            <a:ext cx="2904423" cy="401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>
              <a:buSzPct val="100000"/>
            </a:pPr>
            <a:r>
              <a:rPr lang="en-US" altLang="ko-KR" sz="1100" dirty="0" err="1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monologg</a:t>
            </a:r>
            <a:r>
              <a:rPr lang="en-US" altLang="ko-KR" sz="11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/</a:t>
            </a:r>
            <a:r>
              <a:rPr lang="en-US" altLang="ko-KR" sz="1100" dirty="0" err="1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kobert</a:t>
            </a:r>
            <a:r>
              <a:rPr lang="en-US" altLang="ko-KR" sz="11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 Tokenization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124AF77-6A28-3451-3E20-52A8F0BCF2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375" y="2520314"/>
            <a:ext cx="3094655" cy="43832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0FD93EF-FA33-4D0F-FA3E-84482CF99B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2586" y="1809715"/>
            <a:ext cx="2549779" cy="236472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F709A3EF-2C9B-2E4A-3866-9C14EE437D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32588" y="2658122"/>
            <a:ext cx="4571123" cy="162706"/>
          </a:xfrm>
          <a:prstGeom prst="rect">
            <a:avLst/>
          </a:prstGeom>
        </p:spPr>
      </p:pic>
      <p:sp>
        <p:nvSpPr>
          <p:cNvPr id="16" name="Google Shape;285;p29">
            <a:extLst>
              <a:ext uri="{FF2B5EF4-FFF2-40B4-BE49-F238E27FC236}">
                <a16:creationId xmlns:a16="http://schemas.microsoft.com/office/drawing/2014/main" id="{F2C6B8C4-15A9-CCF5-99FC-F08E29DF09C6}"/>
              </a:ext>
            </a:extLst>
          </p:cNvPr>
          <p:cNvSpPr txBox="1">
            <a:spLocks/>
          </p:cNvSpPr>
          <p:nvPr/>
        </p:nvSpPr>
        <p:spPr>
          <a:xfrm>
            <a:off x="4232587" y="2170065"/>
            <a:ext cx="2904423" cy="401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>
              <a:buSzPct val="100000"/>
            </a:pPr>
            <a:r>
              <a:rPr lang="en-US" altLang="ko-KR" sz="1100" dirty="0" err="1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skt</a:t>
            </a:r>
            <a:r>
              <a:rPr lang="en-US" altLang="ko-KR" sz="11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/</a:t>
            </a:r>
            <a:r>
              <a:rPr lang="en-US" altLang="ko-KR" sz="1100" dirty="0" err="1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kobert</a:t>
            </a:r>
            <a:r>
              <a:rPr lang="en-US" altLang="ko-KR" sz="11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 v1 Tokenization</a:t>
            </a:r>
          </a:p>
        </p:txBody>
      </p:sp>
      <p:sp>
        <p:nvSpPr>
          <p:cNvPr id="23" name="Google Shape;285;p29">
            <a:extLst>
              <a:ext uri="{FF2B5EF4-FFF2-40B4-BE49-F238E27FC236}">
                <a16:creationId xmlns:a16="http://schemas.microsoft.com/office/drawing/2014/main" id="{D7E476FC-7FAC-40CE-E1B5-BB5A68FA6BDB}"/>
              </a:ext>
            </a:extLst>
          </p:cNvPr>
          <p:cNvSpPr txBox="1">
            <a:spLocks/>
          </p:cNvSpPr>
          <p:nvPr/>
        </p:nvSpPr>
        <p:spPr>
          <a:xfrm>
            <a:off x="4232587" y="3140891"/>
            <a:ext cx="4644713" cy="401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>
              <a:lnSpc>
                <a:spcPts val="1425"/>
              </a:lnSpc>
            </a:pPr>
            <a:r>
              <a:rPr lang="en-US" altLang="ko-KR" sz="1100" dirty="0" err="1">
                <a:solidFill>
                  <a:schemeClr val="tx2">
                    <a:lumMod val="10000"/>
                  </a:schemeClr>
                </a:solidFill>
                <a:effectLst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nlpodyssey</a:t>
            </a:r>
            <a:r>
              <a:rPr lang="en-US" altLang="ko-KR" sz="1100" dirty="0">
                <a:solidFill>
                  <a:schemeClr val="tx2">
                    <a:lumMod val="10000"/>
                  </a:schemeClr>
                </a:solidFill>
                <a:effectLst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/</a:t>
            </a:r>
            <a:r>
              <a:rPr lang="en-US" altLang="ko-KR" sz="1100" dirty="0" err="1">
                <a:solidFill>
                  <a:schemeClr val="tx2">
                    <a:lumMod val="10000"/>
                  </a:schemeClr>
                </a:solidFill>
                <a:effectLst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bert</a:t>
            </a:r>
            <a:r>
              <a:rPr lang="en-US" altLang="ko-KR" sz="1100" dirty="0">
                <a:solidFill>
                  <a:schemeClr val="tx2">
                    <a:lumMod val="10000"/>
                  </a:schemeClr>
                </a:solidFill>
                <a:effectLst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-multilingual-uncased-geo-countries-headlines</a:t>
            </a:r>
            <a:br>
              <a:rPr lang="en-US" altLang="ko-KR" sz="1100" dirty="0">
                <a:solidFill>
                  <a:schemeClr val="tx2">
                    <a:lumMod val="10000"/>
                  </a:schemeClr>
                </a:solidFill>
                <a:effectLst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en-US" altLang="ko-KR" sz="1100" dirty="0">
                <a:solidFill>
                  <a:schemeClr val="tx2">
                    <a:lumMod val="10000"/>
                  </a:schemeClr>
                </a:solidFill>
                <a:effectLst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Tokenization</a:t>
            </a: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D072E8A2-AB95-66C9-A9BB-447CA45F37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32586" y="3715192"/>
            <a:ext cx="4644714" cy="209156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F81CB970-2592-3660-FF63-C83C0728719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3375" y="1969867"/>
            <a:ext cx="2319635" cy="596774"/>
          </a:xfrm>
          <a:prstGeom prst="rect">
            <a:avLst/>
          </a:prstGeom>
        </p:spPr>
      </p:pic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21623774-F7E7-2290-D608-5FA35E940D04}"/>
              </a:ext>
            </a:extLst>
          </p:cNvPr>
          <p:cNvCxnSpPr/>
          <p:nvPr/>
        </p:nvCxnSpPr>
        <p:spPr>
          <a:xfrm>
            <a:off x="3581400" y="2658122"/>
            <a:ext cx="3962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8772F5CD-AEE8-9BEB-0020-76C4CA63A8F8}"/>
              </a:ext>
            </a:extLst>
          </p:cNvPr>
          <p:cNvCxnSpPr/>
          <p:nvPr/>
        </p:nvCxnSpPr>
        <p:spPr>
          <a:xfrm>
            <a:off x="4160520" y="1522041"/>
            <a:ext cx="0" cy="24023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Google Shape;285;p29">
            <a:extLst>
              <a:ext uri="{FF2B5EF4-FFF2-40B4-BE49-F238E27FC236}">
                <a16:creationId xmlns:a16="http://schemas.microsoft.com/office/drawing/2014/main" id="{6B00B2D7-3837-5DF3-437F-90129DAAEC46}"/>
              </a:ext>
            </a:extLst>
          </p:cNvPr>
          <p:cNvSpPr txBox="1">
            <a:spLocks/>
          </p:cNvSpPr>
          <p:nvPr/>
        </p:nvSpPr>
        <p:spPr>
          <a:xfrm>
            <a:off x="244810" y="964735"/>
            <a:ext cx="2904423" cy="289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>
              <a:buSzPct val="100000"/>
            </a:pPr>
            <a:r>
              <a:rPr lang="ko-KR" altLang="en-US" sz="13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여러 </a:t>
            </a:r>
            <a:r>
              <a:rPr lang="en-US" altLang="ko-KR" sz="13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BERT</a:t>
            </a:r>
            <a:r>
              <a:rPr lang="ko-KR" altLang="en-US" sz="13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 모델의 </a:t>
            </a:r>
            <a:r>
              <a:rPr lang="en-US" altLang="ko-KR" sz="13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Tokenization</a:t>
            </a:r>
          </a:p>
        </p:txBody>
      </p:sp>
    </p:spTree>
    <p:extLst>
      <p:ext uri="{BB962C8B-B14F-4D97-AF65-F5344CB8AC3E}">
        <p14:creationId xmlns:p14="http://schemas.microsoft.com/office/powerpoint/2010/main" val="23498937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5">
          <a:extLst>
            <a:ext uri="{FF2B5EF4-FFF2-40B4-BE49-F238E27FC236}">
              <a16:creationId xmlns:a16="http://schemas.microsoft.com/office/drawing/2014/main" id="{E8B0E689-FE2F-B1FF-C986-DF8D1BF5A4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" name="Google Shape;1208;p58">
            <a:extLst>
              <a:ext uri="{FF2B5EF4-FFF2-40B4-BE49-F238E27FC236}">
                <a16:creationId xmlns:a16="http://schemas.microsoft.com/office/drawing/2014/main" id="{8185784F-131B-FFF9-F2FA-33981D18F61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4320510" y="461811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24</a:t>
            </a:fld>
            <a:endParaRPr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3" name="Google Shape;285;p29">
            <a:extLst>
              <a:ext uri="{FF2B5EF4-FFF2-40B4-BE49-F238E27FC236}">
                <a16:creationId xmlns:a16="http://schemas.microsoft.com/office/drawing/2014/main" id="{A0567C02-8E73-4345-DAA2-0CC4B5587C1F}"/>
              </a:ext>
            </a:extLst>
          </p:cNvPr>
          <p:cNvSpPr txBox="1">
            <a:spLocks/>
          </p:cNvSpPr>
          <p:nvPr/>
        </p:nvSpPr>
        <p:spPr>
          <a:xfrm>
            <a:off x="314245" y="501060"/>
            <a:ext cx="1659335" cy="401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-US" altLang="ko-KR" sz="2000" dirty="0">
                <a:solidFill>
                  <a:schemeClr val="dk2"/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Appendix</a:t>
            </a:r>
            <a:endParaRPr lang="ko-KR" altLang="en-US" sz="2000" dirty="0">
              <a:solidFill>
                <a:schemeClr val="dk2"/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</p:txBody>
      </p:sp>
      <p:sp>
        <p:nvSpPr>
          <p:cNvPr id="50" name="Google Shape;285;p29">
            <a:extLst>
              <a:ext uri="{FF2B5EF4-FFF2-40B4-BE49-F238E27FC236}">
                <a16:creationId xmlns:a16="http://schemas.microsoft.com/office/drawing/2014/main" id="{A40BF500-39BE-3FF6-2792-7AEEB629BE25}"/>
              </a:ext>
            </a:extLst>
          </p:cNvPr>
          <p:cNvSpPr txBox="1">
            <a:spLocks/>
          </p:cNvSpPr>
          <p:nvPr/>
        </p:nvSpPr>
        <p:spPr>
          <a:xfrm>
            <a:off x="244810" y="1316224"/>
            <a:ext cx="2904423" cy="289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>
              <a:buSzPct val="100000"/>
            </a:pPr>
            <a:r>
              <a:rPr lang="en-US" altLang="ko-KR" sz="1100" dirty="0" err="1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monologg</a:t>
            </a:r>
            <a:r>
              <a:rPr lang="en-US" altLang="ko-KR" sz="11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/</a:t>
            </a:r>
            <a:r>
              <a:rPr lang="en-US" altLang="ko-KR" sz="1100" dirty="0" err="1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kobert</a:t>
            </a:r>
            <a:r>
              <a:rPr lang="en-US" altLang="ko-KR" sz="11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 train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5D957A9-7764-FDE9-1A36-4052A05D96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4352" y="2951881"/>
            <a:ext cx="4572000" cy="1324934"/>
          </a:xfrm>
          <a:prstGeom prst="rect">
            <a:avLst/>
          </a:prstGeom>
        </p:spPr>
      </p:pic>
      <p:sp>
        <p:nvSpPr>
          <p:cNvPr id="5" name="Google Shape;285;p29">
            <a:extLst>
              <a:ext uri="{FF2B5EF4-FFF2-40B4-BE49-F238E27FC236}">
                <a16:creationId xmlns:a16="http://schemas.microsoft.com/office/drawing/2014/main" id="{AFF359E1-38E8-D050-0012-716450A1231B}"/>
              </a:ext>
            </a:extLst>
          </p:cNvPr>
          <p:cNvSpPr txBox="1">
            <a:spLocks/>
          </p:cNvSpPr>
          <p:nvPr/>
        </p:nvSpPr>
        <p:spPr>
          <a:xfrm>
            <a:off x="244810" y="1600683"/>
            <a:ext cx="4624400" cy="313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-US" altLang="ko-KR" sz="9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10 runs, </a:t>
            </a:r>
            <a:r>
              <a:rPr lang="en-US" altLang="ko-KR" sz="9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Best: </a:t>
            </a:r>
            <a:r>
              <a:rPr lang="en-US" altLang="ko-KR" sz="9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32 batch size, 4 epochs, </a:t>
            </a:r>
            <a:r>
              <a:rPr lang="en-US" altLang="ko-KR" sz="900" b="0" dirty="0" err="1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lr</a:t>
            </a:r>
            <a:r>
              <a:rPr lang="en-US" altLang="ko-KR" sz="9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 = 2e-5, train loss= 0.48</a:t>
            </a:r>
          </a:p>
        </p:txBody>
      </p:sp>
      <p:sp>
        <p:nvSpPr>
          <p:cNvPr id="10" name="Google Shape;285;p29">
            <a:extLst>
              <a:ext uri="{FF2B5EF4-FFF2-40B4-BE49-F238E27FC236}">
                <a16:creationId xmlns:a16="http://schemas.microsoft.com/office/drawing/2014/main" id="{22C46022-1819-A1F4-0D88-E363E433A81F}"/>
              </a:ext>
            </a:extLst>
          </p:cNvPr>
          <p:cNvSpPr txBox="1">
            <a:spLocks/>
          </p:cNvSpPr>
          <p:nvPr/>
        </p:nvSpPr>
        <p:spPr>
          <a:xfrm>
            <a:off x="244810" y="3148448"/>
            <a:ext cx="4258610" cy="289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>
              <a:lnSpc>
                <a:spcPts val="1425"/>
              </a:lnSpc>
            </a:pPr>
            <a:r>
              <a:rPr lang="en-US" altLang="ko-KR" sz="1000" dirty="0" err="1">
                <a:solidFill>
                  <a:schemeClr val="tx2">
                    <a:lumMod val="10000"/>
                  </a:schemeClr>
                </a:solidFill>
                <a:effectLst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nlpodyssey</a:t>
            </a:r>
            <a:r>
              <a:rPr lang="en-US" altLang="ko-KR" sz="1000" dirty="0">
                <a:solidFill>
                  <a:schemeClr val="tx2">
                    <a:lumMod val="10000"/>
                  </a:schemeClr>
                </a:solidFill>
                <a:effectLst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/</a:t>
            </a:r>
            <a:r>
              <a:rPr lang="en-US" altLang="ko-KR" sz="1000" dirty="0" err="1">
                <a:solidFill>
                  <a:schemeClr val="tx2">
                    <a:lumMod val="10000"/>
                  </a:schemeClr>
                </a:solidFill>
                <a:effectLst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bert</a:t>
            </a:r>
            <a:r>
              <a:rPr lang="en-US" altLang="ko-KR" sz="1000" dirty="0">
                <a:solidFill>
                  <a:schemeClr val="tx2">
                    <a:lumMod val="10000"/>
                  </a:schemeClr>
                </a:solidFill>
                <a:effectLst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-multilingual-uncased-geo-countries-headlines</a:t>
            </a:r>
          </a:p>
        </p:txBody>
      </p:sp>
      <p:sp>
        <p:nvSpPr>
          <p:cNvPr id="12" name="Google Shape;285;p29">
            <a:extLst>
              <a:ext uri="{FF2B5EF4-FFF2-40B4-BE49-F238E27FC236}">
                <a16:creationId xmlns:a16="http://schemas.microsoft.com/office/drawing/2014/main" id="{23045214-AFC2-0E2A-2F88-5A2A5F6410A8}"/>
              </a:ext>
            </a:extLst>
          </p:cNvPr>
          <p:cNvSpPr txBox="1">
            <a:spLocks/>
          </p:cNvSpPr>
          <p:nvPr/>
        </p:nvSpPr>
        <p:spPr>
          <a:xfrm>
            <a:off x="244810" y="3460884"/>
            <a:ext cx="4624400" cy="313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-US" altLang="ko-KR" sz="9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30 runs, </a:t>
            </a:r>
            <a:r>
              <a:rPr lang="en-US" altLang="ko-KR" sz="9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Best: </a:t>
            </a:r>
            <a:r>
              <a:rPr lang="en-US" altLang="ko-KR" sz="9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32 batch size, 3 epochs, </a:t>
            </a:r>
            <a:r>
              <a:rPr lang="en-US" altLang="ko-KR" sz="900" b="0" dirty="0" err="1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lr</a:t>
            </a:r>
            <a:r>
              <a:rPr lang="en-US" altLang="ko-KR" sz="9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 = 5e-5, train loss= 1.58 </a:t>
            </a:r>
          </a:p>
          <a:p>
            <a:r>
              <a:rPr lang="en-US" altLang="ko-KR" sz="9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                          Validation accuracy: 0.76</a:t>
            </a:r>
          </a:p>
          <a:p>
            <a:endParaRPr lang="en-US" altLang="ko-KR" sz="900" b="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049DD111-847E-F060-E86C-B053FCED79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4352" y="1142844"/>
            <a:ext cx="4572000" cy="1351198"/>
          </a:xfrm>
          <a:prstGeom prst="rect">
            <a:avLst/>
          </a:prstGeom>
        </p:spPr>
      </p:pic>
      <p:sp>
        <p:nvSpPr>
          <p:cNvPr id="15" name="Google Shape;285;p29">
            <a:extLst>
              <a:ext uri="{FF2B5EF4-FFF2-40B4-BE49-F238E27FC236}">
                <a16:creationId xmlns:a16="http://schemas.microsoft.com/office/drawing/2014/main" id="{50948F05-2292-EB30-A91D-7149D840D67B}"/>
              </a:ext>
            </a:extLst>
          </p:cNvPr>
          <p:cNvSpPr txBox="1">
            <a:spLocks/>
          </p:cNvSpPr>
          <p:nvPr/>
        </p:nvSpPr>
        <p:spPr>
          <a:xfrm>
            <a:off x="244810" y="964735"/>
            <a:ext cx="2904423" cy="289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>
              <a:buSzPct val="100000"/>
            </a:pPr>
            <a:r>
              <a:rPr lang="ko-KR" altLang="en-US" sz="13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여러 </a:t>
            </a:r>
            <a:r>
              <a:rPr lang="en-US" altLang="ko-KR" sz="13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BERT </a:t>
            </a:r>
            <a:r>
              <a:rPr lang="ko-KR" altLang="en-US" sz="13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모델들의 </a:t>
            </a:r>
            <a:r>
              <a:rPr lang="en-US" altLang="ko-KR" sz="13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Fine-tuning</a:t>
            </a:r>
          </a:p>
        </p:txBody>
      </p:sp>
    </p:spTree>
    <p:extLst>
      <p:ext uri="{BB962C8B-B14F-4D97-AF65-F5344CB8AC3E}">
        <p14:creationId xmlns:p14="http://schemas.microsoft.com/office/powerpoint/2010/main" val="6508123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5">
          <a:extLst>
            <a:ext uri="{FF2B5EF4-FFF2-40B4-BE49-F238E27FC236}">
              <a16:creationId xmlns:a16="http://schemas.microsoft.com/office/drawing/2014/main" id="{5E9F36E8-276B-6B6F-3294-4CD9376913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" name="Google Shape;1208;p58">
            <a:extLst>
              <a:ext uri="{FF2B5EF4-FFF2-40B4-BE49-F238E27FC236}">
                <a16:creationId xmlns:a16="http://schemas.microsoft.com/office/drawing/2014/main" id="{1B908BD9-7208-15CB-8292-B018FF84C545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4320510" y="461811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25</a:t>
            </a:fld>
            <a:endParaRPr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3" name="Google Shape;285;p29">
            <a:extLst>
              <a:ext uri="{FF2B5EF4-FFF2-40B4-BE49-F238E27FC236}">
                <a16:creationId xmlns:a16="http://schemas.microsoft.com/office/drawing/2014/main" id="{FB1498C5-0D48-73FD-1046-526B71E59F01}"/>
              </a:ext>
            </a:extLst>
          </p:cNvPr>
          <p:cNvSpPr txBox="1">
            <a:spLocks/>
          </p:cNvSpPr>
          <p:nvPr/>
        </p:nvSpPr>
        <p:spPr>
          <a:xfrm>
            <a:off x="314245" y="501060"/>
            <a:ext cx="5495712" cy="401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-US" altLang="ko-KR" sz="2000" dirty="0">
                <a:solidFill>
                  <a:schemeClr val="dk2"/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Appendix</a:t>
            </a:r>
            <a:endParaRPr lang="ko-KR" altLang="en-US" sz="2000" dirty="0">
              <a:solidFill>
                <a:schemeClr val="dk2"/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</p:txBody>
      </p:sp>
      <p:sp>
        <p:nvSpPr>
          <p:cNvPr id="50" name="Google Shape;285;p29">
            <a:extLst>
              <a:ext uri="{FF2B5EF4-FFF2-40B4-BE49-F238E27FC236}">
                <a16:creationId xmlns:a16="http://schemas.microsoft.com/office/drawing/2014/main" id="{1A0D7B1D-BD60-FC34-C38D-8E1D6B818F95}"/>
              </a:ext>
            </a:extLst>
          </p:cNvPr>
          <p:cNvSpPr txBox="1">
            <a:spLocks/>
          </p:cNvSpPr>
          <p:nvPr/>
        </p:nvSpPr>
        <p:spPr>
          <a:xfrm>
            <a:off x="812942" y="1609977"/>
            <a:ext cx="2904423" cy="401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>
              <a:buSzPct val="100000"/>
            </a:pPr>
            <a:r>
              <a:rPr lang="en-US" altLang="ko-KR" sz="11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Hyperparameter code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A12A41A-0665-8C7A-6B03-D177197440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942" y="2046567"/>
            <a:ext cx="2997398" cy="10353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E6B1ECA-4E53-0914-A7CA-A0210D2A4F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2221" y="1236370"/>
            <a:ext cx="1222882" cy="314122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741E004-10A8-67FD-3BF1-5EA600B194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01422" y="1835294"/>
            <a:ext cx="2657846" cy="971686"/>
          </a:xfrm>
          <a:prstGeom prst="rect">
            <a:avLst/>
          </a:prstGeom>
        </p:spPr>
      </p:pic>
      <p:sp>
        <p:nvSpPr>
          <p:cNvPr id="11" name="Google Shape;285;p29">
            <a:extLst>
              <a:ext uri="{FF2B5EF4-FFF2-40B4-BE49-F238E27FC236}">
                <a16:creationId xmlns:a16="http://schemas.microsoft.com/office/drawing/2014/main" id="{12067A8E-9AB1-AB27-3CB3-BBBD8BFF5145}"/>
              </a:ext>
            </a:extLst>
          </p:cNvPr>
          <p:cNvSpPr txBox="1">
            <a:spLocks/>
          </p:cNvSpPr>
          <p:nvPr/>
        </p:nvSpPr>
        <p:spPr>
          <a:xfrm>
            <a:off x="4649211" y="902745"/>
            <a:ext cx="2904423" cy="401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>
              <a:buSzPct val="100000"/>
            </a:pPr>
            <a:r>
              <a:rPr lang="en-US" altLang="ko-KR" sz="1100" dirty="0" err="1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WandB</a:t>
            </a:r>
            <a:r>
              <a:rPr lang="en-US" altLang="ko-KR" sz="11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 hyperparameter </a:t>
            </a:r>
          </a:p>
        </p:txBody>
      </p:sp>
      <p:sp>
        <p:nvSpPr>
          <p:cNvPr id="12" name="Google Shape;285;p29">
            <a:extLst>
              <a:ext uri="{FF2B5EF4-FFF2-40B4-BE49-F238E27FC236}">
                <a16:creationId xmlns:a16="http://schemas.microsoft.com/office/drawing/2014/main" id="{A4E73E50-B1EF-4937-6600-C089331CA248}"/>
              </a:ext>
            </a:extLst>
          </p:cNvPr>
          <p:cNvSpPr txBox="1">
            <a:spLocks/>
          </p:cNvSpPr>
          <p:nvPr/>
        </p:nvSpPr>
        <p:spPr>
          <a:xfrm>
            <a:off x="244810" y="964735"/>
            <a:ext cx="3999530" cy="289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>
              <a:buSzPct val="100000"/>
            </a:pPr>
            <a:r>
              <a:rPr lang="ko-KR" altLang="en-US" sz="13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코드를 통한 </a:t>
            </a:r>
            <a:r>
              <a:rPr lang="en-US" altLang="ko-KR" sz="1300" dirty="0" err="1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WandB</a:t>
            </a:r>
            <a:r>
              <a:rPr lang="en-US" altLang="ko-KR" sz="13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 </a:t>
            </a:r>
            <a:r>
              <a:rPr lang="ko-KR" altLang="en-US" sz="1300" dirty="0" err="1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하이퍼파라미터</a:t>
            </a:r>
            <a:r>
              <a:rPr lang="ko-KR" altLang="en-US" sz="13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 입력 확인</a:t>
            </a:r>
            <a:endParaRPr lang="en-US" altLang="ko-KR" sz="130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08580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" name="Google Shape;1208;p58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26</a:t>
            </a:fld>
            <a:endParaRPr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2" name="Google Shape;285;p29">
            <a:extLst>
              <a:ext uri="{FF2B5EF4-FFF2-40B4-BE49-F238E27FC236}">
                <a16:creationId xmlns:a16="http://schemas.microsoft.com/office/drawing/2014/main" id="{77ABCD1A-B233-DC31-FE40-4F75005DBC67}"/>
              </a:ext>
            </a:extLst>
          </p:cNvPr>
          <p:cNvSpPr txBox="1">
            <a:spLocks/>
          </p:cNvSpPr>
          <p:nvPr/>
        </p:nvSpPr>
        <p:spPr>
          <a:xfrm>
            <a:off x="314245" y="501060"/>
            <a:ext cx="5495712" cy="401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-US" altLang="ko-KR" sz="2000" dirty="0">
                <a:solidFill>
                  <a:schemeClr val="dk2"/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Appendix</a:t>
            </a:r>
            <a:endParaRPr lang="ko-KR" altLang="en-US" sz="2000" dirty="0">
              <a:solidFill>
                <a:schemeClr val="dk2"/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</p:txBody>
      </p:sp>
      <p:sp>
        <p:nvSpPr>
          <p:cNvPr id="6" name="Google Shape;285;p29">
            <a:extLst>
              <a:ext uri="{FF2B5EF4-FFF2-40B4-BE49-F238E27FC236}">
                <a16:creationId xmlns:a16="http://schemas.microsoft.com/office/drawing/2014/main" id="{C002EA4E-A08B-5EEE-9F54-72D918EA3520}"/>
              </a:ext>
            </a:extLst>
          </p:cNvPr>
          <p:cNvSpPr txBox="1">
            <a:spLocks/>
          </p:cNvSpPr>
          <p:nvPr/>
        </p:nvSpPr>
        <p:spPr>
          <a:xfrm>
            <a:off x="1978332" y="1379993"/>
            <a:ext cx="3999530" cy="289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>
              <a:buSzPct val="100000"/>
            </a:pPr>
            <a:r>
              <a:rPr lang="en-US" altLang="ko-KR" sz="1300" dirty="0" err="1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WordPiece</a:t>
            </a:r>
            <a:r>
              <a:rPr lang="en-US" altLang="ko-KR" sz="13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 Tokenizer</a:t>
            </a:r>
          </a:p>
        </p:txBody>
      </p:sp>
      <p:sp>
        <p:nvSpPr>
          <p:cNvPr id="9" name="Google Shape;285;p29">
            <a:extLst>
              <a:ext uri="{FF2B5EF4-FFF2-40B4-BE49-F238E27FC236}">
                <a16:creationId xmlns:a16="http://schemas.microsoft.com/office/drawing/2014/main" id="{36F04244-A98F-1EEE-1403-09C5B4FBF7B4}"/>
              </a:ext>
            </a:extLst>
          </p:cNvPr>
          <p:cNvSpPr txBox="1">
            <a:spLocks/>
          </p:cNvSpPr>
          <p:nvPr/>
        </p:nvSpPr>
        <p:spPr>
          <a:xfrm>
            <a:off x="1978332" y="1680117"/>
            <a:ext cx="5736036" cy="996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171450" indent="-171450">
              <a:buSzPct val="100000"/>
              <a:buFont typeface="Arial" panose="020B0604020202020204" pitchFamily="34" charset="0"/>
              <a:buChar char="•"/>
            </a:pPr>
            <a:r>
              <a:rPr lang="ko-KR" altLang="en-US" sz="11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단어를 작은 단위</a:t>
            </a:r>
            <a:r>
              <a:rPr lang="en-US" altLang="ko-KR" sz="11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(</a:t>
            </a:r>
            <a:r>
              <a:rPr lang="en-US" altLang="ko-KR" sz="1100" b="0" dirty="0" err="1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subword</a:t>
            </a:r>
            <a:r>
              <a:rPr lang="en-US" altLang="ko-KR" sz="11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)</a:t>
            </a:r>
            <a:r>
              <a:rPr lang="ko-KR" altLang="en-US" sz="11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로 분할하여 </a:t>
            </a:r>
            <a:r>
              <a:rPr lang="ko-KR" altLang="en-US" sz="1100" b="0" dirty="0" err="1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토큰화하는</a:t>
            </a:r>
            <a:r>
              <a:rPr lang="ko-KR" altLang="en-US" sz="11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 방식</a:t>
            </a:r>
            <a:endParaRPr lang="en-US" altLang="ko-KR" sz="1100" b="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  <a:p>
            <a:pPr marL="171450" indent="-171450">
              <a:buSzPct val="100000"/>
              <a:buFont typeface="Arial" panose="020B0604020202020204" pitchFamily="34" charset="0"/>
              <a:buChar char="•"/>
            </a:pPr>
            <a:r>
              <a:rPr lang="en-US" altLang="ko-KR" sz="11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OOV(Out Of Vocabulary) </a:t>
            </a:r>
            <a:r>
              <a:rPr lang="ko-KR" altLang="en-US" sz="11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문제를 해결하고</a:t>
            </a:r>
            <a:r>
              <a:rPr lang="en-US" altLang="ko-KR" sz="11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, </a:t>
            </a:r>
            <a:r>
              <a:rPr lang="ko-KR" altLang="en-US" sz="11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일반적인 단어는 효율적으로 표현 가능</a:t>
            </a:r>
            <a:endParaRPr lang="en-US" altLang="ko-KR" sz="1100" b="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  <a:p>
            <a:pPr marL="171450" indent="-171450">
              <a:buSzPct val="100000"/>
              <a:buFont typeface="Arial" panose="020B0604020202020204" pitchFamily="34" charset="0"/>
              <a:buChar char="•"/>
            </a:pPr>
            <a:r>
              <a:rPr lang="ko-KR" altLang="en-US" sz="11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빈도가 높은 단어는 분할하지 않고 </a:t>
            </a:r>
            <a:r>
              <a:rPr lang="en-US" altLang="ko-KR" sz="11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Vocabulary</a:t>
            </a:r>
            <a:r>
              <a:rPr lang="ko-KR" altLang="en-US" sz="11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에 추가 </a:t>
            </a:r>
            <a:endParaRPr lang="en-US" altLang="ko-KR" sz="1100" b="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  <a:p>
            <a:pPr marL="171450" indent="-171450">
              <a:buSzPct val="100000"/>
              <a:buFont typeface="Arial" panose="020B0604020202020204" pitchFamily="34" charset="0"/>
              <a:buChar char="•"/>
            </a:pPr>
            <a:r>
              <a:rPr lang="ko-KR" altLang="en-US" sz="11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빈도가 낮은 단어는 더 작은 </a:t>
            </a:r>
            <a:r>
              <a:rPr lang="en-US" altLang="ko-KR" sz="1100" b="0" dirty="0" err="1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subword</a:t>
            </a:r>
            <a:r>
              <a:rPr lang="ko-KR" altLang="en-US" sz="11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로 분할되어 </a:t>
            </a:r>
            <a:r>
              <a:rPr lang="en-US" altLang="ko-KR" sz="11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Vocabulary</a:t>
            </a:r>
            <a:r>
              <a:rPr lang="ko-KR" altLang="en-US" sz="11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에 추가</a:t>
            </a:r>
            <a:endParaRPr lang="en-US" altLang="ko-KR" sz="1100" b="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  <a:p>
            <a:pPr>
              <a:buSzPct val="100000"/>
            </a:pPr>
            <a:endParaRPr lang="en-US" altLang="ko-KR" sz="1100" b="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AB4F90D-6CE3-752F-C5F9-935400E7CC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7622" y="2529890"/>
            <a:ext cx="3548755" cy="1855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4787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" name="Google Shape;1208;p58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27</a:t>
            </a:fld>
            <a:endParaRPr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8" name="Google Shape;285;p29">
            <a:extLst>
              <a:ext uri="{FF2B5EF4-FFF2-40B4-BE49-F238E27FC236}">
                <a16:creationId xmlns:a16="http://schemas.microsoft.com/office/drawing/2014/main" id="{39D4BD47-F3A4-EB6F-B6F8-C97EA1D73B23}"/>
              </a:ext>
            </a:extLst>
          </p:cNvPr>
          <p:cNvSpPr txBox="1">
            <a:spLocks/>
          </p:cNvSpPr>
          <p:nvPr/>
        </p:nvSpPr>
        <p:spPr>
          <a:xfrm>
            <a:off x="291386" y="485820"/>
            <a:ext cx="1479143" cy="401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-US" altLang="ko-KR" sz="2000" dirty="0">
                <a:solidFill>
                  <a:schemeClr val="dk2"/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Appendix</a:t>
            </a:r>
            <a:endParaRPr lang="ko-KR" altLang="en-US" sz="2000" dirty="0">
              <a:solidFill>
                <a:schemeClr val="dk2"/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</p:txBody>
      </p:sp>
      <p:sp>
        <p:nvSpPr>
          <p:cNvPr id="9" name="Google Shape;285;p29">
            <a:extLst>
              <a:ext uri="{FF2B5EF4-FFF2-40B4-BE49-F238E27FC236}">
                <a16:creationId xmlns:a16="http://schemas.microsoft.com/office/drawing/2014/main" id="{76E0C935-41AE-D214-9318-68A8643177B0}"/>
              </a:ext>
            </a:extLst>
          </p:cNvPr>
          <p:cNvSpPr txBox="1">
            <a:spLocks/>
          </p:cNvSpPr>
          <p:nvPr/>
        </p:nvSpPr>
        <p:spPr>
          <a:xfrm>
            <a:off x="524699" y="1211031"/>
            <a:ext cx="4321651" cy="401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>
              <a:buSzPct val="100000"/>
            </a:pPr>
            <a:r>
              <a:rPr lang="en-US" altLang="ko-KR" sz="12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Validation,</a:t>
            </a:r>
            <a:r>
              <a:rPr lang="ko-KR" altLang="en-US" sz="12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 </a:t>
            </a:r>
            <a:r>
              <a:rPr lang="en-US" altLang="ko-KR" sz="12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Test dataset label</a:t>
            </a:r>
            <a:r>
              <a:rPr lang="ko-KR" altLang="en-US" sz="12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 분포</a:t>
            </a:r>
            <a:endParaRPr lang="en-US" altLang="ko-KR" sz="120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B5B72E2-A172-1389-B7B8-121331572C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314" y="1997091"/>
            <a:ext cx="3145526" cy="222103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9633E1FE-29E9-B8A1-C675-7FEBA00E99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9557" y="2057544"/>
            <a:ext cx="3838143" cy="1935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365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208;p58">
            <a:extLst>
              <a:ext uri="{FF2B5EF4-FFF2-40B4-BE49-F238E27FC236}">
                <a16:creationId xmlns:a16="http://schemas.microsoft.com/office/drawing/2014/main" id="{ED1E9BFB-50D8-4484-81B2-6ACDAF7729A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3</a:t>
            </a:fld>
            <a:endParaRPr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4" name="Google Shape;285;p29">
            <a:extLst>
              <a:ext uri="{FF2B5EF4-FFF2-40B4-BE49-F238E27FC236}">
                <a16:creationId xmlns:a16="http://schemas.microsoft.com/office/drawing/2014/main" id="{2D9A5113-F034-435C-A9C4-A69938C93AA8}"/>
              </a:ext>
            </a:extLst>
          </p:cNvPr>
          <p:cNvSpPr txBox="1">
            <a:spLocks/>
          </p:cNvSpPr>
          <p:nvPr/>
        </p:nvSpPr>
        <p:spPr>
          <a:xfrm>
            <a:off x="291386" y="485820"/>
            <a:ext cx="2522151" cy="401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-US" altLang="ko-KR" sz="2000" dirty="0">
                <a:solidFill>
                  <a:schemeClr val="dk2"/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1. BERT review</a:t>
            </a:r>
            <a:endParaRPr lang="ko-KR" altLang="en-US" sz="2000" dirty="0">
              <a:solidFill>
                <a:schemeClr val="dk2"/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</p:txBody>
      </p:sp>
      <p:sp>
        <p:nvSpPr>
          <p:cNvPr id="7" name="Google Shape;285;p29">
            <a:extLst>
              <a:ext uri="{FF2B5EF4-FFF2-40B4-BE49-F238E27FC236}">
                <a16:creationId xmlns:a16="http://schemas.microsoft.com/office/drawing/2014/main" id="{4D1F348F-CEA8-4CB5-A732-B8FFE375366D}"/>
              </a:ext>
            </a:extLst>
          </p:cNvPr>
          <p:cNvSpPr txBox="1">
            <a:spLocks/>
          </p:cNvSpPr>
          <p:nvPr/>
        </p:nvSpPr>
        <p:spPr>
          <a:xfrm>
            <a:off x="528846" y="987347"/>
            <a:ext cx="5226911" cy="313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ko-KR" altLang="en-US" sz="12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언어 모델의 </a:t>
            </a:r>
            <a:r>
              <a:rPr lang="en-US" altLang="ko-KR" sz="12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pre-training</a:t>
            </a:r>
            <a:r>
              <a:rPr lang="ko-KR" altLang="en-US" sz="12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은 </a:t>
            </a:r>
            <a:r>
              <a:rPr lang="en-US" altLang="ko-KR" sz="12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NLP task</a:t>
            </a:r>
            <a:r>
              <a:rPr lang="ko-KR" altLang="en-US" sz="12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를 향상시키는 데 효과적임이 입증됨</a:t>
            </a:r>
            <a:endParaRPr lang="en-US" altLang="ko-KR" sz="1200" b="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</p:txBody>
      </p:sp>
      <p:sp>
        <p:nvSpPr>
          <p:cNvPr id="8" name="Google Shape;285;p29">
            <a:extLst>
              <a:ext uri="{FF2B5EF4-FFF2-40B4-BE49-F238E27FC236}">
                <a16:creationId xmlns:a16="http://schemas.microsoft.com/office/drawing/2014/main" id="{08A6E83E-1595-41FB-A77C-44CB42F8A797}"/>
              </a:ext>
            </a:extLst>
          </p:cNvPr>
          <p:cNvSpPr txBox="1">
            <a:spLocks/>
          </p:cNvSpPr>
          <p:nvPr/>
        </p:nvSpPr>
        <p:spPr>
          <a:xfrm>
            <a:off x="528847" y="1799800"/>
            <a:ext cx="4472927" cy="313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Pre-training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된 언어 표현을 </a:t>
            </a: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downstream task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에 적용하는 </a:t>
            </a:r>
            <a:r>
              <a:rPr lang="ko-KR" altLang="en-US" sz="10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두가지 전략</a:t>
            </a:r>
            <a:endParaRPr lang="en-US" altLang="ko-KR" sz="100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</p:txBody>
      </p:sp>
      <p:sp>
        <p:nvSpPr>
          <p:cNvPr id="9" name="Google Shape;285;p29">
            <a:extLst>
              <a:ext uri="{FF2B5EF4-FFF2-40B4-BE49-F238E27FC236}">
                <a16:creationId xmlns:a16="http://schemas.microsoft.com/office/drawing/2014/main" id="{FD23A284-F0DA-42F2-AED0-AEE299F0205D}"/>
              </a:ext>
            </a:extLst>
          </p:cNvPr>
          <p:cNvSpPr txBox="1">
            <a:spLocks/>
          </p:cNvSpPr>
          <p:nvPr/>
        </p:nvSpPr>
        <p:spPr>
          <a:xfrm>
            <a:off x="528845" y="2112829"/>
            <a:ext cx="7495191" cy="9335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>
              <a:buSzPct val="100000"/>
            </a:pP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1.    Fine-tuning Approaches: 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특정 </a:t>
            </a: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task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에 맞게 사전 학습된 모델 파라미터를 </a:t>
            </a:r>
            <a:r>
              <a:rPr lang="ko-KR" altLang="en-US" sz="10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미세 조정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하고</a:t>
            </a: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, </a:t>
            </a:r>
            <a:r>
              <a:rPr lang="ko-KR" altLang="en-US" sz="10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최소한의 추가적인 파라미터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를 더함</a:t>
            </a:r>
            <a:endParaRPr lang="en-US" altLang="ko-KR" sz="1000" b="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  <a:p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                                                    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대표적인 모델 </a:t>
            </a: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–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 </a:t>
            </a: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GPT</a:t>
            </a:r>
          </a:p>
          <a:p>
            <a:endParaRPr lang="en-US" altLang="ko-KR" sz="1000" b="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  <a:p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2.    Feature-based Approaches: 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사전 학습된 모델을 </a:t>
            </a:r>
            <a:r>
              <a:rPr lang="ko-KR" altLang="en-US" sz="10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고정</a:t>
            </a:r>
            <a:r>
              <a:rPr lang="en-US" altLang="ko-KR" sz="10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(Freeze)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시키고 특정 </a:t>
            </a: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task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를 위한 특징 추출로 사용</a:t>
            </a:r>
            <a:endParaRPr lang="en-US" altLang="ko-KR" sz="1000" b="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  <a:p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                                                         대표적인 모델 </a:t>
            </a: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-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 </a:t>
            </a:r>
            <a:r>
              <a:rPr lang="en-US" altLang="ko-KR" sz="1000" b="0" dirty="0" err="1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ELMo</a:t>
            </a:r>
            <a:endParaRPr lang="en-US" altLang="ko-KR" sz="1000" b="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514FB3E-58DF-43F2-ADC7-765CEA059C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8260" y="3063277"/>
            <a:ext cx="4807480" cy="1483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217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" name="Google Shape;1208;p58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4</a:t>
            </a:fld>
            <a:endParaRPr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4" name="Google Shape;285;p29">
            <a:extLst>
              <a:ext uri="{FF2B5EF4-FFF2-40B4-BE49-F238E27FC236}">
                <a16:creationId xmlns:a16="http://schemas.microsoft.com/office/drawing/2014/main" id="{ABCC3741-5204-47FC-A1DC-BF95C7662E6C}"/>
              </a:ext>
            </a:extLst>
          </p:cNvPr>
          <p:cNvSpPr txBox="1">
            <a:spLocks/>
          </p:cNvSpPr>
          <p:nvPr/>
        </p:nvSpPr>
        <p:spPr>
          <a:xfrm>
            <a:off x="2263120" y="530147"/>
            <a:ext cx="3703839" cy="313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Bidirectional Encoder Representations from Transformer</a:t>
            </a:r>
          </a:p>
        </p:txBody>
      </p:sp>
      <p:sp>
        <p:nvSpPr>
          <p:cNvPr id="5" name="Google Shape;285;p29">
            <a:extLst>
              <a:ext uri="{FF2B5EF4-FFF2-40B4-BE49-F238E27FC236}">
                <a16:creationId xmlns:a16="http://schemas.microsoft.com/office/drawing/2014/main" id="{EB3A3E4F-7B9C-48D4-BC66-9E93B08E1132}"/>
              </a:ext>
            </a:extLst>
          </p:cNvPr>
          <p:cNvSpPr txBox="1">
            <a:spLocks/>
          </p:cNvSpPr>
          <p:nvPr/>
        </p:nvSpPr>
        <p:spPr>
          <a:xfrm>
            <a:off x="560444" y="1008458"/>
            <a:ext cx="7544809" cy="313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-US" altLang="ko-KR" sz="10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BERT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는</a:t>
            </a:r>
            <a:r>
              <a:rPr lang="ko-KR" altLang="en-US" sz="10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 양방향 </a:t>
            </a:r>
            <a:r>
              <a:rPr lang="en-US" altLang="ko-KR" sz="10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transformer encoder 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구조를 통해 </a:t>
            </a: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Fine-tuning Approaches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를 효과적으로 수행할 수 있도록 설계된 모델</a:t>
            </a:r>
            <a:endParaRPr lang="en-US" altLang="ko-KR" sz="100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</p:txBody>
      </p:sp>
      <p:sp>
        <p:nvSpPr>
          <p:cNvPr id="7" name="Google Shape;285;p29">
            <a:extLst>
              <a:ext uri="{FF2B5EF4-FFF2-40B4-BE49-F238E27FC236}">
                <a16:creationId xmlns:a16="http://schemas.microsoft.com/office/drawing/2014/main" id="{E162AA1E-CDA0-4F90-9F77-9F82CF053988}"/>
              </a:ext>
            </a:extLst>
          </p:cNvPr>
          <p:cNvSpPr txBox="1">
            <a:spLocks/>
          </p:cNvSpPr>
          <p:nvPr/>
        </p:nvSpPr>
        <p:spPr>
          <a:xfrm>
            <a:off x="517896" y="2425477"/>
            <a:ext cx="4873147" cy="605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171450" indent="-171450">
              <a:buSzPct val="100000"/>
              <a:buFont typeface="Arial" panose="020B0604020202020204" pitchFamily="34" charset="0"/>
              <a:buChar char="•"/>
            </a:pP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Bidirectional Context: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 단어의 앞뒤 문맥을 동시에 고려 </a:t>
            </a:r>
            <a:endParaRPr lang="en-US" altLang="ko-KR" sz="1000" b="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  <a:p>
            <a:pPr>
              <a:buSzPct val="100000"/>
            </a:pPr>
            <a:endParaRPr lang="en-US" altLang="ko-KR" sz="1000" b="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  <a:p>
            <a:pPr marL="171450" indent="-171450">
              <a:buSzPct val="100000"/>
              <a:buFont typeface="Arial" panose="020B0604020202020204" pitchFamily="34" charset="0"/>
              <a:buChar char="•"/>
            </a:pP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Self-Attention Mechanism: Transformer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의 핵심 개념인  </a:t>
            </a: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Self-Attention 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활용</a:t>
            </a:r>
            <a:endParaRPr lang="en-US" altLang="ko-KR" sz="1000" b="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DD8BF32-A23F-4DFD-A7D1-7285C57149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5041" y="2973873"/>
            <a:ext cx="1819529" cy="162900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7372DA5-0EE7-488C-8601-DF7210F4F6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4037" y="1486769"/>
            <a:ext cx="1841535" cy="1347871"/>
          </a:xfrm>
          <a:prstGeom prst="rect">
            <a:avLst/>
          </a:prstGeom>
        </p:spPr>
      </p:pic>
      <p:sp>
        <p:nvSpPr>
          <p:cNvPr id="14" name="Google Shape;285;p29">
            <a:extLst>
              <a:ext uri="{FF2B5EF4-FFF2-40B4-BE49-F238E27FC236}">
                <a16:creationId xmlns:a16="http://schemas.microsoft.com/office/drawing/2014/main" id="{F62C0FBF-22A5-4C06-9AA2-9C8218B1714D}"/>
              </a:ext>
            </a:extLst>
          </p:cNvPr>
          <p:cNvSpPr txBox="1">
            <a:spLocks/>
          </p:cNvSpPr>
          <p:nvPr/>
        </p:nvSpPr>
        <p:spPr>
          <a:xfrm>
            <a:off x="517896" y="2146099"/>
            <a:ext cx="7544809" cy="313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ko-KR" altLang="en-US" sz="10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특징</a:t>
            </a:r>
            <a:endParaRPr lang="en-US" altLang="ko-KR" sz="100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</p:txBody>
      </p:sp>
      <p:sp>
        <p:nvSpPr>
          <p:cNvPr id="2" name="Google Shape;285;p29">
            <a:extLst>
              <a:ext uri="{FF2B5EF4-FFF2-40B4-BE49-F238E27FC236}">
                <a16:creationId xmlns:a16="http://schemas.microsoft.com/office/drawing/2014/main" id="{DE2A5B95-2DB7-486A-6C60-B33D1E1173CE}"/>
              </a:ext>
            </a:extLst>
          </p:cNvPr>
          <p:cNvSpPr txBox="1">
            <a:spLocks/>
          </p:cNvSpPr>
          <p:nvPr/>
        </p:nvSpPr>
        <p:spPr>
          <a:xfrm>
            <a:off x="291387" y="485820"/>
            <a:ext cx="2146994" cy="401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-US" altLang="ko-KR" sz="2000" dirty="0">
                <a:solidFill>
                  <a:schemeClr val="dk2"/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1. BERT review</a:t>
            </a:r>
            <a:endParaRPr lang="ko-KR" altLang="en-US" sz="2000" dirty="0">
              <a:solidFill>
                <a:schemeClr val="dk2"/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6476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" name="Google Shape;1208;p58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5</a:t>
            </a:fld>
            <a:endParaRPr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7" name="Google Shape;285;p29">
            <a:extLst>
              <a:ext uri="{FF2B5EF4-FFF2-40B4-BE49-F238E27FC236}">
                <a16:creationId xmlns:a16="http://schemas.microsoft.com/office/drawing/2014/main" id="{E162AA1E-CDA0-4F90-9F77-9F82CF053988}"/>
              </a:ext>
            </a:extLst>
          </p:cNvPr>
          <p:cNvSpPr txBox="1">
            <a:spLocks/>
          </p:cNvSpPr>
          <p:nvPr/>
        </p:nvSpPr>
        <p:spPr>
          <a:xfrm>
            <a:off x="291386" y="887503"/>
            <a:ext cx="6504998" cy="709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>
              <a:buSzPct val="100000"/>
            </a:pPr>
            <a:r>
              <a:rPr lang="en-US" altLang="ko-KR" sz="10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Step 1. input representation = Token embedding + Segment embedding + Position embedding</a:t>
            </a:r>
          </a:p>
          <a:p>
            <a:pPr>
              <a:buSzPct val="100000"/>
            </a:pP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Step 2. pre-training: MLM &amp; NSP</a:t>
            </a:r>
          </a:p>
          <a:p>
            <a:pPr>
              <a:buSzPct val="100000"/>
            </a:pP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Step 3. fine-tuning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C19821A-B736-45E3-9A07-55C33F0C97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2332" y="2085056"/>
            <a:ext cx="3088789" cy="1490935"/>
          </a:xfrm>
          <a:prstGeom prst="rect">
            <a:avLst/>
          </a:prstGeom>
        </p:spPr>
      </p:pic>
      <p:sp>
        <p:nvSpPr>
          <p:cNvPr id="8" name="Google Shape;285;p29">
            <a:extLst>
              <a:ext uri="{FF2B5EF4-FFF2-40B4-BE49-F238E27FC236}">
                <a16:creationId xmlns:a16="http://schemas.microsoft.com/office/drawing/2014/main" id="{FB3F599B-62CD-4E75-8C9A-D359AE87C9F4}"/>
              </a:ext>
            </a:extLst>
          </p:cNvPr>
          <p:cNvSpPr txBox="1">
            <a:spLocks/>
          </p:cNvSpPr>
          <p:nvPr/>
        </p:nvSpPr>
        <p:spPr>
          <a:xfrm>
            <a:off x="581585" y="2680180"/>
            <a:ext cx="4873147" cy="810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171450" indent="-171450">
              <a:buSzPct val="100000"/>
              <a:buFont typeface="Arial" panose="020B0604020202020204" pitchFamily="34" charset="0"/>
              <a:buChar char="•"/>
            </a:pP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Token embedding: </a:t>
            </a:r>
            <a:r>
              <a:rPr lang="en-US" altLang="ko-KR" sz="1000" b="0" dirty="0" err="1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WordPiece</a:t>
            </a: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 </a:t>
            </a:r>
            <a:r>
              <a:rPr lang="ko-KR" altLang="en-US" sz="1000" b="0" dirty="0" err="1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토크나이저를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 이용하여 토큰화 </a:t>
            </a:r>
            <a:endParaRPr lang="en-US" altLang="ko-KR" sz="1000" b="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  <a:p>
            <a:pPr marL="171450" indent="-171450">
              <a:buSzPct val="100000"/>
              <a:buFont typeface="Arial" panose="020B0604020202020204" pitchFamily="34" charset="0"/>
              <a:buChar char="•"/>
            </a:pP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Segment embedding: 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여러 문장이 연결되어 있을 경우</a:t>
            </a: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, [SEP]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토큰을 기준으로 문장을 </a:t>
            </a:r>
            <a:r>
              <a:rPr lang="ko-KR" altLang="en-US" sz="1000" b="0" dirty="0" err="1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임베딩</a:t>
            </a:r>
            <a:endParaRPr lang="en-US" altLang="ko-KR" sz="1000" b="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  <a:p>
            <a:pPr marL="171450" indent="-171450">
              <a:buSzPct val="100000"/>
              <a:buFont typeface="Arial" panose="020B0604020202020204" pitchFamily="34" charset="0"/>
              <a:buChar char="•"/>
            </a:pP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Position embedding: 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기존 </a:t>
            </a: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Transformer 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방식이 아닌</a:t>
            </a: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, 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학습 가능한 벡터를 사용</a:t>
            </a:r>
            <a:endParaRPr lang="en-US" altLang="ko-KR" sz="1000" b="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</p:txBody>
      </p:sp>
      <p:sp>
        <p:nvSpPr>
          <p:cNvPr id="9" name="Google Shape;285;p29">
            <a:extLst>
              <a:ext uri="{FF2B5EF4-FFF2-40B4-BE49-F238E27FC236}">
                <a16:creationId xmlns:a16="http://schemas.microsoft.com/office/drawing/2014/main" id="{0667A3B7-CDE6-4E9C-9D72-F937A5A1D8B2}"/>
              </a:ext>
            </a:extLst>
          </p:cNvPr>
          <p:cNvSpPr txBox="1">
            <a:spLocks/>
          </p:cNvSpPr>
          <p:nvPr/>
        </p:nvSpPr>
        <p:spPr>
          <a:xfrm>
            <a:off x="581585" y="1813163"/>
            <a:ext cx="4873147" cy="6084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>
              <a:buSzPct val="100000"/>
            </a:pP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[CLS] 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토큰</a:t>
            </a:r>
            <a:endParaRPr lang="en-US" altLang="ko-KR" sz="1000" b="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  <a:p>
            <a:pPr marL="171450" indent="-171450">
              <a:buSzPct val="100000"/>
              <a:buFontTx/>
              <a:buChar char="-"/>
            </a:pPr>
            <a:r>
              <a:rPr lang="ko-KR" altLang="en-US" sz="10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문장의 시작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을 알려주는 토큰</a:t>
            </a:r>
            <a:endParaRPr lang="en-US" altLang="ko-KR" sz="1000" b="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  <a:p>
            <a:pPr marL="171450" indent="-171450">
              <a:buSzPct val="100000"/>
              <a:buFontTx/>
              <a:buChar char="-"/>
            </a:pP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Classification task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에서는 문장의 정보를 담아 </a:t>
            </a:r>
            <a:r>
              <a:rPr lang="ko-KR" altLang="en-US" sz="10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레이블링</a:t>
            </a:r>
            <a:endParaRPr lang="en-US" altLang="ko-KR" sz="100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006DBF5-013C-46D5-B6CE-6AC407C28E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7531" y="2085056"/>
            <a:ext cx="921404" cy="188212"/>
          </a:xfrm>
          <a:prstGeom prst="rect">
            <a:avLst/>
          </a:prstGeom>
        </p:spPr>
      </p:pic>
      <p:sp>
        <p:nvSpPr>
          <p:cNvPr id="14" name="Google Shape;285;p29">
            <a:extLst>
              <a:ext uri="{FF2B5EF4-FFF2-40B4-BE49-F238E27FC236}">
                <a16:creationId xmlns:a16="http://schemas.microsoft.com/office/drawing/2014/main" id="{45DD9B74-D19C-4330-9A91-AF31E4E238E0}"/>
              </a:ext>
            </a:extLst>
          </p:cNvPr>
          <p:cNvSpPr txBox="1">
            <a:spLocks/>
          </p:cNvSpPr>
          <p:nvPr/>
        </p:nvSpPr>
        <p:spPr>
          <a:xfrm>
            <a:off x="5759044" y="2039994"/>
            <a:ext cx="418377" cy="2332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>
              <a:buSzPct val="100000"/>
            </a:pPr>
            <a:r>
              <a:rPr lang="en-US" altLang="ko-KR" sz="8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[CLS]</a:t>
            </a:r>
          </a:p>
        </p:txBody>
      </p:sp>
      <p:sp>
        <p:nvSpPr>
          <p:cNvPr id="2" name="Google Shape;285;p29">
            <a:extLst>
              <a:ext uri="{FF2B5EF4-FFF2-40B4-BE49-F238E27FC236}">
                <a16:creationId xmlns:a16="http://schemas.microsoft.com/office/drawing/2014/main" id="{D5092981-AC0A-55BF-5DAC-8B141C5E535E}"/>
              </a:ext>
            </a:extLst>
          </p:cNvPr>
          <p:cNvSpPr txBox="1">
            <a:spLocks/>
          </p:cNvSpPr>
          <p:nvPr/>
        </p:nvSpPr>
        <p:spPr>
          <a:xfrm>
            <a:off x="291387" y="485820"/>
            <a:ext cx="2146994" cy="401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-US" altLang="ko-KR" sz="2000" dirty="0">
                <a:solidFill>
                  <a:schemeClr val="dk2"/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1. BERT review</a:t>
            </a:r>
            <a:endParaRPr lang="ko-KR" altLang="en-US" sz="2000" dirty="0">
              <a:solidFill>
                <a:schemeClr val="dk2"/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3565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" name="Google Shape;1208;p58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6</a:t>
            </a:fld>
            <a:endParaRPr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9" name="Google Shape;285;p29">
            <a:extLst>
              <a:ext uri="{FF2B5EF4-FFF2-40B4-BE49-F238E27FC236}">
                <a16:creationId xmlns:a16="http://schemas.microsoft.com/office/drawing/2014/main" id="{0497900A-AE5A-4958-9F57-9529A9BF4860}"/>
              </a:ext>
            </a:extLst>
          </p:cNvPr>
          <p:cNvSpPr txBox="1">
            <a:spLocks/>
          </p:cNvSpPr>
          <p:nvPr/>
        </p:nvSpPr>
        <p:spPr>
          <a:xfrm>
            <a:off x="291386" y="887503"/>
            <a:ext cx="6504998" cy="605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>
              <a:buSzPct val="100000"/>
            </a:pP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Step 1. input representation </a:t>
            </a:r>
          </a:p>
          <a:p>
            <a:pPr>
              <a:buSzPct val="100000"/>
            </a:pPr>
            <a:r>
              <a:rPr lang="en-US" altLang="ko-KR" sz="10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Step 2. pre-training: MLM &amp; NSP</a:t>
            </a:r>
          </a:p>
          <a:p>
            <a:pPr>
              <a:buSzPct val="100000"/>
            </a:pP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Step 3. fine-tuning</a:t>
            </a:r>
          </a:p>
        </p:txBody>
      </p:sp>
      <p:sp>
        <p:nvSpPr>
          <p:cNvPr id="10" name="Google Shape;285;p29">
            <a:extLst>
              <a:ext uri="{FF2B5EF4-FFF2-40B4-BE49-F238E27FC236}">
                <a16:creationId xmlns:a16="http://schemas.microsoft.com/office/drawing/2014/main" id="{98C8A40F-D87D-497C-9D92-06FCF52778C1}"/>
              </a:ext>
            </a:extLst>
          </p:cNvPr>
          <p:cNvSpPr txBox="1">
            <a:spLocks/>
          </p:cNvSpPr>
          <p:nvPr/>
        </p:nvSpPr>
        <p:spPr>
          <a:xfrm>
            <a:off x="458510" y="1792199"/>
            <a:ext cx="4978654" cy="605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>
              <a:buSzPct val="100000"/>
            </a:pPr>
            <a:r>
              <a:rPr lang="en-US" altLang="ko-KR" sz="10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Masked Language Model (MLM) </a:t>
            </a:r>
            <a:b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</a:b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- 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입력에서 </a:t>
            </a:r>
            <a:r>
              <a:rPr lang="ko-KR" altLang="en-US" sz="10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무작위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 </a:t>
            </a: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15%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의 </a:t>
            </a:r>
            <a:r>
              <a:rPr lang="ko-KR" altLang="en-US" sz="10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토큰을 </a:t>
            </a:r>
            <a:r>
              <a:rPr lang="ko-KR" altLang="en-US" sz="1000" dirty="0" err="1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마스킹</a:t>
            </a:r>
            <a:r>
              <a:rPr lang="ko-KR" altLang="en-US" sz="10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 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후 주변 단어를 활용해 </a:t>
            </a:r>
            <a:r>
              <a:rPr lang="ko-KR" altLang="en-US" sz="1000" b="0" dirty="0" err="1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마스킹된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 토큰을 예측 </a:t>
            </a:r>
            <a:b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</a:b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- 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이 과정에서 </a:t>
            </a: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BERT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는 </a:t>
            </a:r>
            <a:r>
              <a:rPr lang="ko-KR" altLang="en-US" sz="10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단어의 양방향 문맥</a:t>
            </a:r>
            <a:r>
              <a:rPr lang="en-US" altLang="ko-KR" sz="10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, </a:t>
            </a:r>
            <a:r>
              <a:rPr lang="ko-KR" altLang="en-US" sz="10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단어간 관계</a:t>
            </a:r>
            <a:r>
              <a:rPr lang="en-US" altLang="ko-KR" sz="10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, </a:t>
            </a:r>
            <a:r>
              <a:rPr lang="ko-KR" altLang="en-US" sz="10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문법과 문장 구조 등을 학습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함</a:t>
            </a:r>
            <a:endParaRPr lang="en-US" altLang="ko-KR" sz="100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</p:txBody>
      </p:sp>
      <p:sp>
        <p:nvSpPr>
          <p:cNvPr id="11" name="Google Shape;285;p29">
            <a:extLst>
              <a:ext uri="{FF2B5EF4-FFF2-40B4-BE49-F238E27FC236}">
                <a16:creationId xmlns:a16="http://schemas.microsoft.com/office/drawing/2014/main" id="{945CB498-39B6-4555-BF32-3D21F2871568}"/>
              </a:ext>
            </a:extLst>
          </p:cNvPr>
          <p:cNvSpPr txBox="1">
            <a:spLocks/>
          </p:cNvSpPr>
          <p:nvPr/>
        </p:nvSpPr>
        <p:spPr>
          <a:xfrm>
            <a:off x="458509" y="2397974"/>
            <a:ext cx="5506193" cy="1123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171450" indent="-171450">
              <a:buSzPct val="100000"/>
              <a:buFont typeface="Arial" panose="020B0604020202020204" pitchFamily="34" charset="0"/>
              <a:buChar char="•"/>
            </a:pP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80%: 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토큰을 </a:t>
            </a: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[MASK] 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토큰으로 변경한다</a:t>
            </a: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. </a:t>
            </a:r>
            <a:b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</a:b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ex) My </a:t>
            </a:r>
            <a:r>
              <a:rPr lang="en-US" altLang="ko-KR" sz="1000" b="0" dirty="0">
                <a:solidFill>
                  <a:srgbClr val="FF0000"/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dog </a:t>
            </a: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is cute. He likes playing -&gt; My </a:t>
            </a:r>
            <a:r>
              <a:rPr lang="en-US" altLang="ko-KR" sz="1000" b="0" dirty="0">
                <a:solidFill>
                  <a:srgbClr val="FF0000"/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[MASK] </a:t>
            </a: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is cute. He likes playing.</a:t>
            </a:r>
          </a:p>
          <a:p>
            <a:pPr marL="171450" indent="-171450">
              <a:buSzPct val="100000"/>
              <a:buFont typeface="Arial" panose="020B0604020202020204" pitchFamily="34" charset="0"/>
              <a:buChar char="•"/>
            </a:pPr>
            <a:endParaRPr lang="en-US" altLang="ko-KR" sz="300" b="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  <a:p>
            <a:pPr marL="171450" indent="-171450">
              <a:buSzPct val="100000"/>
              <a:buFont typeface="Arial" panose="020B0604020202020204" pitchFamily="34" charset="0"/>
              <a:buChar char="•"/>
            </a:pP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10%: 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토큰을 랜덤하게 다른 토큰으로 변경한다</a:t>
            </a: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. </a:t>
            </a:r>
            <a:b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</a:b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ex) My dog is cute. </a:t>
            </a:r>
            <a:r>
              <a:rPr lang="en-US" altLang="ko-KR" sz="1000" b="0" dirty="0">
                <a:solidFill>
                  <a:srgbClr val="FF0000"/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He</a:t>
            </a: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 likes playing -&gt; My dog is cute. </a:t>
            </a:r>
            <a:r>
              <a:rPr lang="en-US" altLang="ko-KR" sz="1000" b="0" dirty="0">
                <a:solidFill>
                  <a:srgbClr val="FF0000"/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King </a:t>
            </a: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likes playing.</a:t>
            </a:r>
          </a:p>
          <a:p>
            <a:pPr marL="171450" indent="-171450">
              <a:buSzPct val="100000"/>
              <a:buFont typeface="Arial" panose="020B0604020202020204" pitchFamily="34" charset="0"/>
              <a:buChar char="•"/>
            </a:pPr>
            <a:endParaRPr lang="en-US" altLang="ko-KR" sz="300" b="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  <a:p>
            <a:pPr marL="171450" indent="-171450">
              <a:buSzPct val="100000"/>
              <a:buFont typeface="Arial" panose="020B0604020202020204" pitchFamily="34" charset="0"/>
              <a:buChar char="•"/>
            </a:pP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10%: 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동일한 토큰으로 그대로 남겨둔다</a:t>
            </a: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. </a:t>
            </a:r>
            <a:b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</a:b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ex) My dog is cute. He likes playing -&gt; My dog is cute. He likes playing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4A293BA-D4BE-4750-AD74-3D92469949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6485" y="2104572"/>
            <a:ext cx="3461553" cy="1545651"/>
          </a:xfrm>
          <a:prstGeom prst="rect">
            <a:avLst/>
          </a:prstGeom>
        </p:spPr>
      </p:pic>
      <p:sp>
        <p:nvSpPr>
          <p:cNvPr id="12" name="Google Shape;285;p29">
            <a:extLst>
              <a:ext uri="{FF2B5EF4-FFF2-40B4-BE49-F238E27FC236}">
                <a16:creationId xmlns:a16="http://schemas.microsoft.com/office/drawing/2014/main" id="{C4D8E246-874A-4A3F-BDD7-3F7D6F12C756}"/>
              </a:ext>
            </a:extLst>
          </p:cNvPr>
          <p:cNvSpPr txBox="1">
            <a:spLocks/>
          </p:cNvSpPr>
          <p:nvPr/>
        </p:nvSpPr>
        <p:spPr>
          <a:xfrm>
            <a:off x="592152" y="3650223"/>
            <a:ext cx="5506193" cy="776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>
              <a:buSzPct val="100000"/>
            </a:pP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위와 같은 </a:t>
            </a:r>
            <a:r>
              <a:rPr lang="ko-KR" altLang="en-US" sz="1000" b="0" dirty="0" err="1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마스킹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 기법을 통해</a:t>
            </a:r>
            <a:endParaRPr lang="en-US" altLang="ko-KR" sz="1000" b="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  <a:p>
            <a:pPr marL="228600" indent="-228600">
              <a:buSzPct val="100000"/>
              <a:buFont typeface="+mj-lt"/>
              <a:buAutoNum type="arabicPeriod"/>
            </a:pP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Overfitting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 방지</a:t>
            </a: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  </a:t>
            </a:r>
          </a:p>
          <a:p>
            <a:pPr marL="228600" indent="-228600">
              <a:buSzPct val="100000"/>
              <a:buFont typeface="+mj-lt"/>
              <a:buAutoNum type="arabicPeriod"/>
            </a:pP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노이즈가 포함된 상황에서도 문맥을 파악할 수 있음 </a:t>
            </a:r>
            <a:endParaRPr lang="en-US" altLang="ko-KR" sz="1000" b="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  <a:p>
            <a:pPr marL="228600" indent="-228600">
              <a:buSzPct val="100000"/>
              <a:buFont typeface="+mj-lt"/>
              <a:buAutoNum type="arabicPeriod"/>
            </a:pP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[MASK]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에만 의존하지 않도록 함</a:t>
            </a:r>
            <a:endParaRPr lang="en-US" altLang="ko-KR" sz="1000" b="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</p:txBody>
      </p:sp>
      <p:sp>
        <p:nvSpPr>
          <p:cNvPr id="2" name="Google Shape;285;p29">
            <a:extLst>
              <a:ext uri="{FF2B5EF4-FFF2-40B4-BE49-F238E27FC236}">
                <a16:creationId xmlns:a16="http://schemas.microsoft.com/office/drawing/2014/main" id="{8C95E7DB-2EB5-52A4-DB13-4E3C7CDCC6AB}"/>
              </a:ext>
            </a:extLst>
          </p:cNvPr>
          <p:cNvSpPr txBox="1">
            <a:spLocks/>
          </p:cNvSpPr>
          <p:nvPr/>
        </p:nvSpPr>
        <p:spPr>
          <a:xfrm>
            <a:off x="291387" y="485820"/>
            <a:ext cx="2146994" cy="401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-US" altLang="ko-KR" sz="2000" dirty="0">
                <a:solidFill>
                  <a:schemeClr val="dk2"/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1. BERT review</a:t>
            </a:r>
            <a:endParaRPr lang="ko-KR" altLang="en-US" sz="2000" dirty="0">
              <a:solidFill>
                <a:schemeClr val="dk2"/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450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" name="Google Shape;1208;p58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7</a:t>
            </a:fld>
            <a:endParaRPr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9" name="Google Shape;285;p29">
            <a:extLst>
              <a:ext uri="{FF2B5EF4-FFF2-40B4-BE49-F238E27FC236}">
                <a16:creationId xmlns:a16="http://schemas.microsoft.com/office/drawing/2014/main" id="{0497900A-AE5A-4958-9F57-9529A9BF4860}"/>
              </a:ext>
            </a:extLst>
          </p:cNvPr>
          <p:cNvSpPr txBox="1">
            <a:spLocks/>
          </p:cNvSpPr>
          <p:nvPr/>
        </p:nvSpPr>
        <p:spPr>
          <a:xfrm>
            <a:off x="291386" y="887503"/>
            <a:ext cx="6504998" cy="605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>
              <a:buSzPct val="100000"/>
            </a:pP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Step 1. input representation </a:t>
            </a:r>
          </a:p>
          <a:p>
            <a:pPr>
              <a:buSzPct val="100000"/>
            </a:pPr>
            <a:r>
              <a:rPr lang="en-US" altLang="ko-KR" sz="10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Step 2. pre-training: MLM &amp; NSP</a:t>
            </a:r>
          </a:p>
          <a:p>
            <a:pPr>
              <a:buSzPct val="100000"/>
            </a:pP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Step 3. fine-tuning</a:t>
            </a:r>
          </a:p>
        </p:txBody>
      </p:sp>
      <p:sp>
        <p:nvSpPr>
          <p:cNvPr id="12" name="Google Shape;285;p29">
            <a:extLst>
              <a:ext uri="{FF2B5EF4-FFF2-40B4-BE49-F238E27FC236}">
                <a16:creationId xmlns:a16="http://schemas.microsoft.com/office/drawing/2014/main" id="{CCD781AC-76F0-4C3E-AC67-055163E39DF0}"/>
              </a:ext>
            </a:extLst>
          </p:cNvPr>
          <p:cNvSpPr txBox="1">
            <a:spLocks/>
          </p:cNvSpPr>
          <p:nvPr/>
        </p:nvSpPr>
        <p:spPr>
          <a:xfrm>
            <a:off x="458509" y="1792199"/>
            <a:ext cx="5506193" cy="7259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>
              <a:buSzPct val="100000"/>
            </a:pPr>
            <a:r>
              <a:rPr lang="en-US" altLang="ko-KR" sz="10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Next Sentence Prediction (NSP)  </a:t>
            </a:r>
            <a:b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</a:b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- 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입력된 두 문장 </a:t>
            </a: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A,B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가 이어지는 문장인지를 </a:t>
            </a:r>
            <a:r>
              <a:rPr lang="ko-KR" altLang="en-US" sz="10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이진분류</a:t>
            </a:r>
            <a:b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</a:b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- BERT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가 </a:t>
            </a:r>
            <a:r>
              <a:rPr lang="ko-KR" altLang="en-US" sz="10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문장 관계를 학습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함</a:t>
            </a:r>
            <a:endParaRPr lang="en-US" altLang="ko-KR" sz="100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  <a:p>
            <a:pPr>
              <a:buSzPct val="100000"/>
            </a:pP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- Classification,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 </a:t>
            </a: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QA, NLI 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등 두 문장 관계를 이용하는 것이 중요한 </a:t>
            </a: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task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에 활용</a:t>
            </a:r>
            <a:endParaRPr lang="en-US" altLang="ko-KR" sz="1000" b="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  <a:p>
            <a:pPr>
              <a:buSzPct val="100000"/>
            </a:pPr>
            <a:endParaRPr lang="en-US" altLang="ko-KR" sz="1000" b="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D2A4083-2713-4EC6-A42C-0E33514AC7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8714" y="1847518"/>
            <a:ext cx="3484623" cy="1698754"/>
          </a:xfrm>
          <a:prstGeom prst="rect">
            <a:avLst/>
          </a:prstGeom>
        </p:spPr>
      </p:pic>
      <p:sp>
        <p:nvSpPr>
          <p:cNvPr id="14" name="Google Shape;285;p29">
            <a:extLst>
              <a:ext uri="{FF2B5EF4-FFF2-40B4-BE49-F238E27FC236}">
                <a16:creationId xmlns:a16="http://schemas.microsoft.com/office/drawing/2014/main" id="{090C7F48-BF93-4852-89FD-95E58B375BA7}"/>
              </a:ext>
            </a:extLst>
          </p:cNvPr>
          <p:cNvSpPr txBox="1">
            <a:spLocks/>
          </p:cNvSpPr>
          <p:nvPr/>
        </p:nvSpPr>
        <p:spPr>
          <a:xfrm>
            <a:off x="458509" y="2696895"/>
            <a:ext cx="5506193" cy="605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>
              <a:buSzPct val="100000"/>
            </a:pPr>
            <a:r>
              <a:rPr lang="ko-KR" altLang="en-US" sz="10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문장 쌍 학습 데이터셋 구성</a:t>
            </a:r>
            <a:b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</a:br>
            <a:r>
              <a:rPr lang="en-US" altLang="ko-KR" sz="10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50%: </a:t>
            </a: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A 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뒤에 </a:t>
            </a: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B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가 따라오는 문장</a:t>
            </a: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“</a:t>
            </a:r>
            <a:r>
              <a:rPr lang="en-US" altLang="ko-KR" sz="1000" b="0" dirty="0" err="1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IsNext</a:t>
            </a: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” 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레이블링</a:t>
            </a:r>
            <a:endParaRPr lang="en-US" altLang="ko-KR" sz="1000" b="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  <a:p>
            <a:pPr>
              <a:buSzPct val="100000"/>
            </a:pPr>
            <a:r>
              <a:rPr lang="en-US" altLang="ko-KR" sz="10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50%: </a:t>
            </a: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A, B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가 관련 없는 무작위 선택 문장</a:t>
            </a: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. “</a:t>
            </a:r>
            <a:r>
              <a:rPr lang="en-US" altLang="ko-KR" sz="1000" b="0" dirty="0" err="1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NotNext</a:t>
            </a: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” 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레이블링</a:t>
            </a: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 </a:t>
            </a:r>
          </a:p>
        </p:txBody>
      </p:sp>
      <p:sp>
        <p:nvSpPr>
          <p:cNvPr id="2" name="Google Shape;285;p29">
            <a:extLst>
              <a:ext uri="{FF2B5EF4-FFF2-40B4-BE49-F238E27FC236}">
                <a16:creationId xmlns:a16="http://schemas.microsoft.com/office/drawing/2014/main" id="{758FD3B4-49E9-A153-761F-38F968E20D8A}"/>
              </a:ext>
            </a:extLst>
          </p:cNvPr>
          <p:cNvSpPr txBox="1">
            <a:spLocks/>
          </p:cNvSpPr>
          <p:nvPr/>
        </p:nvSpPr>
        <p:spPr>
          <a:xfrm>
            <a:off x="291387" y="485820"/>
            <a:ext cx="2146994" cy="401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-US" altLang="ko-KR" sz="2000" dirty="0">
                <a:solidFill>
                  <a:schemeClr val="dk2"/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1. BERT review</a:t>
            </a:r>
            <a:endParaRPr lang="ko-KR" altLang="en-US" sz="2000" dirty="0">
              <a:solidFill>
                <a:schemeClr val="dk2"/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93487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" name="Google Shape;1208;p58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8</a:t>
            </a:fld>
            <a:endParaRPr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9" name="Google Shape;285;p29">
            <a:extLst>
              <a:ext uri="{FF2B5EF4-FFF2-40B4-BE49-F238E27FC236}">
                <a16:creationId xmlns:a16="http://schemas.microsoft.com/office/drawing/2014/main" id="{0497900A-AE5A-4958-9F57-9529A9BF4860}"/>
              </a:ext>
            </a:extLst>
          </p:cNvPr>
          <p:cNvSpPr txBox="1">
            <a:spLocks/>
          </p:cNvSpPr>
          <p:nvPr/>
        </p:nvSpPr>
        <p:spPr>
          <a:xfrm>
            <a:off x="291386" y="887503"/>
            <a:ext cx="6504998" cy="605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>
              <a:buSzPct val="100000"/>
            </a:pP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Step 1. input representation </a:t>
            </a:r>
          </a:p>
          <a:p>
            <a:pPr>
              <a:buSzPct val="100000"/>
            </a:pP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Step 2. pre-training: MLM &amp; NSP</a:t>
            </a:r>
          </a:p>
          <a:p>
            <a:pPr>
              <a:buSzPct val="100000"/>
            </a:pPr>
            <a:r>
              <a:rPr lang="en-US" altLang="ko-KR" sz="10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Step 3. fine-tuning</a:t>
            </a:r>
          </a:p>
        </p:txBody>
      </p:sp>
      <p:sp>
        <p:nvSpPr>
          <p:cNvPr id="10" name="Google Shape;285;p29">
            <a:extLst>
              <a:ext uri="{FF2B5EF4-FFF2-40B4-BE49-F238E27FC236}">
                <a16:creationId xmlns:a16="http://schemas.microsoft.com/office/drawing/2014/main" id="{D80ABCAA-9D39-4B47-87FA-D0316727258E}"/>
              </a:ext>
            </a:extLst>
          </p:cNvPr>
          <p:cNvSpPr txBox="1">
            <a:spLocks/>
          </p:cNvSpPr>
          <p:nvPr/>
        </p:nvSpPr>
        <p:spPr>
          <a:xfrm>
            <a:off x="817945" y="2167934"/>
            <a:ext cx="4183829" cy="807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>
              <a:buSzPct val="100000"/>
            </a:pPr>
            <a:r>
              <a:rPr lang="en-US" altLang="ko-KR" sz="10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Fine-tuning</a:t>
            </a:r>
          </a:p>
          <a:p>
            <a:pPr>
              <a:buSzPct val="100000"/>
            </a:pP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- </a:t>
            </a:r>
            <a:r>
              <a:rPr lang="ko-KR" altLang="en-US" sz="1000" b="0" dirty="0" err="1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사전학습된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 </a:t>
            </a: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BERT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를 </a:t>
            </a: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NLP task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에 맞춰 조정하는 과정</a:t>
            </a:r>
            <a:b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</a:b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- BERT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의 가중치를 기반으로 </a:t>
            </a: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Layer 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또는 파라미터를 추가하여 </a:t>
            </a:r>
            <a:r>
              <a:rPr lang="ko-KR" altLang="en-US" sz="1000" b="0" dirty="0" err="1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레이블링된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 데이터에서 전이학습 진행</a:t>
            </a:r>
            <a:endParaRPr lang="en-US" altLang="ko-KR" sz="1000" b="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C4F6624-29E3-40E5-BC45-5532259DAF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6350" y="2001151"/>
            <a:ext cx="3485422" cy="1328845"/>
          </a:xfrm>
          <a:prstGeom prst="rect">
            <a:avLst/>
          </a:prstGeom>
        </p:spPr>
      </p:pic>
      <p:sp>
        <p:nvSpPr>
          <p:cNvPr id="2" name="Google Shape;285;p29">
            <a:extLst>
              <a:ext uri="{FF2B5EF4-FFF2-40B4-BE49-F238E27FC236}">
                <a16:creationId xmlns:a16="http://schemas.microsoft.com/office/drawing/2014/main" id="{C2738E9A-BB42-76C0-326F-DEC1A7214D7A}"/>
              </a:ext>
            </a:extLst>
          </p:cNvPr>
          <p:cNvSpPr txBox="1">
            <a:spLocks/>
          </p:cNvSpPr>
          <p:nvPr/>
        </p:nvSpPr>
        <p:spPr>
          <a:xfrm>
            <a:off x="291387" y="485820"/>
            <a:ext cx="2146994" cy="401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-US" altLang="ko-KR" sz="2000" dirty="0">
                <a:solidFill>
                  <a:schemeClr val="dk2"/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1. BERT review</a:t>
            </a:r>
            <a:endParaRPr lang="ko-KR" altLang="en-US" sz="2000" dirty="0">
              <a:solidFill>
                <a:schemeClr val="dk2"/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09513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" name="Google Shape;1208;p58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9</a:t>
            </a:fld>
            <a:endParaRPr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0" name="Google Shape;285;p29">
            <a:extLst>
              <a:ext uri="{FF2B5EF4-FFF2-40B4-BE49-F238E27FC236}">
                <a16:creationId xmlns:a16="http://schemas.microsoft.com/office/drawing/2014/main" id="{DA207032-A5B5-437F-8CCF-880A495DD9FE}"/>
              </a:ext>
            </a:extLst>
          </p:cNvPr>
          <p:cNvSpPr txBox="1">
            <a:spLocks/>
          </p:cNvSpPr>
          <p:nvPr/>
        </p:nvSpPr>
        <p:spPr>
          <a:xfrm>
            <a:off x="419795" y="1747840"/>
            <a:ext cx="4321651" cy="401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>
              <a:buSzPct val="100000"/>
            </a:pPr>
            <a:r>
              <a:rPr lang="en-US" altLang="ko-KR" sz="12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Experiments: </a:t>
            </a:r>
            <a:r>
              <a:rPr lang="en-US" altLang="ko-KR" sz="12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11</a:t>
            </a:r>
            <a:r>
              <a:rPr lang="ko-KR" altLang="en-US" sz="12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개의 </a:t>
            </a:r>
            <a:r>
              <a:rPr lang="en-US" altLang="ko-KR" sz="12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NLP task</a:t>
            </a:r>
            <a:r>
              <a:rPr lang="ko-KR" altLang="en-US" sz="12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에 대해 </a:t>
            </a:r>
            <a:r>
              <a:rPr lang="en-US" altLang="ko-KR" sz="12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BERT Fine-tuning</a:t>
            </a:r>
            <a:r>
              <a:rPr lang="ko-KR" altLang="en-US" sz="12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 </a:t>
            </a:r>
            <a:endParaRPr lang="en-US" altLang="ko-KR" sz="120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</p:txBody>
      </p:sp>
      <p:sp>
        <p:nvSpPr>
          <p:cNvPr id="11" name="Google Shape;285;p29">
            <a:extLst>
              <a:ext uri="{FF2B5EF4-FFF2-40B4-BE49-F238E27FC236}">
                <a16:creationId xmlns:a16="http://schemas.microsoft.com/office/drawing/2014/main" id="{E6486DA2-85F8-4102-90ED-F713D113A506}"/>
              </a:ext>
            </a:extLst>
          </p:cNvPr>
          <p:cNvSpPr txBox="1">
            <a:spLocks/>
          </p:cNvSpPr>
          <p:nvPr/>
        </p:nvSpPr>
        <p:spPr>
          <a:xfrm>
            <a:off x="326526" y="2029484"/>
            <a:ext cx="3971124" cy="2036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171450" indent="-171450">
              <a:buSzPct val="100000"/>
              <a:buFont typeface="Arial" panose="020B0604020202020204" pitchFamily="34" charset="0"/>
              <a:buChar char="•"/>
            </a:pPr>
            <a:r>
              <a:rPr lang="en-US" altLang="ko-KR" sz="10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GLUE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 평가체계 </a:t>
            </a: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8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항목</a:t>
            </a: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: AI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가 인간의 언어 능력을 얼마나 따라왔는지 정량적 성능지표를 만들어 </a:t>
            </a: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NLP task 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평가체계를 표준화한 것</a:t>
            </a:r>
            <a:b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</a:br>
            <a:endParaRPr lang="en-US" altLang="ko-KR" sz="1000" b="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  <a:p>
            <a:pPr marL="171450" indent="-171450">
              <a:buSzPct val="100000"/>
              <a:buFont typeface="Arial" panose="020B0604020202020204" pitchFamily="34" charset="0"/>
              <a:buChar char="•"/>
            </a:pPr>
            <a:r>
              <a:rPr lang="en-US" altLang="ko-KR" sz="1000" dirty="0" err="1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SQuAD</a:t>
            </a:r>
            <a:r>
              <a:rPr lang="en-US" altLang="ko-KR" sz="10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 v1.1</a:t>
            </a: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: 10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만개의 </a:t>
            </a: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QA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 쌍 데이터셋</a:t>
            </a: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. QA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가 포함되어 있는 </a:t>
            </a: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passage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가 주어지면 </a:t>
            </a: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Answer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의 범위를 예측하는 </a:t>
            </a: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task</a:t>
            </a:r>
            <a:b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</a:br>
            <a:endParaRPr lang="en-US" altLang="ko-KR" sz="1000" b="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  <a:p>
            <a:pPr marL="171450" indent="-171450">
              <a:buSzPct val="100000"/>
              <a:buFont typeface="Arial" panose="020B0604020202020204" pitchFamily="34" charset="0"/>
              <a:buChar char="•"/>
            </a:pPr>
            <a:r>
              <a:rPr lang="en-US" altLang="ko-KR" sz="1000" dirty="0" err="1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SQuAD</a:t>
            </a:r>
            <a:r>
              <a:rPr lang="en-US" altLang="ko-KR" sz="10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 v2.0</a:t>
            </a: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: 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주어진 </a:t>
            </a: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passage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에 </a:t>
            </a: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Answer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가 존재하지 않을 가능성 추가</a:t>
            </a:r>
            <a:b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</a:br>
            <a:endParaRPr lang="en-US" altLang="ko-KR" sz="1000" b="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  <a:p>
            <a:pPr marL="171450" indent="-171450">
              <a:buSzPct val="100000"/>
              <a:buFont typeface="Arial" panose="020B0604020202020204" pitchFamily="34" charset="0"/>
              <a:buChar char="•"/>
            </a:pPr>
            <a:r>
              <a:rPr lang="en-US" altLang="ko-KR" sz="10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SWAG</a:t>
            </a: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: 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근거 있는 추론을 평가하는 </a:t>
            </a: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11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만개의 문장 쌍 데이터셋</a:t>
            </a: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. 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문장이 주어졌을 때 보기로 주어진 </a:t>
            </a: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4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개의 문장 중 가장 잘 어울리는 문장을 찾는 </a:t>
            </a: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task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 </a:t>
            </a:r>
            <a:endParaRPr lang="en-US" altLang="ko-KR" sz="1000" b="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5D41EFD-6E53-40F2-92D2-4F25A2227E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9360" y="853507"/>
            <a:ext cx="3969841" cy="80224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29EF968-2284-4622-95C9-454F25828F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9360" y="1864552"/>
            <a:ext cx="1579124" cy="1381733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20F5815C-A655-470E-80D6-68A584D727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17698" y="1864552"/>
            <a:ext cx="2062068" cy="1386878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8F9DD08E-7357-4025-8A8D-F3F9D26623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09360" y="3455081"/>
            <a:ext cx="1579124" cy="1236421"/>
          </a:xfrm>
          <a:prstGeom prst="rect">
            <a:avLst/>
          </a:prstGeom>
        </p:spPr>
      </p:pic>
      <p:sp>
        <p:nvSpPr>
          <p:cNvPr id="19" name="Google Shape;285;p29">
            <a:extLst>
              <a:ext uri="{FF2B5EF4-FFF2-40B4-BE49-F238E27FC236}">
                <a16:creationId xmlns:a16="http://schemas.microsoft.com/office/drawing/2014/main" id="{36C58CC0-E49D-4B08-82BE-0F951ECCD6A3}"/>
              </a:ext>
            </a:extLst>
          </p:cNvPr>
          <p:cNvSpPr txBox="1">
            <a:spLocks/>
          </p:cNvSpPr>
          <p:nvPr/>
        </p:nvSpPr>
        <p:spPr>
          <a:xfrm>
            <a:off x="4741447" y="1649941"/>
            <a:ext cx="885611" cy="195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>
              <a:buSzPct val="100000"/>
            </a:pPr>
            <a:r>
              <a:rPr lang="en-US" altLang="ko-KR" sz="600" b="0" dirty="0" err="1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SQuAD</a:t>
            </a:r>
            <a:r>
              <a:rPr lang="en-US" altLang="ko-KR" sz="6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 v1.1</a:t>
            </a:r>
          </a:p>
        </p:txBody>
      </p:sp>
      <p:sp>
        <p:nvSpPr>
          <p:cNvPr id="20" name="Google Shape;285;p29">
            <a:extLst>
              <a:ext uri="{FF2B5EF4-FFF2-40B4-BE49-F238E27FC236}">
                <a16:creationId xmlns:a16="http://schemas.microsoft.com/office/drawing/2014/main" id="{2EFFDA2E-7957-40BA-9D66-542CD7D648EE}"/>
              </a:ext>
            </a:extLst>
          </p:cNvPr>
          <p:cNvSpPr txBox="1">
            <a:spLocks/>
          </p:cNvSpPr>
          <p:nvPr/>
        </p:nvSpPr>
        <p:spPr>
          <a:xfrm>
            <a:off x="4741447" y="624123"/>
            <a:ext cx="885611" cy="195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>
              <a:buSzPct val="100000"/>
            </a:pPr>
            <a:r>
              <a:rPr lang="en-US" altLang="ko-KR" sz="6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GLUE</a:t>
            </a:r>
          </a:p>
        </p:txBody>
      </p:sp>
      <p:sp>
        <p:nvSpPr>
          <p:cNvPr id="21" name="Google Shape;285;p29">
            <a:extLst>
              <a:ext uri="{FF2B5EF4-FFF2-40B4-BE49-F238E27FC236}">
                <a16:creationId xmlns:a16="http://schemas.microsoft.com/office/drawing/2014/main" id="{352124A4-710F-437B-9FCE-E65DA96C30E8}"/>
              </a:ext>
            </a:extLst>
          </p:cNvPr>
          <p:cNvSpPr txBox="1">
            <a:spLocks/>
          </p:cNvSpPr>
          <p:nvPr/>
        </p:nvSpPr>
        <p:spPr>
          <a:xfrm>
            <a:off x="6553835" y="1649941"/>
            <a:ext cx="885611" cy="195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>
              <a:buSzPct val="100000"/>
            </a:pPr>
            <a:r>
              <a:rPr lang="en-US" altLang="ko-KR" sz="600" b="0" dirty="0" err="1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SQuAD</a:t>
            </a:r>
            <a:r>
              <a:rPr lang="en-US" altLang="ko-KR" sz="6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 v2.0</a:t>
            </a:r>
          </a:p>
        </p:txBody>
      </p:sp>
      <p:sp>
        <p:nvSpPr>
          <p:cNvPr id="22" name="Google Shape;285;p29">
            <a:extLst>
              <a:ext uri="{FF2B5EF4-FFF2-40B4-BE49-F238E27FC236}">
                <a16:creationId xmlns:a16="http://schemas.microsoft.com/office/drawing/2014/main" id="{1D9FA12A-B4C6-432D-87B0-6F44BCED13A9}"/>
              </a:ext>
            </a:extLst>
          </p:cNvPr>
          <p:cNvSpPr txBox="1">
            <a:spLocks/>
          </p:cNvSpPr>
          <p:nvPr/>
        </p:nvSpPr>
        <p:spPr>
          <a:xfrm>
            <a:off x="4741446" y="3265098"/>
            <a:ext cx="885611" cy="195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>
              <a:buSzPct val="100000"/>
            </a:pPr>
            <a:r>
              <a:rPr lang="en-US" altLang="ko-KR" sz="6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SWAG</a:t>
            </a:r>
          </a:p>
        </p:txBody>
      </p:sp>
      <p:sp>
        <p:nvSpPr>
          <p:cNvPr id="2" name="Google Shape;285;p29">
            <a:extLst>
              <a:ext uri="{FF2B5EF4-FFF2-40B4-BE49-F238E27FC236}">
                <a16:creationId xmlns:a16="http://schemas.microsoft.com/office/drawing/2014/main" id="{0BDE8EEA-5C94-D82B-7CA3-AD300776A8B3}"/>
              </a:ext>
            </a:extLst>
          </p:cNvPr>
          <p:cNvSpPr txBox="1">
            <a:spLocks/>
          </p:cNvSpPr>
          <p:nvPr/>
        </p:nvSpPr>
        <p:spPr>
          <a:xfrm>
            <a:off x="291387" y="485820"/>
            <a:ext cx="2146994" cy="401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-US" altLang="ko-KR" sz="2000" dirty="0">
                <a:solidFill>
                  <a:schemeClr val="dk2"/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1. BERT review</a:t>
            </a:r>
            <a:endParaRPr lang="ko-KR" altLang="en-US" sz="2000" dirty="0">
              <a:solidFill>
                <a:schemeClr val="dk2"/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0437409"/>
      </p:ext>
    </p:extLst>
  </p:cSld>
  <p:clrMapOvr>
    <a:masterClrMapping/>
  </p:clrMapOvr>
</p:sld>
</file>

<file path=ppt/theme/theme1.xml><?xml version="1.0" encoding="utf-8"?>
<a:theme xmlns:a="http://schemas.openxmlformats.org/drawingml/2006/main" name="Elegant Bachelor Thesis by Slidesgo">
  <a:themeElements>
    <a:clrScheme name="Simple Light">
      <a:dk1>
        <a:srgbClr val="5C5C5F"/>
      </a:dk1>
      <a:lt1>
        <a:srgbClr val="D8CEC9"/>
      </a:lt1>
      <a:dk2>
        <a:srgbClr val="927C71"/>
      </a:dk2>
      <a:lt2>
        <a:srgbClr val="FAFAFA"/>
      </a:lt2>
      <a:accent1>
        <a:srgbClr val="C99A7D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1678</TotalTime>
  <Words>1443</Words>
  <Application>Microsoft Office PowerPoint</Application>
  <PresentationFormat>화면 슬라이드 쇼(16:9)</PresentationFormat>
  <Paragraphs>308</Paragraphs>
  <Slides>27</Slides>
  <Notes>27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3" baseType="lpstr">
      <vt:lpstr>Quicksand</vt:lpstr>
      <vt:lpstr>Mulish</vt:lpstr>
      <vt:lpstr>Noto Sans</vt:lpstr>
      <vt:lpstr>Arial</vt:lpstr>
      <vt:lpstr>Nunito Light</vt:lpstr>
      <vt:lpstr>Elegant Bachelor Thesis by Slidesgo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Elegant Bachelor Thesis</dc:title>
  <cp:lastModifiedBy>승건 이</cp:lastModifiedBy>
  <cp:revision>55</cp:revision>
  <dcterms:modified xsi:type="dcterms:W3CDTF">2025-03-03T06:31:25Z</dcterms:modified>
</cp:coreProperties>
</file>