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8"/>
  </p:notesMasterIdLst>
  <p:sldIdLst>
    <p:sldId id="256" r:id="rId2"/>
    <p:sldId id="285" r:id="rId3"/>
    <p:sldId id="286" r:id="rId4"/>
    <p:sldId id="288" r:id="rId5"/>
    <p:sldId id="302" r:id="rId6"/>
    <p:sldId id="303" r:id="rId7"/>
    <p:sldId id="301" r:id="rId8"/>
    <p:sldId id="304" r:id="rId9"/>
    <p:sldId id="305" r:id="rId10"/>
    <p:sldId id="307" r:id="rId11"/>
    <p:sldId id="308" r:id="rId12"/>
    <p:sldId id="309" r:id="rId13"/>
    <p:sldId id="306" r:id="rId14"/>
    <p:sldId id="287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</p:sldIdLst>
  <p:sldSz cx="9144000" cy="5143500" type="screen16x9"/>
  <p:notesSz cx="6858000" cy="9144000"/>
  <p:embeddedFontLst>
    <p:embeddedFont>
      <p:font typeface="Mulish" panose="020B0600000101010101" charset="0"/>
      <p:regular r:id="rId29"/>
      <p:bold r:id="rId30"/>
      <p:italic r:id="rId31"/>
      <p:boldItalic r:id="rId32"/>
    </p:embeddedFont>
    <p:embeddedFont>
      <p:font typeface="Noto Sans" panose="020B0502040504020204" pitchFamily="34" charset="0"/>
      <p:regular r:id="rId33"/>
      <p:bold r:id="rId34"/>
      <p:italic r:id="rId35"/>
      <p:boldItalic r:id="rId36"/>
    </p:embeddedFont>
    <p:embeddedFont>
      <p:font typeface="Nunito Light" pitchFamily="2" charset="0"/>
      <p:regular r:id="rId37"/>
      <p:italic r:id="rId38"/>
    </p:embeddedFont>
    <p:embeddedFont>
      <p:font typeface="Quicksand" panose="020B0600000101010101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3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D9B773-3AED-4998-A287-ACBF47BDC8B5}">
  <a:tblStyle styleId="{1ED9B773-3AED-4998-A287-ACBF47BDC8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74" autoAdjust="0"/>
  </p:normalViewPr>
  <p:slideViewPr>
    <p:cSldViewPr snapToGrid="0">
      <p:cViewPr varScale="1">
        <p:scale>
          <a:sx n="133" d="100"/>
          <a:sy n="133" d="100"/>
        </p:scale>
        <p:origin x="9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Noto Sans" panose="020B0502040504020204" pitchFamily="34" charset="0"/>
        <a:ea typeface="Noto Sans" panose="020B0502040504020204" pitchFamily="34" charset="0"/>
        <a:cs typeface="Noto Sans" panose="020B050204050402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148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919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115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91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797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523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972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104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010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595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138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981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72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814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995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3915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883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06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712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112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833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008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791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57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28" name="Google Shape;28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30" name="Google Shape;30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" name="Google Shape;31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6" name="Google Shape;266;p24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Google Shape;274;p25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70" r:id="rId5"/>
    <p:sldLayoutId id="214748367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9674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BERT: 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WanB</a:t>
            </a:r>
            <a:r>
              <a:rPr lang="ko-KR" altLang="en-US" sz="2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활용한 </a:t>
            </a:r>
            <a:r>
              <a:rPr lang="ko-KR" altLang="en-US" sz="20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하이퍼파라미터</a:t>
            </a:r>
            <a:r>
              <a:rPr lang="ko-KR" altLang="en-US" sz="2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조정</a:t>
            </a:r>
            <a:endParaRPr sz="2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286" name="Google Shape;286;p29"/>
          <p:cNvSpPr txBox="1">
            <a:spLocks noGrp="1"/>
          </p:cNvSpPr>
          <p:nvPr>
            <p:ph type="subTitle" idx="1"/>
          </p:nvPr>
        </p:nvSpPr>
        <p:spPr>
          <a:xfrm>
            <a:off x="6929786" y="4180213"/>
            <a:ext cx="1882620" cy="378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석사과정 이승건</a:t>
            </a:r>
            <a:endParaRPr sz="14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cxnSp>
        <p:nvCxnSpPr>
          <p:cNvPr id="288" name="Google Shape;288;p29"/>
          <p:cNvCxnSpPr/>
          <p:nvPr/>
        </p:nvCxnSpPr>
        <p:spPr>
          <a:xfrm rot="10800000" flipH="1">
            <a:off x="1600600" y="1348663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10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221266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6" name="Google Shape;285;p29">
            <a:extLst>
              <a:ext uri="{FF2B5EF4-FFF2-40B4-BE49-F238E27FC236}">
                <a16:creationId xmlns:a16="http://schemas.microsoft.com/office/drawing/2014/main" id="{709DBAC6-E587-4700-9C3A-0C1BB30AFE93}"/>
              </a:ext>
            </a:extLst>
          </p:cNvPr>
          <p:cNvSpPr txBox="1">
            <a:spLocks/>
          </p:cNvSpPr>
          <p:nvPr/>
        </p:nvSpPr>
        <p:spPr>
          <a:xfrm>
            <a:off x="643624" y="2404487"/>
            <a:ext cx="3777915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ko-KR" altLang="en-US" sz="12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뉴스 기사 데이터셋을 학습하여 카테고리 분류 실험</a:t>
            </a:r>
            <a:endParaRPr lang="en-US" altLang="ko-KR" sz="12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7" name="순서도: 자기 디스크 6">
            <a:extLst>
              <a:ext uri="{FF2B5EF4-FFF2-40B4-BE49-F238E27FC236}">
                <a16:creationId xmlns:a16="http://schemas.microsoft.com/office/drawing/2014/main" id="{71E614FB-4F1E-4A1A-8D46-72C305BE269A}"/>
              </a:ext>
            </a:extLst>
          </p:cNvPr>
          <p:cNvSpPr/>
          <p:nvPr/>
        </p:nvSpPr>
        <p:spPr>
          <a:xfrm>
            <a:off x="6801414" y="479156"/>
            <a:ext cx="1134549" cy="468640"/>
          </a:xfrm>
          <a:prstGeom prst="flowChartMagneticDisk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i="1" dirty="0">
                <a:solidFill>
                  <a:schemeClr val="tx1"/>
                </a:solidFill>
              </a:rPr>
              <a:t>Dataset</a:t>
            </a:r>
            <a:endParaRPr lang="ko-KR" altLang="en-US" sz="1000" i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749355-017D-4227-984D-B0CF77B53854}"/>
              </a:ext>
            </a:extLst>
          </p:cNvPr>
          <p:cNvSpPr/>
          <p:nvPr/>
        </p:nvSpPr>
        <p:spPr>
          <a:xfrm>
            <a:off x="6807943" y="1201896"/>
            <a:ext cx="1134549" cy="345016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Preprocessing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순서도: 문서 8">
            <a:extLst>
              <a:ext uri="{FF2B5EF4-FFF2-40B4-BE49-F238E27FC236}">
                <a16:creationId xmlns:a16="http://schemas.microsoft.com/office/drawing/2014/main" id="{FA2E56F5-2292-4C66-95BF-B7F20BD60CA4}"/>
              </a:ext>
            </a:extLst>
          </p:cNvPr>
          <p:cNvSpPr/>
          <p:nvPr/>
        </p:nvSpPr>
        <p:spPr>
          <a:xfrm>
            <a:off x="6834181" y="1801012"/>
            <a:ext cx="1108311" cy="345016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Preprocessing</a:t>
            </a:r>
            <a:endParaRPr lang="ko-KR" altLang="en-US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Dataset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5FF2C0-FAB0-41EA-9CA6-C11BAB2CDE2B}"/>
              </a:ext>
            </a:extLst>
          </p:cNvPr>
          <p:cNvSpPr/>
          <p:nvPr/>
        </p:nvSpPr>
        <p:spPr>
          <a:xfrm>
            <a:off x="6834181" y="2414507"/>
            <a:ext cx="1108311" cy="345016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Embedding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순서도: 문서 12">
            <a:extLst>
              <a:ext uri="{FF2B5EF4-FFF2-40B4-BE49-F238E27FC236}">
                <a16:creationId xmlns:a16="http://schemas.microsoft.com/office/drawing/2014/main" id="{B5115BBB-FAC8-454B-BA14-033DE4E67097}"/>
              </a:ext>
            </a:extLst>
          </p:cNvPr>
          <p:cNvSpPr/>
          <p:nvPr/>
        </p:nvSpPr>
        <p:spPr>
          <a:xfrm>
            <a:off x="6834181" y="3010109"/>
            <a:ext cx="1108311" cy="344417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Embedded Vector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D60613-FDB9-44BB-AB40-A36BDB80552D}"/>
              </a:ext>
            </a:extLst>
          </p:cNvPr>
          <p:cNvSpPr/>
          <p:nvPr/>
        </p:nvSpPr>
        <p:spPr>
          <a:xfrm>
            <a:off x="6834181" y="3605112"/>
            <a:ext cx="1108311" cy="344417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Train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순서도: 준비 14">
            <a:extLst>
              <a:ext uri="{FF2B5EF4-FFF2-40B4-BE49-F238E27FC236}">
                <a16:creationId xmlns:a16="http://schemas.microsoft.com/office/drawing/2014/main" id="{CCBC3AEA-9416-42A0-BB7C-68000D2FDED8}"/>
              </a:ext>
            </a:extLst>
          </p:cNvPr>
          <p:cNvSpPr/>
          <p:nvPr/>
        </p:nvSpPr>
        <p:spPr>
          <a:xfrm>
            <a:off x="5178075" y="3535165"/>
            <a:ext cx="1162893" cy="484309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KoBERT</a:t>
            </a:r>
            <a:r>
              <a:rPr lang="en-US" altLang="ko-KR" sz="900" dirty="0">
                <a:solidFill>
                  <a:schemeClr val="tx1"/>
                </a:solidFill>
              </a:rPr>
              <a:t> Classifier</a:t>
            </a:r>
            <a:endParaRPr lang="ko-KR" altLang="en-US" sz="900" dirty="0"/>
          </a:p>
        </p:txBody>
      </p:sp>
      <p:sp>
        <p:nvSpPr>
          <p:cNvPr id="16" name="순서도: 준비 15">
            <a:extLst>
              <a:ext uri="{FF2B5EF4-FFF2-40B4-BE49-F238E27FC236}">
                <a16:creationId xmlns:a16="http://schemas.microsoft.com/office/drawing/2014/main" id="{F5B32DC9-9452-4E3F-B700-027C449B00DF}"/>
              </a:ext>
            </a:extLst>
          </p:cNvPr>
          <p:cNvSpPr/>
          <p:nvPr/>
        </p:nvSpPr>
        <p:spPr>
          <a:xfrm>
            <a:off x="5178075" y="2344860"/>
            <a:ext cx="1162893" cy="484309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KoBERT</a:t>
            </a:r>
            <a:endParaRPr lang="ko-KR" altLang="en-US" sz="1000" dirty="0"/>
          </a:p>
        </p:txBody>
      </p:sp>
      <p:sp>
        <p:nvSpPr>
          <p:cNvPr id="4" name="순서도: 데이터 3">
            <a:extLst>
              <a:ext uri="{FF2B5EF4-FFF2-40B4-BE49-F238E27FC236}">
                <a16:creationId xmlns:a16="http://schemas.microsoft.com/office/drawing/2014/main" id="{07A362A6-91E0-4C88-92EF-B0182BE4EEE8}"/>
              </a:ext>
            </a:extLst>
          </p:cNvPr>
          <p:cNvSpPr/>
          <p:nvPr/>
        </p:nvSpPr>
        <p:spPr>
          <a:xfrm>
            <a:off x="6834181" y="4200115"/>
            <a:ext cx="1108311" cy="344418"/>
          </a:xfrm>
          <a:prstGeom prst="flowChartInputOutput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Accuracy</a:t>
            </a:r>
            <a:endParaRPr lang="ko-KR" altLang="en-US" sz="9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13A5723-A4DC-480B-A76B-43210EAC8DA0}"/>
              </a:ext>
            </a:extLst>
          </p:cNvPr>
          <p:cNvCxnSpPr>
            <a:stCxn id="7" idx="3"/>
            <a:endCxn id="8" idx="0"/>
          </p:cNvCxnSpPr>
          <p:nvPr/>
        </p:nvCxnSpPr>
        <p:spPr>
          <a:xfrm>
            <a:off x="7368689" y="947796"/>
            <a:ext cx="6529" cy="25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DDDAB8B-E498-4F46-AF7C-4D3C8F097AD8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7375218" y="1546912"/>
            <a:ext cx="13119" cy="25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E080055-B913-4298-912B-CB06198AD6E8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7388337" y="2123219"/>
            <a:ext cx="0" cy="29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5BFB81B-5506-45AA-9BFC-C46C364E8659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7388337" y="2759523"/>
            <a:ext cx="0" cy="25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04947C-B7DA-4526-B528-39893EBBEEA8}"/>
              </a:ext>
            </a:extLst>
          </p:cNvPr>
          <p:cNvCxnSpPr>
            <a:stCxn id="16" idx="3"/>
            <a:endCxn id="12" idx="1"/>
          </p:cNvCxnSpPr>
          <p:nvPr/>
        </p:nvCxnSpPr>
        <p:spPr>
          <a:xfrm>
            <a:off x="6340968" y="2587015"/>
            <a:ext cx="493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26668B-B5C1-41E8-B478-6979A4EC2FA2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7388337" y="3331756"/>
            <a:ext cx="0" cy="273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80000FF-9F47-47C4-B442-2F122757C831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6340968" y="3777320"/>
            <a:ext cx="493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A475EC1-6147-4F42-B996-E6FFE2022B1C}"/>
              </a:ext>
            </a:extLst>
          </p:cNvPr>
          <p:cNvCxnSpPr>
            <a:stCxn id="14" idx="2"/>
            <a:endCxn id="4" idx="1"/>
          </p:cNvCxnSpPr>
          <p:nvPr/>
        </p:nvCxnSpPr>
        <p:spPr>
          <a:xfrm>
            <a:off x="7388337" y="3949529"/>
            <a:ext cx="0" cy="25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Google Shape;285;p29">
            <a:extLst>
              <a:ext uri="{FF2B5EF4-FFF2-40B4-BE49-F238E27FC236}">
                <a16:creationId xmlns:a16="http://schemas.microsoft.com/office/drawing/2014/main" id="{C94CA4F7-034A-4881-817D-7B6B7A461C8E}"/>
              </a:ext>
            </a:extLst>
          </p:cNvPr>
          <p:cNvSpPr txBox="1">
            <a:spLocks/>
          </p:cNvSpPr>
          <p:nvPr/>
        </p:nvSpPr>
        <p:spPr>
          <a:xfrm>
            <a:off x="5178075" y="480411"/>
            <a:ext cx="432165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ko-KR" altLang="en-US" sz="120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방법론</a:t>
            </a:r>
            <a:endParaRPr lang="en-US" altLang="ko-KR" sz="12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253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11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314245" y="501060"/>
            <a:ext cx="341955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2. Experiments - Dataset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0B8F1A75-F704-41A8-A50D-6B3FDD2348CE}"/>
              </a:ext>
            </a:extLst>
          </p:cNvPr>
          <p:cNvSpPr/>
          <p:nvPr/>
        </p:nvSpPr>
        <p:spPr>
          <a:xfrm>
            <a:off x="7764421" y="617714"/>
            <a:ext cx="804002" cy="258570"/>
          </a:xfrm>
          <a:prstGeom prst="flowChartMagneticDisk">
            <a:avLst/>
          </a:prstGeom>
          <a:solidFill>
            <a:srgbClr val="FFFF00"/>
          </a:solidFill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500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5DC8C7-1A07-4585-8FED-9532EB9D8179}"/>
              </a:ext>
            </a:extLst>
          </p:cNvPr>
          <p:cNvSpPr/>
          <p:nvPr/>
        </p:nvSpPr>
        <p:spPr>
          <a:xfrm>
            <a:off x="7764421" y="1065971"/>
            <a:ext cx="804002" cy="190361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5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7B1E3B73-BEEE-45A4-BDF5-3E74DCED29BD}"/>
              </a:ext>
            </a:extLst>
          </p:cNvPr>
          <p:cNvSpPr/>
          <p:nvPr/>
        </p:nvSpPr>
        <p:spPr>
          <a:xfrm>
            <a:off x="7773718" y="1446019"/>
            <a:ext cx="785408" cy="190361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5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altLang="ko-KR" sz="5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5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184BFA-CDF3-48B6-94FE-F8C6FAE6890A}"/>
              </a:ext>
            </a:extLst>
          </p:cNvPr>
          <p:cNvSpPr/>
          <p:nvPr/>
        </p:nvSpPr>
        <p:spPr>
          <a:xfrm>
            <a:off x="7773718" y="1813847"/>
            <a:ext cx="785408" cy="190361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endParaRPr lang="ko-KR" altLang="en-US" sz="5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8436DFDD-F91F-4BB2-BCD5-C6A6C97FCD06}"/>
              </a:ext>
            </a:extLst>
          </p:cNvPr>
          <p:cNvSpPr/>
          <p:nvPr/>
        </p:nvSpPr>
        <p:spPr>
          <a:xfrm>
            <a:off x="7773718" y="2206325"/>
            <a:ext cx="785408" cy="190030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Embedded Vector</a:t>
            </a:r>
            <a:endParaRPr lang="ko-KR" altLang="en-US" sz="5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F1B54A-1630-470B-A1A5-9B18CC8E33E7}"/>
              </a:ext>
            </a:extLst>
          </p:cNvPr>
          <p:cNvSpPr/>
          <p:nvPr/>
        </p:nvSpPr>
        <p:spPr>
          <a:xfrm>
            <a:off x="7773718" y="2585258"/>
            <a:ext cx="785408" cy="190030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</a:t>
            </a:r>
            <a:endParaRPr lang="ko-KR" altLang="en-US" sz="5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순서도: 준비 9">
            <a:extLst>
              <a:ext uri="{FF2B5EF4-FFF2-40B4-BE49-F238E27FC236}">
                <a16:creationId xmlns:a16="http://schemas.microsoft.com/office/drawing/2014/main" id="{3F3B0A0B-D422-41FA-81EA-5C3491E5E778}"/>
              </a:ext>
            </a:extLst>
          </p:cNvPr>
          <p:cNvSpPr/>
          <p:nvPr/>
        </p:nvSpPr>
        <p:spPr>
          <a:xfrm>
            <a:off x="6843784" y="2546665"/>
            <a:ext cx="824088" cy="267215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r>
              <a:rPr lang="en-US" altLang="ko-KR" sz="5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Classifier</a:t>
            </a:r>
            <a:endParaRPr lang="ko-KR" altLang="en-US" sz="5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순서도: 준비 10">
            <a:extLst>
              <a:ext uri="{FF2B5EF4-FFF2-40B4-BE49-F238E27FC236}">
                <a16:creationId xmlns:a16="http://schemas.microsoft.com/office/drawing/2014/main" id="{DD276592-513B-4E60-800E-AB11C62712F6}"/>
              </a:ext>
            </a:extLst>
          </p:cNvPr>
          <p:cNvSpPr/>
          <p:nvPr/>
        </p:nvSpPr>
        <p:spPr>
          <a:xfrm>
            <a:off x="6843784" y="1787639"/>
            <a:ext cx="824088" cy="267215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5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BCD0D730-DB6A-49B6-8C92-CFF366455655}"/>
              </a:ext>
            </a:extLst>
          </p:cNvPr>
          <p:cNvSpPr/>
          <p:nvPr/>
        </p:nvSpPr>
        <p:spPr>
          <a:xfrm>
            <a:off x="7773718" y="2979742"/>
            <a:ext cx="785408" cy="190031"/>
          </a:xfrm>
          <a:prstGeom prst="flowChartInputOutput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Accuracy</a:t>
            </a:r>
            <a:endParaRPr lang="ko-KR" altLang="en-US" sz="5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DA88957-FF3A-43C6-B983-2823248AAB98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8166422" y="1256332"/>
            <a:ext cx="0" cy="189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FFE65F-5D15-477C-BCAB-58EE5FEA444F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8166422" y="1623795"/>
            <a:ext cx="0" cy="19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E360C2E-5E9F-4669-BE05-A6093A8DFD6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166422" y="2004208"/>
            <a:ext cx="0" cy="20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0340ACB-2C30-4BC2-8096-EE296EDC3B4F}"/>
              </a:ext>
            </a:extLst>
          </p:cNvPr>
          <p:cNvCxnSpPr>
            <a:stCxn id="11" idx="3"/>
            <a:endCxn id="7" idx="1"/>
          </p:cNvCxnSpPr>
          <p:nvPr/>
        </p:nvCxnSpPr>
        <p:spPr>
          <a:xfrm flipV="1">
            <a:off x="7667872" y="1909028"/>
            <a:ext cx="105846" cy="1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F8039AF-F025-4530-9072-523DF2FB556A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8166422" y="2383792"/>
            <a:ext cx="0" cy="20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32AB9C7-FB1C-48DD-B85E-24CD5175C061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7667872" y="2680273"/>
            <a:ext cx="1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3509D28-FFAD-41B6-86CF-7476D7482220}"/>
              </a:ext>
            </a:extLst>
          </p:cNvPr>
          <p:cNvCxnSpPr>
            <a:stCxn id="9" idx="2"/>
            <a:endCxn id="12" idx="1"/>
          </p:cNvCxnSpPr>
          <p:nvPr/>
        </p:nvCxnSpPr>
        <p:spPr>
          <a:xfrm>
            <a:off x="8166422" y="2775288"/>
            <a:ext cx="0" cy="204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4ED2B84-8736-40C5-A006-B46A2163DFC9}"/>
              </a:ext>
            </a:extLst>
          </p:cNvPr>
          <p:cNvCxnSpPr>
            <a:stCxn id="4" idx="3"/>
            <a:endCxn id="5" idx="0"/>
          </p:cNvCxnSpPr>
          <p:nvPr/>
        </p:nvCxnSpPr>
        <p:spPr>
          <a:xfrm>
            <a:off x="8166422" y="876284"/>
            <a:ext cx="0" cy="189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Google Shape;285;p29">
            <a:extLst>
              <a:ext uri="{FF2B5EF4-FFF2-40B4-BE49-F238E27FC236}">
                <a16:creationId xmlns:a16="http://schemas.microsoft.com/office/drawing/2014/main" id="{C8248940-4060-4C3C-8158-9B278AF8A0DE}"/>
              </a:ext>
            </a:extLst>
          </p:cNvPr>
          <p:cNvSpPr txBox="1">
            <a:spLocks/>
          </p:cNvSpPr>
          <p:nvPr/>
        </p:nvSpPr>
        <p:spPr>
          <a:xfrm>
            <a:off x="1725029" y="1623795"/>
            <a:ext cx="4317627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Dataset, ML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모델 개발 및 배포를 하는 오픈소스 중심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AI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플랫폼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5DF2A462-0854-40AA-9169-1FC0D4C96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47" y="1594474"/>
            <a:ext cx="1509782" cy="401685"/>
          </a:xfrm>
          <a:prstGeom prst="rect">
            <a:avLst/>
          </a:prstGeom>
        </p:spPr>
      </p:pic>
      <p:sp>
        <p:nvSpPr>
          <p:cNvPr id="50" name="Google Shape;285;p29">
            <a:extLst>
              <a:ext uri="{FF2B5EF4-FFF2-40B4-BE49-F238E27FC236}">
                <a16:creationId xmlns:a16="http://schemas.microsoft.com/office/drawing/2014/main" id="{F5200146-9471-47CF-9244-D54F3D6FD077}"/>
              </a:ext>
            </a:extLst>
          </p:cNvPr>
          <p:cNvSpPr txBox="1">
            <a:spLocks/>
          </p:cNvSpPr>
          <p:nvPr/>
        </p:nvSpPr>
        <p:spPr>
          <a:xfrm>
            <a:off x="314244" y="2273984"/>
            <a:ext cx="4082496" cy="705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KLUE-YNAT Dataset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연합뉴스 기사 제목으로 구성된 데이터셋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45,700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여개의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 data, 7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개의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class label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로 구성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buSzPct val="100000"/>
            </a:pPr>
            <a:endParaRPr lang="en-US" altLang="ko-KR" sz="13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E81FBF64-82D4-4492-AF30-C0D3D8DEE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233" y="2004208"/>
            <a:ext cx="2418995" cy="2042933"/>
          </a:xfrm>
          <a:prstGeom prst="rect">
            <a:avLst/>
          </a:prstGeom>
        </p:spPr>
      </p:pic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6D3494E5-2246-4092-A512-DAFF715367CB}"/>
              </a:ext>
            </a:extLst>
          </p:cNvPr>
          <p:cNvSpPr/>
          <p:nvPr/>
        </p:nvSpPr>
        <p:spPr>
          <a:xfrm>
            <a:off x="2022458" y="2843040"/>
            <a:ext cx="666020" cy="764160"/>
          </a:xfrm>
          <a:custGeom>
            <a:avLst/>
            <a:gdLst>
              <a:gd name="connsiteX0" fmla="*/ 641542 w 666020"/>
              <a:gd name="connsiteY0" fmla="*/ 22560 h 764160"/>
              <a:gd name="connsiteX1" fmla="*/ 591142 w 666020"/>
              <a:gd name="connsiteY1" fmla="*/ 36960 h 764160"/>
              <a:gd name="connsiteX2" fmla="*/ 15142 w 666020"/>
              <a:gd name="connsiteY2" fmla="*/ 368160 h 764160"/>
              <a:gd name="connsiteX3" fmla="*/ 173542 w 666020"/>
              <a:gd name="connsiteY3" fmla="*/ 764160 h 76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6020" h="764160">
                <a:moveTo>
                  <a:pt x="641542" y="22560"/>
                </a:moveTo>
                <a:cubicBezTo>
                  <a:pt x="668542" y="960"/>
                  <a:pt x="695542" y="-20640"/>
                  <a:pt x="591142" y="36960"/>
                </a:cubicBezTo>
                <a:cubicBezTo>
                  <a:pt x="486742" y="94560"/>
                  <a:pt x="84742" y="246960"/>
                  <a:pt x="15142" y="368160"/>
                </a:cubicBezTo>
                <a:cubicBezTo>
                  <a:pt x="-54458" y="489360"/>
                  <a:pt x="136342" y="693360"/>
                  <a:pt x="173542" y="7641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1" name="Google Shape;285;p29">
            <a:extLst>
              <a:ext uri="{FF2B5EF4-FFF2-40B4-BE49-F238E27FC236}">
                <a16:creationId xmlns:a16="http://schemas.microsoft.com/office/drawing/2014/main" id="{F68C8B8A-0DD5-47DC-A33E-C29B4F687EB6}"/>
              </a:ext>
            </a:extLst>
          </p:cNvPr>
          <p:cNvSpPr txBox="1">
            <a:spLocks/>
          </p:cNvSpPr>
          <p:nvPr/>
        </p:nvSpPr>
        <p:spPr>
          <a:xfrm>
            <a:off x="1070939" y="3607200"/>
            <a:ext cx="2262662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{'IT</a:t>
            </a:r>
            <a:r>
              <a:rPr lang="ko-KR" altLang="en-US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과학</a:t>
            </a: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': 0, '</a:t>
            </a:r>
            <a:r>
              <a:rPr lang="ko-KR" altLang="en-US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경제</a:t>
            </a: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': 1, '</a:t>
            </a:r>
            <a:r>
              <a:rPr lang="ko-KR" altLang="en-US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사회</a:t>
            </a: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': 2, '</a:t>
            </a:r>
            <a:r>
              <a:rPr lang="ko-KR" altLang="en-US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생활문화</a:t>
            </a: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': 3,</a:t>
            </a:r>
          </a:p>
          <a:p>
            <a:pPr>
              <a:buSzPct val="100000"/>
            </a:pP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'</a:t>
            </a:r>
            <a:r>
              <a:rPr lang="ko-KR" altLang="en-US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세계</a:t>
            </a: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': 4, '</a:t>
            </a:r>
            <a:r>
              <a:rPr lang="ko-KR" altLang="en-US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스포츠</a:t>
            </a: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': 5, '</a:t>
            </a:r>
            <a:r>
              <a:rPr lang="ko-KR" altLang="en-US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정치</a:t>
            </a: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': 6}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293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12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314245" y="501060"/>
            <a:ext cx="479877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 – Preprocessing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0B8F1A75-F704-41A8-A50D-6B3FDD2348CE}"/>
              </a:ext>
            </a:extLst>
          </p:cNvPr>
          <p:cNvSpPr/>
          <p:nvPr/>
        </p:nvSpPr>
        <p:spPr>
          <a:xfrm>
            <a:off x="7764421" y="617714"/>
            <a:ext cx="804002" cy="258570"/>
          </a:xfrm>
          <a:prstGeom prst="flowChartMagneticDisk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i="1" dirty="0">
                <a:solidFill>
                  <a:schemeClr val="tx1"/>
                </a:solidFill>
              </a:rPr>
              <a:t>Dataset</a:t>
            </a:r>
            <a:endParaRPr lang="ko-KR" altLang="en-US" sz="500" i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5DC8C7-1A07-4585-8FED-9532EB9D8179}"/>
              </a:ext>
            </a:extLst>
          </p:cNvPr>
          <p:cNvSpPr/>
          <p:nvPr/>
        </p:nvSpPr>
        <p:spPr>
          <a:xfrm>
            <a:off x="7764421" y="1065971"/>
            <a:ext cx="804002" cy="190361"/>
          </a:xfrm>
          <a:prstGeom prst="rect">
            <a:avLst/>
          </a:prstGeom>
          <a:solidFill>
            <a:srgbClr val="FFFF00"/>
          </a:solidFill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Preprocessing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7B1E3B73-BEEE-45A4-BDF5-3E74DCED29BD}"/>
              </a:ext>
            </a:extLst>
          </p:cNvPr>
          <p:cNvSpPr/>
          <p:nvPr/>
        </p:nvSpPr>
        <p:spPr>
          <a:xfrm>
            <a:off x="7773718" y="1446019"/>
            <a:ext cx="785408" cy="190361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Preprocessing</a:t>
            </a:r>
            <a:endParaRPr lang="ko-KR" altLang="en-US" sz="500" dirty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Dataset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184BFA-CDF3-48B6-94FE-F8C6FAE6890A}"/>
              </a:ext>
            </a:extLst>
          </p:cNvPr>
          <p:cNvSpPr/>
          <p:nvPr/>
        </p:nvSpPr>
        <p:spPr>
          <a:xfrm>
            <a:off x="7773718" y="1813847"/>
            <a:ext cx="785408" cy="190361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Embedding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8436DFDD-F91F-4BB2-BCD5-C6A6C97FCD06}"/>
              </a:ext>
            </a:extLst>
          </p:cNvPr>
          <p:cNvSpPr/>
          <p:nvPr/>
        </p:nvSpPr>
        <p:spPr>
          <a:xfrm>
            <a:off x="7773718" y="2206325"/>
            <a:ext cx="785408" cy="190030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Embedded Vector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F1B54A-1630-470B-A1A5-9B18CC8E33E7}"/>
              </a:ext>
            </a:extLst>
          </p:cNvPr>
          <p:cNvSpPr/>
          <p:nvPr/>
        </p:nvSpPr>
        <p:spPr>
          <a:xfrm>
            <a:off x="7773718" y="2585258"/>
            <a:ext cx="785408" cy="190030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Train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0" name="순서도: 준비 9">
            <a:extLst>
              <a:ext uri="{FF2B5EF4-FFF2-40B4-BE49-F238E27FC236}">
                <a16:creationId xmlns:a16="http://schemas.microsoft.com/office/drawing/2014/main" id="{3F3B0A0B-D422-41FA-81EA-5C3491E5E778}"/>
              </a:ext>
            </a:extLst>
          </p:cNvPr>
          <p:cNvSpPr/>
          <p:nvPr/>
        </p:nvSpPr>
        <p:spPr>
          <a:xfrm>
            <a:off x="6843784" y="2546665"/>
            <a:ext cx="824088" cy="267215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>
                <a:solidFill>
                  <a:schemeClr val="tx1"/>
                </a:solidFill>
              </a:rPr>
              <a:t>KoBERT</a:t>
            </a:r>
            <a:r>
              <a:rPr lang="en-US" altLang="ko-KR" sz="500" dirty="0">
                <a:solidFill>
                  <a:schemeClr val="tx1"/>
                </a:solidFill>
              </a:rPr>
              <a:t> Classifier</a:t>
            </a:r>
            <a:endParaRPr lang="ko-KR" altLang="en-US" sz="500" dirty="0"/>
          </a:p>
        </p:txBody>
      </p:sp>
      <p:sp>
        <p:nvSpPr>
          <p:cNvPr id="11" name="순서도: 준비 10">
            <a:extLst>
              <a:ext uri="{FF2B5EF4-FFF2-40B4-BE49-F238E27FC236}">
                <a16:creationId xmlns:a16="http://schemas.microsoft.com/office/drawing/2014/main" id="{DD276592-513B-4E60-800E-AB11C62712F6}"/>
              </a:ext>
            </a:extLst>
          </p:cNvPr>
          <p:cNvSpPr/>
          <p:nvPr/>
        </p:nvSpPr>
        <p:spPr>
          <a:xfrm>
            <a:off x="6843784" y="1787639"/>
            <a:ext cx="824088" cy="267215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>
                <a:solidFill>
                  <a:schemeClr val="tx1"/>
                </a:solidFill>
              </a:rPr>
              <a:t>KoBERT</a:t>
            </a:r>
            <a:endParaRPr lang="ko-KR" altLang="en-US" sz="500" dirty="0"/>
          </a:p>
        </p:txBody>
      </p:sp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BCD0D730-DB6A-49B6-8C92-CFF366455655}"/>
              </a:ext>
            </a:extLst>
          </p:cNvPr>
          <p:cNvSpPr/>
          <p:nvPr/>
        </p:nvSpPr>
        <p:spPr>
          <a:xfrm>
            <a:off x="7773718" y="2979742"/>
            <a:ext cx="785408" cy="190031"/>
          </a:xfrm>
          <a:prstGeom prst="flowChartInputOutput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Accuracy</a:t>
            </a:r>
            <a:endParaRPr lang="ko-KR" altLang="en-US" sz="5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DA88957-FF3A-43C6-B983-2823248AAB98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8166422" y="1256332"/>
            <a:ext cx="0" cy="189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FFE65F-5D15-477C-BCAB-58EE5FEA444F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8166422" y="1623795"/>
            <a:ext cx="0" cy="19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E360C2E-5E9F-4669-BE05-A6093A8DFD6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166422" y="2004208"/>
            <a:ext cx="0" cy="20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0340ACB-2C30-4BC2-8096-EE296EDC3B4F}"/>
              </a:ext>
            </a:extLst>
          </p:cNvPr>
          <p:cNvCxnSpPr>
            <a:stCxn id="11" idx="3"/>
            <a:endCxn id="7" idx="1"/>
          </p:cNvCxnSpPr>
          <p:nvPr/>
        </p:nvCxnSpPr>
        <p:spPr>
          <a:xfrm flipV="1">
            <a:off x="7667872" y="1909028"/>
            <a:ext cx="105846" cy="1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F8039AF-F025-4530-9072-523DF2FB556A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8166422" y="2383792"/>
            <a:ext cx="0" cy="20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32AB9C7-FB1C-48DD-B85E-24CD5175C061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7667872" y="2680273"/>
            <a:ext cx="1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3509D28-FFAD-41B6-86CF-7476D7482220}"/>
              </a:ext>
            </a:extLst>
          </p:cNvPr>
          <p:cNvCxnSpPr>
            <a:stCxn id="9" idx="2"/>
            <a:endCxn id="12" idx="1"/>
          </p:cNvCxnSpPr>
          <p:nvPr/>
        </p:nvCxnSpPr>
        <p:spPr>
          <a:xfrm>
            <a:off x="8166422" y="2775288"/>
            <a:ext cx="0" cy="204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4ED2B84-8736-40C5-A006-B46A2163DFC9}"/>
              </a:ext>
            </a:extLst>
          </p:cNvPr>
          <p:cNvCxnSpPr>
            <a:stCxn id="4" idx="3"/>
            <a:endCxn id="5" idx="0"/>
          </p:cNvCxnSpPr>
          <p:nvPr/>
        </p:nvCxnSpPr>
        <p:spPr>
          <a:xfrm>
            <a:off x="8166422" y="876284"/>
            <a:ext cx="0" cy="189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Google Shape;285;p29">
            <a:extLst>
              <a:ext uri="{FF2B5EF4-FFF2-40B4-BE49-F238E27FC236}">
                <a16:creationId xmlns:a16="http://schemas.microsoft.com/office/drawing/2014/main" id="{F5200146-9471-47CF-9244-D54F3D6FD077}"/>
              </a:ext>
            </a:extLst>
          </p:cNvPr>
          <p:cNvSpPr txBox="1">
            <a:spLocks/>
          </p:cNvSpPr>
          <p:nvPr/>
        </p:nvSpPr>
        <p:spPr>
          <a:xfrm>
            <a:off x="489504" y="1384368"/>
            <a:ext cx="4082496" cy="705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Preprocessing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영어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특수문자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줄바꿈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tap,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숫자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한자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연속 띄어쓰기 제거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label</a:t>
            </a:r>
          </a:p>
          <a:p>
            <a:pPr>
              <a:buSzPct val="100000"/>
            </a:pPr>
            <a:endParaRPr lang="en-US" altLang="ko-KR" sz="13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811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13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09793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10" name="Google Shape;285;p29">
            <a:extLst>
              <a:ext uri="{FF2B5EF4-FFF2-40B4-BE49-F238E27FC236}">
                <a16:creationId xmlns:a16="http://schemas.microsoft.com/office/drawing/2014/main" id="{DA207032-A5B5-437F-8CCF-880A495DD9FE}"/>
              </a:ext>
            </a:extLst>
          </p:cNvPr>
          <p:cNvSpPr txBox="1">
            <a:spLocks/>
          </p:cNvSpPr>
          <p:nvPr/>
        </p:nvSpPr>
        <p:spPr>
          <a:xfrm>
            <a:off x="419795" y="1747840"/>
            <a:ext cx="432165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2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Ablation Studies</a:t>
            </a:r>
          </a:p>
        </p:txBody>
      </p:sp>
      <p:sp>
        <p:nvSpPr>
          <p:cNvPr id="11" name="Google Shape;285;p29">
            <a:extLst>
              <a:ext uri="{FF2B5EF4-FFF2-40B4-BE49-F238E27FC236}">
                <a16:creationId xmlns:a16="http://schemas.microsoft.com/office/drawing/2014/main" id="{E6486DA2-85F8-4102-90ED-F713D113A506}"/>
              </a:ext>
            </a:extLst>
          </p:cNvPr>
          <p:cNvSpPr txBox="1">
            <a:spLocks/>
          </p:cNvSpPr>
          <p:nvPr/>
        </p:nvSpPr>
        <p:spPr>
          <a:xfrm>
            <a:off x="326526" y="2029484"/>
            <a:ext cx="3971124" cy="203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NER(Named Entity Recognition) 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대해 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968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14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A178205C-9EFC-41D0-B287-8FF07FCF1DBB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47914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Appendix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7FC05CC4-488C-493D-AA2B-9550FDED7089}"/>
              </a:ext>
            </a:extLst>
          </p:cNvPr>
          <p:cNvSpPr txBox="1">
            <a:spLocks/>
          </p:cNvSpPr>
          <p:nvPr/>
        </p:nvSpPr>
        <p:spPr>
          <a:xfrm>
            <a:off x="528847" y="987347"/>
            <a:ext cx="4624400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2p.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언어 모델의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pre-training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은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NLP 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향상시키는 데 효과적임이 입증됨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5" name="Google Shape;285;p29">
            <a:extLst>
              <a:ext uri="{FF2B5EF4-FFF2-40B4-BE49-F238E27FC236}">
                <a16:creationId xmlns:a16="http://schemas.microsoft.com/office/drawing/2014/main" id="{51487DB9-95F0-4FE5-8322-0F44F7957729}"/>
              </a:ext>
            </a:extLst>
          </p:cNvPr>
          <p:cNvSpPr txBox="1">
            <a:spLocks/>
          </p:cNvSpPr>
          <p:nvPr/>
        </p:nvSpPr>
        <p:spPr>
          <a:xfrm>
            <a:off x="748589" y="1155934"/>
            <a:ext cx="3603674" cy="24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700" b="0" i="1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(Dai and Le, 2015; Peters et al., 2018a; Radford et al., 2018; Howard and Ruder, 2018)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F69C9F-9FF3-4DAA-B26D-32D2189AEB07}"/>
              </a:ext>
            </a:extLst>
          </p:cNvPr>
          <p:cNvSpPr txBox="1"/>
          <p:nvPr/>
        </p:nvSpPr>
        <p:spPr>
          <a:xfrm>
            <a:off x="3489097" y="2306170"/>
            <a:ext cx="2824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3p, </a:t>
            </a:r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ELMo,GPT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에 대한 설명 추가 </a:t>
            </a:r>
          </a:p>
        </p:txBody>
      </p:sp>
    </p:spTree>
    <p:extLst>
      <p:ext uri="{BB962C8B-B14F-4D97-AF65-F5344CB8AC3E}">
        <p14:creationId xmlns:p14="http://schemas.microsoft.com/office/powerpoint/2010/main" val="425348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15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3FE43F-D46F-4DB0-BEB0-23EAA6C09F5B}"/>
              </a:ext>
            </a:extLst>
          </p:cNvPr>
          <p:cNvSpPr txBox="1"/>
          <p:nvPr/>
        </p:nvSpPr>
        <p:spPr>
          <a:xfrm>
            <a:off x="464234" y="56708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WordPiece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dirty="0" err="1">
                <a:latin typeface="Noto Sans" panose="020B0502040504020204" pitchFamily="34" charset="0"/>
                <a:cs typeface="Noto Sans" panose="020B0502040504020204" pitchFamily="34" charset="0"/>
              </a:rPr>
              <a:t>토크나이저란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</a:t>
            </a:r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667FF8A-D0A8-4ACC-A63C-F7CA5D4AC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387" y="874858"/>
            <a:ext cx="83647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WordPiece는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서브워드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subword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) 기반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토크나이저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, 단어를 더 작은 의미 단위로 쪼개서 표현할 수 있어.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기존의 단어 단위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토크나이저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(예: 공백 기준으로 나누는 방식)와 다르게,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희귀 단어(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rare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words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)도 처리 가능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한 게 장점이야.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BERT는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학습 데이터에서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자주 등장하는 단어는 그대로 유지하고, 희귀 단어는 더 작은 단위(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서브워드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)로 분할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하는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WordPiece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방식을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채택했어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.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B15BE02-CB2F-4677-A67E-74319A96F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467694"/>
              </p:ext>
            </p:extLst>
          </p:nvPr>
        </p:nvGraphicFramePr>
        <p:xfrm>
          <a:off x="712788" y="1824355"/>
          <a:ext cx="7718424" cy="853440"/>
        </p:xfrm>
        <a:graphic>
          <a:graphicData uri="http://schemas.openxmlformats.org/drawingml/2006/table">
            <a:tbl>
              <a:tblPr/>
              <a:tblGrid>
                <a:gridCol w="1929606">
                  <a:extLst>
                    <a:ext uri="{9D8B030D-6E8A-4147-A177-3AD203B41FA5}">
                      <a16:colId xmlns:a16="http://schemas.microsoft.com/office/drawing/2014/main" val="3660052951"/>
                    </a:ext>
                  </a:extLst>
                </a:gridCol>
                <a:gridCol w="1929606">
                  <a:extLst>
                    <a:ext uri="{9D8B030D-6E8A-4147-A177-3AD203B41FA5}">
                      <a16:colId xmlns:a16="http://schemas.microsoft.com/office/drawing/2014/main" val="1085615896"/>
                    </a:ext>
                  </a:extLst>
                </a:gridCol>
                <a:gridCol w="1929606">
                  <a:extLst>
                    <a:ext uri="{9D8B030D-6E8A-4147-A177-3AD203B41FA5}">
                      <a16:colId xmlns:a16="http://schemas.microsoft.com/office/drawing/2014/main" val="3633651628"/>
                    </a:ext>
                  </a:extLst>
                </a:gridCol>
                <a:gridCol w="1929606">
                  <a:extLst>
                    <a:ext uri="{9D8B030D-6E8A-4147-A177-3AD203B41FA5}">
                      <a16:colId xmlns:a16="http://schemas.microsoft.com/office/drawing/2014/main" val="14940238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800" dirty="0" err="1">
                          <a:latin typeface="Noto Sans" panose="020B0502040504020204" pitchFamily="34" charset="0"/>
                        </a:rPr>
                        <a:t>토크나이저</a:t>
                      </a:r>
                      <a:endParaRPr lang="ko-KR" altLang="en-US" sz="800" dirty="0">
                        <a:latin typeface="Noto Sans" panose="020B050204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방식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장점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단점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818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latin typeface="Noto Sans" panose="020B0502040504020204" pitchFamily="34" charset="0"/>
                        </a:rPr>
                        <a:t>WordPiece</a:t>
                      </a:r>
                      <a:r>
                        <a:rPr lang="en-US" sz="800" b="1" dirty="0">
                          <a:latin typeface="Noto Sans" panose="020B0502040504020204" pitchFamily="34" charset="0"/>
                        </a:rPr>
                        <a:t> (BERT)</a:t>
                      </a:r>
                      <a:endParaRPr 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데이터 빈도 기반 </a:t>
                      </a:r>
                      <a:r>
                        <a:rPr lang="ko-KR" altLang="en-US" sz="800" dirty="0" err="1">
                          <a:latin typeface="Noto Sans" panose="020B0502040504020204" pitchFamily="34" charset="0"/>
                        </a:rPr>
                        <a:t>서브워드</a:t>
                      </a:r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 학습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희귀 단어 처리 가능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처음 보는 단어는 쪼개질 수 있음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689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Noto Sans" panose="020B0502040504020204" pitchFamily="34" charset="0"/>
                        </a:rPr>
                        <a:t>Byte Pair Encoding (BPE, GPT </a:t>
                      </a:r>
                      <a:r>
                        <a:rPr lang="ko-KR" altLang="en-US" sz="800" b="1" dirty="0"/>
                        <a:t>계열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병합된 </a:t>
                      </a:r>
                      <a:r>
                        <a:rPr lang="ko-KR" altLang="en-US" sz="800" dirty="0" err="1">
                          <a:latin typeface="Noto Sans" panose="020B0502040504020204" pitchFamily="34" charset="0"/>
                        </a:rPr>
                        <a:t>서브워드</a:t>
                      </a:r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 학습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압축률 높음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단어 학습 효율적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다국어에서는 성능이 떨어질 수 있음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236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latin typeface="Noto Sans" panose="020B0502040504020204" pitchFamily="34" charset="0"/>
                        </a:rPr>
                        <a:t>SentencePiece</a:t>
                      </a:r>
                      <a:r>
                        <a:rPr lang="en-US" sz="800" b="1" dirty="0"/>
                        <a:t> (T5, ALBERT)</a:t>
                      </a:r>
                      <a:endParaRPr 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공백 없이 바로 </a:t>
                      </a:r>
                      <a:r>
                        <a:rPr lang="ko-KR" altLang="en-US" sz="800" dirty="0" err="1">
                          <a:latin typeface="Noto Sans" panose="020B0502040504020204" pitchFamily="34" charset="0"/>
                        </a:rPr>
                        <a:t>서브워드</a:t>
                      </a:r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 분할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띄어쓰기 없는 언어에서도 강함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단어 경계를 인위적으로 설정해야 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8353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9A8934F-27F4-452E-8CD8-568955C25657}"/>
              </a:ext>
            </a:extLst>
          </p:cNvPr>
          <p:cNvSpPr txBox="1"/>
          <p:nvPr/>
        </p:nvSpPr>
        <p:spPr>
          <a:xfrm>
            <a:off x="4846350" y="2840116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🔹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BERT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에서 </a:t>
            </a:r>
            <a:r>
              <a:rPr lang="en-US" altLang="ko-KR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WordPiece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사용 이유</a:t>
            </a:r>
          </a:p>
          <a:p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✅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희귀 단어도 효과적으로 학습 가능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전체 단어를 그대로 학습하면 너무 많은 파라미터 필요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  <a:b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✅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입력 크기 제한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(512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토큰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내에서 효율적인 표현 가능</a:t>
            </a:r>
            <a:b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</a:b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✅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OOV(Out-Of-Vocabulary)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문제 해결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 → 완전히 모르는 단어도 부분적으로 해석 가능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04FE044-7C1D-49DA-A086-DCB208CF8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234" y="2781389"/>
            <a:ext cx="3836307" cy="201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🔹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WordPiece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토크나이저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작동 방식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1️⃣ 자주 등장하는 단어는 그대로 유지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예: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playing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→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["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playing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"]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(빈도가 높으므로 그대로 유지)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2️⃣ 희귀한 단어는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서브워드로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분할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예: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unhappiness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→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["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un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", "##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happiness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"]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"##"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는 앞 단어와 이어지는 부분(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subword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)이라는 의미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happiness"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는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단독으로 존재할 수 있지만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un"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은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따로 분리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3️⃣ 완전히 새로운 단어는 문자 단위로 쪼갬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예: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xylozine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(훈련 데이터에서 없는 단어) →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["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", "##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yl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", "##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oz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", "##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ine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"]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처음 보는 단어도 일정 부분 유사한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서브워드로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표현 가능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478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16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3CEA3336-0C79-499E-B9A7-4E6F88B163AD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47914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Appendix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06D85784-23B7-43C3-962A-8F15E8BBDA06}"/>
              </a:ext>
            </a:extLst>
          </p:cNvPr>
          <p:cNvSpPr txBox="1">
            <a:spLocks/>
          </p:cNvSpPr>
          <p:nvPr/>
        </p:nvSpPr>
        <p:spPr>
          <a:xfrm>
            <a:off x="419795" y="1747840"/>
            <a:ext cx="432165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2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Ablation Studies</a:t>
            </a:r>
          </a:p>
        </p:txBody>
      </p:sp>
      <p:sp>
        <p:nvSpPr>
          <p:cNvPr id="5" name="Google Shape;285;p29">
            <a:extLst>
              <a:ext uri="{FF2B5EF4-FFF2-40B4-BE49-F238E27FC236}">
                <a16:creationId xmlns:a16="http://schemas.microsoft.com/office/drawing/2014/main" id="{8FA31ED5-CFA9-4128-B762-14A33C10A379}"/>
              </a:ext>
            </a:extLst>
          </p:cNvPr>
          <p:cNvSpPr txBox="1">
            <a:spLocks/>
          </p:cNvSpPr>
          <p:nvPr/>
        </p:nvSpPr>
        <p:spPr>
          <a:xfrm>
            <a:off x="326526" y="2029484"/>
            <a:ext cx="3971124" cy="203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NER(Named Entity Recognition) 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대해 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651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17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365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18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797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19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17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7F4BC116-1494-6FEA-4569-154505FB9A70}"/>
              </a:ext>
            </a:extLst>
          </p:cNvPr>
          <p:cNvSpPr txBox="1">
            <a:spLocks/>
          </p:cNvSpPr>
          <p:nvPr/>
        </p:nvSpPr>
        <p:spPr>
          <a:xfrm>
            <a:off x="291386" y="1012497"/>
            <a:ext cx="2176149" cy="1293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</a:t>
            </a:r>
            <a:r>
              <a:rPr lang="en-US" altLang="ko-KR" sz="2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</a:t>
            </a:r>
          </a:p>
          <a:p>
            <a:r>
              <a:rPr lang="en-US" altLang="ko-KR" sz="2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</a:t>
            </a:r>
            <a:r>
              <a:rPr lang="en-US" altLang="ko-KR" sz="2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Experiments</a:t>
            </a:r>
            <a:br>
              <a:rPr lang="en-US" altLang="ko-KR" sz="2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2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3. </a:t>
            </a:r>
            <a:r>
              <a:rPr lang="en-US" altLang="ko-KR" sz="2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conclusion</a:t>
            </a:r>
          </a:p>
        </p:txBody>
      </p:sp>
      <p:sp>
        <p:nvSpPr>
          <p:cNvPr id="5" name="Google Shape;285;p29">
            <a:extLst>
              <a:ext uri="{FF2B5EF4-FFF2-40B4-BE49-F238E27FC236}">
                <a16:creationId xmlns:a16="http://schemas.microsoft.com/office/drawing/2014/main" id="{DA5BC1DC-5537-1DF6-541B-FC4ECFA79348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47914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Contents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D0BD0-1BCD-4DDB-6FB1-4246A7A41059}"/>
              </a:ext>
            </a:extLst>
          </p:cNvPr>
          <p:cNvSpPr txBox="1"/>
          <p:nvPr/>
        </p:nvSpPr>
        <p:spPr>
          <a:xfrm>
            <a:off x="3489097" y="2306170"/>
            <a:ext cx="19431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  <a:p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Huggingface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dataset</a:t>
            </a:r>
          </a:p>
          <a:p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Wandb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  <a:p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colab</a:t>
            </a:r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92A273-D77E-4CE2-8F60-56277FCC7370}"/>
              </a:ext>
            </a:extLst>
          </p:cNvPr>
          <p:cNvSpPr txBox="1"/>
          <p:nvPr/>
        </p:nvSpPr>
        <p:spPr>
          <a:xfrm>
            <a:off x="5507500" y="465974"/>
            <a:ext cx="30667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1. BERT 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설명 </a:t>
            </a:r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2. 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실험 구조 </a:t>
            </a:r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설명</a:t>
            </a:r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데이터셋 </a:t>
            </a:r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huggingface</a:t>
            </a:r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yangwang825/</a:t>
            </a:r>
            <a:r>
              <a:rPr lang="en-US" altLang="ko-KR" b="0" dirty="0" err="1">
                <a:solidFill>
                  <a:schemeClr val="tx1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klue-ynat</a:t>
            </a:r>
            <a:endParaRPr lang="en-US" altLang="ko-KR" b="0" dirty="0">
              <a:solidFill>
                <a:schemeClr val="tx1"/>
              </a:solidFill>
              <a:effectLst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라벨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카테고리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</a:p>
          <a:p>
            <a:r>
              <a:rPr lang="ko-KR" alt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전처리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영어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특스문자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줄바꿈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탭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숫자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단독 숫자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한자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연속된  띄어쓰기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제거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매핑 포함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</a:p>
          <a:p>
            <a:r>
              <a:rPr lang="ko-KR" altLang="en-US" b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라벨당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동일한 수로 통일</a:t>
            </a:r>
            <a:endParaRPr lang="en-US" altLang="ko-KR" b="0" dirty="0">
              <a:solidFill>
                <a:srgbClr val="000000"/>
              </a:solidFill>
              <a:effectLst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Train:test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= 8:2</a:t>
            </a:r>
          </a:p>
          <a:p>
            <a:r>
              <a:rPr lang="ko-KR" alt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토크나이저</a:t>
            </a: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Skt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/kobert-base-v1</a:t>
            </a: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Train_input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contexts </a:t>
            </a: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인코딩 </a:t>
            </a:r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</a:t>
            </a:r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in:valid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= 9:1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분류모델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skt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/kobert-base-v1</a:t>
            </a:r>
          </a:p>
          <a:p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WandB</a:t>
            </a:r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E81239-B9CA-4428-9F59-6AB9F12E947D}"/>
              </a:ext>
            </a:extLst>
          </p:cNvPr>
          <p:cNvSpPr txBox="1"/>
          <p:nvPr/>
        </p:nvSpPr>
        <p:spPr>
          <a:xfrm>
            <a:off x="724841" y="2998667"/>
            <a:ext cx="24336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Optimizer = </a:t>
            </a:r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AdamW</a:t>
            </a:r>
            <a:b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method = bayes</a:t>
            </a:r>
          </a:p>
          <a:p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Parameter: epoch 2~10 </a:t>
            </a:r>
          </a:p>
          <a:p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Batch size: 4,8,16,32</a:t>
            </a:r>
          </a:p>
          <a:p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Lr: 1e-6 ~ 1e-3</a:t>
            </a:r>
          </a:p>
          <a:p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Sweep: 30 </a:t>
            </a:r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20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62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21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479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22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002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23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821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24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378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25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370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26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41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08;p58">
            <a:extLst>
              <a:ext uri="{FF2B5EF4-FFF2-40B4-BE49-F238E27FC236}">
                <a16:creationId xmlns:a16="http://schemas.microsoft.com/office/drawing/2014/main" id="{ED1E9BFB-50D8-4484-81B2-6ACDAF7729A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2D9A5113-F034-435C-A9C4-A69938C93AA8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252215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 –</a:t>
            </a:r>
            <a:r>
              <a:rPr lang="ko-KR" altLang="en-US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접근 방식</a:t>
            </a:r>
          </a:p>
        </p:txBody>
      </p:sp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4D1F348F-CEA8-4CB5-A732-B8FFE375366D}"/>
              </a:ext>
            </a:extLst>
          </p:cNvPr>
          <p:cNvSpPr txBox="1">
            <a:spLocks/>
          </p:cNvSpPr>
          <p:nvPr/>
        </p:nvSpPr>
        <p:spPr>
          <a:xfrm>
            <a:off x="528846" y="987347"/>
            <a:ext cx="5226911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ko-KR" altLang="en-US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언어 모델의 </a:t>
            </a:r>
            <a:r>
              <a:rPr lang="en-US" altLang="ko-KR" sz="12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pre-training</a:t>
            </a:r>
            <a:r>
              <a:rPr lang="ko-KR" altLang="en-US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은 </a:t>
            </a:r>
            <a:r>
              <a:rPr lang="en-US" altLang="ko-KR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NLP task</a:t>
            </a:r>
            <a:r>
              <a:rPr lang="ko-KR" altLang="en-US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향상시키는 데 효과적임이 입증됨</a:t>
            </a:r>
            <a:endParaRPr lang="en-US" altLang="ko-KR" sz="12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8" name="Google Shape;285;p29">
            <a:extLst>
              <a:ext uri="{FF2B5EF4-FFF2-40B4-BE49-F238E27FC236}">
                <a16:creationId xmlns:a16="http://schemas.microsoft.com/office/drawing/2014/main" id="{08A6E83E-1595-41FB-A77C-44CB42F8A797}"/>
              </a:ext>
            </a:extLst>
          </p:cNvPr>
          <p:cNvSpPr txBox="1">
            <a:spLocks/>
          </p:cNvSpPr>
          <p:nvPr/>
        </p:nvSpPr>
        <p:spPr>
          <a:xfrm>
            <a:off x="528847" y="1799800"/>
            <a:ext cx="4472927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Pre-training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된 언어 표현을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downstream 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적용하는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두가지 전략</a:t>
            </a:r>
            <a:endParaRPr lang="en-US" altLang="ko-KR" sz="1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9" name="Google Shape;285;p29">
            <a:extLst>
              <a:ext uri="{FF2B5EF4-FFF2-40B4-BE49-F238E27FC236}">
                <a16:creationId xmlns:a16="http://schemas.microsoft.com/office/drawing/2014/main" id="{FD23A284-F0DA-42F2-AED0-AEE299F0205D}"/>
              </a:ext>
            </a:extLst>
          </p:cNvPr>
          <p:cNvSpPr txBox="1">
            <a:spLocks/>
          </p:cNvSpPr>
          <p:nvPr/>
        </p:nvSpPr>
        <p:spPr>
          <a:xfrm>
            <a:off x="528845" y="2112829"/>
            <a:ext cx="7495191" cy="933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   Fine-tuning Approaches: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특정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맞게 사전 학습된 모델 파라미터를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미세 조정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하고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최소한의 추가적인 파라미터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더함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                                                  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대표적인 모델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–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GPT</a:t>
            </a:r>
          </a:p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   Feature-based Approaches: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사전 학습된 모델을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고정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(Freeze)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시키고 특정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위한 특징 추출로 사용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                                                        대표적인 모델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-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ELMo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14FB3E-58DF-43F2-ADC7-765CEA059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260" y="3063277"/>
            <a:ext cx="4807480" cy="148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1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4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09793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ABCC3741-5204-47FC-A1DC-BF95C7662E6C}"/>
              </a:ext>
            </a:extLst>
          </p:cNvPr>
          <p:cNvSpPr txBox="1">
            <a:spLocks/>
          </p:cNvSpPr>
          <p:nvPr/>
        </p:nvSpPr>
        <p:spPr>
          <a:xfrm>
            <a:off x="1297935" y="530147"/>
            <a:ext cx="3703839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Bidirectional Encoder Representations from Transformer</a:t>
            </a:r>
          </a:p>
        </p:txBody>
      </p:sp>
      <p:sp>
        <p:nvSpPr>
          <p:cNvPr id="5" name="Google Shape;285;p29">
            <a:extLst>
              <a:ext uri="{FF2B5EF4-FFF2-40B4-BE49-F238E27FC236}">
                <a16:creationId xmlns:a16="http://schemas.microsoft.com/office/drawing/2014/main" id="{EB3A3E4F-7B9C-48D4-BC66-9E93B08E1132}"/>
              </a:ext>
            </a:extLst>
          </p:cNvPr>
          <p:cNvSpPr txBox="1">
            <a:spLocks/>
          </p:cNvSpPr>
          <p:nvPr/>
        </p:nvSpPr>
        <p:spPr>
          <a:xfrm>
            <a:off x="560444" y="1008458"/>
            <a:ext cx="7544809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는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양방향 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transformer encoder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구조를 통해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Fine-tuning Approaches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효과적으로 수행할 수 있도록 설계된 모델</a:t>
            </a:r>
            <a:endParaRPr lang="en-US" altLang="ko-KR" sz="1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E162AA1E-CDA0-4F90-9F77-9F82CF053988}"/>
              </a:ext>
            </a:extLst>
          </p:cNvPr>
          <p:cNvSpPr txBox="1">
            <a:spLocks/>
          </p:cNvSpPr>
          <p:nvPr/>
        </p:nvSpPr>
        <p:spPr>
          <a:xfrm>
            <a:off x="517896" y="2425477"/>
            <a:ext cx="4873147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Bidirectional Context: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단어의 앞뒤 문맥을 동시에 고려 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Self-Attention Mechanism: Transformer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의 핵심 개념인 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Self-Attention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활용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D8BF32-A23F-4DFD-A7D1-7285C5714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41" y="2973873"/>
            <a:ext cx="1819529" cy="16290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7372DA5-0EE7-488C-8601-DF7210F4F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037" y="1486769"/>
            <a:ext cx="1841535" cy="1347871"/>
          </a:xfrm>
          <a:prstGeom prst="rect">
            <a:avLst/>
          </a:prstGeom>
        </p:spPr>
      </p:pic>
      <p:sp>
        <p:nvSpPr>
          <p:cNvPr id="14" name="Google Shape;285;p29">
            <a:extLst>
              <a:ext uri="{FF2B5EF4-FFF2-40B4-BE49-F238E27FC236}">
                <a16:creationId xmlns:a16="http://schemas.microsoft.com/office/drawing/2014/main" id="{F62C0FBF-22A5-4C06-9AA2-9C8218B1714D}"/>
              </a:ext>
            </a:extLst>
          </p:cNvPr>
          <p:cNvSpPr txBox="1">
            <a:spLocks/>
          </p:cNvSpPr>
          <p:nvPr/>
        </p:nvSpPr>
        <p:spPr>
          <a:xfrm>
            <a:off x="517896" y="2146099"/>
            <a:ext cx="7544809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특징</a:t>
            </a:r>
            <a:endParaRPr lang="en-US" altLang="ko-KR" sz="1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47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5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09793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ABCC3741-5204-47FC-A1DC-BF95C7662E6C}"/>
              </a:ext>
            </a:extLst>
          </p:cNvPr>
          <p:cNvSpPr txBox="1">
            <a:spLocks/>
          </p:cNvSpPr>
          <p:nvPr/>
        </p:nvSpPr>
        <p:spPr>
          <a:xfrm>
            <a:off x="1297935" y="530147"/>
            <a:ext cx="3703839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Bidirectional Encoder Representations from Transformer</a:t>
            </a:r>
          </a:p>
        </p:txBody>
      </p:sp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E162AA1E-CDA0-4F90-9F77-9F82CF053988}"/>
              </a:ext>
            </a:extLst>
          </p:cNvPr>
          <p:cNvSpPr txBox="1">
            <a:spLocks/>
          </p:cNvSpPr>
          <p:nvPr/>
        </p:nvSpPr>
        <p:spPr>
          <a:xfrm>
            <a:off x="291386" y="887503"/>
            <a:ext cx="6504998" cy="70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1. input representation = Token embedding + Segment embedding + Position embedding</a:t>
            </a:r>
          </a:p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2. pre-training: MLM &amp; NSP</a:t>
            </a:r>
          </a:p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3. fine-tuning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19821A-B736-45E3-9A07-55C33F0C9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332" y="2085056"/>
            <a:ext cx="3088789" cy="1490935"/>
          </a:xfrm>
          <a:prstGeom prst="rect">
            <a:avLst/>
          </a:prstGeom>
        </p:spPr>
      </p:pic>
      <p:sp>
        <p:nvSpPr>
          <p:cNvPr id="8" name="Google Shape;285;p29">
            <a:extLst>
              <a:ext uri="{FF2B5EF4-FFF2-40B4-BE49-F238E27FC236}">
                <a16:creationId xmlns:a16="http://schemas.microsoft.com/office/drawing/2014/main" id="{FB3F599B-62CD-4E75-8C9A-D359AE87C9F4}"/>
              </a:ext>
            </a:extLst>
          </p:cNvPr>
          <p:cNvSpPr txBox="1">
            <a:spLocks/>
          </p:cNvSpPr>
          <p:nvPr/>
        </p:nvSpPr>
        <p:spPr>
          <a:xfrm>
            <a:off x="581585" y="2680180"/>
            <a:ext cx="4873147" cy="810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Token embedding: </a:t>
            </a:r>
            <a:r>
              <a:rPr lang="en-US" altLang="ko-KR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WordPiece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ko-KR" altLang="en-US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토크나이저를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이용하여 토큰화 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Segment embedding: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여러 문장이 연결되어 있을 경우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[SEP]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토큰을 기준으로 문장을 </a:t>
            </a:r>
            <a:r>
              <a:rPr lang="ko-KR" altLang="en-US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임베딩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Position embedding: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기존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Transformer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방식이 아닌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학습 가능한 벡터를 사용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9" name="Google Shape;285;p29">
            <a:extLst>
              <a:ext uri="{FF2B5EF4-FFF2-40B4-BE49-F238E27FC236}">
                <a16:creationId xmlns:a16="http://schemas.microsoft.com/office/drawing/2014/main" id="{0667A3B7-CDE6-4E9C-9D72-F937A5A1D8B2}"/>
              </a:ext>
            </a:extLst>
          </p:cNvPr>
          <p:cNvSpPr txBox="1">
            <a:spLocks/>
          </p:cNvSpPr>
          <p:nvPr/>
        </p:nvSpPr>
        <p:spPr>
          <a:xfrm>
            <a:off x="581585" y="1813163"/>
            <a:ext cx="4873147" cy="608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[CLS]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Tx/>
              <a:buChar char="-"/>
            </a:pP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문장의 시작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을 알려주는 토큰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Tx/>
              <a:buChar char="-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Classification 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에서는 문장의 정보를 담아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레이블링</a:t>
            </a:r>
            <a:endParaRPr lang="en-US" altLang="ko-KR" sz="1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006DBF5-013C-46D5-B6CE-6AC407C28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531" y="2085056"/>
            <a:ext cx="921404" cy="188212"/>
          </a:xfrm>
          <a:prstGeom prst="rect">
            <a:avLst/>
          </a:prstGeom>
        </p:spPr>
      </p:pic>
      <p:sp>
        <p:nvSpPr>
          <p:cNvPr id="14" name="Google Shape;285;p29">
            <a:extLst>
              <a:ext uri="{FF2B5EF4-FFF2-40B4-BE49-F238E27FC236}">
                <a16:creationId xmlns:a16="http://schemas.microsoft.com/office/drawing/2014/main" id="{45DD9B74-D19C-4330-9A91-AF31E4E238E0}"/>
              </a:ext>
            </a:extLst>
          </p:cNvPr>
          <p:cNvSpPr txBox="1">
            <a:spLocks/>
          </p:cNvSpPr>
          <p:nvPr/>
        </p:nvSpPr>
        <p:spPr>
          <a:xfrm>
            <a:off x="5759044" y="2039994"/>
            <a:ext cx="418377" cy="23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8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[CLS]</a:t>
            </a:r>
          </a:p>
        </p:txBody>
      </p:sp>
    </p:spTree>
    <p:extLst>
      <p:ext uri="{BB962C8B-B14F-4D97-AF65-F5344CB8AC3E}">
        <p14:creationId xmlns:p14="http://schemas.microsoft.com/office/powerpoint/2010/main" val="315356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6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09793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ABCC3741-5204-47FC-A1DC-BF95C7662E6C}"/>
              </a:ext>
            </a:extLst>
          </p:cNvPr>
          <p:cNvSpPr txBox="1">
            <a:spLocks/>
          </p:cNvSpPr>
          <p:nvPr/>
        </p:nvSpPr>
        <p:spPr>
          <a:xfrm>
            <a:off x="1297935" y="530147"/>
            <a:ext cx="3703839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Bidirectional Encoder Representations from Transformer</a:t>
            </a:r>
          </a:p>
        </p:txBody>
      </p:sp>
      <p:sp>
        <p:nvSpPr>
          <p:cNvPr id="9" name="Google Shape;285;p29">
            <a:extLst>
              <a:ext uri="{FF2B5EF4-FFF2-40B4-BE49-F238E27FC236}">
                <a16:creationId xmlns:a16="http://schemas.microsoft.com/office/drawing/2014/main" id="{0497900A-AE5A-4958-9F57-9529A9BF4860}"/>
              </a:ext>
            </a:extLst>
          </p:cNvPr>
          <p:cNvSpPr txBox="1">
            <a:spLocks/>
          </p:cNvSpPr>
          <p:nvPr/>
        </p:nvSpPr>
        <p:spPr>
          <a:xfrm>
            <a:off x="291386" y="887503"/>
            <a:ext cx="6504998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1. input representation </a:t>
            </a:r>
          </a:p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2. pre-training: MLM &amp; NSP</a:t>
            </a:r>
          </a:p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3. fine-tuning</a:t>
            </a:r>
          </a:p>
        </p:txBody>
      </p:sp>
      <p:sp>
        <p:nvSpPr>
          <p:cNvPr id="10" name="Google Shape;285;p29">
            <a:extLst>
              <a:ext uri="{FF2B5EF4-FFF2-40B4-BE49-F238E27FC236}">
                <a16:creationId xmlns:a16="http://schemas.microsoft.com/office/drawing/2014/main" id="{98C8A40F-D87D-497C-9D92-06FCF52778C1}"/>
              </a:ext>
            </a:extLst>
          </p:cNvPr>
          <p:cNvSpPr txBox="1">
            <a:spLocks/>
          </p:cNvSpPr>
          <p:nvPr/>
        </p:nvSpPr>
        <p:spPr>
          <a:xfrm>
            <a:off x="458510" y="1792199"/>
            <a:ext cx="4978654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Masked Language Model (MLM) 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-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입력에서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무작위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15%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의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토큰을 </a:t>
            </a:r>
            <a:r>
              <a:rPr lang="ko-KR" altLang="en-US" sz="10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마스킹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후 주변 단어를 활용해 </a:t>
            </a:r>
            <a:r>
              <a:rPr lang="ko-KR" altLang="en-US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마스킹된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토큰을 예측 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-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이 과정에서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는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단어의 양방향 문맥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단어간 관계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문법과 문장 구조 등을 학습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함</a:t>
            </a:r>
            <a:endParaRPr lang="en-US" altLang="ko-KR" sz="1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11" name="Google Shape;285;p29">
            <a:extLst>
              <a:ext uri="{FF2B5EF4-FFF2-40B4-BE49-F238E27FC236}">
                <a16:creationId xmlns:a16="http://schemas.microsoft.com/office/drawing/2014/main" id="{945CB498-39B6-4555-BF32-3D21F2871568}"/>
              </a:ext>
            </a:extLst>
          </p:cNvPr>
          <p:cNvSpPr txBox="1">
            <a:spLocks/>
          </p:cNvSpPr>
          <p:nvPr/>
        </p:nvSpPr>
        <p:spPr>
          <a:xfrm>
            <a:off x="458509" y="2397974"/>
            <a:ext cx="5506193" cy="112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80%: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토큰을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[MASK]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토큰으로 변경한다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. 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ex) My </a:t>
            </a:r>
            <a:r>
              <a:rPr lang="en-US" altLang="ko-KR" sz="1000" b="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dog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is cute. He likes playing -&gt; My </a:t>
            </a:r>
            <a:r>
              <a:rPr lang="en-US" altLang="ko-KR" sz="1000" b="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[MASK]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is cute. He likes playing.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endParaRPr lang="en-US" altLang="ko-KR" sz="3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10%: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토큰을 랜덤하게 다른 토큰으로 변경한다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. 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ex) My dog is cute. </a:t>
            </a:r>
            <a:r>
              <a:rPr lang="en-US" altLang="ko-KR" sz="1000" b="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He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likes playing -&gt; My dog is cute. </a:t>
            </a:r>
            <a:r>
              <a:rPr lang="en-US" altLang="ko-KR" sz="1000" b="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King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likes playing.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endParaRPr lang="en-US" altLang="ko-KR" sz="3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10%: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동일한 토큰으로 그대로 남겨둔다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. 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ex) My dog is cute. He likes playing -&gt; My dog is cute. He likes playing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A293BA-D4BE-4750-AD74-3D9246994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485" y="2104572"/>
            <a:ext cx="3461553" cy="1545651"/>
          </a:xfrm>
          <a:prstGeom prst="rect">
            <a:avLst/>
          </a:prstGeom>
        </p:spPr>
      </p:pic>
      <p:sp>
        <p:nvSpPr>
          <p:cNvPr id="12" name="Google Shape;285;p29">
            <a:extLst>
              <a:ext uri="{FF2B5EF4-FFF2-40B4-BE49-F238E27FC236}">
                <a16:creationId xmlns:a16="http://schemas.microsoft.com/office/drawing/2014/main" id="{C4D8E246-874A-4A3F-BDD7-3F7D6F12C756}"/>
              </a:ext>
            </a:extLst>
          </p:cNvPr>
          <p:cNvSpPr txBox="1">
            <a:spLocks/>
          </p:cNvSpPr>
          <p:nvPr/>
        </p:nvSpPr>
        <p:spPr>
          <a:xfrm>
            <a:off x="592152" y="3650223"/>
            <a:ext cx="5506193" cy="77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위와 같은 </a:t>
            </a:r>
            <a:r>
              <a:rPr lang="ko-KR" altLang="en-US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마스킹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기법을 통해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228600" indent="-228600">
              <a:buSzPct val="100000"/>
              <a:buFont typeface="+mj-lt"/>
              <a:buAutoNum type="arabicPeriod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Overfitting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방지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 </a:t>
            </a:r>
          </a:p>
          <a:p>
            <a:pPr marL="228600" indent="-228600">
              <a:buSzPct val="100000"/>
              <a:buFont typeface="+mj-lt"/>
              <a:buAutoNum type="arabicPeriod"/>
            </a:pP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노이즈가 포함된 상황에서도 문맥을 파악할 수 있음 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228600" indent="-228600">
              <a:buSzPct val="100000"/>
              <a:buFont typeface="+mj-lt"/>
              <a:buAutoNum type="arabicPeriod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[MASK]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에만 의존하지 않도록 함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5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09793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ABCC3741-5204-47FC-A1DC-BF95C7662E6C}"/>
              </a:ext>
            </a:extLst>
          </p:cNvPr>
          <p:cNvSpPr txBox="1">
            <a:spLocks/>
          </p:cNvSpPr>
          <p:nvPr/>
        </p:nvSpPr>
        <p:spPr>
          <a:xfrm>
            <a:off x="1297935" y="530147"/>
            <a:ext cx="3703839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Bidirectional Encoder Representations from Transformer</a:t>
            </a:r>
          </a:p>
        </p:txBody>
      </p:sp>
      <p:sp>
        <p:nvSpPr>
          <p:cNvPr id="9" name="Google Shape;285;p29">
            <a:extLst>
              <a:ext uri="{FF2B5EF4-FFF2-40B4-BE49-F238E27FC236}">
                <a16:creationId xmlns:a16="http://schemas.microsoft.com/office/drawing/2014/main" id="{0497900A-AE5A-4958-9F57-9529A9BF4860}"/>
              </a:ext>
            </a:extLst>
          </p:cNvPr>
          <p:cNvSpPr txBox="1">
            <a:spLocks/>
          </p:cNvSpPr>
          <p:nvPr/>
        </p:nvSpPr>
        <p:spPr>
          <a:xfrm>
            <a:off x="291386" y="887503"/>
            <a:ext cx="6504998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1. input representation </a:t>
            </a:r>
          </a:p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2. pre-training: MLM &amp; NSP</a:t>
            </a:r>
          </a:p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3. fine-tuning</a:t>
            </a:r>
          </a:p>
        </p:txBody>
      </p:sp>
      <p:sp>
        <p:nvSpPr>
          <p:cNvPr id="12" name="Google Shape;285;p29">
            <a:extLst>
              <a:ext uri="{FF2B5EF4-FFF2-40B4-BE49-F238E27FC236}">
                <a16:creationId xmlns:a16="http://schemas.microsoft.com/office/drawing/2014/main" id="{CCD781AC-76F0-4C3E-AC67-055163E39DF0}"/>
              </a:ext>
            </a:extLst>
          </p:cNvPr>
          <p:cNvSpPr txBox="1">
            <a:spLocks/>
          </p:cNvSpPr>
          <p:nvPr/>
        </p:nvSpPr>
        <p:spPr>
          <a:xfrm>
            <a:off x="458509" y="1792199"/>
            <a:ext cx="5506193" cy="72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Next Sentence Prediction (NSP)  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-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입력된 두 문장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A,B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이어지는 문장인지를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이진분류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- BERT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문장 관계를 학습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함</a:t>
            </a:r>
            <a:endParaRPr lang="en-US" altLang="ko-KR" sz="1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- Classification,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QA, NLI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등 두 문장 관계를 이용하는 것이 중요한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활용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2A4083-2713-4EC6-A42C-0E33514AC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714" y="1847518"/>
            <a:ext cx="3484623" cy="1698754"/>
          </a:xfrm>
          <a:prstGeom prst="rect">
            <a:avLst/>
          </a:prstGeom>
        </p:spPr>
      </p:pic>
      <p:sp>
        <p:nvSpPr>
          <p:cNvPr id="14" name="Google Shape;285;p29">
            <a:extLst>
              <a:ext uri="{FF2B5EF4-FFF2-40B4-BE49-F238E27FC236}">
                <a16:creationId xmlns:a16="http://schemas.microsoft.com/office/drawing/2014/main" id="{090C7F48-BF93-4852-89FD-95E58B375BA7}"/>
              </a:ext>
            </a:extLst>
          </p:cNvPr>
          <p:cNvSpPr txBox="1">
            <a:spLocks/>
          </p:cNvSpPr>
          <p:nvPr/>
        </p:nvSpPr>
        <p:spPr>
          <a:xfrm>
            <a:off x="458509" y="2696895"/>
            <a:ext cx="5506193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문장 쌍 학습 데이터셋 구성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50%: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뒤에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따라오는 문장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“</a:t>
            </a:r>
            <a:r>
              <a:rPr lang="en-US" altLang="ko-KR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IsNext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”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레이블링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50%: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A, B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관련 없는 무작위 선택 문장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. “</a:t>
            </a:r>
            <a:r>
              <a:rPr lang="en-US" altLang="ko-KR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NotNext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”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레이블링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934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8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09793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ABCC3741-5204-47FC-A1DC-BF95C7662E6C}"/>
              </a:ext>
            </a:extLst>
          </p:cNvPr>
          <p:cNvSpPr txBox="1">
            <a:spLocks/>
          </p:cNvSpPr>
          <p:nvPr/>
        </p:nvSpPr>
        <p:spPr>
          <a:xfrm>
            <a:off x="1297935" y="530147"/>
            <a:ext cx="3703839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Bidirectional Encoder Representations from Transformer</a:t>
            </a:r>
          </a:p>
        </p:txBody>
      </p:sp>
      <p:sp>
        <p:nvSpPr>
          <p:cNvPr id="9" name="Google Shape;285;p29">
            <a:extLst>
              <a:ext uri="{FF2B5EF4-FFF2-40B4-BE49-F238E27FC236}">
                <a16:creationId xmlns:a16="http://schemas.microsoft.com/office/drawing/2014/main" id="{0497900A-AE5A-4958-9F57-9529A9BF4860}"/>
              </a:ext>
            </a:extLst>
          </p:cNvPr>
          <p:cNvSpPr txBox="1">
            <a:spLocks/>
          </p:cNvSpPr>
          <p:nvPr/>
        </p:nvSpPr>
        <p:spPr>
          <a:xfrm>
            <a:off x="291386" y="887503"/>
            <a:ext cx="6504998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1. input representation </a:t>
            </a:r>
          </a:p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2. pre-training: MLM &amp; NSP</a:t>
            </a:r>
          </a:p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3. fine-tuning</a:t>
            </a:r>
          </a:p>
        </p:txBody>
      </p:sp>
      <p:sp>
        <p:nvSpPr>
          <p:cNvPr id="10" name="Google Shape;285;p29">
            <a:extLst>
              <a:ext uri="{FF2B5EF4-FFF2-40B4-BE49-F238E27FC236}">
                <a16:creationId xmlns:a16="http://schemas.microsoft.com/office/drawing/2014/main" id="{D80ABCAA-9D39-4B47-87FA-D0316727258E}"/>
              </a:ext>
            </a:extLst>
          </p:cNvPr>
          <p:cNvSpPr txBox="1">
            <a:spLocks/>
          </p:cNvSpPr>
          <p:nvPr/>
        </p:nvSpPr>
        <p:spPr>
          <a:xfrm>
            <a:off x="817945" y="2167934"/>
            <a:ext cx="4183829" cy="807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Fine-tuning</a:t>
            </a:r>
          </a:p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- </a:t>
            </a:r>
            <a:r>
              <a:rPr lang="ko-KR" altLang="en-US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사전학습된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NLP 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맞춰 조정하는 과정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- BERT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의 가중치를 기반으로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Layer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또는 파라미터를 추가하여 </a:t>
            </a:r>
            <a:r>
              <a:rPr lang="ko-KR" altLang="en-US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레이블링된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데이터에서 전이학습 진행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4F6624-29E3-40E5-BC45-5532259DA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50" y="2001151"/>
            <a:ext cx="3485422" cy="132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51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9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09793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10" name="Google Shape;285;p29">
            <a:extLst>
              <a:ext uri="{FF2B5EF4-FFF2-40B4-BE49-F238E27FC236}">
                <a16:creationId xmlns:a16="http://schemas.microsoft.com/office/drawing/2014/main" id="{DA207032-A5B5-437F-8CCF-880A495DD9FE}"/>
              </a:ext>
            </a:extLst>
          </p:cNvPr>
          <p:cNvSpPr txBox="1">
            <a:spLocks/>
          </p:cNvSpPr>
          <p:nvPr/>
        </p:nvSpPr>
        <p:spPr>
          <a:xfrm>
            <a:off x="419795" y="1747840"/>
            <a:ext cx="432165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2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Experiments: </a:t>
            </a:r>
            <a:r>
              <a:rPr lang="en-US" altLang="ko-KR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11</a:t>
            </a:r>
            <a:r>
              <a:rPr lang="ko-KR" altLang="en-US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개의 </a:t>
            </a:r>
            <a:r>
              <a:rPr lang="en-US" altLang="ko-KR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NLP task</a:t>
            </a:r>
            <a:r>
              <a:rPr lang="ko-KR" altLang="en-US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대해 </a:t>
            </a:r>
            <a:r>
              <a:rPr lang="en-US" altLang="ko-KR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 Fine-tuning</a:t>
            </a:r>
            <a:r>
              <a:rPr lang="ko-KR" altLang="en-US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endParaRPr lang="en-US" altLang="ko-KR" sz="12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11" name="Google Shape;285;p29">
            <a:extLst>
              <a:ext uri="{FF2B5EF4-FFF2-40B4-BE49-F238E27FC236}">
                <a16:creationId xmlns:a16="http://schemas.microsoft.com/office/drawing/2014/main" id="{E6486DA2-85F8-4102-90ED-F713D113A506}"/>
              </a:ext>
            </a:extLst>
          </p:cNvPr>
          <p:cNvSpPr txBox="1">
            <a:spLocks/>
          </p:cNvSpPr>
          <p:nvPr/>
        </p:nvSpPr>
        <p:spPr>
          <a:xfrm>
            <a:off x="326526" y="2029484"/>
            <a:ext cx="3971124" cy="203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GLUE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평가체계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8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항목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: AI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인간의 언어 능력을 얼마나 따라왔는지 정량적 성능지표를 만들어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NLP task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평가체계를 표준화한 것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SQuAD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v1.1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: 10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만개의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QA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쌍 데이터셋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. QA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포함되어 있는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passage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주어지면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Answer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의 범위를 예측하는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task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SQuAD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v2.0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주어진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passage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Answer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존재하지 않을 가능성 추가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SWAG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근거 있는 추론을 평가하는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11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만개의 문장 쌍 데이터셋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.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문장이 주어졌을 때 보기로 주어진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4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개의 문장 중 가장 잘 어울리는 문장을 찾는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D41EFD-6E53-40F2-92D2-4F25A2227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360" y="853507"/>
            <a:ext cx="3969841" cy="8022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9EF968-2284-4622-95C9-454F25828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360" y="1864552"/>
            <a:ext cx="1579124" cy="13817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0F5815C-A655-470E-80D6-68A584D727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698" y="1864552"/>
            <a:ext cx="2062068" cy="13868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F9DD08E-7357-4025-8A8D-F3F9D26623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9360" y="3455081"/>
            <a:ext cx="1579124" cy="1236421"/>
          </a:xfrm>
          <a:prstGeom prst="rect">
            <a:avLst/>
          </a:prstGeom>
        </p:spPr>
      </p:pic>
      <p:sp>
        <p:nvSpPr>
          <p:cNvPr id="19" name="Google Shape;285;p29">
            <a:extLst>
              <a:ext uri="{FF2B5EF4-FFF2-40B4-BE49-F238E27FC236}">
                <a16:creationId xmlns:a16="http://schemas.microsoft.com/office/drawing/2014/main" id="{36C58CC0-E49D-4B08-82BE-0F951ECCD6A3}"/>
              </a:ext>
            </a:extLst>
          </p:cNvPr>
          <p:cNvSpPr txBox="1">
            <a:spLocks/>
          </p:cNvSpPr>
          <p:nvPr/>
        </p:nvSpPr>
        <p:spPr>
          <a:xfrm>
            <a:off x="4741447" y="1649941"/>
            <a:ext cx="885611" cy="19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6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SQuAD</a:t>
            </a:r>
            <a:r>
              <a:rPr lang="en-US" altLang="ko-KR" sz="6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v1.1</a:t>
            </a:r>
          </a:p>
        </p:txBody>
      </p:sp>
      <p:sp>
        <p:nvSpPr>
          <p:cNvPr id="20" name="Google Shape;285;p29">
            <a:extLst>
              <a:ext uri="{FF2B5EF4-FFF2-40B4-BE49-F238E27FC236}">
                <a16:creationId xmlns:a16="http://schemas.microsoft.com/office/drawing/2014/main" id="{2EFFDA2E-7957-40BA-9D66-542CD7D648EE}"/>
              </a:ext>
            </a:extLst>
          </p:cNvPr>
          <p:cNvSpPr txBox="1">
            <a:spLocks/>
          </p:cNvSpPr>
          <p:nvPr/>
        </p:nvSpPr>
        <p:spPr>
          <a:xfrm>
            <a:off x="4741447" y="624123"/>
            <a:ext cx="885611" cy="19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6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GLUE</a:t>
            </a:r>
          </a:p>
        </p:txBody>
      </p:sp>
      <p:sp>
        <p:nvSpPr>
          <p:cNvPr id="21" name="Google Shape;285;p29">
            <a:extLst>
              <a:ext uri="{FF2B5EF4-FFF2-40B4-BE49-F238E27FC236}">
                <a16:creationId xmlns:a16="http://schemas.microsoft.com/office/drawing/2014/main" id="{352124A4-710F-437B-9FCE-E65DA96C30E8}"/>
              </a:ext>
            </a:extLst>
          </p:cNvPr>
          <p:cNvSpPr txBox="1">
            <a:spLocks/>
          </p:cNvSpPr>
          <p:nvPr/>
        </p:nvSpPr>
        <p:spPr>
          <a:xfrm>
            <a:off x="6553835" y="1649941"/>
            <a:ext cx="885611" cy="19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6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SQuAD</a:t>
            </a:r>
            <a:r>
              <a:rPr lang="en-US" altLang="ko-KR" sz="6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v2.0</a:t>
            </a:r>
          </a:p>
        </p:txBody>
      </p:sp>
      <p:sp>
        <p:nvSpPr>
          <p:cNvPr id="22" name="Google Shape;285;p29">
            <a:extLst>
              <a:ext uri="{FF2B5EF4-FFF2-40B4-BE49-F238E27FC236}">
                <a16:creationId xmlns:a16="http://schemas.microsoft.com/office/drawing/2014/main" id="{1D9FA12A-B4C6-432D-87B0-6F44BCED13A9}"/>
              </a:ext>
            </a:extLst>
          </p:cNvPr>
          <p:cNvSpPr txBox="1">
            <a:spLocks/>
          </p:cNvSpPr>
          <p:nvPr/>
        </p:nvSpPr>
        <p:spPr>
          <a:xfrm>
            <a:off x="4741446" y="3265098"/>
            <a:ext cx="885611" cy="19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6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SWAG</a:t>
            </a:r>
          </a:p>
        </p:txBody>
      </p:sp>
    </p:spTree>
    <p:extLst>
      <p:ext uri="{BB962C8B-B14F-4D97-AF65-F5344CB8AC3E}">
        <p14:creationId xmlns:p14="http://schemas.microsoft.com/office/powerpoint/2010/main" val="850437409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D8CEC9"/>
      </a:lt1>
      <a:dk2>
        <a:srgbClr val="927C71"/>
      </a:dk2>
      <a:lt2>
        <a:srgbClr val="FAFAFA"/>
      </a:lt2>
      <a:accent1>
        <a:srgbClr val="C99A7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1289</Words>
  <Application>Microsoft Office PowerPoint</Application>
  <PresentationFormat>화면 슬라이드 쇼(16:9)</PresentationFormat>
  <Paragraphs>213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Mulish</vt:lpstr>
      <vt:lpstr>Arial</vt:lpstr>
      <vt:lpstr>Noto Sans</vt:lpstr>
      <vt:lpstr>Quicksand</vt:lpstr>
      <vt:lpstr>Nunito Light</vt:lpstr>
      <vt:lpstr>Elegant Bachelor Thesis by Slidesgo</vt:lpstr>
      <vt:lpstr>BERT: WanB를 활용한 하이퍼파라미터 조정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Bachelor Thesis</dc:title>
  <cp:lastModifiedBy>승건 이</cp:lastModifiedBy>
  <cp:revision>32</cp:revision>
  <dcterms:modified xsi:type="dcterms:W3CDTF">2025-02-27T14:21:57Z</dcterms:modified>
</cp:coreProperties>
</file>