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ulish" panose="020B0600000101010101" charset="0"/>
      <p:regular r:id="rId33"/>
      <p:bold r:id="rId34"/>
      <p:italic r:id="rId35"/>
      <p:boldItalic r:id="rId36"/>
    </p:embeddedFont>
    <p:embeddedFont>
      <p:font typeface="Noto Sans" panose="020B0502040504020204" pitchFamily="34" charset="0"/>
      <p:regular r:id="rId37"/>
      <p:bold r:id="rId38"/>
      <p:italic r:id="rId39"/>
      <p:boldItalic r:id="rId40"/>
    </p:embeddedFont>
    <p:embeddedFont>
      <p:font typeface="Nunito Light" pitchFamily="2" charset="0"/>
      <p:regular r:id="rId41"/>
      <p:italic r:id="rId42"/>
    </p:embeddedFont>
    <p:embeddedFont>
      <p:font typeface="Quicksand" panose="020B0600000101010101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PnsPxW5wZ3y7xFk8G9seIHFS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60ED9-19F6-4A84-85BA-78F865012872}">
  <a:tblStyle styleId="{0E960ED9-19F6-4A84-85BA-78F865012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c263190d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3c263190d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c263190d2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33c263190d2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c263190d2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33c263190d2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" name="Google Shape;15;p3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3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7" name="Google Shape;17;p3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3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2" name="Google Shape;32;p3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3" name="Google Shape;33;p3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" name="Google Shape;34;p3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5" name="Google Shape;35;p3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0" name="Google Shape;40;p3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1" name="Google Shape;41;p3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2" name="Google Shape;42;p3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43;p3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49;p1"/>
          <p:cNvSpPr txBox="1"/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BERT: 시각화를 </a:t>
            </a:r>
            <a:r>
              <a:rPr lang="en-US" sz="18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이용한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 하이퍼파라미터 튜닝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석사과정 이승건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 카테고리 분류 task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6861478" y="480049"/>
            <a:ext cx="1134549" cy="468640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6861283" y="1124026"/>
            <a:ext cx="1134549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874596" y="1638512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Tokenized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6874596" y="2146498"/>
            <a:ext cx="1108311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874268" y="3179048"/>
            <a:ext cx="1108311" cy="344417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5105039" y="2076851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133464" y="1054081"/>
            <a:ext cx="1207208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KoBERT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0"/>
          <p:cNvCxnSpPr>
            <a:stCxn id="149" idx="2"/>
            <a:endCxn id="150" idx="0"/>
          </p:cNvCxnSpPr>
          <p:nvPr/>
        </p:nvCxnSpPr>
        <p:spPr>
          <a:xfrm>
            <a:off x="7428752" y="1960719"/>
            <a:ext cx="0" cy="18577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10"/>
          <p:cNvCxnSpPr>
            <a:cxnSpLocks/>
            <a:stCxn id="151" idx="2"/>
            <a:endCxn id="163" idx="0"/>
          </p:cNvCxnSpPr>
          <p:nvPr/>
        </p:nvCxnSpPr>
        <p:spPr>
          <a:xfrm flipH="1">
            <a:off x="7428229" y="3523465"/>
            <a:ext cx="195" cy="16717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p10"/>
          <p:cNvSpPr txBox="1"/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Tokenizer, Classfier: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kykim/bert-kor-base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네이버, 카카오, 뉴스, 위키피디아 데이터를 기반으로 학습된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YNAT(45.7k train dataset)</a:t>
            </a:r>
            <a:endParaRPr/>
          </a:p>
        </p:txBody>
      </p:sp>
      <p:cxnSp>
        <p:nvCxnSpPr>
          <p:cNvPr id="159" name="Google Shape;159;p10"/>
          <p:cNvCxnSpPr>
            <a:stCxn id="148" idx="2"/>
            <a:endCxn id="149" idx="0"/>
          </p:cNvCxnSpPr>
          <p:nvPr/>
        </p:nvCxnSpPr>
        <p:spPr>
          <a:xfrm>
            <a:off x="7428558" y="1469042"/>
            <a:ext cx="194" cy="16947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10"/>
          <p:cNvCxnSpPr>
            <a:cxnSpLocks/>
            <a:stCxn id="147" idx="3"/>
            <a:endCxn id="148" idx="0"/>
          </p:cNvCxnSpPr>
          <p:nvPr/>
        </p:nvCxnSpPr>
        <p:spPr>
          <a:xfrm flipH="1">
            <a:off x="7428558" y="948689"/>
            <a:ext cx="195" cy="175337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4572000" y="1180660"/>
            <a:ext cx="0" cy="2838814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10"/>
          <p:cNvSpPr txBox="1"/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WandB를 활용한 시각화&amp;최적화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874073" y="3638524"/>
            <a:ext cx="1108311" cy="416933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0"/>
          <p:cNvCxnSpPr>
            <a:cxnSpLocks/>
            <a:endCxn id="148" idx="1"/>
          </p:cNvCxnSpPr>
          <p:nvPr/>
        </p:nvCxnSpPr>
        <p:spPr>
          <a:xfrm>
            <a:off x="6333366" y="1296204"/>
            <a:ext cx="528000" cy="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49;p10">
            <a:extLst>
              <a:ext uri="{FF2B5EF4-FFF2-40B4-BE49-F238E27FC236}">
                <a16:creationId xmlns:a16="http://schemas.microsoft.com/office/drawing/2014/main" id="{80548D2B-4B60-0E90-EBB7-F3E9A68581F8}"/>
              </a:ext>
            </a:extLst>
          </p:cNvPr>
          <p:cNvSpPr/>
          <p:nvPr/>
        </p:nvSpPr>
        <p:spPr>
          <a:xfrm>
            <a:off x="6874595" y="2666135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Representation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2;p10">
            <a:extLst>
              <a:ext uri="{FF2B5EF4-FFF2-40B4-BE49-F238E27FC236}">
                <a16:creationId xmlns:a16="http://schemas.microsoft.com/office/drawing/2014/main" id="{4D558D82-5E08-EFAE-6254-432914171517}"/>
              </a:ext>
            </a:extLst>
          </p:cNvPr>
          <p:cNvSpPr/>
          <p:nvPr/>
        </p:nvSpPr>
        <p:spPr>
          <a:xfrm>
            <a:off x="5105039" y="3130562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Classfier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cxnSp>
        <p:nvCxnSpPr>
          <p:cNvPr id="6" name="Google Shape;164;p10">
            <a:extLst>
              <a:ext uri="{FF2B5EF4-FFF2-40B4-BE49-F238E27FC236}">
                <a16:creationId xmlns:a16="http://schemas.microsoft.com/office/drawing/2014/main" id="{DDD99529-1C55-7006-4958-ACFE6F1531B8}"/>
              </a:ext>
            </a:extLst>
          </p:cNvPr>
          <p:cNvCxnSpPr>
            <a:cxnSpLocks/>
          </p:cNvCxnSpPr>
          <p:nvPr/>
        </p:nvCxnSpPr>
        <p:spPr>
          <a:xfrm>
            <a:off x="6339980" y="2324611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64;p10">
            <a:extLst>
              <a:ext uri="{FF2B5EF4-FFF2-40B4-BE49-F238E27FC236}">
                <a16:creationId xmlns:a16="http://schemas.microsoft.com/office/drawing/2014/main" id="{CD0C5849-36DA-7B4E-31ED-00DE74026EA7}"/>
              </a:ext>
            </a:extLst>
          </p:cNvPr>
          <p:cNvCxnSpPr>
            <a:cxnSpLocks/>
          </p:cNvCxnSpPr>
          <p:nvPr/>
        </p:nvCxnSpPr>
        <p:spPr>
          <a:xfrm>
            <a:off x="6333283" y="3370795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D4E1A8-D1F6-2D94-287C-CEC96DFC87E3}"/>
              </a:ext>
            </a:extLst>
          </p:cNvPr>
          <p:cNvCxnSpPr>
            <a:stCxn id="4" idx="2"/>
            <a:endCxn id="151" idx="0"/>
          </p:cNvCxnSpPr>
          <p:nvPr/>
        </p:nvCxnSpPr>
        <p:spPr>
          <a:xfrm flipH="1">
            <a:off x="7428424" y="2988342"/>
            <a:ext cx="327" cy="19070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2A04E-0B62-9610-BCE2-D4B2BCD67906}"/>
              </a:ext>
            </a:extLst>
          </p:cNvPr>
          <p:cNvCxnSpPr>
            <a:stCxn id="150" idx="2"/>
            <a:endCxn id="4" idx="0"/>
          </p:cNvCxnSpPr>
          <p:nvPr/>
        </p:nvCxnSpPr>
        <p:spPr>
          <a:xfrm flipH="1">
            <a:off x="7428751" y="2491514"/>
            <a:ext cx="1" cy="17462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Dataset, ML 모델 개발 및 배포를 하는 오픈소스 중심 AI 플랫폼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47" y="1594474"/>
            <a:ext cx="1509782" cy="40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KLUE-YNAT Dataset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연합뉴스 기사 제목으로 구성된 데이터셋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45,700여개의 train data, </a:t>
            </a:r>
            <a:r>
              <a:rPr lang="en-US" sz="1000" b="0" i="0" u="sng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7개의 class label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 구성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{'IT과학': 0, '경제': 1, '사회': 2, '생활문화': 3,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 '세계': 4, '스포츠': 5, '정치': 6}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3" name="Google Shape;183;p11"/>
          <p:cNvCxnSpPr>
            <a:stCxn id="182" idx="3"/>
            <a:endCxn id="17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11"/>
          <p:cNvCxnSpPr>
            <a:endCxn id="175" idx="0"/>
          </p:cNvCxnSpPr>
          <p:nvPr/>
        </p:nvCxnSpPr>
        <p:spPr>
          <a:xfrm rot="-5400000" flipH="1">
            <a:off x="2136484" y="3217135"/>
            <a:ext cx="1229700" cy="52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724" y="2180338"/>
            <a:ext cx="3955656" cy="21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- dataset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81;p11">
            <a:extLst>
              <a:ext uri="{FF2B5EF4-FFF2-40B4-BE49-F238E27FC236}">
                <a16:creationId xmlns:a16="http://schemas.microsoft.com/office/drawing/2014/main" id="{6C6D6764-FA2A-E50C-7E64-AC3E9500B771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8;p11">
            <a:extLst>
              <a:ext uri="{FF2B5EF4-FFF2-40B4-BE49-F238E27FC236}">
                <a16:creationId xmlns:a16="http://schemas.microsoft.com/office/drawing/2014/main" id="{A8A4F2D7-C384-A99F-542A-B70D075C9227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Representation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" name="Google Shape;194;p11">
            <a:extLst>
              <a:ext uri="{FF2B5EF4-FFF2-40B4-BE49-F238E27FC236}">
                <a16:creationId xmlns:a16="http://schemas.microsoft.com/office/drawing/2014/main" id="{785F54E5-42F6-7016-478A-FC2529CB8C3B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183;p11">
            <a:extLst>
              <a:ext uri="{FF2B5EF4-FFF2-40B4-BE49-F238E27FC236}">
                <a16:creationId xmlns:a16="http://schemas.microsoft.com/office/drawing/2014/main" id="{1EA8D950-EEB6-D84E-237F-F9763C69B00D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183;p11">
            <a:extLst>
              <a:ext uri="{FF2B5EF4-FFF2-40B4-BE49-F238E27FC236}">
                <a16:creationId xmlns:a16="http://schemas.microsoft.com/office/drawing/2014/main" id="{88DD95FB-955B-1653-3303-FB0DFEA06FBD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영어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특수문자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줄바꿈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tap,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숫자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한자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연속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띄어쓰기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제거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label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카테고리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매핑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텍스트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길이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당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동일한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수로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(500개), 총 3,500개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51" y="2503309"/>
            <a:ext cx="2434296" cy="205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8951" y="2546978"/>
            <a:ext cx="2722365" cy="2012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2"/>
          <p:cNvCxnSpPr/>
          <p:nvPr/>
        </p:nvCxnSpPr>
        <p:spPr>
          <a:xfrm>
            <a:off x="3474720" y="2345730"/>
            <a:ext cx="220862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12"/>
          <p:cNvCxnSpPr/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12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495C5346-86C8-E9C2-2D03-69B8F9DC0464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D22244BB-6C81-FF52-4B0A-88F2E91E1E5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82885BC7-10DA-E709-304C-F7F2FF9033A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BEAB94BC-B22F-0C4A-441B-97E2BBF0E0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1D963BC9-27FF-5DC0-87EB-36FE72E7B75C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8EC6BB4A-1942-A590-DEFE-FCEC9C8A9877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64053D21-EF01-03AE-94EC-B01C4D8F219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5B77245E-F4D2-A3B6-94A9-2BF99870AFD2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942EDAC0-8D58-1786-2040-CCAE08A46786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EF1B1F57-D29A-8605-090A-AC78E0ADAD53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8612D8FD-1538-FA9F-1F15-4F819B1533C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47954B3C-5398-7D14-566D-9DE776D071FC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4A13AE4F-B9AE-1D77-4F98-4035E7D88FD2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531BDF8-0C1F-904D-1CE7-42F45A0D7A81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40DB7FAA-7C89-7A1B-EE30-9A579DAC6230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976EB520-3AA6-CC65-C928-0D799B1E2F95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Representation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44654A06-70E8-7F0F-964E-399736098D41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E1F17483-68F3-39FF-6B01-AA984F5540BA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BD6E795F-6F2A-F80C-758E-1D0A29434BE7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KoBERT 모델을 이용하여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510" y="2236740"/>
            <a:ext cx="3094655" cy="438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3"/>
          <p:cNvCxnSpPr>
            <a:stCxn id="229" idx="2"/>
          </p:cNvCxnSpPr>
          <p:nvPr/>
        </p:nvCxnSpPr>
        <p:spPr>
          <a:xfrm rot="5400000">
            <a:off x="4865538" y="2670262"/>
            <a:ext cx="997500" cy="100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510" y="1706307"/>
            <a:ext cx="3036729" cy="53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3592" y="3722725"/>
            <a:ext cx="5982535" cy="55252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8291446-27BA-3A6F-1B0B-41504D3CDD17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CA7FA9D3-CF33-F8AC-6190-9EB7C040D22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AB039385-D42B-9CCF-C562-55291A08EA44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CF27CE5C-5A69-1727-CA90-749FF7AD44F5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0426C62-DB56-6BE6-9DFB-25731A3688C0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CD5CCC81-FC6D-C06F-BD7A-F5EC827B6754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98F1C009-662B-2F98-D0EC-EEA5BED99348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3F175A02-2CE4-04F8-03A0-F745C56E786E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AE2649F3-2299-B485-2E9F-52B8875CE3D1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11E8B3DE-3DDF-1828-DE7D-2412BA681E65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97FBB81D-FEC2-878E-B965-E48944D48356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A2EFA016-BDDC-B418-7BA6-E1B79B497565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C528A15F-3A28-75B8-C61A-29D581FB43AA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1B2BBCF5-D1C4-ECFD-4E7B-B86EDBE2C6AF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28A74ED2-690F-0A6D-9D2D-BA22AFA17D95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DF4C67B-56EB-ED88-D14D-75830C377EE4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Representation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7249CFF9-1681-99A3-88D4-39ADE06E7223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DA994D4F-9B01-7298-08A1-CD6887AEA959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9DF1268E-54C0-F3BC-6A65-D4058C5DBFDE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데이터셋 전체 text에 대해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[CLS], [SEP] 토큰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Padding &amp; Truncted를 통해 문장 패딩&amp;길이제한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어텐션 마스크를 통해 패딩부분을 무시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372" y="908999"/>
            <a:ext cx="2354301" cy="210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4"/>
          <p:cNvCxnSpPr/>
          <p:nvPr/>
        </p:nvCxnSpPr>
        <p:spPr>
          <a:xfrm>
            <a:off x="4956148" y="3020507"/>
            <a:ext cx="339734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9" name="Google Shape;2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823" y="3029801"/>
            <a:ext cx="3307784" cy="1568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B1BEA47-4762-3B2B-5334-9031CAA316D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27E85AB6-B9B1-C129-A95A-C03F8B46B47F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E2477C73-76D1-9164-39BB-033BF987AD9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254AC62B-916E-FB36-0C42-D040EC2F8BC0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169CDC9-26F6-6690-F1F0-9998A74C3B52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9473E4DE-1F92-1A22-5666-EEDB900ADAB5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0E40A863-1674-F5AB-9F0B-B6207FD6D25E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A096DAA0-4A97-82B7-BDAD-AFAFABCE241A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8A1BEA3F-8A0A-C682-096C-D997B84D1C40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46C8BC3E-B5F9-CB41-91FF-153E4D958411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6CF46B83-80E7-54E7-D4E2-89B44C434CCB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C5D238DB-4F47-C5AE-E0AC-96231A7E5F18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ED9AF424-15F2-AFCF-45D6-6BC0AE4F704D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7A71707-67B6-AABE-E457-FC8C409D928C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AA47FF28-8948-68B5-2AFA-1797A086433E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A62E3FE-4D14-5572-0815-4DC654F9710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Representation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3F740107-9363-8552-7F3E-D960F3D60380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CAD740BD-7F10-792D-E7A8-B09F8CADC4F5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AF9612A0-AD9F-5B4D-E840-5865E8640930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</a:t>
            </a: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/ Va</a:t>
            </a:r>
            <a:r>
              <a:rPr lang="en-US" sz="1300" b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</a:t>
            </a: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dation 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Validation = 9 : 1 의 비율로 랜덤하게 나누기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</a:t>
            </a:r>
            <a:r>
              <a:rPr lang="en-US" sz="11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 모델의 Overfitting을 방지하기 위한 검증 데이터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Validation은 모델 학습에 직접적으로 사용되지 않음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5795C-A452-E6E2-32CE-75AA2A9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25" y="2089796"/>
            <a:ext cx="3578603" cy="492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223CF-947E-8008-01B2-FF1755ED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25" y="2571750"/>
            <a:ext cx="2304796" cy="1067929"/>
          </a:xfrm>
          <a:prstGeom prst="rect">
            <a:avLst/>
          </a:prstGeom>
        </p:spPr>
      </p:pic>
      <p:sp>
        <p:nvSpPr>
          <p:cNvPr id="6" name="Google Shape;176;p11">
            <a:extLst>
              <a:ext uri="{FF2B5EF4-FFF2-40B4-BE49-F238E27FC236}">
                <a16:creationId xmlns:a16="http://schemas.microsoft.com/office/drawing/2014/main" id="{5135668F-979C-1AE2-762C-765DFD24ED12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77;p11">
            <a:extLst>
              <a:ext uri="{FF2B5EF4-FFF2-40B4-BE49-F238E27FC236}">
                <a16:creationId xmlns:a16="http://schemas.microsoft.com/office/drawing/2014/main" id="{BF7C681A-2DCA-82B8-0B54-B6DA50AED59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78;p11">
            <a:extLst>
              <a:ext uri="{FF2B5EF4-FFF2-40B4-BE49-F238E27FC236}">
                <a16:creationId xmlns:a16="http://schemas.microsoft.com/office/drawing/2014/main" id="{295EEBF6-9DD2-190F-49C2-3942033680B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Google Shape;179;p11">
            <a:extLst>
              <a:ext uri="{FF2B5EF4-FFF2-40B4-BE49-F238E27FC236}">
                <a16:creationId xmlns:a16="http://schemas.microsoft.com/office/drawing/2014/main" id="{72180C36-E663-DAF7-2422-64D5D60E334D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Google Shape;180;p11">
            <a:extLst>
              <a:ext uri="{FF2B5EF4-FFF2-40B4-BE49-F238E27FC236}">
                <a16:creationId xmlns:a16="http://schemas.microsoft.com/office/drawing/2014/main" id="{8F21F6F3-3AFD-099A-94D7-004179ADC8B5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81;p11">
            <a:extLst>
              <a:ext uri="{FF2B5EF4-FFF2-40B4-BE49-F238E27FC236}">
                <a16:creationId xmlns:a16="http://schemas.microsoft.com/office/drawing/2014/main" id="{1D42DE0D-6DB3-7B43-9FB2-DEFE7D04A67D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Google Shape;182;p11">
            <a:extLst>
              <a:ext uri="{FF2B5EF4-FFF2-40B4-BE49-F238E27FC236}">
                <a16:creationId xmlns:a16="http://schemas.microsoft.com/office/drawing/2014/main" id="{591E2414-CF51-ACB1-7B30-698EB670A10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3" name="Google Shape;183;p11">
            <a:extLst>
              <a:ext uri="{FF2B5EF4-FFF2-40B4-BE49-F238E27FC236}">
                <a16:creationId xmlns:a16="http://schemas.microsoft.com/office/drawing/2014/main" id="{0831A721-6E39-3665-99B6-90FC83BE7C5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84;p11">
            <a:extLst>
              <a:ext uri="{FF2B5EF4-FFF2-40B4-BE49-F238E27FC236}">
                <a16:creationId xmlns:a16="http://schemas.microsoft.com/office/drawing/2014/main" id="{70DA9E4B-804E-15E9-1348-DA2F280794D8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87;p11">
            <a:extLst>
              <a:ext uri="{FF2B5EF4-FFF2-40B4-BE49-F238E27FC236}">
                <a16:creationId xmlns:a16="http://schemas.microsoft.com/office/drawing/2014/main" id="{6CFA1416-8C31-3C8D-B86F-49921E158B60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91;p11">
            <a:extLst>
              <a:ext uri="{FF2B5EF4-FFF2-40B4-BE49-F238E27FC236}">
                <a16:creationId xmlns:a16="http://schemas.microsoft.com/office/drawing/2014/main" id="{602E4D8F-1A25-BDE4-11BB-A31CED6179B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92;p11">
            <a:extLst>
              <a:ext uri="{FF2B5EF4-FFF2-40B4-BE49-F238E27FC236}">
                <a16:creationId xmlns:a16="http://schemas.microsoft.com/office/drawing/2014/main" id="{E5E1CD04-5159-9034-E319-3594C3284E3D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93;p11">
            <a:extLst>
              <a:ext uri="{FF2B5EF4-FFF2-40B4-BE49-F238E27FC236}">
                <a16:creationId xmlns:a16="http://schemas.microsoft.com/office/drawing/2014/main" id="{F185505B-7182-212E-D2C4-A44EC2FF6FA8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94;p11">
            <a:extLst>
              <a:ext uri="{FF2B5EF4-FFF2-40B4-BE49-F238E27FC236}">
                <a16:creationId xmlns:a16="http://schemas.microsoft.com/office/drawing/2014/main" id="{8407D1C4-11C7-6D98-FBDE-50604AA69886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81;p11">
            <a:extLst>
              <a:ext uri="{FF2B5EF4-FFF2-40B4-BE49-F238E27FC236}">
                <a16:creationId xmlns:a16="http://schemas.microsoft.com/office/drawing/2014/main" id="{8E30C207-21A8-D23D-7F29-88684CD666AD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" name="Google Shape;178;p11">
            <a:extLst>
              <a:ext uri="{FF2B5EF4-FFF2-40B4-BE49-F238E27FC236}">
                <a16:creationId xmlns:a16="http://schemas.microsoft.com/office/drawing/2014/main" id="{47C5AF8A-81D9-DCA3-FE5C-D6E495B4B07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Representation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2" name="Google Shape;194;p11">
            <a:extLst>
              <a:ext uri="{FF2B5EF4-FFF2-40B4-BE49-F238E27FC236}">
                <a16:creationId xmlns:a16="http://schemas.microsoft.com/office/drawing/2014/main" id="{F0B41816-B0DB-8C77-9383-E72CD4A9823C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183;p11">
            <a:extLst>
              <a:ext uri="{FF2B5EF4-FFF2-40B4-BE49-F238E27FC236}">
                <a16:creationId xmlns:a16="http://schemas.microsoft.com/office/drawing/2014/main" id="{069F6333-1417-8C16-4FF6-98A04E6403A4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183;p11">
            <a:extLst>
              <a:ext uri="{FF2B5EF4-FFF2-40B4-BE49-F238E27FC236}">
                <a16:creationId xmlns:a16="http://schemas.microsoft.com/office/drawing/2014/main" id="{EF4B8F54-A942-3D84-A7EB-FBA889802C0F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257" y="1808669"/>
            <a:ext cx="1646997" cy="2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860" y="3183429"/>
            <a:ext cx="4386494" cy="12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머신러닝 실험 추적 및 협업을 위한 도구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주요 기능 –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실험 로깅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 시각화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 튜닝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698698"/>
            <a:ext cx="4380925" cy="11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747" y="2994836"/>
            <a:ext cx="3621763" cy="150055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698747" y="4507462"/>
            <a:ext cx="2968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6"/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16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train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339" name="Google Shape;339;p17"/>
          <p:cNvGraphicFramePr/>
          <p:nvPr/>
        </p:nvGraphicFramePr>
        <p:xfrm>
          <a:off x="4745782" y="1971497"/>
          <a:ext cx="3924325" cy="1859350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12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hyperparameter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values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epoch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 ~ 7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Batch size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8, 16, 32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Optimizer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AdamW( betas(0.9, 0.999), eps = 1e-8, weight decay = 0.01)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Learning rate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2e-5, 3e-5, 5e-5, 1e-4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Method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random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dropout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0" name="Google Shape;340;p17"/>
          <p:cNvSpPr txBox="1"/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Method: random(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랜덤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선택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grid(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모든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조합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bayes(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베이지안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runs를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최적의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값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탐색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291386" y="485820"/>
            <a:ext cx="4456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train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036475-5755-D12D-D21F-360D47D2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1" y="1389837"/>
            <a:ext cx="5093511" cy="1504567"/>
          </a:xfrm>
          <a:prstGeom prst="rect">
            <a:avLst/>
          </a:prstGeom>
        </p:spPr>
      </p:pic>
      <p:sp>
        <p:nvSpPr>
          <p:cNvPr id="362" name="Google Shape;362;p1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</a:t>
            </a: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ccuracy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685353" y="1825164"/>
            <a:ext cx="2319811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ko-KR" alt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최적의 </a:t>
            </a:r>
            <a:r>
              <a:rPr lang="ko-KR" altLang="en-US" sz="1100" dirty="0" err="1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하이퍼파라미터</a:t>
            </a:r>
            <a:endParaRPr lang="en-US"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name   youthful-sweep-3</a:t>
            </a:r>
            <a:endParaRPr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Batch size 	16 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Epochs 	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Lr 	</a:t>
            </a:r>
            <a:r>
              <a:rPr 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3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e-5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Run name: youthful-sweep-3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Train loss: 1.4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Validation accuracy: 0.84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7031863" y="1788461"/>
            <a:ext cx="518660" cy="35634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56A2F-17F2-E76A-438C-7A873F042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841790"/>
            <a:ext cx="3003929" cy="1644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</a:t>
            </a: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Test Accuracy</a:t>
            </a:r>
            <a:endParaRPr dirty="0"/>
          </a:p>
        </p:txBody>
      </p:sp>
      <p:sp>
        <p:nvSpPr>
          <p:cNvPr id="394" name="Google Shape;394;p19"/>
          <p:cNvSpPr txBox="1"/>
          <p:nvPr/>
        </p:nvSpPr>
        <p:spPr>
          <a:xfrm>
            <a:off x="685354" y="1825164"/>
            <a:ext cx="3322766" cy="83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 run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통해 새로운 학습 진행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된 모델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Drive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 저장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저장된 모델을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로드해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최종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구함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D79CD-5835-F24B-B542-10D06B39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74" y="498609"/>
            <a:ext cx="1763189" cy="2118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8F265-D803-6344-042F-3D0EDF76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49" y="3094428"/>
            <a:ext cx="1319914" cy="1177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20E034-2C06-88AF-9A93-B18E6577C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1" y="2734125"/>
            <a:ext cx="1764906" cy="1898254"/>
          </a:xfrm>
          <a:prstGeom prst="rect">
            <a:avLst/>
          </a:prstGeom>
        </p:spPr>
      </p:pic>
      <p:sp>
        <p:nvSpPr>
          <p:cNvPr id="18" name="Google Shape;394;p19">
            <a:extLst>
              <a:ext uri="{FF2B5EF4-FFF2-40B4-BE49-F238E27FC236}">
                <a16:creationId xmlns:a16="http://schemas.microsoft.com/office/drawing/2014/main" id="{BC1A9E35-8C59-A282-489D-3ABCA6206B4D}"/>
              </a:ext>
            </a:extLst>
          </p:cNvPr>
          <p:cNvSpPr txBox="1"/>
          <p:nvPr/>
        </p:nvSpPr>
        <p:spPr>
          <a:xfrm>
            <a:off x="685354" y="2700124"/>
            <a:ext cx="1889758" cy="11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최종 결과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loss: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loss: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0.70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accuracy: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accuracy: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DE96C-39CC-3A95-C007-04799353F70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33263" y="1557780"/>
            <a:ext cx="78686" cy="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15CF72-2B0B-A4F8-8882-F12464757D4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5809957" y="3683252"/>
            <a:ext cx="101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60E9E40-1D63-702C-388B-06FE5335E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49" y="1023922"/>
            <a:ext cx="1497607" cy="1017527"/>
          </a:xfrm>
          <a:prstGeom prst="rect">
            <a:avLst/>
          </a:prstGeom>
        </p:spPr>
      </p:pic>
      <p:sp>
        <p:nvSpPr>
          <p:cNvPr id="28" name="Google Shape;369;p18">
            <a:extLst>
              <a:ext uri="{FF2B5EF4-FFF2-40B4-BE49-F238E27FC236}">
                <a16:creationId xmlns:a16="http://schemas.microsoft.com/office/drawing/2014/main" id="{E8A24607-8721-2B0D-81D2-D91EB7BA3B7B}"/>
              </a:ext>
            </a:extLst>
          </p:cNvPr>
          <p:cNvSpPr/>
          <p:nvPr/>
        </p:nvSpPr>
        <p:spPr>
          <a:xfrm>
            <a:off x="5911949" y="1915371"/>
            <a:ext cx="851922" cy="13369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91386" y="115473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1. </a:t>
            </a:r>
            <a:r>
              <a:rPr lang="en-US" sz="2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review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</a:t>
            </a:r>
            <a:b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3. </a:t>
            </a:r>
            <a:r>
              <a:rPr lang="en-US" sz="2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Contents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3. Conclusion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636060" y="1551648"/>
            <a:ext cx="7368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16 Batch size, 4 epochs, 2e-5 learning rate 일 때 Validation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accuracy가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높음</a:t>
            </a:r>
            <a:endParaRPr sz="12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accuracy=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0.84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Test accuracy=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0.83</a:t>
            </a:r>
            <a:endParaRPr sz="1200" dirty="0"/>
          </a:p>
        </p:txBody>
      </p:sp>
      <p:sp>
        <p:nvSpPr>
          <p:cNvPr id="2" name="Google Shape;429;g33c263190d2_3_38">
            <a:extLst>
              <a:ext uri="{FF2B5EF4-FFF2-40B4-BE49-F238E27FC236}">
                <a16:creationId xmlns:a16="http://schemas.microsoft.com/office/drawing/2014/main" id="{3CE99BDC-DCB8-471E-EB89-8E4C3786D4CC}"/>
              </a:ext>
            </a:extLst>
          </p:cNvPr>
          <p:cNvSpPr txBox="1"/>
          <p:nvPr/>
        </p:nvSpPr>
        <p:spPr>
          <a:xfrm>
            <a:off x="636060" y="1242682"/>
            <a:ext cx="2404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429;g33c263190d2_3_38">
            <a:extLst>
              <a:ext uri="{FF2B5EF4-FFF2-40B4-BE49-F238E27FC236}">
                <a16:creationId xmlns:a16="http://schemas.microsoft.com/office/drawing/2014/main" id="{2142C0C7-7EAC-9A0F-9C23-82A540D7B41A}"/>
              </a:ext>
            </a:extLst>
          </p:cNvPr>
          <p:cNvSpPr txBox="1"/>
          <p:nvPr/>
        </p:nvSpPr>
        <p:spPr>
          <a:xfrm>
            <a:off x="636060" y="2205774"/>
            <a:ext cx="2404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opinion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421;p20">
            <a:extLst>
              <a:ext uri="{FF2B5EF4-FFF2-40B4-BE49-F238E27FC236}">
                <a16:creationId xmlns:a16="http://schemas.microsoft.com/office/drawing/2014/main" id="{9C5FEC31-44D8-5C81-8A71-983DDECEFBDB}"/>
              </a:ext>
            </a:extLst>
          </p:cNvPr>
          <p:cNvSpPr txBox="1"/>
          <p:nvPr/>
        </p:nvSpPr>
        <p:spPr>
          <a:xfrm>
            <a:off x="636060" y="2607474"/>
            <a:ext cx="7368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활용해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튜닝과정을 로깅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시각화를 통해 성능 비교를 할 수 있었음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최적의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통해 다시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하는 방식으로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구함 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ko-KR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에 학습시킨 모델 저장하는 부분 추가적인 학습 필요</a:t>
            </a:r>
            <a:endParaRPr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c263190d2_3_3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7" name="Google Shape;427;g33c263190d2_3_38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3. Conclusion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487CC1-5D5D-55C2-F12E-423413A4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07577"/>
              </p:ext>
            </p:extLst>
          </p:nvPr>
        </p:nvGraphicFramePr>
        <p:xfrm>
          <a:off x="1437710" y="1117058"/>
          <a:ext cx="6268580" cy="3416300"/>
        </p:xfrm>
        <a:graphic>
          <a:graphicData uri="http://schemas.openxmlformats.org/drawingml/2006/table">
            <a:tbl>
              <a:tblPr/>
              <a:tblGrid>
                <a:gridCol w="911933">
                  <a:extLst>
                    <a:ext uri="{9D8B030D-6E8A-4147-A177-3AD203B41FA5}">
                      <a16:colId xmlns:a16="http://schemas.microsoft.com/office/drawing/2014/main" val="851553388"/>
                    </a:ext>
                  </a:extLst>
                </a:gridCol>
                <a:gridCol w="5356647">
                  <a:extLst>
                    <a:ext uri="{9D8B030D-6E8A-4147-A177-3AD203B41FA5}">
                      <a16:colId xmlns:a16="http://schemas.microsoft.com/office/drawing/2014/main" val="613866732"/>
                    </a:ext>
                  </a:extLst>
                </a:gridCol>
              </a:tblGrid>
              <a:tr h="3218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사전 세미나 코멘트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1625"/>
                  </a:ext>
                </a:extLst>
              </a:tr>
              <a:tr h="46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본 세미나에 반영함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/>
                        <a:t>Fine-tuning, Feature based </a:t>
                      </a:r>
                      <a:r>
                        <a:rPr lang="ko-KR" altLang="en-US" sz="500" dirty="0"/>
                        <a:t>기반 접근 방식이 각각 어떤 상황에서 더 유리한지</a:t>
                      </a:r>
                      <a:r>
                        <a:rPr lang="en-US" altLang="ko-KR" sz="500" dirty="0"/>
                        <a:t>, 3p</a:t>
                      </a:r>
                    </a:p>
                    <a:p>
                      <a:r>
                        <a:rPr lang="ko-KR" altLang="en-US" sz="500" dirty="0"/>
                        <a:t>도식화 세분화 및 구체화</a:t>
                      </a:r>
                      <a:r>
                        <a:rPr lang="en-US" altLang="ko-KR" sz="500" dirty="0"/>
                        <a:t>, 10p</a:t>
                      </a:r>
                    </a:p>
                    <a:p>
                      <a:r>
                        <a:rPr lang="en-US" altLang="ko-KR" sz="500" dirty="0"/>
                        <a:t>train, validation </a:t>
                      </a:r>
                      <a:r>
                        <a:rPr lang="ko-KR" altLang="en-US" sz="500" dirty="0"/>
                        <a:t>데이터의 올바른 분할</a:t>
                      </a:r>
                      <a:r>
                        <a:rPr lang="en-US" altLang="ko-KR" sz="500" dirty="0"/>
                        <a:t>, 15p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Test accuracy </a:t>
                      </a:r>
                      <a:r>
                        <a:rPr lang="ko-KR" altLang="en-US" sz="500" dirty="0"/>
                        <a:t>코드 확인해볼 것</a:t>
                      </a:r>
                      <a:r>
                        <a:rPr lang="en-US" altLang="ko-KR" sz="500" dirty="0"/>
                        <a:t>, 19p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의견 추가</a:t>
                      </a:r>
                      <a:r>
                        <a:rPr lang="en-US" altLang="ko-KR" sz="500" dirty="0"/>
                        <a:t>, 20p</a:t>
                      </a:r>
                      <a:endParaRPr lang="ko-KR" altLang="en-US" sz="500" dirty="0"/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97059"/>
                  </a:ext>
                </a:extLst>
              </a:tr>
              <a:tr h="2626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그 외 코멘트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/>
                        <a:t>Q. validation </a:t>
                      </a:r>
                      <a:r>
                        <a:rPr lang="ko-KR" altLang="en-US" sz="500" dirty="0"/>
                        <a:t>데이터는 학습에 반영이 안되는데 </a:t>
                      </a:r>
                      <a:r>
                        <a:rPr lang="en-US" altLang="ko-KR" sz="500" dirty="0"/>
                        <a:t>test accuracy</a:t>
                      </a:r>
                      <a:r>
                        <a:rPr lang="ko-KR" altLang="en-US" sz="500" dirty="0"/>
                        <a:t>가 왜 높다고 생각하는지</a:t>
                      </a:r>
                    </a:p>
                    <a:p>
                      <a:r>
                        <a:rPr lang="en-US" altLang="ko-KR" sz="500" dirty="0"/>
                        <a:t>A. </a:t>
                      </a:r>
                      <a:r>
                        <a:rPr lang="ko-KR" altLang="en-US" sz="500" dirty="0"/>
                        <a:t>라벨별 불균형 분포를 생각했는데 </a:t>
                      </a:r>
                      <a:r>
                        <a:rPr lang="ko-KR" altLang="en-US" sz="500" dirty="0" err="1"/>
                        <a:t>아니였고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테스트 데이터에 대한 패턴을 모델이 잘 학습해서 높게 나왔을 것이라 생각</a:t>
                      </a:r>
                      <a:endParaRPr lang="en-US" altLang="ko-KR" sz="500" dirty="0"/>
                    </a:p>
                    <a:p>
                      <a:endParaRPr lang="ko-KR" altLang="en-US" sz="500" dirty="0"/>
                    </a:p>
                    <a:p>
                      <a:r>
                        <a:rPr lang="en-US" altLang="ko-KR" sz="500" dirty="0"/>
                        <a:t>Q. </a:t>
                      </a:r>
                      <a:r>
                        <a:rPr lang="ko-KR" altLang="en-US" sz="500" dirty="0"/>
                        <a:t>과적합이 일어났다고 판단한 근거가 무엇인지</a:t>
                      </a:r>
                    </a:p>
                    <a:p>
                      <a:r>
                        <a:rPr lang="en-US" altLang="ko-KR" sz="500" dirty="0"/>
                        <a:t>A. Validation accuracy</a:t>
                      </a:r>
                      <a:r>
                        <a:rPr lang="ko-KR" altLang="en-US" sz="500" dirty="0"/>
                        <a:t>가 </a:t>
                      </a:r>
                      <a:r>
                        <a:rPr lang="ko-KR" altLang="en-US" sz="500" dirty="0" err="1"/>
                        <a:t>에폭을</a:t>
                      </a:r>
                      <a:r>
                        <a:rPr lang="ko-KR" altLang="en-US" sz="500" dirty="0"/>
                        <a:t> 거치면서 지속적으로 상승하지 않고 하락</a:t>
                      </a:r>
                      <a:r>
                        <a:rPr lang="en-US" altLang="ko-KR" sz="500" dirty="0"/>
                        <a:t>,</a:t>
                      </a:r>
                      <a:r>
                        <a:rPr lang="ko-KR" altLang="en-US" sz="500" dirty="0"/>
                        <a:t>상승을 반복했기 때문에 일어났다고 판단했는데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정상적인 상황의 그래프인 것을 확인함</a:t>
                      </a:r>
                      <a:endParaRPr lang="en-US" altLang="ko-KR" sz="500" dirty="0"/>
                    </a:p>
                    <a:p>
                      <a:endParaRPr lang="en-US" altLang="ko-KR" sz="500" dirty="0"/>
                    </a:p>
                    <a:p>
                      <a:r>
                        <a:rPr lang="en-US" altLang="ko-KR" sz="500" dirty="0"/>
                        <a:t>Q.BERT</a:t>
                      </a:r>
                      <a:r>
                        <a:rPr lang="ko-KR" altLang="en-US" sz="500" dirty="0"/>
                        <a:t>의 입력 표현에서 세그먼트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포지션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토큰 </a:t>
                      </a:r>
                      <a:r>
                        <a:rPr lang="ko-KR" altLang="en-US" sz="500" dirty="0" err="1"/>
                        <a:t>임베딩이</a:t>
                      </a:r>
                      <a:r>
                        <a:rPr lang="ko-KR" altLang="en-US" sz="500" dirty="0"/>
                        <a:t> 더해져서 들어가는데 기존의 트랜스포머와 </a:t>
                      </a:r>
                      <a:r>
                        <a:rPr lang="ko-KR" altLang="en-US" sz="500" dirty="0" err="1"/>
                        <a:t>다른점이</a:t>
                      </a:r>
                      <a:r>
                        <a:rPr lang="ko-KR" altLang="en-US" sz="500" dirty="0"/>
                        <a:t> 무엇인지</a:t>
                      </a:r>
                    </a:p>
                    <a:p>
                      <a:r>
                        <a:rPr lang="en-US" altLang="ko-KR" sz="500" dirty="0"/>
                        <a:t>A. </a:t>
                      </a:r>
                      <a:r>
                        <a:rPr lang="ko-KR" altLang="en-US" sz="500" dirty="0"/>
                        <a:t>세그먼트 </a:t>
                      </a:r>
                      <a:r>
                        <a:rPr lang="ko-KR" altLang="en-US" sz="500" dirty="0" err="1"/>
                        <a:t>임베딩이</a:t>
                      </a:r>
                      <a:r>
                        <a:rPr lang="ko-KR" altLang="en-US" sz="500" dirty="0"/>
                        <a:t> 추가되었고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포지션 </a:t>
                      </a:r>
                      <a:r>
                        <a:rPr lang="ko-KR" altLang="en-US" sz="500" dirty="0" err="1"/>
                        <a:t>임베딩의</a:t>
                      </a:r>
                      <a:r>
                        <a:rPr lang="ko-KR" altLang="en-US" sz="500" dirty="0"/>
                        <a:t> 방식이 다름</a:t>
                      </a:r>
                      <a:endParaRPr lang="en-US" altLang="ko-KR" sz="500" dirty="0"/>
                    </a:p>
                    <a:p>
                      <a:endParaRPr lang="ko-KR" altLang="en-US" sz="500" dirty="0"/>
                    </a:p>
                    <a:p>
                      <a:r>
                        <a:rPr lang="en-US" altLang="ko-KR" sz="500" dirty="0"/>
                        <a:t>Q. </a:t>
                      </a:r>
                      <a:r>
                        <a:rPr lang="en-US" altLang="ko-KR" sz="500" dirty="0" err="1"/>
                        <a:t>WandB</a:t>
                      </a:r>
                      <a:r>
                        <a:rPr lang="en-US" altLang="ko-KR" sz="500" dirty="0"/>
                        <a:t> </a:t>
                      </a:r>
                      <a:r>
                        <a:rPr lang="ko-KR" altLang="en-US" sz="500" dirty="0"/>
                        <a:t>시각화 그래프에서 회색 선은 무엇인지</a:t>
                      </a:r>
                    </a:p>
                    <a:p>
                      <a:r>
                        <a:rPr lang="en-US" altLang="ko-KR" sz="500" dirty="0"/>
                        <a:t>A. </a:t>
                      </a:r>
                      <a:r>
                        <a:rPr lang="ko-KR" altLang="en-US" sz="500" dirty="0"/>
                        <a:t>최종 테스트 결과인데 </a:t>
                      </a:r>
                      <a:r>
                        <a:rPr lang="en-US" altLang="ko-KR" sz="500" dirty="0"/>
                        <a:t>eval loss</a:t>
                      </a:r>
                      <a:r>
                        <a:rPr lang="ko-KR" altLang="en-US" sz="500" dirty="0"/>
                        <a:t>와 </a:t>
                      </a:r>
                      <a:r>
                        <a:rPr lang="en-US" altLang="ko-KR" sz="500" dirty="0"/>
                        <a:t>eval accuracy</a:t>
                      </a:r>
                      <a:r>
                        <a:rPr lang="ko-KR" altLang="en-US" sz="500" dirty="0"/>
                        <a:t>에 해당사항이 없기 때문에 </a:t>
                      </a:r>
                      <a:r>
                        <a:rPr lang="en-US" altLang="ko-KR" sz="500" dirty="0"/>
                        <a:t>null</a:t>
                      </a:r>
                      <a:r>
                        <a:rPr lang="ko-KR" altLang="en-US" sz="500" dirty="0"/>
                        <a:t>값으로 나옴</a:t>
                      </a:r>
                    </a:p>
                    <a:p>
                      <a:endParaRPr lang="en-US" altLang="ko-KR" sz="500" dirty="0"/>
                    </a:p>
                    <a:p>
                      <a:r>
                        <a:rPr lang="ko-KR" altLang="en-US" sz="500" dirty="0"/>
                        <a:t>파라미터를 큰 폭으로 둔 것을 비교해 볼 것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배치 사이즈 </a:t>
                      </a:r>
                      <a:r>
                        <a:rPr lang="en-US" altLang="ko-KR" sz="500" dirty="0"/>
                        <a:t>128, </a:t>
                      </a:r>
                      <a:r>
                        <a:rPr lang="en-US" altLang="ko-KR" sz="500" dirty="0" err="1"/>
                        <a:t>lr</a:t>
                      </a:r>
                      <a:r>
                        <a:rPr lang="en-US" altLang="ko-KR" sz="500" dirty="0"/>
                        <a:t> 0.1 </a:t>
                      </a:r>
                      <a:r>
                        <a:rPr lang="ko-KR" altLang="en-US" sz="500" dirty="0"/>
                        <a:t>등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endParaRPr lang="ko-KR" altLang="en-US" sz="500" dirty="0"/>
                    </a:p>
                    <a:p>
                      <a:r>
                        <a:rPr lang="ko-KR" altLang="en-US" sz="500" dirty="0"/>
                        <a:t>오타 수정</a:t>
                      </a:r>
                      <a:endParaRPr lang="en-US" altLang="ko-KR" sz="500" dirty="0"/>
                    </a:p>
                    <a:p>
                      <a:endParaRPr lang="ko-KR" altLang="en-US" sz="500" dirty="0"/>
                    </a:p>
                    <a:p>
                      <a:r>
                        <a:rPr lang="en-US" altLang="ko-KR" sz="500" dirty="0"/>
                        <a:t>Train accuracy </a:t>
                      </a:r>
                      <a:r>
                        <a:rPr lang="ko-KR" altLang="en-US" sz="500" dirty="0"/>
                        <a:t>확인해볼 것</a:t>
                      </a:r>
                      <a:endParaRPr lang="en-US" altLang="ko-KR" sz="500" dirty="0"/>
                    </a:p>
                    <a:p>
                      <a:endParaRPr lang="ko-KR" altLang="en-US" sz="500" dirty="0"/>
                    </a:p>
                    <a:p>
                      <a:r>
                        <a:rPr lang="ko-KR" altLang="en-US" sz="500" dirty="0"/>
                        <a:t>멘토링 때 실습한 다른 데이터셋의 결과 비교 추가 고려</a:t>
                      </a:r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56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WordPiece Tokenizer</a:t>
            </a:r>
            <a:endParaRPr/>
          </a:p>
        </p:txBody>
      </p:sp>
      <p:sp>
        <p:nvSpPr>
          <p:cNvPr id="443" name="Google Shape;443;p22"/>
          <p:cNvSpPr txBox="1"/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단어를 작은 단위(subword)로 분할하여 토큰화하는 방식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OOV(Out Of Vocabulary) 문제를 해결하고, 일반적인 단어는 효율적으로 표현 가능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높은 단어는 분할하지 않고 Vocabulary에 추가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낮은 단어는 더 작은 subword로 분할되어 Vocabulary에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44" name="Google Shape;4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7622" y="2529890"/>
            <a:ext cx="3548755" cy="185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4649164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(Embeddings from Language Models)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649164" y="1478393"/>
            <a:ext cx="3795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BiLSTM 구조를 통해 문맥을 반영하는 단어 임베딩 제공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 모델에서 사용할 수 있는 문맥적 단어 표현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Word2Vec, GloVe보다 문맥 정보를 더 잘 반영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다양한 NLP Task에서 성능 향상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960873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GPT-1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(Generative Pre-trained Transformer)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960873" y="1473022"/>
            <a:ext cx="3231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Transformer의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Decoder구조만을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활용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Pre-tuning + Fine-tuning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병렬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연산이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가능하여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LSTM보다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효율적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많을수록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성능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향상</a:t>
            </a:r>
            <a:endParaRPr lang="ko-KR" altLang="en-US"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단방향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문맥을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반영하기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어려움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54" name="Google Shape;4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260" y="3016174"/>
            <a:ext cx="4807480" cy="148389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Tokenization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19" y="2601667"/>
            <a:ext cx="3094655" cy="43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586" y="1809715"/>
            <a:ext cx="2549779" cy="23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2588" y="2658122"/>
            <a:ext cx="4571123" cy="16270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skt/kobert v1 Tokenization</a:t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>
            <a:off x="4232587" y="3140891"/>
            <a:ext cx="464471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b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/>
          </a:p>
        </p:txBody>
      </p:sp>
      <p:pic>
        <p:nvPicPr>
          <p:cNvPr id="467" name="Google Shape;46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2586" y="3715192"/>
            <a:ext cx="4644714" cy="20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819" y="1974976"/>
            <a:ext cx="2319635" cy="596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24"/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24"/>
          <p:cNvCxnSpPr/>
          <p:nvPr/>
        </p:nvCxnSpPr>
        <p:spPr>
          <a:xfrm>
            <a:off x="4160520" y="1522041"/>
            <a:ext cx="0" cy="2402307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24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다른 BERT 모델의 Tokenization</a:t>
            </a:r>
            <a:endParaRPr/>
          </a:p>
        </p:txBody>
      </p:sp>
      <p:sp>
        <p:nvSpPr>
          <p:cNvPr id="472" name="Google Shape;472;p2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train</a:t>
            </a: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4352" y="2951881"/>
            <a:ext cx="4572000" cy="1324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5"/>
          <p:cNvSpPr txBox="1"/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4 epochs, lr = 2e-5, train loss= 0.48</a:t>
            </a:r>
            <a:endParaRPr/>
          </a:p>
        </p:txBody>
      </p:sp>
      <p:sp>
        <p:nvSpPr>
          <p:cNvPr id="481" name="Google Shape;481;p25"/>
          <p:cNvSpPr txBox="1"/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3 epochs, lr = 5e-5, train loss= 1.58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                         Validation accuracy: 0.76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352" y="1142844"/>
            <a:ext cx="4572000" cy="135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다른 BERT 모델들의 Fine-tuning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 code</a:t>
            </a:r>
            <a:endParaRPr/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42" y="2046567"/>
            <a:ext cx="2997398" cy="1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2221" y="1236370"/>
            <a:ext cx="1222882" cy="3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422" y="1835294"/>
            <a:ext cx="2657846" cy="97168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6"/>
          <p:cNvSpPr txBox="1"/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hyperparameter 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502710" y="1111623"/>
            <a:ext cx="3999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하이퍼파라미터 입력 확인</a:t>
            </a:r>
            <a:endParaRPr sz="13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7" name="Google Shape;497;p2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g33c263190d2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8" y="2054963"/>
            <a:ext cx="3948125" cy="8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33c263190d2_1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50" y="2907123"/>
            <a:ext cx="3988200" cy="5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33c263190d2_1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476" y="2081850"/>
            <a:ext cx="3866250" cy="13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33c263190d2_1_134"/>
          <p:cNvSpPr txBox="1"/>
          <p:nvPr/>
        </p:nvSpPr>
        <p:spPr>
          <a:xfrm>
            <a:off x="372401" y="1835550"/>
            <a:ext cx="2395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test = 8 : 2 비율로 분할</a:t>
            </a:r>
            <a:endParaRPr sz="100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06" name="Google Shape;506;g33c263190d2_1_134"/>
          <p:cNvSpPr txBox="1"/>
          <p:nvPr/>
        </p:nvSpPr>
        <p:spPr>
          <a:xfrm>
            <a:off x="4957474" y="1835550"/>
            <a:ext cx="304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전체 데이터에서 validation 데이터셋 구성</a:t>
            </a:r>
            <a:endParaRPr sz="100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07" name="Google Shape;507;g33c263190d2_1_134"/>
          <p:cNvSpPr txBox="1"/>
          <p:nvPr/>
        </p:nvSpPr>
        <p:spPr>
          <a:xfrm>
            <a:off x="502710" y="1111623"/>
            <a:ext cx="3999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train, validation 데이터의</a:t>
            </a:r>
            <a:r>
              <a:rPr lang="en-US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b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독립성 문제</a:t>
            </a:r>
            <a:endParaRPr sz="1300" b="1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08" name="Google Shape;508;g33c263190d2_1_134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09" name="Google Shape;509;g33c263190d2_1_1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c263190d2_1_146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15" name="Google Shape;515;g33c263190d2_1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375" y="2731475"/>
            <a:ext cx="3509425" cy="19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33c263190d2_1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375" y="841750"/>
            <a:ext cx="3509426" cy="188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33c263190d2_1_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919" y="1915502"/>
            <a:ext cx="3446025" cy="2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33c263190d2_1_146"/>
          <p:cNvSpPr txBox="1"/>
          <p:nvPr/>
        </p:nvSpPr>
        <p:spPr>
          <a:xfrm>
            <a:off x="524699" y="1211031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15runs에 대한 learning rate, accuracy, loss 그래프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endParaRPr sz="1200" b="1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9" name="Google Shape;519;g33c263190d2_1_1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2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언어 모델의 </a:t>
            </a: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 학습</a:t>
            </a:r>
            <a:r>
              <a:rPr lang="en-US" sz="12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 NLP task를 향상시키는 데 효과적임이 입증됨</a:t>
            </a:r>
            <a:endParaRPr sz="12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 학습된 언어 표현을 downstream task에 적용하는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두가지 전략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28845" y="2112829"/>
            <a:ext cx="7495191" cy="147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AutoNum type="arabicPeriod"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 Approaches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task에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맞게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미세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조정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최소한의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추가적인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더함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이터와 자원이 많을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 도메인에 맞게 최적화되어야 할 때 유리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– GPT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   Feature-based Approaches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고정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(Freeze)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시키고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추출로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사용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데이터와 자원이 한정적일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일반화 성능이 중요할 때 유리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3259" y="2112829"/>
            <a:ext cx="2948346" cy="10240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700" b="0" i="1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(Dai and Le, 2015; Peters et al., 2018a; Radford et al., 2018; Howard and Ruder, 2018)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524699" y="121103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Validation, Test dataset label 분포</a:t>
            </a:r>
            <a:endParaRPr sz="12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27" name="Google Shape;5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00" y="1958573"/>
            <a:ext cx="3654674" cy="20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75" y="1748949"/>
            <a:ext cx="3654675" cy="263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167643" y="530150"/>
            <a:ext cx="37038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Encoder Representations from Transformer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525245" y="118160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는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양방향 transformer encoder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구조를 통해 Fine-tuning Approaches를 효과적으로 수행할 수 있도록 설계된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Context: 단어의 앞뒤 문맥을 동시에 고려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Self-Attention Mechanism: Transformer의 핵심 개념인  Self-Attention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5041" y="2973873"/>
            <a:ext cx="1819529" cy="162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037" y="1486769"/>
            <a:ext cx="1841535" cy="13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= Token embedding + Segment embedding + Position embedding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332" y="2085056"/>
            <a:ext cx="3088789" cy="14909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 embedding: WordPiece 토크나이저를 이용하여 토큰화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Segment embedding: 여러 문장이 연결되어 있을 경우, [SEP]토큰을 기준으로 문장을 임베딩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Position embedding: 기존 Transformer 방식이 아닌, 학습 가능한 벡터를 사용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81585" y="1813163"/>
            <a:ext cx="4873147" cy="60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문장의 시작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을 알려주는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 task에서는 문장의 정보를 담아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레이블링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7531" y="2085056"/>
            <a:ext cx="921404" cy="1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5759051" y="2040000"/>
            <a:ext cx="480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91382" y="887500"/>
            <a:ext cx="2538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Masked Language Model (MLM)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입력에서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무작위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15%의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토큰을 마스킹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후 주변 단어를 활용해 마스킹된 토큰을 예측 </a:t>
            </a: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 과정에서 BERT는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단어의 양방향 문맥, 단어간 관계, 문법과 문장 구조 등을 학습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9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80%: 토큰을 [MASK]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dog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 -&gt;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[MASK]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토큰을 랜덤하게 다른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He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likes playing -&gt;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King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동일한 토큰으로 그대로 남겨둔다.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He likes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 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 -&gt; My dog is cute. He likes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ing. 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3950" y="1875100"/>
            <a:ext cx="3590450" cy="1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458508" y="3574491"/>
            <a:ext cx="346155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위와 같은 마스킹 기법을 통해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Overfitting 방지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노이즈가 포함된 상황에서도 문맥을 파악할 수 있음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[MASK]에만 의존하지 않도록 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Next Sentence Prediction (NSP) 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입력된 두 문장 A,B가 이어지는 문장인지를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이진분류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BERT가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관계를 학습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Classification, QA, NLI 등 두 문장 관계를 이용하는 것이 중요한 task에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714" y="1847518"/>
            <a:ext cx="3484623" cy="169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458498" y="3055200"/>
            <a:ext cx="45918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쌍 학습 데이터셋 구성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 뒤에 B가 따라오는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0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“IsNext” 레이블링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A, B가 관련 없는 무작위 선택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1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“NotNext” 레이블링 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00" y="2518125"/>
            <a:ext cx="2967284" cy="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사전학습된 BERT를 NLP task에 맞춰 조정하는 과정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BERT의 가중치를 기반으로 Layer 또는 파라미터를 추가하여 레이블링된 데이터에서 전이학습 진행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50" y="2001151"/>
            <a:ext cx="3485422" cy="132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Experiments: </a:t>
            </a:r>
            <a:r>
              <a:rPr lang="en-US" sz="12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11개의 NLP task에 대해 BERT Fine-tuning </a:t>
            </a:r>
            <a:endParaRPr sz="12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평가체계 8항목: AI가 인간의 언어 능력을 얼마나 따라왔는지 정량적 성능지표를 만들어 NLP task 평가체계를 표준화한 것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10만개의 QA 쌍 데이터셋. QA가 포함되어 있는 passage가 주어지면 Answer의 범위를 예측하는 task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주어진 passage에 Answer가 존재하지 않을 가능성 추가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근거 있는 추론을 평가하는 11만개의 문장 쌍 데이터셋. 문장이 주어졌을 때 보기로 주어진 4개의 문장 중 가장 잘 어울리는 문장을 찾는 task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9360" y="853507"/>
            <a:ext cx="3969841" cy="8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9360" y="1864552"/>
            <a:ext cx="1579124" cy="138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7698" y="1864552"/>
            <a:ext cx="2062068" cy="138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9360" y="3455081"/>
            <a:ext cx="1579124" cy="123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1704</Words>
  <Application>Microsoft Office PowerPoint</Application>
  <PresentationFormat>화면 슬라이드 쇼(16:9)</PresentationFormat>
  <Paragraphs>352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</vt:lpstr>
      <vt:lpstr>Nunito Light</vt:lpstr>
      <vt:lpstr>Quicksand</vt:lpstr>
      <vt:lpstr>Mulish</vt:lpstr>
      <vt:lpstr>Noto Sans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승건 이</cp:lastModifiedBy>
  <cp:revision>2</cp:revision>
  <dcterms:modified xsi:type="dcterms:W3CDTF">2025-03-04T15:34:18Z</dcterms:modified>
</cp:coreProperties>
</file>