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6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>
        <p:scale>
          <a:sx n="100" d="100"/>
          <a:sy n="100" d="100"/>
        </p:scale>
        <p:origin x="8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976"/>
            <a:ext cx="10515600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text2sql </a:t>
            </a:r>
            <a:r>
              <a:rPr lang="ko-KR" altLang="en-US" sz="3000" b="1" dirty="0"/>
              <a:t>학습을 위한 </a:t>
            </a:r>
            <a:r>
              <a:rPr lang="en-US" altLang="ko-KR" sz="3000" b="1" dirty="0"/>
              <a:t>sql2text </a:t>
            </a:r>
            <a:r>
              <a:rPr lang="ko-KR" altLang="en-US" sz="3000" b="1" dirty="0"/>
              <a:t>데이터 증강</a:t>
            </a:r>
            <a:br>
              <a:rPr lang="en-US" altLang="ko-KR" sz="3000" b="1" dirty="0"/>
            </a:br>
            <a:r>
              <a:rPr lang="en-US" altLang="ko-KR" sz="2000" b="1" dirty="0"/>
              <a:t>sql2text RAG-based data augmentation for text2sql training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791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30433"/>
              </p:ext>
            </p:extLst>
          </p:nvPr>
        </p:nvGraphicFramePr>
        <p:xfrm>
          <a:off x="2032000" y="2354580"/>
          <a:ext cx="8128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692900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2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특허 명칭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text2sql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학습을 위한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sql2text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 증강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주제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/>
                        <a:t>sql2text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RAG</a:t>
                      </a:r>
                      <a:r>
                        <a:rPr lang="ko-KR" altLang="en-US" sz="1500" dirty="0"/>
                        <a:t>를 통한 학습 데이터셋 증강</a:t>
                      </a:r>
                      <a:endParaRPr lang="en-US" altLang="ko-KR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표준용어 </a:t>
                      </a:r>
                      <a:r>
                        <a:rPr lang="en-US" altLang="ko-KR" sz="1500" dirty="0"/>
                        <a:t>base</a:t>
                      </a:r>
                      <a:r>
                        <a:rPr lang="ko-KR" altLang="en-US" sz="1500" dirty="0"/>
                        <a:t>의 정제된 문장</a:t>
                      </a:r>
                      <a:r>
                        <a:rPr lang="en-US" altLang="ko-KR" sz="1500" dirty="0"/>
                        <a:t>, SQL Query</a:t>
                      </a:r>
                      <a:r>
                        <a:rPr lang="ko-KR" altLang="en-US" sz="1500" dirty="0"/>
                        <a:t>의 데이터셋 쌍을 활용 </a:t>
                      </a:r>
                      <a:endParaRPr lang="en-US" altLang="ko-KR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/>
                        <a:t>RAG</a:t>
                      </a:r>
                      <a:r>
                        <a:rPr lang="ko-KR" altLang="en-US" sz="1500" dirty="0"/>
                        <a:t>를 활용해 생성한 문장들을 </a:t>
                      </a:r>
                      <a:r>
                        <a:rPr lang="en-US" altLang="ko-KR" sz="1500" dirty="0"/>
                        <a:t>1:N </a:t>
                      </a:r>
                      <a:r>
                        <a:rPr lang="ko-KR" altLang="en-US" sz="1500" dirty="0"/>
                        <a:t>매핑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text2sql</a:t>
                      </a:r>
                      <a:r>
                        <a:rPr lang="ko-KR" altLang="en-US" sz="1500" dirty="0"/>
                        <a:t>에서 전문용어를 사용하는 특정 분야의 데이터셋 크기 및 정보의 한계 개선을 위해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b="1" dirty="0"/>
                        <a:t>sql2text</a:t>
                      </a:r>
                      <a:r>
                        <a:rPr lang="ko-KR" altLang="en-US" sz="1500" b="1" dirty="0"/>
                        <a:t>를 통해 데이터셋 증강</a:t>
                      </a:r>
                      <a:r>
                        <a:rPr lang="ko-KR" altLang="en-US" sz="1500" dirty="0"/>
                        <a:t>을 해보고자 함 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3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7B4F19-7853-A72E-EEA9-C01F436A1B4D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특허 명칭 및 주제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6850831B-3BB2-CC73-856F-FABA0F70D8BE}"/>
              </a:ext>
            </a:extLst>
          </p:cNvPr>
          <p:cNvSpPr/>
          <p:nvPr/>
        </p:nvSpPr>
        <p:spPr>
          <a:xfrm>
            <a:off x="1619135" y="207618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81DBA83A-D39C-1ED7-6691-4D71F45518F2}"/>
              </a:ext>
            </a:extLst>
          </p:cNvPr>
          <p:cNvSpPr/>
          <p:nvPr/>
        </p:nvSpPr>
        <p:spPr>
          <a:xfrm>
            <a:off x="5227292" y="784347"/>
            <a:ext cx="1147629" cy="735469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3C482-D304-DEE3-8917-65D3DB5074FD}"/>
              </a:ext>
            </a:extLst>
          </p:cNvPr>
          <p:cNvSpPr txBox="1"/>
          <p:nvPr/>
        </p:nvSpPr>
        <p:spPr>
          <a:xfrm>
            <a:off x="88988" y="3527472"/>
            <a:ext cx="650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SNL</a:t>
            </a:r>
            <a:r>
              <a:rPr lang="en-US" altLang="ko-KR" sz="1200" dirty="0"/>
              <a:t>(Standard Natural Language) –</a:t>
            </a:r>
            <a:r>
              <a:rPr lang="ko-KR" altLang="en-US" sz="1200" dirty="0"/>
              <a:t> </a:t>
            </a:r>
            <a:r>
              <a:rPr lang="ko-KR" altLang="en-US" sz="1200" b="1" dirty="0"/>
              <a:t>표준용어 </a:t>
            </a:r>
            <a:r>
              <a:rPr lang="en-US" altLang="ko-KR" sz="1200" b="1" dirty="0"/>
              <a:t>base</a:t>
            </a:r>
            <a:r>
              <a:rPr lang="ko-KR" altLang="en-US" sz="1200" b="1" dirty="0"/>
              <a:t>의 정제된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문장</a:t>
            </a:r>
            <a:endParaRPr lang="en-US" altLang="ko-KR" sz="1200" b="1" dirty="0"/>
          </a:p>
          <a:p>
            <a:r>
              <a:rPr lang="en-US" altLang="ko-KR" sz="1200" b="1" dirty="0"/>
              <a:t>NL</a:t>
            </a:r>
            <a:r>
              <a:rPr lang="en-US" altLang="ko-KR" sz="1200" dirty="0"/>
              <a:t>(Natural Language) – </a:t>
            </a:r>
            <a:r>
              <a:rPr lang="en-US" altLang="ko-KR" sz="1200" b="1" dirty="0"/>
              <a:t>RAG</a:t>
            </a:r>
            <a:r>
              <a:rPr lang="ko-KR" altLang="en-US" sz="1200" b="1" dirty="0"/>
              <a:t>를 활용해 생성한 문장</a:t>
            </a:r>
            <a:endParaRPr lang="en-US" altLang="ko-KR" sz="12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8CE8E2-BDE3-BBB3-1397-EBA4828C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76536"/>
              </p:ext>
            </p:extLst>
          </p:nvPr>
        </p:nvGraphicFramePr>
        <p:xfrm>
          <a:off x="88988" y="4713234"/>
          <a:ext cx="6285933" cy="192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785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300699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976113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248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Query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SNL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'CAS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"CAS</a:t>
                      </a:r>
                      <a:r>
                        <a:rPr lang="ko-KR" altLang="en-US" sz="500" dirty="0"/>
                        <a:t>번호 데이터를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화학적 동질성을 갖는 물질에 대하여 미국 </a:t>
                      </a:r>
                      <a:r>
                        <a:rPr lang="ko-KR" altLang="en-US" sz="500" dirty="0" err="1"/>
                        <a:t>화학회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化學會</a:t>
                      </a:r>
                      <a:r>
                        <a:rPr lang="en-US" altLang="ko-KR" sz="500" dirty="0"/>
                        <a:t>)</a:t>
                      </a:r>
                      <a:r>
                        <a:rPr lang="ko-KR" altLang="en-US" sz="500" dirty="0"/>
                        <a:t>에서 부여한 고유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  <a:tr h="345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CMS</a:t>
                      </a:r>
                      <a:r>
                        <a:rPr lang="ko-KR" altLang="en-US" sz="5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'CMS</a:t>
                      </a:r>
                      <a:r>
                        <a:rPr lang="ko-KR" altLang="en-US" sz="500" dirty="0"/>
                        <a:t>계좌번호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"CMS</a:t>
                      </a:r>
                      <a:r>
                        <a:rPr lang="ko-KR" altLang="en-US" sz="500" dirty="0"/>
                        <a:t>계좌번호 정보를 불러와 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은행에 직접 가지 않고도 컴퓨터나 단말기를 통신 회선으로 연결하여 은행이 제공하는 각종 금융 거래 정보를 이용하거나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자금의 효율적 관리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 대체 따위를 할 수 있는 서비스의 계좌번호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640132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사용률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사용률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사용률 데이터를 확인하고 싶어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컴퓨터의 중앙처리장치</a:t>
                      </a:r>
                      <a:r>
                        <a:rPr lang="en-US" altLang="ko-KR" sz="500" dirty="0"/>
                        <a:t>(CPU)</a:t>
                      </a:r>
                      <a:r>
                        <a:rPr lang="ko-KR" altLang="en-US" sz="500" dirty="0"/>
                        <a:t>를 점유하여 사용하는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510010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속도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속도가 얼마나 </a:t>
                      </a:r>
                      <a:r>
                        <a:rPr lang="ko-KR" altLang="en-US" sz="500" dirty="0" err="1"/>
                        <a:t>빠른지</a:t>
                      </a:r>
                      <a:r>
                        <a:rPr lang="ko-KR" altLang="en-US" sz="500" dirty="0"/>
                        <a:t> 알려줘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 시스템 전체의 작동을 통제하고 프로그램의 모든 연산을 수행하는 가장 핵심적인 장치가 연산을 처리하는 빠르기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97881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PG</a:t>
                      </a:r>
                      <a:r>
                        <a:rPr lang="ko-KR" altLang="en-US" sz="500" dirty="0"/>
                        <a:t>거래번호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'PG</a:t>
                      </a:r>
                      <a:r>
                        <a:rPr lang="ko-KR" altLang="en-US" sz="500" dirty="0"/>
                        <a:t>거래번호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"PG</a:t>
                      </a:r>
                      <a:r>
                        <a:rPr lang="ko-KR" altLang="en-US" sz="500" dirty="0"/>
                        <a:t>거래번호 정보를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인터넷상에서 금융 기관과 하는 결제를 대행해 주는 회사가 각각의 결제 건에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72733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POS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'POS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"POS</a:t>
                      </a:r>
                      <a:r>
                        <a:rPr lang="ko-KR" altLang="en-US" sz="500" dirty="0"/>
                        <a:t>번호에 대한 정보를 불러와 줘</a:t>
                      </a:r>
                      <a:r>
                        <a:rPr lang="en-US" altLang="ko-KR" sz="500" dirty="0"/>
                        <a:t>＂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상점의 전자식 금전 등록기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정찰 판독 장치 등을 컴퓨터에 연결하여 상품이나 서비스 데이터를 관리하는 시스템에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41306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91D745A-AEDC-4434-AD80-689C0E05D428}"/>
              </a:ext>
            </a:extLst>
          </p:cNvPr>
          <p:cNvSpPr/>
          <p:nvPr/>
        </p:nvSpPr>
        <p:spPr>
          <a:xfrm>
            <a:off x="4838212" y="2074032"/>
            <a:ext cx="1919155" cy="1014731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NL Generator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88988" y="4128857"/>
            <a:ext cx="834038" cy="47359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tx1"/>
                </a:solidFill>
              </a:rPr>
              <a:t>SNL</a:t>
            </a:r>
            <a:r>
              <a:rPr lang="ko-KR" altLang="en-US" sz="800" i="1" dirty="0">
                <a:solidFill>
                  <a:schemeClr val="tx1"/>
                </a:solidFill>
              </a:rPr>
              <a:t> </a:t>
            </a:r>
            <a:endParaRPr lang="en-US" altLang="ko-KR" sz="800" i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7F898-B049-DA86-A4E7-EDFAC0755A06}"/>
              </a:ext>
            </a:extLst>
          </p:cNvPr>
          <p:cNvSpPr txBox="1"/>
          <p:nvPr/>
        </p:nvSpPr>
        <p:spPr>
          <a:xfrm>
            <a:off x="923026" y="4288510"/>
            <a:ext cx="4254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표준 용어</a:t>
            </a:r>
            <a:r>
              <a:rPr lang="en-US" altLang="ko-KR" sz="1000" dirty="0"/>
              <a:t>, SQL Query, SNL, Description Column</a:t>
            </a:r>
            <a:r>
              <a:rPr lang="ko-KR" altLang="en-US" sz="1000" dirty="0"/>
              <a:t>으로 이루어진 </a:t>
            </a:r>
            <a:r>
              <a:rPr lang="en-US" altLang="ko-KR" sz="1000" dirty="0"/>
              <a:t>dataset</a:t>
            </a:r>
            <a:endParaRPr lang="ko-KR" altLang="en-US" sz="1000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0A7188E8-EEC5-11DD-8587-C094F954E4D6}"/>
              </a:ext>
            </a:extLst>
          </p:cNvPr>
          <p:cNvSpPr/>
          <p:nvPr/>
        </p:nvSpPr>
        <p:spPr>
          <a:xfrm>
            <a:off x="1547248" y="2113396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5D39CE67-57DC-8795-59C3-EC547971BF4F}"/>
              </a:ext>
            </a:extLst>
          </p:cNvPr>
          <p:cNvSpPr/>
          <p:nvPr/>
        </p:nvSpPr>
        <p:spPr>
          <a:xfrm>
            <a:off x="1475361" y="2165436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B68434AC-10E9-8881-0329-23D59B2C4B69}"/>
              </a:ext>
            </a:extLst>
          </p:cNvPr>
          <p:cNvSpPr/>
          <p:nvPr/>
        </p:nvSpPr>
        <p:spPr>
          <a:xfrm>
            <a:off x="1403474" y="2217476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6E206B5F-108C-DA1E-85F0-E683CF376EA7}"/>
              </a:ext>
            </a:extLst>
          </p:cNvPr>
          <p:cNvSpPr/>
          <p:nvPr/>
        </p:nvSpPr>
        <p:spPr>
          <a:xfrm>
            <a:off x="1331587" y="2276945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A27BA6-7DA7-681B-CC4F-FA783DB93152}"/>
              </a:ext>
            </a:extLst>
          </p:cNvPr>
          <p:cNvCxnSpPr>
            <a:cxnSpLocks/>
          </p:cNvCxnSpPr>
          <p:nvPr/>
        </p:nvCxnSpPr>
        <p:spPr>
          <a:xfrm>
            <a:off x="4057300" y="2516082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24F743-1A8D-12D7-F34F-4E6BC199E09F}"/>
              </a:ext>
            </a:extLst>
          </p:cNvPr>
          <p:cNvCxnSpPr/>
          <p:nvPr/>
        </p:nvCxnSpPr>
        <p:spPr>
          <a:xfrm>
            <a:off x="5791202" y="1650905"/>
            <a:ext cx="0" cy="35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E6AB18-70F5-21C8-7C66-575A35A642B4}"/>
              </a:ext>
            </a:extLst>
          </p:cNvPr>
          <p:cNvCxnSpPr/>
          <p:nvPr/>
        </p:nvCxnSpPr>
        <p:spPr>
          <a:xfrm>
            <a:off x="6918385" y="2575061"/>
            <a:ext cx="71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A4A4AB1B-B50C-7D5C-C7E1-AC3AF621AF33}"/>
              </a:ext>
            </a:extLst>
          </p:cNvPr>
          <p:cNvSpPr/>
          <p:nvPr/>
        </p:nvSpPr>
        <p:spPr>
          <a:xfrm>
            <a:off x="8185261" y="2075722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C90069D4-5393-997C-E805-6330A4C75E28}"/>
              </a:ext>
            </a:extLst>
          </p:cNvPr>
          <p:cNvSpPr/>
          <p:nvPr/>
        </p:nvSpPr>
        <p:spPr>
          <a:xfrm>
            <a:off x="8113374" y="211293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문서 25">
            <a:extLst>
              <a:ext uri="{FF2B5EF4-FFF2-40B4-BE49-F238E27FC236}">
                <a16:creationId xmlns:a16="http://schemas.microsoft.com/office/drawing/2014/main" id="{C35F79B1-0E31-6B79-BD3A-84F52820480E}"/>
              </a:ext>
            </a:extLst>
          </p:cNvPr>
          <p:cNvSpPr/>
          <p:nvPr/>
        </p:nvSpPr>
        <p:spPr>
          <a:xfrm>
            <a:off x="8041487" y="216497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D3E66EEB-087E-4C18-F009-3040CB90E257}"/>
              </a:ext>
            </a:extLst>
          </p:cNvPr>
          <p:cNvSpPr/>
          <p:nvPr/>
        </p:nvSpPr>
        <p:spPr>
          <a:xfrm>
            <a:off x="7969600" y="221701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문서 27">
            <a:extLst>
              <a:ext uri="{FF2B5EF4-FFF2-40B4-BE49-F238E27FC236}">
                <a16:creationId xmlns:a16="http://schemas.microsoft.com/office/drawing/2014/main" id="{611BE47D-E828-B11B-17E6-1DC13FAC5C33}"/>
              </a:ext>
            </a:extLst>
          </p:cNvPr>
          <p:cNvSpPr/>
          <p:nvPr/>
        </p:nvSpPr>
        <p:spPr>
          <a:xfrm>
            <a:off x="7897713" y="226713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7C31B6D4-B5BF-7247-C4CF-0CDF1C62EDD4}"/>
              </a:ext>
            </a:extLst>
          </p:cNvPr>
          <p:cNvSpPr/>
          <p:nvPr/>
        </p:nvSpPr>
        <p:spPr>
          <a:xfrm>
            <a:off x="6658309" y="4125443"/>
            <a:ext cx="834038" cy="47359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tx1"/>
                </a:solidFill>
              </a:rPr>
              <a:t>NL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DC9D3CE-DEBD-6065-F7A4-2F761FA7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24406"/>
              </p:ext>
            </p:extLst>
          </p:nvPr>
        </p:nvGraphicFramePr>
        <p:xfrm>
          <a:off x="6658309" y="4715696"/>
          <a:ext cx="4607464" cy="195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32">
                  <a:extLst>
                    <a:ext uri="{9D8B030D-6E8A-4147-A177-3AD203B41FA5}">
                      <a16:colId xmlns:a16="http://schemas.microsoft.com/office/drawing/2014/main" val="207503440"/>
                    </a:ext>
                  </a:extLst>
                </a:gridCol>
                <a:gridCol w="2303732">
                  <a:extLst>
                    <a:ext uri="{9D8B030D-6E8A-4147-A177-3AD203B41FA5}">
                      <a16:colId xmlns:a16="http://schemas.microsoft.com/office/drawing/2014/main" val="3580384955"/>
                    </a:ext>
                  </a:extLst>
                </a:gridCol>
              </a:tblGrid>
              <a:tr h="278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NL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8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코드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34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좀 알려줘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00061"/>
                  </a:ext>
                </a:extLst>
              </a:tr>
              <a:tr h="119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데이터 좀 보여줄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화학번호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알려줘봐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3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그 화학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번호가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9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</a:t>
                      </a:r>
                      <a:r>
                        <a:rPr lang="ko-KR" altLang="en-US" sz="500" dirty="0"/>
                        <a:t>번호 검색해줘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208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캐스번호</a:t>
                      </a:r>
                      <a:r>
                        <a:rPr lang="ko-KR" altLang="en-US" sz="500" dirty="0"/>
                        <a:t> 보여줘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2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찾고 있어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2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찾는 중인데 도움 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17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4411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C0023F4-26BF-DCA3-F5A9-44C5C46F0C37}"/>
              </a:ext>
            </a:extLst>
          </p:cNvPr>
          <p:cNvSpPr txBox="1"/>
          <p:nvPr/>
        </p:nvSpPr>
        <p:spPr>
          <a:xfrm>
            <a:off x="7492347" y="4288510"/>
            <a:ext cx="3151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RAG</a:t>
            </a:r>
            <a:r>
              <a:rPr lang="ko-KR" altLang="en-US" sz="1000" dirty="0"/>
              <a:t>를 활용해 </a:t>
            </a:r>
            <a:r>
              <a:rPr lang="en-US" altLang="ko-KR" sz="1000" dirty="0"/>
              <a:t>SNL Query</a:t>
            </a:r>
            <a:r>
              <a:rPr lang="ko-KR" altLang="en-US" sz="1000" dirty="0"/>
              <a:t>로부터 생성한 </a:t>
            </a:r>
            <a:r>
              <a:rPr lang="en-US" altLang="ko-KR" sz="1000" dirty="0"/>
              <a:t>NL dataset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3BEA0-6E17-BB02-3FD5-AB861ECE4281}"/>
              </a:ext>
            </a:extLst>
          </p:cNvPr>
          <p:cNvSpPr txBox="1"/>
          <p:nvPr/>
        </p:nvSpPr>
        <p:spPr>
          <a:xfrm>
            <a:off x="6374921" y="1081511"/>
            <a:ext cx="2222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SNL database</a:t>
            </a:r>
            <a:r>
              <a:rPr lang="ko-KR" altLang="en-US" sz="1000" dirty="0"/>
              <a:t>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5C57-1325-E883-8B29-BF50C9E287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04508-76B0-24C2-F63E-F79394D94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57720050-06A9-6DA4-1C47-7499B7DE9859}"/>
              </a:ext>
            </a:extLst>
          </p:cNvPr>
          <p:cNvSpPr/>
          <p:nvPr/>
        </p:nvSpPr>
        <p:spPr>
          <a:xfrm>
            <a:off x="395912" y="1534113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3DA06E-2B88-9C7D-9408-C81E98E840B7}"/>
              </a:ext>
            </a:extLst>
          </p:cNvPr>
          <p:cNvSpPr txBox="1"/>
          <p:nvPr/>
        </p:nvSpPr>
        <p:spPr>
          <a:xfrm>
            <a:off x="1860633" y="1907228"/>
            <a:ext cx="461665" cy="263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9144A8-519B-7770-BB62-C65B6268EB22}"/>
              </a:ext>
            </a:extLst>
          </p:cNvPr>
          <p:cNvSpPr txBox="1"/>
          <p:nvPr/>
        </p:nvSpPr>
        <p:spPr>
          <a:xfrm>
            <a:off x="1823566" y="926869"/>
            <a:ext cx="38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ko-KR" altLang="en-US" sz="1000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83AE29-9835-34E5-BE7B-ACEA54291DF4}"/>
              </a:ext>
            </a:extLst>
          </p:cNvPr>
          <p:cNvSpPr txBox="1"/>
          <p:nvPr/>
        </p:nvSpPr>
        <p:spPr>
          <a:xfrm>
            <a:off x="463467" y="1172790"/>
            <a:ext cx="383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9FD5DC-3D1E-ED87-8A18-77A72D8FE897}"/>
              </a:ext>
            </a:extLst>
          </p:cNvPr>
          <p:cNvSpPr txBox="1"/>
          <p:nvPr/>
        </p:nvSpPr>
        <p:spPr>
          <a:xfrm>
            <a:off x="191024" y="2584418"/>
            <a:ext cx="338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ko-KR" altLang="en-US" sz="1200" b="1" dirty="0"/>
              <a:t>개의 </a:t>
            </a:r>
            <a:r>
              <a:rPr lang="en-US" altLang="ko-KR" sz="1200" b="1" dirty="0"/>
              <a:t>NL</a:t>
            </a:r>
            <a:r>
              <a:rPr lang="ko-KR" altLang="en-US" sz="1200" b="1" dirty="0"/>
              <a:t>은 생성된 여러 개의 </a:t>
            </a:r>
            <a:r>
              <a:rPr lang="en-US" altLang="ko-KR" sz="1200" b="1" dirty="0"/>
              <a:t>SNL</a:t>
            </a:r>
            <a:r>
              <a:rPr lang="ko-KR" altLang="en-US" sz="1200" b="1" dirty="0"/>
              <a:t>과 대응된다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651FDA-6045-E5D2-F9C5-0555173B8AD7}"/>
              </a:ext>
            </a:extLst>
          </p:cNvPr>
          <p:cNvSpPr txBox="1"/>
          <p:nvPr/>
        </p:nvSpPr>
        <p:spPr>
          <a:xfrm>
            <a:off x="79547" y="1951946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BC255D-A5C8-1545-BF5F-4FBAC5710D68}"/>
              </a:ext>
            </a:extLst>
          </p:cNvPr>
          <p:cNvSpPr txBox="1"/>
          <p:nvPr/>
        </p:nvSpPr>
        <p:spPr>
          <a:xfrm>
            <a:off x="2297212" y="1241538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E7A6F8-5E89-1684-B089-DDA50CB27D5D}"/>
              </a:ext>
            </a:extLst>
          </p:cNvPr>
          <p:cNvSpPr txBox="1"/>
          <p:nvPr/>
        </p:nvSpPr>
        <p:spPr>
          <a:xfrm>
            <a:off x="2297212" y="1647149"/>
            <a:ext cx="808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dirty="0"/>
              <a:t>“</a:t>
            </a:r>
            <a:r>
              <a:rPr lang="ko-KR" altLang="en-US" sz="600" dirty="0" err="1"/>
              <a:t>캐스번호</a:t>
            </a:r>
            <a:r>
              <a:rPr lang="ko-KR" altLang="en-US" sz="600" dirty="0"/>
              <a:t> 보여줘</a:t>
            </a:r>
            <a:r>
              <a:rPr lang="en-US" altLang="ko-KR" sz="600" dirty="0"/>
              <a:t>”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9FDB4-A9BB-BCA7-0D18-B083CA61E3D2}"/>
              </a:ext>
            </a:extLst>
          </p:cNvPr>
          <p:cNvSpPr txBox="1"/>
          <p:nvPr/>
        </p:nvSpPr>
        <p:spPr>
          <a:xfrm>
            <a:off x="2290903" y="2227343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3EF65B4-0AB6-E590-6AC4-E6D7076105B6}"/>
              </a:ext>
            </a:extLst>
          </p:cNvPr>
          <p:cNvSpPr/>
          <p:nvPr/>
        </p:nvSpPr>
        <p:spPr>
          <a:xfrm>
            <a:off x="1711478" y="1163565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20BBD3-3003-69F7-D598-16E8BC981488}"/>
              </a:ext>
            </a:extLst>
          </p:cNvPr>
          <p:cNvSpPr/>
          <p:nvPr/>
        </p:nvSpPr>
        <p:spPr>
          <a:xfrm>
            <a:off x="1711478" y="1571735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4FEEE5B-3611-4408-03EC-0EBC6A27EE1F}"/>
              </a:ext>
            </a:extLst>
          </p:cNvPr>
          <p:cNvSpPr/>
          <p:nvPr/>
        </p:nvSpPr>
        <p:spPr>
          <a:xfrm>
            <a:off x="1711478" y="2146277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BB38390-9C54-F9C5-AD87-2F1AC9417F7D}"/>
              </a:ext>
            </a:extLst>
          </p:cNvPr>
          <p:cNvCxnSpPr>
            <a:stCxn id="45" idx="6"/>
            <a:endCxn id="79" idx="2"/>
          </p:cNvCxnSpPr>
          <p:nvPr/>
        </p:nvCxnSpPr>
        <p:spPr>
          <a:xfrm flipV="1">
            <a:off x="1006732" y="1336964"/>
            <a:ext cx="704746" cy="37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F1C21DE-40E0-3D8E-857E-0D0872654E88}"/>
              </a:ext>
            </a:extLst>
          </p:cNvPr>
          <p:cNvCxnSpPr>
            <a:stCxn id="45" idx="6"/>
            <a:endCxn id="80" idx="2"/>
          </p:cNvCxnSpPr>
          <p:nvPr/>
        </p:nvCxnSpPr>
        <p:spPr>
          <a:xfrm>
            <a:off x="1006732" y="1707512"/>
            <a:ext cx="704746" cy="3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21D886-D324-B7F7-9300-6CF48B918788}"/>
              </a:ext>
            </a:extLst>
          </p:cNvPr>
          <p:cNvCxnSpPr>
            <a:stCxn id="45" idx="6"/>
            <a:endCxn id="81" idx="2"/>
          </p:cNvCxnSpPr>
          <p:nvPr/>
        </p:nvCxnSpPr>
        <p:spPr>
          <a:xfrm>
            <a:off x="1006732" y="1707512"/>
            <a:ext cx="704746" cy="612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AEEB7ECB-BDE4-0A67-4C15-5BFA91568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14022"/>
              </p:ext>
            </p:extLst>
          </p:nvPr>
        </p:nvGraphicFramePr>
        <p:xfrm>
          <a:off x="3572478" y="745914"/>
          <a:ext cx="6048014" cy="192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92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31257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27340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53345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Query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SNL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'CAS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"CAS</a:t>
                      </a:r>
                      <a:r>
                        <a:rPr lang="ko-KR" altLang="en-US" sz="500" dirty="0"/>
                        <a:t>번호 데이터를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화학적 동질성을 갖는 물질에 대하여 미국 </a:t>
                      </a:r>
                      <a:r>
                        <a:rPr lang="ko-KR" altLang="en-US" sz="500" dirty="0" err="1"/>
                        <a:t>화학회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化學會</a:t>
                      </a:r>
                      <a:r>
                        <a:rPr lang="en-US" altLang="ko-KR" sz="500" dirty="0"/>
                        <a:t>)</a:t>
                      </a:r>
                      <a:r>
                        <a:rPr lang="ko-KR" altLang="en-US" sz="500" dirty="0"/>
                        <a:t>에서 부여한 고유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  <a:tr h="345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CMS</a:t>
                      </a:r>
                      <a:r>
                        <a:rPr lang="ko-KR" altLang="en-US" sz="5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'CMS</a:t>
                      </a:r>
                      <a:r>
                        <a:rPr lang="ko-KR" altLang="en-US" sz="500" dirty="0"/>
                        <a:t>계좌번호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"CMS</a:t>
                      </a:r>
                      <a:r>
                        <a:rPr lang="ko-KR" altLang="en-US" sz="500" dirty="0"/>
                        <a:t>계좌번호 정보를 불러와 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은행에 직접 가지 않고도 컴퓨터나 단말기를 통신 회선으로 연결하여 은행이 제공하는 각종 금융 거래 정보를 이용하거나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자금의 효율적 관리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 대체 따위를 할 수 있는 서비스의 계좌번호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640132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사용률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사용률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사용률 데이터를 확인하고 싶어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컴퓨터의 중앙처리장치</a:t>
                      </a:r>
                      <a:r>
                        <a:rPr lang="en-US" altLang="ko-KR" sz="500" dirty="0"/>
                        <a:t>(CPU)</a:t>
                      </a:r>
                      <a:r>
                        <a:rPr lang="ko-KR" altLang="en-US" sz="500" dirty="0"/>
                        <a:t>를 점유하여 사용하는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510010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속도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속도가 얼마나 </a:t>
                      </a:r>
                      <a:r>
                        <a:rPr lang="ko-KR" altLang="en-US" sz="500" dirty="0" err="1"/>
                        <a:t>빠른지</a:t>
                      </a:r>
                      <a:r>
                        <a:rPr lang="ko-KR" altLang="en-US" sz="500" dirty="0"/>
                        <a:t> 알려줘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 시스템 전체의 작동을 통제하고 프로그램의 모든 연산을 수행하는 가장 핵심적인 장치가 연산을 처리하는 빠르기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97881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PG</a:t>
                      </a:r>
                      <a:r>
                        <a:rPr lang="ko-KR" altLang="en-US" sz="500" dirty="0"/>
                        <a:t>거래번호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'PG</a:t>
                      </a:r>
                      <a:r>
                        <a:rPr lang="ko-KR" altLang="en-US" sz="500" dirty="0"/>
                        <a:t>거래번호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"PG</a:t>
                      </a:r>
                      <a:r>
                        <a:rPr lang="ko-KR" altLang="en-US" sz="500" dirty="0"/>
                        <a:t>거래번호 정보를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인터넷상에서 금융 기관과 하는 결제를 대행해 주는 회사가 각각의 결제 건에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72733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POS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'POS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"POS</a:t>
                      </a:r>
                      <a:r>
                        <a:rPr lang="ko-KR" altLang="en-US" sz="500" dirty="0"/>
                        <a:t>번호에 대한 정보를 불러와 줘</a:t>
                      </a:r>
                      <a:r>
                        <a:rPr lang="en-US" altLang="ko-KR" sz="500" dirty="0"/>
                        <a:t>＂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상점의 전자식 금전 등록기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정찰 판독 장치 등을 컴퓨터에 연결하여 상품이나 서비스 데이터를 관리하는 시스템에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41306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A6D26966-B4E1-549B-A09C-F8AC9B30E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92031"/>
              </p:ext>
            </p:extLst>
          </p:nvPr>
        </p:nvGraphicFramePr>
        <p:xfrm>
          <a:off x="9731496" y="735723"/>
          <a:ext cx="236735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50">
                  <a:extLst>
                    <a:ext uri="{9D8B030D-6E8A-4147-A177-3AD203B41FA5}">
                      <a16:colId xmlns:a16="http://schemas.microsoft.com/office/drawing/2014/main" val="207503440"/>
                    </a:ext>
                  </a:extLst>
                </a:gridCol>
                <a:gridCol w="1654007">
                  <a:extLst>
                    <a:ext uri="{9D8B030D-6E8A-4147-A177-3AD203B41FA5}">
                      <a16:colId xmlns:a16="http://schemas.microsoft.com/office/drawing/2014/main" val="3580384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NL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8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코드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34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좀 알려줘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00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데이터 좀 보여줄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화학번호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알려줘봐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3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그 화학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번호가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9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</a:t>
                      </a:r>
                      <a:r>
                        <a:rPr lang="ko-KR" altLang="en-US" sz="500" dirty="0"/>
                        <a:t>번호 검색해줘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2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캐스번호</a:t>
                      </a:r>
                      <a:r>
                        <a:rPr lang="ko-KR" altLang="en-US" sz="500" dirty="0"/>
                        <a:t> 보여줘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2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찾고 있어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2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찾는 중인데 도움 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17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4411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1890C16-5B3A-90FE-5FC5-161A26CB2197}"/>
              </a:ext>
            </a:extLst>
          </p:cNvPr>
          <p:cNvSpPr txBox="1"/>
          <p:nvPr/>
        </p:nvSpPr>
        <p:spPr>
          <a:xfrm>
            <a:off x="2531562" y="3996584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데이터셋을 통해 </a:t>
            </a:r>
            <a:r>
              <a:rPr lang="en-US" altLang="ko-KR" dirty="0"/>
              <a:t>NL</a:t>
            </a:r>
            <a:r>
              <a:rPr lang="ko-KR" altLang="en-US" dirty="0"/>
              <a:t>을 </a:t>
            </a:r>
            <a:r>
              <a:rPr lang="en-US" altLang="ko-KR" dirty="0"/>
              <a:t>SNL</a:t>
            </a:r>
            <a:r>
              <a:rPr lang="ko-KR" altLang="en-US" dirty="0"/>
              <a:t>로 대응시킬 수 있도록</a:t>
            </a:r>
            <a:r>
              <a:rPr lang="en-US" altLang="ko-KR" dirty="0"/>
              <a:t>(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  <a:r>
              <a:rPr lang="ko-KR" altLang="en-US" dirty="0"/>
              <a:t> 학습한다</a:t>
            </a:r>
            <a:r>
              <a:rPr lang="en-US" altLang="ko-KR" dirty="0"/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EECDEE-CC57-5258-5E3A-84787F63A00D}"/>
              </a:ext>
            </a:extLst>
          </p:cNvPr>
          <p:cNvSpPr txBox="1"/>
          <p:nvPr/>
        </p:nvSpPr>
        <p:spPr>
          <a:xfrm>
            <a:off x="2866541" y="5540487"/>
            <a:ext cx="612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text2sql – </a:t>
            </a:r>
            <a:r>
              <a:rPr lang="ko-KR" altLang="en-US" dirty="0"/>
              <a:t>대응시킨 </a:t>
            </a:r>
            <a:r>
              <a:rPr lang="en-US" altLang="ko-KR" dirty="0"/>
              <a:t>SNL</a:t>
            </a:r>
            <a:r>
              <a:rPr lang="ko-KR" altLang="en-US" dirty="0"/>
              <a:t>의 </a:t>
            </a:r>
            <a:r>
              <a:rPr lang="en-US" altLang="ko-KR" b="1" dirty="0"/>
              <a:t>Query</a:t>
            </a:r>
            <a:r>
              <a:rPr lang="ko-KR" altLang="en-US" b="1" dirty="0"/>
              <a:t>를 출력하는 것</a:t>
            </a:r>
            <a:r>
              <a:rPr lang="ko-KR" altLang="en-US" dirty="0"/>
              <a:t>이 목표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D1EF457-5E84-CE86-0EDE-1AE69FAFA00C}"/>
              </a:ext>
            </a:extLst>
          </p:cNvPr>
          <p:cNvCxnSpPr>
            <a:cxnSpLocks/>
          </p:cNvCxnSpPr>
          <p:nvPr/>
        </p:nvCxnSpPr>
        <p:spPr>
          <a:xfrm flipH="1">
            <a:off x="6095999" y="4754127"/>
            <a:ext cx="1" cy="39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B32787-F54D-1271-A1B5-12A2154D52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157904-E41E-452F-A6AD-5225A01F4C7F}"/>
              </a:ext>
            </a:extLst>
          </p:cNvPr>
          <p:cNvSpPr/>
          <p:nvPr/>
        </p:nvSpPr>
        <p:spPr>
          <a:xfrm>
            <a:off x="3572478" y="1047750"/>
            <a:ext cx="6035029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EE4611-E566-4FEC-A725-39B51384BAC6}"/>
              </a:ext>
            </a:extLst>
          </p:cNvPr>
          <p:cNvSpPr/>
          <p:nvPr/>
        </p:nvSpPr>
        <p:spPr>
          <a:xfrm>
            <a:off x="9744481" y="1040454"/>
            <a:ext cx="2354372" cy="1676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6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68C7-C1FE-3379-B472-4C8D77CA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A2741-EECF-B36C-8BE4-AAD2DDD4AEA4}"/>
              </a:ext>
            </a:extLst>
          </p:cNvPr>
          <p:cNvSpPr txBox="1"/>
          <p:nvPr/>
        </p:nvSpPr>
        <p:spPr>
          <a:xfrm>
            <a:off x="2060095" y="1348288"/>
            <a:ext cx="807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SQL to NL</a:t>
            </a:r>
            <a:r>
              <a:rPr lang="ko-KR" altLang="en-US" sz="1600" dirty="0"/>
              <a:t>과정에서 </a:t>
            </a:r>
            <a:r>
              <a:rPr lang="en-US" altLang="ko-KR" sz="1600" b="1" dirty="0"/>
              <a:t>RAG</a:t>
            </a:r>
            <a:r>
              <a:rPr lang="ko-KR" altLang="en-US" sz="1600" b="1" dirty="0"/>
              <a:t>를 활용하여 </a:t>
            </a:r>
            <a:r>
              <a:rPr lang="ko-KR" altLang="en-US" sz="1600" dirty="0"/>
              <a:t>데이터셋을 생성한다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NL,</a:t>
            </a:r>
            <a:r>
              <a:rPr lang="ko-KR" altLang="en-US" sz="1600" dirty="0"/>
              <a:t> </a:t>
            </a:r>
            <a:r>
              <a:rPr lang="en-US" altLang="ko-KR" sz="1600" dirty="0"/>
              <a:t>SNL</a:t>
            </a:r>
            <a:r>
              <a:rPr lang="ko-KR" altLang="en-US" sz="1600" dirty="0"/>
              <a:t>의 </a:t>
            </a:r>
            <a:r>
              <a:rPr lang="ko-KR" altLang="en-US" sz="1600" b="1" dirty="0"/>
              <a:t>대응 데이터셋을 구축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</a:t>
            </a:r>
            <a:r>
              <a:rPr lang="en-US" altLang="ko-KR" sz="1600" b="1" dirty="0"/>
              <a:t>NL</a:t>
            </a:r>
            <a:r>
              <a:rPr lang="ko-KR" altLang="en-US" sz="1600" b="1" dirty="0"/>
              <a:t>로부터 </a:t>
            </a:r>
            <a:r>
              <a:rPr lang="en-US" altLang="ko-KR" sz="1600" b="1" dirty="0"/>
              <a:t>SNL</a:t>
            </a:r>
            <a:r>
              <a:rPr lang="ko-KR" altLang="en-US" sz="1600" b="1" dirty="0"/>
              <a:t>을 학습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대응하는 </a:t>
            </a:r>
            <a:r>
              <a:rPr lang="en-US" altLang="ko-KR" sz="1600" dirty="0"/>
              <a:t>SQL Query</a:t>
            </a:r>
            <a:r>
              <a:rPr lang="ko-KR" altLang="en-US" sz="1600" dirty="0"/>
              <a:t>를 결과값으로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AD63F-79ED-74BB-2BC4-98F4DB90A196}"/>
              </a:ext>
            </a:extLst>
          </p:cNvPr>
          <p:cNvSpPr txBox="1"/>
          <p:nvPr/>
        </p:nvSpPr>
        <p:spPr>
          <a:xfrm>
            <a:off x="2046598" y="2243130"/>
            <a:ext cx="650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SNL</a:t>
            </a:r>
            <a:r>
              <a:rPr lang="en-US" altLang="ko-KR" sz="1200" dirty="0"/>
              <a:t>(Standard Natural Language) –</a:t>
            </a:r>
            <a:r>
              <a:rPr lang="ko-KR" altLang="en-US" sz="1200" dirty="0"/>
              <a:t> </a:t>
            </a:r>
            <a:r>
              <a:rPr lang="ko-KR" altLang="en-US" sz="1200" b="1" dirty="0"/>
              <a:t>표준용어 </a:t>
            </a:r>
            <a:r>
              <a:rPr lang="en-US" altLang="ko-KR" sz="1200" b="1" dirty="0"/>
              <a:t>base</a:t>
            </a:r>
            <a:r>
              <a:rPr lang="ko-KR" altLang="en-US" sz="1200" b="1" dirty="0"/>
              <a:t>의 정제된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문장</a:t>
            </a:r>
            <a:endParaRPr lang="en-US" altLang="ko-KR" sz="1200" b="1" dirty="0"/>
          </a:p>
          <a:p>
            <a:r>
              <a:rPr lang="en-US" altLang="ko-KR" sz="1200" b="1" dirty="0"/>
              <a:t>NL</a:t>
            </a:r>
            <a:r>
              <a:rPr lang="en-US" altLang="ko-KR" sz="1200" dirty="0"/>
              <a:t>(Natural Language) – </a:t>
            </a:r>
            <a:r>
              <a:rPr lang="en-US" altLang="ko-KR" sz="1200" b="1" dirty="0"/>
              <a:t>RAG</a:t>
            </a:r>
            <a:r>
              <a:rPr lang="ko-KR" altLang="en-US" sz="1200" b="1" dirty="0"/>
              <a:t>를 활용해 생성한 문장</a:t>
            </a:r>
            <a:endParaRPr lang="en-US" altLang="ko-KR" sz="1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0ADD61-FCEB-68AF-1F72-014220F829C8}"/>
              </a:ext>
            </a:extLst>
          </p:cNvPr>
          <p:cNvSpPr/>
          <p:nvPr/>
        </p:nvSpPr>
        <p:spPr>
          <a:xfrm>
            <a:off x="1852184" y="4294252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E601D-F6D5-E751-FD4A-A782CE799B74}"/>
              </a:ext>
            </a:extLst>
          </p:cNvPr>
          <p:cNvSpPr txBox="1"/>
          <p:nvPr/>
        </p:nvSpPr>
        <p:spPr>
          <a:xfrm>
            <a:off x="3316905" y="4667367"/>
            <a:ext cx="461665" cy="263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35A68-1807-B128-C990-B3D679A644AD}"/>
              </a:ext>
            </a:extLst>
          </p:cNvPr>
          <p:cNvSpPr txBox="1"/>
          <p:nvPr/>
        </p:nvSpPr>
        <p:spPr>
          <a:xfrm>
            <a:off x="3279838" y="3687008"/>
            <a:ext cx="38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ko-KR" altLang="en-US" sz="10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311BB-E748-65C7-79A0-927A6ECCAAE1}"/>
              </a:ext>
            </a:extLst>
          </p:cNvPr>
          <p:cNvSpPr txBox="1"/>
          <p:nvPr/>
        </p:nvSpPr>
        <p:spPr>
          <a:xfrm>
            <a:off x="1919739" y="3932929"/>
            <a:ext cx="383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FAFEE-89A8-DE20-5D71-DB3D0AD5DBE0}"/>
              </a:ext>
            </a:extLst>
          </p:cNvPr>
          <p:cNvSpPr txBox="1"/>
          <p:nvPr/>
        </p:nvSpPr>
        <p:spPr>
          <a:xfrm>
            <a:off x="1535819" y="4712085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3D60A-0913-AD9A-AC39-FE9F571A42EE}"/>
              </a:ext>
            </a:extLst>
          </p:cNvPr>
          <p:cNvSpPr txBox="1"/>
          <p:nvPr/>
        </p:nvSpPr>
        <p:spPr>
          <a:xfrm>
            <a:off x="3753484" y="4001677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89D07-9AC3-D71D-EA5C-887559633E72}"/>
              </a:ext>
            </a:extLst>
          </p:cNvPr>
          <p:cNvSpPr txBox="1"/>
          <p:nvPr/>
        </p:nvSpPr>
        <p:spPr>
          <a:xfrm>
            <a:off x="3753484" y="4407288"/>
            <a:ext cx="808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dirty="0"/>
              <a:t>“</a:t>
            </a:r>
            <a:r>
              <a:rPr lang="ko-KR" altLang="en-US" sz="600" dirty="0" err="1"/>
              <a:t>캐스번호</a:t>
            </a:r>
            <a:r>
              <a:rPr lang="ko-KR" altLang="en-US" sz="600" dirty="0"/>
              <a:t> 보여줘</a:t>
            </a:r>
            <a:r>
              <a:rPr lang="en-US" altLang="ko-KR" sz="600" dirty="0"/>
              <a:t>”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19308-DE02-2702-FC5F-07214D1BDEE3}"/>
              </a:ext>
            </a:extLst>
          </p:cNvPr>
          <p:cNvSpPr txBox="1"/>
          <p:nvPr/>
        </p:nvSpPr>
        <p:spPr>
          <a:xfrm>
            <a:off x="3747175" y="4987482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D53F82-68BA-B075-78F2-70867B6F7572}"/>
              </a:ext>
            </a:extLst>
          </p:cNvPr>
          <p:cNvSpPr/>
          <p:nvPr/>
        </p:nvSpPr>
        <p:spPr>
          <a:xfrm>
            <a:off x="3167750" y="3923704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F3827A-CDE9-9F1E-DAB8-8322A813221F}"/>
              </a:ext>
            </a:extLst>
          </p:cNvPr>
          <p:cNvSpPr/>
          <p:nvPr/>
        </p:nvSpPr>
        <p:spPr>
          <a:xfrm>
            <a:off x="3167750" y="4331874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BD8DF1-B193-CCD9-CEA2-E69072590F77}"/>
              </a:ext>
            </a:extLst>
          </p:cNvPr>
          <p:cNvSpPr/>
          <p:nvPr/>
        </p:nvSpPr>
        <p:spPr>
          <a:xfrm>
            <a:off x="3167750" y="4906416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B9C9A1-95F1-1EE3-36A9-5E9E24F2647C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2463004" y="4097103"/>
            <a:ext cx="704746" cy="37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CA3958-2A84-8CBC-F65E-D806108BD481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2463004" y="4467651"/>
            <a:ext cx="704746" cy="3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5ECA30-BDF6-714D-DB1E-A535A4B09C9F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2463004" y="4467651"/>
            <a:ext cx="704746" cy="612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66736-A7A8-08E0-044B-0FA8D59EC91E}"/>
              </a:ext>
            </a:extLst>
          </p:cNvPr>
          <p:cNvSpPr/>
          <p:nvPr/>
        </p:nvSpPr>
        <p:spPr>
          <a:xfrm>
            <a:off x="1250303" y="3508311"/>
            <a:ext cx="3931298" cy="1901890"/>
          </a:xfrm>
          <a:prstGeom prst="rect">
            <a:avLst/>
          </a:prstGeom>
          <a:noFill/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9B7D0-2616-A09E-CD04-8785E5B16789}"/>
              </a:ext>
            </a:extLst>
          </p:cNvPr>
          <p:cNvSpPr txBox="1"/>
          <p:nvPr/>
        </p:nvSpPr>
        <p:spPr>
          <a:xfrm>
            <a:off x="1217702" y="32620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7B2C6A-DF46-9528-19A4-9719AE362952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E6F7188E-7DE7-401D-B1DE-B9DB1484254C}"/>
              </a:ext>
            </a:extLst>
          </p:cNvPr>
          <p:cNvSpPr/>
          <p:nvPr/>
        </p:nvSpPr>
        <p:spPr>
          <a:xfrm>
            <a:off x="5929942" y="4087398"/>
            <a:ext cx="1469523" cy="656046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 err="1">
                <a:solidFill>
                  <a:schemeClr val="tx1"/>
                </a:solidFill>
              </a:rPr>
              <a:t>캐스</a:t>
            </a:r>
            <a:r>
              <a:rPr lang="ko-KR" altLang="en-US" sz="1200" dirty="0">
                <a:solidFill>
                  <a:schemeClr val="tx1"/>
                </a:solidFill>
              </a:rPr>
              <a:t> 넘버 </a:t>
            </a:r>
            <a:r>
              <a:rPr lang="ko-KR" altLang="en-US" sz="1200" dirty="0" err="1">
                <a:solidFill>
                  <a:schemeClr val="tx1"/>
                </a:solidFill>
              </a:rPr>
              <a:t>뭐야</a:t>
            </a:r>
            <a:r>
              <a:rPr lang="en-US" altLang="ko-KR" sz="1200" dirty="0">
                <a:solidFill>
                  <a:schemeClr val="tx1"/>
                </a:solidFill>
              </a:rPr>
              <a:t>?”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4B18FF-2CE5-400F-A978-BF67FCA3415F}"/>
              </a:ext>
            </a:extLst>
          </p:cNvPr>
          <p:cNvSpPr/>
          <p:nvPr/>
        </p:nvSpPr>
        <p:spPr>
          <a:xfrm>
            <a:off x="8019347" y="4078700"/>
            <a:ext cx="1194767" cy="552307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EB48B-5BB0-4FF9-B0C4-876A1DB4403B}"/>
              </a:ext>
            </a:extLst>
          </p:cNvPr>
          <p:cNvSpPr txBox="1"/>
          <p:nvPr/>
        </p:nvSpPr>
        <p:spPr>
          <a:xfrm>
            <a:off x="2060095" y="965169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핵심 주제</a:t>
            </a: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9462B143-77E5-48A3-8127-7E06D9C9D0B1}"/>
              </a:ext>
            </a:extLst>
          </p:cNvPr>
          <p:cNvSpPr/>
          <p:nvPr/>
        </p:nvSpPr>
        <p:spPr>
          <a:xfrm>
            <a:off x="9833996" y="4078700"/>
            <a:ext cx="1529383" cy="656046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SELECT description FROM database WHERE </a:t>
            </a:r>
            <a:r>
              <a:rPr lang="en-US" altLang="ko-KR" sz="800" dirty="0" err="1">
                <a:solidFill>
                  <a:schemeClr val="tx1"/>
                </a:solidFill>
              </a:rPr>
              <a:t>standard_term</a:t>
            </a:r>
            <a:r>
              <a:rPr lang="en-US" altLang="ko-KR" sz="800" dirty="0">
                <a:solidFill>
                  <a:schemeClr val="tx1"/>
                </a:solidFill>
              </a:rPr>
              <a:t> = 'CAS</a:t>
            </a:r>
            <a:r>
              <a:rPr lang="ko-KR" altLang="en-US" sz="800" dirty="0">
                <a:solidFill>
                  <a:schemeClr val="tx1"/>
                </a:solidFill>
              </a:rPr>
              <a:t>번호</a:t>
            </a:r>
            <a:r>
              <a:rPr lang="en-US" altLang="ko-KR" sz="800" dirty="0">
                <a:solidFill>
                  <a:schemeClr val="tx1"/>
                </a:solidFill>
              </a:rPr>
              <a:t>'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E628FA5-C5D1-4813-8BBD-82FBA1F255FC}"/>
              </a:ext>
            </a:extLst>
          </p:cNvPr>
          <p:cNvCxnSpPr/>
          <p:nvPr/>
        </p:nvCxnSpPr>
        <p:spPr>
          <a:xfrm>
            <a:off x="7504997" y="44006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C93F30-F52D-422F-AF66-4D8F56D61F13}"/>
              </a:ext>
            </a:extLst>
          </p:cNvPr>
          <p:cNvCxnSpPr/>
          <p:nvPr/>
        </p:nvCxnSpPr>
        <p:spPr>
          <a:xfrm>
            <a:off x="9343322" y="44006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3590F-5A42-4EC9-9121-099503E0EAE1}"/>
              </a:ext>
            </a:extLst>
          </p:cNvPr>
          <p:cNvSpPr/>
          <p:nvPr/>
        </p:nvSpPr>
        <p:spPr>
          <a:xfrm>
            <a:off x="5555192" y="3502921"/>
            <a:ext cx="5987437" cy="1900668"/>
          </a:xfrm>
          <a:prstGeom prst="rect">
            <a:avLst/>
          </a:prstGeom>
          <a:noFill/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C1045-9056-433E-83CB-036C880F76D2}"/>
              </a:ext>
            </a:extLst>
          </p:cNvPr>
          <p:cNvSpPr txBox="1"/>
          <p:nvPr/>
        </p:nvSpPr>
        <p:spPr>
          <a:xfrm>
            <a:off x="5560397" y="3255674"/>
            <a:ext cx="2116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학습된 모델을 활용한 </a:t>
            </a:r>
            <a:r>
              <a:rPr lang="en-US" altLang="ko-KR" sz="1000" dirty="0"/>
              <a:t>text2sql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8632D3-99D8-452A-9BAA-29C5F8B1499C}"/>
              </a:ext>
            </a:extLst>
          </p:cNvPr>
          <p:cNvSpPr txBox="1"/>
          <p:nvPr/>
        </p:nvSpPr>
        <p:spPr>
          <a:xfrm>
            <a:off x="5863267" y="392340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NL</a:t>
            </a:r>
            <a:endParaRPr lang="ko-KR" alt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79041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952</Words>
  <Application>Microsoft Office PowerPoint</Application>
  <PresentationFormat>와이드스크린</PresentationFormat>
  <Paragraphs>165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text2sql 학습을 위한 sql2text 데이터 증강 sql2text RAG-based data augmentation for text2sql training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16</cp:revision>
  <dcterms:created xsi:type="dcterms:W3CDTF">2025-02-25T12:11:45Z</dcterms:created>
  <dcterms:modified xsi:type="dcterms:W3CDTF">2025-02-26T05:38:24Z</dcterms:modified>
</cp:coreProperties>
</file>