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5FE7C-7149-40C0-9C56-7284A6402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6E5980-6813-41DC-B039-432B6566D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EDCDD-BDA2-4F31-9B25-46AFCADB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0C08-7738-4116-95D9-34589A203B0A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FA4EA-86C0-4567-AB48-5677E3DB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FB2FE-351A-421C-A589-0E3291B0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8E91-A93C-4B44-ADD2-F3633C8F3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22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86E54-75E6-4A80-8DC6-729DCEFFF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FFA0EB-5E92-495C-B21D-68952B6B3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E067F-F5EF-404C-8E61-CAEE8A2C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0C08-7738-4116-95D9-34589A203B0A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5487BA-9FC2-4325-AF3E-855FAABB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A78B4-D567-43F8-A9FE-23EAE69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8E91-A93C-4B44-ADD2-F3633C8F3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9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7175A4-3364-43B5-83F2-E99D98ABE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445462-AD62-4B2E-935A-AF718F363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12BC5-5B23-4215-89D8-3F371E35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0C08-7738-4116-95D9-34589A203B0A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E145E-1DC9-4F59-8329-EC4964D1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7931D-DC34-4998-B284-D2998977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8E91-A93C-4B44-ADD2-F3633C8F3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8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1B92F-C587-4B1D-ABF7-E53D702C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B7ACE5-D581-4702-90AF-9744EB3D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D926B-C71E-45C6-868D-44C75648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0C08-7738-4116-95D9-34589A203B0A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0D493-0D93-46D1-AA54-6CC9E1D2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64FA1-3974-4BCC-B1B1-7709DF4F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8E91-A93C-4B44-ADD2-F3633C8F3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2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FA243-67E8-4ADB-BA4B-61CD2594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00A466-1DDE-434B-B889-C413A9829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BA981-7368-438E-A303-141C404A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0C08-7738-4116-95D9-34589A203B0A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C1E47-87D7-4742-9BA3-E4ADDF73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6737B-6499-461C-8916-ADCF6447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8E91-A93C-4B44-ADD2-F3633C8F3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3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398CD-9A45-4B44-9EEB-B481FB2E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220BB-236A-4E70-8784-914544965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05D6A0-4C9A-471B-BEA8-5C7760252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C2397B-5BAF-4932-A83E-B5599919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0C08-7738-4116-95D9-34589A203B0A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B571C9-9F5D-4701-AF3C-FA0A7858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6834A7-5A86-408B-ADEC-AF02250D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8E91-A93C-4B44-ADD2-F3633C8F3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25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EAEF4-BB1B-4EC0-99D7-7B448BBF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1522E-9AB5-4BB1-A2AD-8688C0583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08D09B-860E-4EB5-AAED-BBE72A549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D14653-58E4-49DF-99FB-181173033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5CA761-E875-44F9-BBB1-F50500BC7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50137F-5C54-4638-A372-2985B963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0C08-7738-4116-95D9-34589A203B0A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527620-7DAB-4654-931D-625BCFB5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30D37A-B9EE-453F-9D27-2B4E4D0B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8E91-A93C-4B44-ADD2-F3633C8F3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88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23B80-04CB-4B7B-B0A8-9E764BD5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43E8DC-F7FD-4F4D-B9C1-22746DCE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0C08-7738-4116-95D9-34589A203B0A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064A35-D8CD-403A-A327-F9E83B88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681A93-366A-4039-A828-25C7EE05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8E91-A93C-4B44-ADD2-F3633C8F3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89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425F2B-7AF4-4F46-A129-342AFA6C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0C08-7738-4116-95D9-34589A203B0A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20C836-F267-485D-9ABC-C70E455F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0B8105-CF34-4C72-92E4-D959B5AC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8E91-A93C-4B44-ADD2-F3633C8F3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05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D3E3B-8E62-469F-9B1B-DA2E9435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A9D04-00EF-4648-8269-65F4D8448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8B5FD0-FEEC-4E80-A298-5CC1556CB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57F631-EF74-4920-AF76-7A761031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0C08-7738-4116-95D9-34589A203B0A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CD6ACE-55F3-4AF8-A6B4-DDAE706B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C848E-6F69-4952-BEE6-467F8D49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8E91-A93C-4B44-ADD2-F3633C8F3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78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D9A36-B29E-4FAD-ADB5-7364E48B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8C744-AA47-4437-A6B9-10B04588B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A5F66D-C6C0-40FD-AFBD-9304FB83D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2CA441-E7B0-4972-B06E-40E72F03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0C08-7738-4116-95D9-34589A203B0A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1EDD60-EA06-4010-9D8B-57529288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9BF2AC-E7C9-448A-8895-28DB416E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F8E91-A93C-4B44-ADD2-F3633C8F3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7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7BDCAF-629F-42B4-BB7E-A410E95A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E71063-4F43-4CC0-ABC3-81B1C1906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48B48-C5E8-4012-8A66-15E024B3A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E0C08-7738-4116-95D9-34589A203B0A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692F0-DC6A-4653-B11A-759E6BB3B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CF61F-2363-4376-93F9-BDC87DC8F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F8E91-A93C-4B44-ADD2-F3633C8F3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45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3257B0-02A3-44BB-A2F4-E3E856D8D5ED}"/>
              </a:ext>
            </a:extLst>
          </p:cNvPr>
          <p:cNvSpPr txBox="1"/>
          <p:nvPr/>
        </p:nvSpPr>
        <p:spPr>
          <a:xfrm>
            <a:off x="185897" y="260267"/>
            <a:ext cx="26837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연구실 실적 </a:t>
            </a:r>
            <a:r>
              <a:rPr lang="en-US" altLang="ko-KR" dirty="0"/>
              <a:t>- </a:t>
            </a:r>
            <a:r>
              <a:rPr lang="ko-KR" altLang="en-US" dirty="0"/>
              <a:t>역대 학회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0A6BF75B-6A8F-4D46-B7FF-860F1FE44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19788"/>
              </p:ext>
            </p:extLst>
          </p:nvPr>
        </p:nvGraphicFramePr>
        <p:xfrm>
          <a:off x="758334" y="2156056"/>
          <a:ext cx="10675332" cy="3264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191">
                  <a:extLst>
                    <a:ext uri="{9D8B030D-6E8A-4147-A177-3AD203B41FA5}">
                      <a16:colId xmlns:a16="http://schemas.microsoft.com/office/drawing/2014/main" val="2145451063"/>
                    </a:ext>
                  </a:extLst>
                </a:gridCol>
                <a:gridCol w="5792320">
                  <a:extLst>
                    <a:ext uri="{9D8B030D-6E8A-4147-A177-3AD203B41FA5}">
                      <a16:colId xmlns:a16="http://schemas.microsoft.com/office/drawing/2014/main" val="3181910446"/>
                    </a:ext>
                  </a:extLst>
                </a:gridCol>
                <a:gridCol w="3750821">
                  <a:extLst>
                    <a:ext uri="{9D8B030D-6E8A-4147-A177-3AD203B41FA5}">
                      <a16:colId xmlns:a16="http://schemas.microsoft.com/office/drawing/2014/main" val="1541677530"/>
                    </a:ext>
                  </a:extLst>
                </a:gridCol>
              </a:tblGrid>
              <a:tr h="4780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국제 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국내 학회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448949"/>
                  </a:ext>
                </a:extLst>
              </a:tr>
              <a:tr h="27868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/>
                        <a:t>학회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/>
                        <a:t>1. KSII International Conference on Internet (ICONI)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2. Eurasia Business and Economics Society Conference (EBES) 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3. IEEE International Congress on Big Data (</a:t>
                      </a:r>
                      <a:r>
                        <a:rPr lang="en-US" altLang="ko-KR" sz="1000" dirty="0"/>
                        <a:t>IEEE Big Data)</a:t>
                      </a:r>
                      <a:endParaRPr lang="en-US" altLang="ko-KR" sz="1000" b="0" dirty="0"/>
                    </a:p>
                    <a:p>
                      <a:pPr latinLnBrk="1"/>
                      <a:r>
                        <a:rPr lang="en-US" altLang="ko-KR" sz="1000" b="0" dirty="0"/>
                        <a:t>4. International Conference on Computing and Information Technology (ICCIT)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5. International Conference on Management and Knowledge Engineering 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6. International Conference on Data Engineering (ICDE)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7. Asia-Pacific Conference on Global Business, Economics, Finance and Social Sciences </a:t>
                      </a:r>
                      <a:br>
                        <a:rPr lang="en-US" altLang="ko-KR" sz="1000" b="0" dirty="0"/>
                      </a:br>
                      <a:r>
                        <a:rPr lang="en-US" altLang="ko-KR" sz="1000" b="0" dirty="0"/>
                        <a:t>8. International Conference on Advances in Engineering Sciences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9. International Conference on Electronic Commerce (ICEC)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10. International Conference on Data Mining and Its Applications (ICDMA)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11. International Conference on Data Mining and Knowledge Management 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12. International Conference on Data Science (ICDATA)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13. International Symposium on Social Sciences and Management (ISSSM)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14. International Conference on Social Science and Business (ICSSB)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15. GI Social Sciences Forum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16. International Conference on Computer Science and Information Technology (ICCSIT)</a:t>
                      </a:r>
                      <a:endParaRPr lang="ko-KR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1. </a:t>
                      </a:r>
                      <a:r>
                        <a:rPr lang="ko-KR" altLang="en-US" sz="1000" b="1" dirty="0"/>
                        <a:t>한국지식경영학회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b="1" dirty="0"/>
                        <a:t>2. </a:t>
                      </a:r>
                      <a:r>
                        <a:rPr lang="ko-KR" altLang="en-US" sz="1000" b="1" dirty="0" err="1"/>
                        <a:t>한국지능정보시스템학회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b="1" dirty="0"/>
                        <a:t>3. </a:t>
                      </a:r>
                      <a:r>
                        <a:rPr lang="ko-KR" altLang="en-US" sz="1000" b="1" dirty="0"/>
                        <a:t>한국정보기술학회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b="1" dirty="0"/>
                        <a:t>4. </a:t>
                      </a:r>
                      <a:r>
                        <a:rPr lang="ko-KR" altLang="en-US" sz="1000" b="1" dirty="0"/>
                        <a:t>한국정보기술응용학회</a:t>
                      </a:r>
                      <a:endParaRPr lang="en-US" altLang="ko-KR" sz="1000" b="1" dirty="0"/>
                    </a:p>
                    <a:p>
                      <a:pPr latinLnBrk="1">
                        <a:tabLst>
                          <a:tab pos="179388" algn="l"/>
                        </a:tabLst>
                      </a:pPr>
                      <a:r>
                        <a:rPr lang="en-US" altLang="ko-KR" sz="1000" b="1" dirty="0"/>
                        <a:t>5. </a:t>
                      </a:r>
                      <a:r>
                        <a:rPr lang="ko-KR" altLang="en-US" sz="1000" b="1" dirty="0"/>
                        <a:t>한국</a:t>
                      </a:r>
                      <a:r>
                        <a:rPr lang="en-US" altLang="ko-KR" sz="1000" b="1" dirty="0"/>
                        <a:t>IT</a:t>
                      </a:r>
                      <a:r>
                        <a:rPr lang="ko-KR" altLang="en-US" sz="1000" b="1" dirty="0"/>
                        <a:t>서비스학회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b="1" dirty="0"/>
                        <a:t>6. </a:t>
                      </a:r>
                      <a:r>
                        <a:rPr lang="ko-KR" altLang="en-US" sz="1000" b="1" dirty="0"/>
                        <a:t>한국디지털경영학회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b="1" dirty="0"/>
                        <a:t>7. </a:t>
                      </a:r>
                      <a:r>
                        <a:rPr lang="ko-KR" altLang="en-US" sz="1000" b="1" dirty="0"/>
                        <a:t>한국경영정보학회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b="1" dirty="0"/>
                        <a:t>8. </a:t>
                      </a:r>
                      <a:r>
                        <a:rPr lang="ko-KR" altLang="en-US" sz="1000" b="1" dirty="0"/>
                        <a:t>한국전자거래학회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b="1" dirty="0"/>
                        <a:t>9. </a:t>
                      </a:r>
                      <a:r>
                        <a:rPr lang="ko-KR" altLang="en-US" sz="1000" b="1" dirty="0"/>
                        <a:t>한국컴퓨터정보학회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b="1" dirty="0"/>
                        <a:t>10. </a:t>
                      </a:r>
                      <a:r>
                        <a:rPr lang="ko-KR" altLang="en-US" sz="1000" b="1" dirty="0"/>
                        <a:t>한국정보기술학회</a:t>
                      </a:r>
                      <a:endParaRPr lang="en-US" altLang="ko-KR" sz="1000" b="1" dirty="0"/>
                    </a:p>
                    <a:p>
                      <a:pPr latinLnBrk="1"/>
                      <a:r>
                        <a:rPr lang="en-US" altLang="ko-KR" sz="1000" b="1" dirty="0"/>
                        <a:t>11. </a:t>
                      </a:r>
                      <a:r>
                        <a:rPr lang="ko-KR" altLang="en-US" sz="1000" b="1" dirty="0"/>
                        <a:t>한국통신학회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42871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7E89ECF-5D54-4D24-8499-2CF3ACF62C32}"/>
              </a:ext>
            </a:extLst>
          </p:cNvPr>
          <p:cNvSpPr txBox="1"/>
          <p:nvPr/>
        </p:nvSpPr>
        <p:spPr>
          <a:xfrm>
            <a:off x="758334" y="1430271"/>
            <a:ext cx="243207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역대 국제 학회 수</a:t>
            </a:r>
            <a:r>
              <a:rPr lang="en-US" altLang="ko-KR" dirty="0"/>
              <a:t>: 16</a:t>
            </a:r>
          </a:p>
          <a:p>
            <a:r>
              <a:rPr lang="ko-KR" altLang="en-US" dirty="0"/>
              <a:t>역대 국내 학회 수</a:t>
            </a:r>
            <a:r>
              <a:rPr lang="en-US" altLang="ko-KR" dirty="0"/>
              <a:t>: 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68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CAF1D0-DEBF-4FA5-88D1-063F7EACB335}"/>
              </a:ext>
            </a:extLst>
          </p:cNvPr>
          <p:cNvSpPr txBox="1"/>
          <p:nvPr/>
        </p:nvSpPr>
        <p:spPr>
          <a:xfrm>
            <a:off x="185897" y="260267"/>
            <a:ext cx="49023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연구실 실적 </a:t>
            </a:r>
            <a:r>
              <a:rPr lang="en-US" altLang="ko-KR" dirty="0"/>
              <a:t>– </a:t>
            </a:r>
            <a:r>
              <a:rPr lang="ko-KR" altLang="en-US" dirty="0"/>
              <a:t>학술지 게재 수</a:t>
            </a:r>
            <a:r>
              <a:rPr lang="en-US" altLang="ko-KR" dirty="0"/>
              <a:t>, </a:t>
            </a:r>
            <a:r>
              <a:rPr lang="ko-KR" altLang="en-US" dirty="0"/>
              <a:t>발명특허</a:t>
            </a:r>
            <a:r>
              <a:rPr lang="en-US" altLang="ko-KR" dirty="0"/>
              <a:t>, </a:t>
            </a:r>
            <a:r>
              <a:rPr lang="ko-KR" altLang="en-US" dirty="0"/>
              <a:t>수상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7EAA79B6-35EF-46A6-BDC5-080EA086C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838996"/>
              </p:ext>
            </p:extLst>
          </p:nvPr>
        </p:nvGraphicFramePr>
        <p:xfrm>
          <a:off x="340935" y="2528740"/>
          <a:ext cx="11510130" cy="1402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355">
                  <a:extLst>
                    <a:ext uri="{9D8B030D-6E8A-4147-A177-3AD203B41FA5}">
                      <a16:colId xmlns:a16="http://schemas.microsoft.com/office/drawing/2014/main" val="312963937"/>
                    </a:ext>
                  </a:extLst>
                </a:gridCol>
                <a:gridCol w="1918355">
                  <a:extLst>
                    <a:ext uri="{9D8B030D-6E8A-4147-A177-3AD203B41FA5}">
                      <a16:colId xmlns:a16="http://schemas.microsoft.com/office/drawing/2014/main" val="2849486687"/>
                    </a:ext>
                  </a:extLst>
                </a:gridCol>
                <a:gridCol w="1918355">
                  <a:extLst>
                    <a:ext uri="{9D8B030D-6E8A-4147-A177-3AD203B41FA5}">
                      <a16:colId xmlns:a16="http://schemas.microsoft.com/office/drawing/2014/main" val="1399051342"/>
                    </a:ext>
                  </a:extLst>
                </a:gridCol>
                <a:gridCol w="1918355">
                  <a:extLst>
                    <a:ext uri="{9D8B030D-6E8A-4147-A177-3AD203B41FA5}">
                      <a16:colId xmlns:a16="http://schemas.microsoft.com/office/drawing/2014/main" val="432413465"/>
                    </a:ext>
                  </a:extLst>
                </a:gridCol>
                <a:gridCol w="1918355">
                  <a:extLst>
                    <a:ext uri="{9D8B030D-6E8A-4147-A177-3AD203B41FA5}">
                      <a16:colId xmlns:a16="http://schemas.microsoft.com/office/drawing/2014/main" val="2497064068"/>
                    </a:ext>
                  </a:extLst>
                </a:gridCol>
                <a:gridCol w="1918355">
                  <a:extLst>
                    <a:ext uri="{9D8B030D-6E8A-4147-A177-3AD203B41FA5}">
                      <a16:colId xmlns:a16="http://schemas.microsoft.com/office/drawing/2014/main" val="213604975"/>
                    </a:ext>
                  </a:extLst>
                </a:gridCol>
              </a:tblGrid>
              <a:tr h="4493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국제 학술지 게재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국내 학술지 게재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발명특허 등록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발명특허 출원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수상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857291"/>
                  </a:ext>
                </a:extLst>
              </a:tr>
              <a:tr h="9528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6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96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28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36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/>
                        <a:t>46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7509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60B5A1F-EF18-42D6-96CC-E352A11CE0F3}"/>
              </a:ext>
            </a:extLst>
          </p:cNvPr>
          <p:cNvSpPr txBox="1"/>
          <p:nvPr/>
        </p:nvSpPr>
        <p:spPr>
          <a:xfrm>
            <a:off x="340935" y="3930977"/>
            <a:ext cx="5902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</a:t>
            </a:r>
            <a:r>
              <a:rPr lang="en-US" altLang="ko-KR" sz="1200" dirty="0" err="1"/>
              <a:t>DELab</a:t>
            </a:r>
            <a:r>
              <a:rPr lang="en-US" altLang="ko-KR" sz="1200" dirty="0"/>
              <a:t> </a:t>
            </a:r>
            <a:r>
              <a:rPr lang="ko-KR" altLang="en-US" sz="1200" dirty="0"/>
              <a:t>홈페이지 국내 학술지 게재 수 </a:t>
            </a:r>
            <a:r>
              <a:rPr lang="en-US" altLang="ko-KR" sz="1200" dirty="0"/>
              <a:t>87</a:t>
            </a:r>
            <a:r>
              <a:rPr lang="ko-KR" altLang="en-US" sz="1200" dirty="0"/>
              <a:t>건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Google Drive DELAAB_20_RO_Research/01_Journal </a:t>
            </a:r>
            <a:r>
              <a:rPr lang="ko-KR" altLang="en-US" sz="1200" dirty="0"/>
              <a:t>기준 국내 학술지 게재 수 </a:t>
            </a:r>
            <a:r>
              <a:rPr lang="en-US" altLang="ko-KR" sz="1200" dirty="0"/>
              <a:t>96</a:t>
            </a:r>
            <a:r>
              <a:rPr lang="ko-KR" altLang="en-US" sz="1200" dirty="0"/>
              <a:t>건</a:t>
            </a:r>
          </a:p>
        </p:txBody>
      </p:sp>
    </p:spTree>
    <p:extLst>
      <p:ext uri="{BB962C8B-B14F-4D97-AF65-F5344CB8AC3E}">
        <p14:creationId xmlns:p14="http://schemas.microsoft.com/office/powerpoint/2010/main" val="224328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1090E1-A45D-4FB4-91D4-1BE62223E3A0}"/>
              </a:ext>
            </a:extLst>
          </p:cNvPr>
          <p:cNvSpPr txBox="1"/>
          <p:nvPr/>
        </p:nvSpPr>
        <p:spPr>
          <a:xfrm>
            <a:off x="185897" y="260267"/>
            <a:ext cx="21643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연구실 실적 </a:t>
            </a:r>
            <a:r>
              <a:rPr lang="en-US" altLang="ko-KR" dirty="0"/>
              <a:t>– </a:t>
            </a:r>
            <a:r>
              <a:rPr lang="ko-KR" altLang="en-US" dirty="0"/>
              <a:t>집필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7E594066-2A31-4879-86A6-2C8EB230B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534907"/>
              </p:ext>
            </p:extLst>
          </p:nvPr>
        </p:nvGraphicFramePr>
        <p:xfrm>
          <a:off x="297472" y="2558703"/>
          <a:ext cx="11597055" cy="1740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685">
                  <a:extLst>
                    <a:ext uri="{9D8B030D-6E8A-4147-A177-3AD203B41FA5}">
                      <a16:colId xmlns:a16="http://schemas.microsoft.com/office/drawing/2014/main" val="1647816654"/>
                    </a:ext>
                  </a:extLst>
                </a:gridCol>
                <a:gridCol w="3865685">
                  <a:extLst>
                    <a:ext uri="{9D8B030D-6E8A-4147-A177-3AD203B41FA5}">
                      <a16:colId xmlns:a16="http://schemas.microsoft.com/office/drawing/2014/main" val="241540342"/>
                    </a:ext>
                  </a:extLst>
                </a:gridCol>
                <a:gridCol w="3865685">
                  <a:extLst>
                    <a:ext uri="{9D8B030D-6E8A-4147-A177-3AD203B41FA5}">
                      <a16:colId xmlns:a16="http://schemas.microsoft.com/office/drawing/2014/main" val="1889454730"/>
                    </a:ext>
                  </a:extLst>
                </a:gridCol>
              </a:tblGrid>
              <a:tr h="2810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출판년도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850605"/>
                  </a:ext>
                </a:extLst>
              </a:tr>
              <a:tr h="329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Hands-on Deep Learning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곽기영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김남규</a:t>
                      </a:r>
                      <a:r>
                        <a:rPr lang="ko-KR" altLang="en-US" sz="800" dirty="0"/>
                        <a:t> 박도형 안현철 </a:t>
                      </a:r>
                      <a:r>
                        <a:rPr lang="ko-KR" altLang="en-US" sz="800" dirty="0" err="1"/>
                        <a:t>정승렬</a:t>
                      </a:r>
                      <a:r>
                        <a:rPr lang="ko-KR" altLang="en-US" sz="800" dirty="0"/>
                        <a:t> 김지은 문혜영 </a:t>
                      </a:r>
                      <a:r>
                        <a:rPr lang="ko-KR" altLang="en-US" sz="800" dirty="0" err="1"/>
                        <a:t>부현경</a:t>
                      </a:r>
                      <a:r>
                        <a:rPr lang="ko-KR" altLang="en-US" sz="800" dirty="0"/>
                        <a:t> 윤병호 김나현 김준우 서수민 </a:t>
                      </a:r>
                      <a:r>
                        <a:rPr lang="ko-KR" altLang="en-US" sz="800" dirty="0" err="1"/>
                        <a:t>안지예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연진욱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윤서빈</a:t>
                      </a:r>
                      <a:r>
                        <a:rPr lang="ko-KR" altLang="en-US" sz="800" dirty="0"/>
                        <a:t> 이동훈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2022, </a:t>
                      </a:r>
                      <a:r>
                        <a:rPr lang="ko-KR" altLang="en-US" sz="1200" dirty="0"/>
                        <a:t>국민대학교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출판부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3339926"/>
                  </a:ext>
                </a:extLst>
              </a:tr>
              <a:tr h="3465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과학 연구를 위한 핵심 개념 및 기법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김남규</a:t>
                      </a:r>
                      <a:r>
                        <a:rPr lang="ko-KR" altLang="en-US" sz="800" dirty="0"/>
                        <a:t> 전민규 이아영 </a:t>
                      </a:r>
                      <a:r>
                        <a:rPr lang="ko-KR" altLang="en-US" sz="800" dirty="0" err="1"/>
                        <a:t>김윤하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유예린</a:t>
                      </a:r>
                      <a:r>
                        <a:rPr lang="ko-KR" altLang="en-US" sz="800" dirty="0"/>
                        <a:t> 한민아 문혜영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2022, </a:t>
                      </a:r>
                      <a:r>
                        <a:rPr lang="ko-KR" altLang="en-US" sz="1200" dirty="0"/>
                        <a:t>도서출판 심통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07348"/>
                  </a:ext>
                </a:extLst>
              </a:tr>
              <a:tr h="3465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트랜스포머 기반 언어모델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개념 및 활용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김남규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김립</a:t>
                      </a:r>
                      <a:r>
                        <a:rPr lang="ko-KR" altLang="en-US" sz="800" dirty="0"/>
                        <a:t> 김대건 </a:t>
                      </a:r>
                      <a:r>
                        <a:rPr lang="ko-KR" altLang="en-US" sz="800" dirty="0" err="1"/>
                        <a:t>정진명</a:t>
                      </a:r>
                      <a:r>
                        <a:rPr lang="ko-KR" altLang="en-US" sz="800" dirty="0"/>
                        <a:t> 문혜영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2023, BOOKK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07202"/>
                  </a:ext>
                </a:extLst>
              </a:tr>
              <a:tr h="3465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LLM</a:t>
                      </a:r>
                      <a:r>
                        <a:rPr lang="ko-KR" altLang="en-US" sz="1200" dirty="0"/>
                        <a:t>의 시대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언어 모델의 혁신과 진화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김남규</a:t>
                      </a:r>
                      <a:r>
                        <a:rPr lang="ko-KR" altLang="en-US" sz="800" dirty="0"/>
                        <a:t> 송민섭 이기주 최성호 이주은 </a:t>
                      </a:r>
                      <a:r>
                        <a:rPr lang="ko-KR" altLang="en-US" sz="800" dirty="0" err="1"/>
                        <a:t>남궁혜림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박소정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2024, BOOKK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101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26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375</Words>
  <Application>Microsoft Office PowerPoint</Application>
  <PresentationFormat>와이드스크린</PresentationFormat>
  <Paragraphs>62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승건 이</dc:creator>
  <cp:lastModifiedBy>승건 이</cp:lastModifiedBy>
  <cp:revision>11</cp:revision>
  <dcterms:created xsi:type="dcterms:W3CDTF">2025-02-24T05:46:19Z</dcterms:created>
  <dcterms:modified xsi:type="dcterms:W3CDTF">2025-02-24T06:55:28Z</dcterms:modified>
</cp:coreProperties>
</file>