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6" r:id="rId4"/>
    <p:sldId id="265" r:id="rId5"/>
    <p:sldId id="267" r:id="rId6"/>
    <p:sldId id="25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01" d="100"/>
          <a:sy n="101" d="100"/>
        </p:scale>
        <p:origin x="-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SQL </a:t>
            </a:r>
            <a:r>
              <a:rPr lang="ko-KR" altLang="en-US" sz="3000" b="1" dirty="0"/>
              <a:t>쿼리 자동생성을 위한 자연어 질의 정제 및 표준화 시스템</a:t>
            </a:r>
            <a:r>
              <a:rPr lang="en-US" altLang="ko-KR" sz="2000" b="1" dirty="0"/>
              <a:t> </a:t>
            </a:r>
            <a:r>
              <a:rPr lang="en-US" altLang="ko-KR" sz="1500" b="1" dirty="0"/>
              <a:t>Natural language query refinement and standardization system for automatic generation of SQL query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791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4779"/>
              </p:ext>
            </p:extLst>
          </p:nvPr>
        </p:nvGraphicFramePr>
        <p:xfrm>
          <a:off x="2032000" y="2354580"/>
          <a:ext cx="81280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692900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2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특허 명칭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쿼리 자동생성을 위한 자연어 질의 정제 및 표준화 시스템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주제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표준질의문장</a:t>
                      </a:r>
                      <a:r>
                        <a:rPr lang="en-US" altLang="ko-KR" sz="1500" dirty="0"/>
                        <a:t>-SQL </a:t>
                      </a:r>
                      <a:r>
                        <a:rPr lang="ko-KR" altLang="en-US" sz="1500" dirty="0"/>
                        <a:t>쿼리 쌍의 데이터셋을 활용해 </a:t>
                      </a: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가 생성한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비표준질의문장을 학습에 활용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text2sql</a:t>
                      </a:r>
                      <a:r>
                        <a:rPr lang="ko-KR" altLang="en-US" sz="1500" dirty="0"/>
                        <a:t>에서 전문용어를 사용하는 특정 분야의 데이터셋 크기 및 정보의 한계 개선을 위해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b="1" dirty="0"/>
                        <a:t>sql2text</a:t>
                      </a:r>
                      <a:r>
                        <a:rPr lang="ko-KR" altLang="en-US" sz="1500" b="1" dirty="0"/>
                        <a:t>를 통해 데이터셋 증강</a:t>
                      </a:r>
                      <a:r>
                        <a:rPr lang="ko-KR" altLang="en-US" sz="1500" dirty="0"/>
                        <a:t>을 해보고자 함 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3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7B4F19-7853-A72E-EEA9-C01F436A1B4D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특허 명칭 및 주제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1ECB2-CD96-4623-A66B-9D9082540847}"/>
              </a:ext>
            </a:extLst>
          </p:cNvPr>
          <p:cNvSpPr txBox="1"/>
          <p:nvPr/>
        </p:nvSpPr>
        <p:spPr>
          <a:xfrm>
            <a:off x="2755983" y="10245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표준질의문장 </a:t>
            </a:r>
            <a:r>
              <a:rPr lang="en-US" altLang="ko-KR" dirty="0"/>
              <a:t>– SQL </a:t>
            </a:r>
            <a:r>
              <a:rPr lang="ko-KR" altLang="en-US" dirty="0"/>
              <a:t>쿼리를 만들기 위해 </a:t>
            </a:r>
            <a:r>
              <a:rPr lang="ko-KR" altLang="en-US" b="1" dirty="0"/>
              <a:t>표준</a:t>
            </a:r>
            <a:r>
              <a:rPr lang="ko-KR" altLang="en-US" dirty="0"/>
              <a:t>이 되는 질의문장</a:t>
            </a:r>
            <a:endParaRPr lang="en-US" altLang="ko-KR" dirty="0"/>
          </a:p>
          <a:p>
            <a:r>
              <a:rPr lang="ko-KR" altLang="en-US" dirty="0"/>
              <a:t>비표준질의문장 </a:t>
            </a:r>
            <a:r>
              <a:rPr lang="en-US" altLang="ko-KR" dirty="0"/>
              <a:t>– </a:t>
            </a:r>
            <a:r>
              <a:rPr lang="en-US" altLang="ko-KR" b="1" dirty="0"/>
              <a:t>AI</a:t>
            </a:r>
            <a:r>
              <a:rPr lang="ko-KR" altLang="en-US" dirty="0"/>
              <a:t>가 생성한 질의문장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2" y="232296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"CAS</a:t>
            </a:r>
            <a:r>
              <a:rPr lang="ko-KR" altLang="en-US" sz="1000" dirty="0" err="1"/>
              <a:t>번호중</a:t>
            </a:r>
            <a:r>
              <a:rPr lang="ko-KR" altLang="en-US" sz="1000" dirty="0"/>
              <a:t> </a:t>
            </a:r>
            <a:r>
              <a:rPr lang="en-US" altLang="ko-KR" sz="1000" dirty="0"/>
              <a:t>71</a:t>
            </a:r>
            <a:r>
              <a:rPr lang="ko-KR" altLang="en-US" sz="1000" dirty="0"/>
              <a:t>이 포함되어 있는 화학물질을 개정일 오름차순으로 정렬해서 보여줘</a:t>
            </a:r>
            <a:r>
              <a:rPr lang="en-US" altLang="ko-KR" sz="1000" dirty="0"/>
              <a:t>"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31198"/>
            <a:ext cx="4876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</a:t>
            </a:r>
            <a:r>
              <a:rPr lang="ko-KR" altLang="en-US" sz="1000" dirty="0"/>
              <a:t>음</a:t>
            </a:r>
            <a:r>
              <a:rPr lang="en-US" altLang="ko-KR" sz="1000" dirty="0"/>
              <a:t>, CAS </a:t>
            </a:r>
            <a:r>
              <a:rPr lang="ko-KR" altLang="en-US" sz="1000" dirty="0"/>
              <a:t>번호라는 게 있잖아</a:t>
            </a:r>
            <a:r>
              <a:rPr lang="en-US" altLang="ko-KR" sz="1000" dirty="0"/>
              <a:t>? </a:t>
            </a:r>
            <a:r>
              <a:rPr lang="ko-KR" altLang="en-US" sz="1000" dirty="0"/>
              <a:t>그거에 </a:t>
            </a:r>
            <a:r>
              <a:rPr lang="en-US" altLang="ko-KR" sz="1000" dirty="0"/>
              <a:t>71</a:t>
            </a:r>
            <a:r>
              <a:rPr lang="ko-KR" altLang="en-US" sz="1000" dirty="0"/>
              <a:t>이 들어가는 </a:t>
            </a:r>
            <a:r>
              <a:rPr lang="ko-KR" altLang="en-US" sz="1000" dirty="0" err="1"/>
              <a:t>화학물</a:t>
            </a:r>
            <a:r>
              <a:rPr lang="ko-KR" altLang="en-US" sz="1000" dirty="0"/>
              <a:t> 리스트 뽑고 싶은데</a:t>
            </a:r>
            <a:r>
              <a:rPr lang="en-US" altLang="ko-KR" sz="1000" dirty="0"/>
              <a:t>, </a:t>
            </a:r>
            <a:r>
              <a:rPr lang="ko-KR" altLang="en-US" sz="1000" dirty="0"/>
              <a:t>개정일 기준으로 정렬하는 거 가능할까</a:t>
            </a:r>
            <a:r>
              <a:rPr lang="en-US" altLang="ko-KR" sz="1000" dirty="0"/>
              <a:t>? </a:t>
            </a:r>
            <a:r>
              <a:rPr lang="ko-KR" altLang="en-US" sz="1000" dirty="0"/>
              <a:t>오름차순으로</a:t>
            </a:r>
            <a:r>
              <a:rPr lang="en-US" altLang="ko-KR" sz="1000" dirty="0"/>
              <a:t>, </a:t>
            </a:r>
            <a:r>
              <a:rPr lang="ko-KR" altLang="en-US" sz="1000" dirty="0"/>
              <a:t>빠른 날짜부터 차곡차곡</a:t>
            </a:r>
            <a:r>
              <a:rPr lang="en-US" altLang="ko-KR" sz="1000" dirty="0"/>
              <a:t>."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0C93-8FA5-4799-8BE9-E38541B6D21A}"/>
              </a:ext>
            </a:extLst>
          </p:cNvPr>
          <p:cNvSpPr txBox="1"/>
          <p:nvPr/>
        </p:nvSpPr>
        <p:spPr>
          <a:xfrm>
            <a:off x="1318260" y="3513846"/>
            <a:ext cx="1986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*CAS</a:t>
            </a:r>
            <a:r>
              <a:rPr lang="ko-KR" altLang="en-US" sz="800" dirty="0"/>
              <a:t>번호</a:t>
            </a:r>
            <a:r>
              <a:rPr lang="en-US" altLang="ko-KR" sz="800" dirty="0"/>
              <a:t>: </a:t>
            </a:r>
            <a:r>
              <a:rPr lang="ko-KR" altLang="en-US" sz="800" dirty="0"/>
              <a:t>화학물질에 부여한 고유번호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표준질의문장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비표준질의문장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SELECT * FROM database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WHERE CAS</a:t>
            </a:r>
            <a:r>
              <a:rPr lang="ko-KR" altLang="en-US" sz="1000" dirty="0">
                <a:solidFill>
                  <a:schemeClr val="tx1"/>
                </a:solidFill>
              </a:rPr>
              <a:t>번호 </a:t>
            </a:r>
            <a:r>
              <a:rPr lang="en-US" altLang="ko-KR" sz="1000" dirty="0">
                <a:solidFill>
                  <a:schemeClr val="tx1"/>
                </a:solidFill>
              </a:rPr>
              <a:t>LIKE '%71%'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ORDER BY </a:t>
            </a:r>
            <a:r>
              <a:rPr lang="ko-KR" altLang="en-US" sz="1000" dirty="0">
                <a:solidFill>
                  <a:schemeClr val="tx1"/>
                </a:solidFill>
              </a:rPr>
              <a:t>개정일 </a:t>
            </a:r>
            <a:r>
              <a:rPr lang="en-US" altLang="ko-KR" sz="1000" dirty="0">
                <a:solidFill>
                  <a:schemeClr val="tx1"/>
                </a:solidFill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EF334FA-C31D-4FCF-B4B0-8A22E0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29" y="5020881"/>
            <a:ext cx="5939084" cy="134940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C9BD83-D8A5-D754-5EC9-D2A1267D0880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389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04273"/>
              </p:ext>
            </p:extLst>
          </p:nvPr>
        </p:nvGraphicFramePr>
        <p:xfrm>
          <a:off x="46844" y="4627998"/>
          <a:ext cx="705663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26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3699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90730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Standard term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Query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Description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CAS</a:t>
                      </a:r>
                      <a:r>
                        <a:rPr lang="ko-KR" altLang="en-US" sz="800" dirty="0"/>
                        <a:t>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CAS</a:t>
                      </a:r>
                      <a:r>
                        <a:rPr lang="ko-KR" altLang="en-US" sz="800" dirty="0"/>
                        <a:t>번호 </a:t>
                      </a:r>
                      <a:r>
                        <a:rPr lang="en-US" altLang="ko-KR" sz="800" dirty="0"/>
                        <a:t>LIKE '%71%'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개정일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"CAS</a:t>
                      </a:r>
                      <a:r>
                        <a:rPr lang="ko-KR" altLang="en-US" sz="800" dirty="0" err="1"/>
                        <a:t>번호중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개정일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표준질의문장 </a:t>
            </a:r>
            <a:r>
              <a:rPr lang="en-US" altLang="ko-KR" sz="1200" b="1" dirty="0"/>
              <a:t>- SQL</a:t>
            </a:r>
            <a:r>
              <a:rPr lang="ko-KR" altLang="en-US" sz="1200" b="1" dirty="0"/>
              <a:t>쿼리 쌍</a:t>
            </a:r>
            <a:r>
              <a:rPr lang="ko-KR" altLang="en-US" sz="1200" dirty="0"/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표준질의문장의 </a:t>
            </a:r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9" y="2345566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SELECT * FROM database</a:t>
            </a:r>
            <a:r>
              <a:rPr lang="ko-KR" altLang="en-US" sz="800" dirty="0"/>
              <a:t> </a:t>
            </a:r>
          </a:p>
          <a:p>
            <a:pPr latinLnBrk="1"/>
            <a:r>
              <a:rPr lang="en-US" altLang="ko-KR" sz="800" dirty="0"/>
              <a:t>WHERE CAS</a:t>
            </a:r>
            <a:r>
              <a:rPr lang="ko-KR" altLang="en-US" sz="800" dirty="0"/>
              <a:t>번호 </a:t>
            </a:r>
            <a:r>
              <a:rPr lang="en-US" altLang="ko-KR" sz="800" dirty="0"/>
              <a:t>LIKE '%71%' </a:t>
            </a:r>
          </a:p>
          <a:p>
            <a:pPr latinLnBrk="1"/>
            <a:r>
              <a:rPr lang="en-US" altLang="ko-KR" sz="800" dirty="0"/>
              <a:t>ORDER BY </a:t>
            </a:r>
            <a:r>
              <a:rPr lang="ko-KR" altLang="en-US" sz="800" dirty="0"/>
              <a:t>개정일 </a:t>
            </a:r>
            <a:r>
              <a:rPr lang="en-US" altLang="ko-KR" sz="800" dirty="0"/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49349"/>
              </p:ext>
            </p:extLst>
          </p:nvPr>
        </p:nvGraphicFramePr>
        <p:xfrm>
          <a:off x="8470049" y="4239378"/>
          <a:ext cx="3598050" cy="152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050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그러니까 화학물질 테이블에서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포함된 걸 골라야 하는데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개정된 날짜 있잖아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그거를 빠른 순서대로 나열해주면 좋겠어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중에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들어 있는 애들 리스트 좀 뽑아줘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그리고 개정일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 기준으로 가장 오래된 것부터 정렬하는 방식으로 하면 될 듯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어디든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개정일이 빠른 순서대로 좀 정리해서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비표준질의문장 </a:t>
            </a:r>
            <a:r>
              <a:rPr lang="ko-KR" altLang="en-US" sz="1200"/>
              <a:t>데이터셋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AEFB-7995-E6D6-3F02-2FE3A0FD63DC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26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7977559-1ED9-C0D2-71CC-4BD35D617BF8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CB33E-1548-47D2-9394-EE902A786B74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697970" y="2472080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음</a:t>
            </a:r>
            <a:r>
              <a:rPr lang="en-US" altLang="ko-KR" sz="900" b="0" dirty="0">
                <a:solidFill>
                  <a:schemeClr val="tx1"/>
                </a:solidFill>
              </a:rPr>
              <a:t>… </a:t>
            </a:r>
            <a:r>
              <a:rPr lang="ko-KR" altLang="en-US" sz="9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900" b="0" dirty="0">
                <a:solidFill>
                  <a:schemeClr val="tx1"/>
                </a:solidFill>
              </a:rPr>
              <a:t>CAS</a:t>
            </a:r>
            <a:r>
              <a:rPr lang="ko-KR" altLang="en-US" sz="900" b="0" dirty="0">
                <a:solidFill>
                  <a:schemeClr val="tx1"/>
                </a:solidFill>
              </a:rPr>
              <a:t>번호에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2368056" y="5040812"/>
            <a:ext cx="745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표준질의문장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개와 생성된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개의 비표준질의문장과 대응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16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표준질의문장</a:t>
            </a:r>
            <a:endParaRPr lang="en-US" altLang="ko-KR" sz="1000" i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데이터셋 </a:t>
            </a:r>
            <a:endParaRPr lang="en-US" altLang="ko-KR" sz="1000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321733" y="26648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전체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5C57-1325-E883-8B29-BF50C9E287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070355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</a:rPr>
              <a:t>비표준질의문장 </a:t>
            </a:r>
            <a:endParaRPr lang="en-US" altLang="ko-KR" sz="1200" i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/>
          <p:nvPr/>
        </p:nvCxnSpPr>
        <p:spPr>
          <a:xfrm flipV="1">
            <a:off x="9888983" y="1973094"/>
            <a:ext cx="0" cy="44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6997136-E76F-5EEF-3FBB-30036EFA8307}"/>
              </a:ext>
            </a:extLst>
          </p:cNvPr>
          <p:cNvSpPr txBox="1"/>
          <p:nvPr/>
        </p:nvSpPr>
        <p:spPr>
          <a:xfrm>
            <a:off x="321733" y="26648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Fine-tuning</a:t>
            </a:r>
            <a:r>
              <a:rPr lang="ko-KR" altLang="en-US" sz="2000" b="1" dirty="0"/>
              <a:t>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24500-3ACD-594B-E704-78DFFEF45DF7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음</a:t>
            </a:r>
            <a:r>
              <a:rPr lang="en-US" altLang="ko-KR" sz="600" b="0" dirty="0">
                <a:solidFill>
                  <a:schemeClr val="tx1"/>
                </a:solidFill>
              </a:rPr>
              <a:t>… </a:t>
            </a:r>
            <a:r>
              <a:rPr lang="ko-KR" altLang="en-US" sz="6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600" b="0" dirty="0">
                <a:solidFill>
                  <a:schemeClr val="tx1"/>
                </a:solidFill>
              </a:rPr>
              <a:t>CAS</a:t>
            </a:r>
            <a:r>
              <a:rPr lang="ko-KR" altLang="en-US" sz="600" b="0" dirty="0">
                <a:solidFill>
                  <a:schemeClr val="tx1"/>
                </a:solidFill>
              </a:rPr>
              <a:t>번호에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대응하는 표준질의문장과 비표준질의문장 데이터셋 사용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비표준질의문장을 입력으로 받으면 표준질의문장으로 바꿀 수 있도록 </a:t>
            </a:r>
            <a:r>
              <a:rPr lang="ko-KR" altLang="en-US" sz="1500" b="1" dirty="0"/>
              <a:t>학습</a:t>
            </a:r>
          </a:p>
          <a:p>
            <a:endParaRPr lang="ko-KR" altLang="en-US" sz="1500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학습을 통한 </a:t>
            </a:r>
            <a:r>
              <a:rPr lang="ko-KR" altLang="en-US" sz="1500" b="1" dirty="0"/>
              <a:t>문장 정제기 </a:t>
            </a:r>
            <a:r>
              <a:rPr lang="ko-KR" altLang="en-US" sz="1500" dirty="0"/>
              <a:t>구축</a:t>
            </a:r>
            <a:r>
              <a:rPr lang="ko-KR" altLang="en-US" sz="1500" b="1" dirty="0"/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CB0E-745C-2434-4919-4E72A259C023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"CAS </a:t>
            </a:r>
            <a:r>
              <a:rPr lang="ko-KR" altLang="en-US" sz="800" dirty="0">
                <a:solidFill>
                  <a:schemeClr val="tx1"/>
                </a:solidFill>
              </a:rPr>
              <a:t>넘버 중에 </a:t>
            </a:r>
            <a:r>
              <a:rPr lang="en-US" altLang="ko-KR" sz="800" dirty="0">
                <a:solidFill>
                  <a:schemeClr val="tx1"/>
                </a:solidFill>
              </a:rPr>
              <a:t>71 </a:t>
            </a:r>
            <a:r>
              <a:rPr lang="ko-KR" altLang="en-US" sz="800" dirty="0">
                <a:solidFill>
                  <a:schemeClr val="tx1"/>
                </a:solidFill>
              </a:rPr>
              <a:t>포함된 것들만 뽑고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개정일을 기준으로 가장 빠른 거부터 정렬하는 거 가능</a:t>
            </a:r>
            <a:r>
              <a:rPr lang="en-US" altLang="ko-KR" sz="800" dirty="0">
                <a:solidFill>
                  <a:schemeClr val="tx1"/>
                </a:solidFill>
              </a:rPr>
              <a:t>? SQL</a:t>
            </a:r>
            <a:r>
              <a:rPr lang="ko-KR" altLang="en-US" sz="800" dirty="0">
                <a:solidFill>
                  <a:schemeClr val="tx1"/>
                </a:solidFill>
              </a:rPr>
              <a:t>로 그런 거 만들 수 있어</a:t>
            </a:r>
            <a:r>
              <a:rPr lang="en-US" altLang="ko-KR" sz="800" dirty="0">
                <a:solidFill>
                  <a:schemeClr val="tx1"/>
                </a:solidFill>
              </a:rPr>
              <a:t>?"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학습에 사용한 비표준질의문장과 같은 입력을 받으면 </a:t>
            </a:r>
            <a:r>
              <a:rPr lang="ko-KR" altLang="en-US" sz="1500" b="1" dirty="0"/>
              <a:t>문장 정제기를 통해 표준질의문장을 추론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948F5-25F1-1C1F-B36B-D282DA75FD5F}"/>
              </a:ext>
            </a:extLst>
          </p:cNvPr>
          <p:cNvSpPr txBox="1"/>
          <p:nvPr/>
        </p:nvSpPr>
        <p:spPr>
          <a:xfrm>
            <a:off x="321733" y="2664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6602-3DE1-4A51-A324-A8F9B497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CC8B5-6A7A-56FC-10AC-08EB8964D241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C5AE11FA-9E51-4252-F3CC-F519D2B5CAAB}"/>
              </a:ext>
            </a:extLst>
          </p:cNvPr>
          <p:cNvSpPr/>
          <p:nvPr/>
        </p:nvSpPr>
        <p:spPr>
          <a:xfrm>
            <a:off x="7111347" y="1097062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800" dirty="0">
                <a:solidFill>
                  <a:schemeClr val="tx1"/>
                </a:solidFill>
              </a:rPr>
              <a:t>비표준질의문장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A1AC2E-4EBC-8246-E69C-4748159DABCB}"/>
              </a:ext>
            </a:extLst>
          </p:cNvPr>
          <p:cNvSpPr/>
          <p:nvPr/>
        </p:nvSpPr>
        <p:spPr>
          <a:xfrm>
            <a:off x="8323133" y="861460"/>
            <a:ext cx="1094993" cy="700618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695C1-A4E8-0A62-01BB-5B94762AC6C4}"/>
              </a:ext>
            </a:extLst>
          </p:cNvPr>
          <p:cNvSpPr txBox="1"/>
          <p:nvPr/>
        </p:nvSpPr>
        <p:spPr>
          <a:xfrm>
            <a:off x="8503381" y="108167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문장 정제기</a:t>
            </a:r>
            <a:endParaRPr lang="ko-KR" altLang="en-US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531A64-D8B0-CB3B-E1BF-17CE8B9B1DFD}"/>
              </a:ext>
            </a:extLst>
          </p:cNvPr>
          <p:cNvSpPr txBox="1"/>
          <p:nvPr/>
        </p:nvSpPr>
        <p:spPr>
          <a:xfrm>
            <a:off x="2584133" y="6199285"/>
            <a:ext cx="641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비표준질의문장으로 얻은 표준질의문장을 기존 </a:t>
            </a:r>
            <a:r>
              <a:rPr lang="en-US" altLang="ko-KR" sz="1300" dirty="0"/>
              <a:t>text2sql </a:t>
            </a:r>
            <a:r>
              <a:rPr lang="ko-KR" altLang="en-US" sz="1300" dirty="0"/>
              <a:t>모델의 입력으로 활용하여 </a:t>
            </a:r>
            <a:endParaRPr lang="en-US" altLang="ko-KR" sz="1300" dirty="0"/>
          </a:p>
          <a:p>
            <a:pPr algn="ctr"/>
            <a:r>
              <a:rPr lang="en-US" altLang="ko-KR" sz="1300" dirty="0"/>
              <a:t>text2sql</a:t>
            </a:r>
            <a:r>
              <a:rPr lang="ko-KR" altLang="en-US" sz="1300" dirty="0"/>
              <a:t>의 성능개선을 기대할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A3D3C-571A-0CB2-31C9-4504725A5456}"/>
              </a:ext>
            </a:extLst>
          </p:cNvPr>
          <p:cNvSpPr txBox="1"/>
          <p:nvPr/>
        </p:nvSpPr>
        <p:spPr>
          <a:xfrm>
            <a:off x="6142696" y="166272"/>
            <a:ext cx="3387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특허주제를 이용한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0EFEC02B-CD92-5828-5DF9-3C25940AE64B}"/>
              </a:ext>
            </a:extLst>
          </p:cNvPr>
          <p:cNvSpPr/>
          <p:nvPr/>
        </p:nvSpPr>
        <p:spPr>
          <a:xfrm>
            <a:off x="9706509" y="1081673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</a:rPr>
              <a:t>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5FE902-B4E8-0E3B-C2E6-66536ECDB5FD}"/>
              </a:ext>
            </a:extLst>
          </p:cNvPr>
          <p:cNvCxnSpPr/>
          <p:nvPr/>
        </p:nvCxnSpPr>
        <p:spPr>
          <a:xfrm>
            <a:off x="8120182" y="1262635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151C3F-9EF6-D97F-EDD8-29A4E97F2F59}"/>
              </a:ext>
            </a:extLst>
          </p:cNvPr>
          <p:cNvCxnSpPr>
            <a:cxnSpLocks/>
          </p:cNvCxnSpPr>
          <p:nvPr/>
        </p:nvCxnSpPr>
        <p:spPr>
          <a:xfrm>
            <a:off x="9470926" y="1252711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84310-367A-0F44-4033-11D6C9F19D64}"/>
              </a:ext>
            </a:extLst>
          </p:cNvPr>
          <p:cNvSpPr/>
          <p:nvPr/>
        </p:nvSpPr>
        <p:spPr>
          <a:xfrm>
            <a:off x="6805155" y="655853"/>
            <a:ext cx="4177735" cy="11534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7AA1C2-EF14-5F5E-5AFD-B712F8FC8368}"/>
              </a:ext>
            </a:extLst>
          </p:cNvPr>
          <p:cNvCxnSpPr>
            <a:cxnSpLocks/>
          </p:cNvCxnSpPr>
          <p:nvPr/>
        </p:nvCxnSpPr>
        <p:spPr>
          <a:xfrm>
            <a:off x="10189960" y="1681805"/>
            <a:ext cx="0" cy="103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74776D-9A9A-96B6-FCE1-30B92ED73CDF}"/>
              </a:ext>
            </a:extLst>
          </p:cNvPr>
          <p:cNvSpPr/>
          <p:nvPr/>
        </p:nvSpPr>
        <p:spPr>
          <a:xfrm>
            <a:off x="9102313" y="304243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884F59-A66B-172D-7FD5-882185553C55}"/>
              </a:ext>
            </a:extLst>
          </p:cNvPr>
          <p:cNvSpPr/>
          <p:nvPr/>
        </p:nvSpPr>
        <p:spPr>
          <a:xfrm>
            <a:off x="9645883" y="900516"/>
            <a:ext cx="1094993" cy="700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B5B834-0D12-6DEA-5219-BD284F2E5823}"/>
              </a:ext>
            </a:extLst>
          </p:cNvPr>
          <p:cNvCxnSpPr/>
          <p:nvPr/>
        </p:nvCxnSpPr>
        <p:spPr>
          <a:xfrm>
            <a:off x="10176934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8A58C87-1D44-90B4-515B-F12B7B5243D3}"/>
              </a:ext>
            </a:extLst>
          </p:cNvPr>
          <p:cNvSpPr/>
          <p:nvPr/>
        </p:nvSpPr>
        <p:spPr>
          <a:xfrm>
            <a:off x="9356450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C7184A-F060-D3EB-9A33-CA74FEE6D924}"/>
              </a:ext>
            </a:extLst>
          </p:cNvPr>
          <p:cNvCxnSpPr/>
          <p:nvPr/>
        </p:nvCxnSpPr>
        <p:spPr>
          <a:xfrm>
            <a:off x="6062133" y="266483"/>
            <a:ext cx="0" cy="578655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32BF6F-2713-3E17-A51A-7AE15D8D8BC1}"/>
              </a:ext>
            </a:extLst>
          </p:cNvPr>
          <p:cNvSpPr/>
          <p:nvPr/>
        </p:nvSpPr>
        <p:spPr>
          <a:xfrm>
            <a:off x="2032646" y="2984698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5AF3FF-724D-A7C5-5DF0-0BF098E6622C}"/>
              </a:ext>
            </a:extLst>
          </p:cNvPr>
          <p:cNvCxnSpPr/>
          <p:nvPr/>
        </p:nvCxnSpPr>
        <p:spPr>
          <a:xfrm>
            <a:off x="3107267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725E9CC6-8467-756D-59A7-5D89423DA1E5}"/>
              </a:ext>
            </a:extLst>
          </p:cNvPr>
          <p:cNvSpPr/>
          <p:nvPr/>
        </p:nvSpPr>
        <p:spPr>
          <a:xfrm>
            <a:off x="2286783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B0C2C-A9A2-F356-C647-2ECAF29557A0}"/>
              </a:ext>
            </a:extLst>
          </p:cNvPr>
          <p:cNvSpPr txBox="1"/>
          <p:nvPr/>
        </p:nvSpPr>
        <p:spPr>
          <a:xfrm>
            <a:off x="258363" y="16627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기존 </a:t>
            </a:r>
            <a:r>
              <a:rPr lang="en-US" altLang="ko-KR" sz="2000" b="1" dirty="0"/>
              <a:t>text2sql</a:t>
            </a:r>
            <a:endParaRPr lang="ko-KR" altLang="en-US" sz="20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7FE91-8B27-E027-057D-501D14C6D0E2}"/>
              </a:ext>
            </a:extLst>
          </p:cNvPr>
          <p:cNvCxnSpPr>
            <a:cxnSpLocks/>
          </p:cNvCxnSpPr>
          <p:nvPr/>
        </p:nvCxnSpPr>
        <p:spPr>
          <a:xfrm>
            <a:off x="3107265" y="2074333"/>
            <a:ext cx="0" cy="64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17BE0A09-CC93-1367-A4FD-50F9E6831A5D}"/>
              </a:ext>
            </a:extLst>
          </p:cNvPr>
          <p:cNvSpPr/>
          <p:nvPr/>
        </p:nvSpPr>
        <p:spPr>
          <a:xfrm>
            <a:off x="2094040" y="852815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사람이 질문한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비표준질의문장</a:t>
            </a:r>
          </a:p>
        </p:txBody>
      </p:sp>
    </p:spTree>
    <p:extLst>
      <p:ext uri="{BB962C8B-B14F-4D97-AF65-F5344CB8AC3E}">
        <p14:creationId xmlns:p14="http://schemas.microsoft.com/office/powerpoint/2010/main" val="1655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680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SQL 쿼리 자동생성을 위한 자연어 질의 정제 및 표준화 시스템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31</cp:revision>
  <dcterms:created xsi:type="dcterms:W3CDTF">2025-02-25T12:11:45Z</dcterms:created>
  <dcterms:modified xsi:type="dcterms:W3CDTF">2025-02-27T04:29:53Z</dcterms:modified>
</cp:coreProperties>
</file>