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16" autoAdjust="0"/>
  </p:normalViewPr>
  <p:slideViewPr>
    <p:cSldViewPr snapToGrid="0">
      <p:cViewPr varScale="1">
        <p:scale>
          <a:sx n="83" d="100"/>
          <a:sy n="8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43C2-EC0E-4F0F-AFF6-5575A4AED473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9A388-93FD-4938-BF95-09A724AA0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7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9A388-93FD-4938-BF95-09A724AA09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3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7AB2-5E82-45F7-A36F-D3F7BEFAB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E30AD-980E-4CB3-8EC5-19E1840C9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A78A0-D7F4-4FD6-94B8-27A90E76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6DA02-3E4E-47F2-A485-9447D341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73ABA-CAB2-474F-A86F-57F2B296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43C61-E1E5-47E6-BD28-D8A431F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A438A-8CB8-4CC3-A075-F3BF1DCB7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74A9D-8B4E-474E-AAA4-77BB9904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08E41-DC8D-4F00-AFE2-EAD62E1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20613-0669-4789-862C-85E4E783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9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92375B-39B4-4E88-99B0-397004DD4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97F75-D1F9-4F9E-9F73-754907ED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BFFA1-80B8-4049-B067-354B1BDE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1ACE3-9812-493E-B628-07AF8D2A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426B8-7B20-44A7-93E8-FDA4ED0B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5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64A-4208-4330-8F56-3AD41CDE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5E6A7-0AF7-4FC4-87AF-0EF807D1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2893E-3530-4018-835E-7D23B98E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D7CF4-B9C1-4C56-830E-84FBF597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92974-D999-4263-B393-0120B506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3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391AA-7903-444F-A0B7-B2C68F3A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AE3810-ED6B-4812-81B0-134914AF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9477C-FEA9-4005-BE72-34A41037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31EA7-E12D-45BB-8C23-6C4044E4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3D7EA-0379-4A8B-90BF-E4BCA54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F207F-50AF-471D-A470-5BAC17ED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FB954-8F93-4DD4-A195-68C580769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8123CB-6FD6-4A6A-A0F0-CD66464D5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416A2-F559-4B26-BFC9-9444E64D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49AD0-369F-401F-874D-C79FC292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B4675-5E0E-451B-9D2A-1AB34253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3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A1A7-5D51-48AA-8CE6-8ED2C7A8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2FDE7-BE05-4E74-B5BC-A4E3DA10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CB9157-6DF2-41A5-B9CD-5AA7C52C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A9D441-B5AE-4C1C-8056-4987A02A7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9BB6F-F17C-46D3-B0BA-050E22CB0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1BACD9-DC95-4009-80E4-349DD203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5FFDC0-F8CF-4BE5-A3BB-71CD0418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A96A8-B055-42CA-BD3E-D0937D74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9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0D733-50D8-46DC-A58E-7C87C0E5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343479-014E-4680-B24B-A53EE426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D010A-44E4-4C05-B730-BB7B0124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7190C-7305-4CEF-9480-9BF80176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8562B-F78C-436E-B0FA-063ADA9F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35D860-5FCD-4E1A-91F9-2161D778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DEC644-0DCA-4439-A8A3-5A57BE5B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D9482-8069-4D4D-9E69-7C84AA7D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46D3B-95F7-4F99-9AF5-F042CF6B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F27FA-B49C-442D-AF0B-B8CD6466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7D4AD6-276A-40F0-B0B7-0289D717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AEEDB-6C29-4A47-BB0C-81C0260A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3CA8FE-E6F0-4426-96D8-F39F79F8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8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8F41A-E299-448C-AEA4-639097A4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A0EDBA-C7F9-4FB3-9195-839427FD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8E9EBE-28B5-4CE6-8431-CB21B7DF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2AE4E-208B-4598-89B7-5F9BF59C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49C24E-E7FA-451B-B6D8-866E1502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55C6F-6286-49E6-87FF-06AB18A0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6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4AE29-C7AA-4F9F-8D7B-E6DCDAD0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CF9D0-94FD-4D74-B286-4CAD117D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6325A-2AE7-42B7-B13B-0298A98F8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4064-1B85-471D-AA8A-E61B904FB94B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E18CE-E839-4362-A437-5DD48A0B4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A0DC4-D55F-4218-8FF0-C98FA1DBA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BA5D-8B9A-47CA-98BB-396FD8934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9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b="1" dirty="0"/>
              <a:t>공통표준용어를 활용한 </a:t>
            </a:r>
            <a:r>
              <a:rPr lang="en-US" altLang="ko-KR" sz="3000" b="1" dirty="0"/>
              <a:t>LLM</a:t>
            </a:r>
            <a:r>
              <a:rPr lang="ko-KR" altLang="en-US" sz="3000" b="1" dirty="0"/>
              <a:t>학습 </a:t>
            </a:r>
            <a:r>
              <a:rPr lang="en-US" altLang="ko-KR" sz="3000" b="1" dirty="0"/>
              <a:t>text2sql </a:t>
            </a:r>
            <a:r>
              <a:rPr lang="ko-KR" altLang="en-US" sz="3000" b="1" dirty="0"/>
              <a:t>특허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84CAA-B79C-4B0C-9BC7-1233A307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4007"/>
            <a:ext cx="2356338" cy="273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4998B3-F5B9-46CB-8113-DCB4D3F489AB}"/>
              </a:ext>
            </a:extLst>
          </p:cNvPr>
          <p:cNvSpPr txBox="1"/>
          <p:nvPr/>
        </p:nvSpPr>
        <p:spPr>
          <a:xfrm>
            <a:off x="9284677" y="5600701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송민섭</a:t>
            </a:r>
            <a:r>
              <a:rPr lang="en-US" altLang="ko-KR" dirty="0"/>
              <a:t>, </a:t>
            </a:r>
            <a:r>
              <a:rPr lang="ko-KR" altLang="en-US" dirty="0"/>
              <a:t>이승건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37C6F-40F9-42BC-AD4B-BE1EC526A19F}"/>
              </a:ext>
            </a:extLst>
          </p:cNvPr>
          <p:cNvSpPr txBox="1"/>
          <p:nvPr/>
        </p:nvSpPr>
        <p:spPr>
          <a:xfrm>
            <a:off x="11857657" y="64455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740B877-E40C-4FBD-A07E-692EC67AF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87816"/>
              </p:ext>
            </p:extLst>
          </p:nvPr>
        </p:nvGraphicFramePr>
        <p:xfrm>
          <a:off x="2032000" y="2645181"/>
          <a:ext cx="8128000" cy="103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54">
                  <a:extLst>
                    <a:ext uri="{9D8B030D-6E8A-4147-A177-3AD203B41FA5}">
                      <a16:colId xmlns:a16="http://schemas.microsoft.com/office/drawing/2014/main" val="1747223608"/>
                    </a:ext>
                  </a:extLst>
                </a:gridCol>
                <a:gridCol w="6449646">
                  <a:extLst>
                    <a:ext uri="{9D8B030D-6E8A-4147-A177-3AD203B41FA5}">
                      <a16:colId xmlns:a16="http://schemas.microsoft.com/office/drawing/2014/main" val="11603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 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/>
                        <a:t>공통표준용어를 활용한 </a:t>
                      </a:r>
                      <a:r>
                        <a:rPr lang="en-US" altLang="ko-KR" sz="1800" b="1" dirty="0"/>
                        <a:t>LLM</a:t>
                      </a:r>
                      <a:r>
                        <a:rPr lang="ko-KR" altLang="en-US" sz="1800" b="1" dirty="0"/>
                        <a:t>학습 </a:t>
                      </a:r>
                      <a:r>
                        <a:rPr lang="en-US" altLang="ko-KR" sz="1800" b="1" dirty="0"/>
                        <a:t>text2sql </a:t>
                      </a:r>
                      <a:r>
                        <a:rPr lang="ko-KR" altLang="en-US" sz="1800" b="1" dirty="0"/>
                        <a:t>특허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82496"/>
                  </a:ext>
                </a:extLst>
              </a:tr>
              <a:tr h="660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핵심 주제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LLM</a:t>
                      </a:r>
                      <a:r>
                        <a:rPr lang="ko-KR" altLang="en-US" dirty="0"/>
                        <a:t>에서 생성한 일반 용어 학습을 통한 공통표준용어 추론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678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5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97AAC62-34EF-43F3-9625-522091AC6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4007"/>
            <a:ext cx="2356338" cy="273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4120D7-B620-4D19-A7B6-CF154A2EA856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text2sql </a:t>
            </a:r>
            <a:r>
              <a:rPr lang="ko-KR" altLang="en-US" sz="2000" b="1" dirty="0"/>
              <a:t>기본 구조</a:t>
            </a: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B83B9B9F-2EC5-414C-A922-C6CC1E2067D3}"/>
              </a:ext>
            </a:extLst>
          </p:cNvPr>
          <p:cNvSpPr/>
          <p:nvPr/>
        </p:nvSpPr>
        <p:spPr>
          <a:xfrm>
            <a:off x="3306420" y="1332977"/>
            <a:ext cx="1301262" cy="6213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질문을 표준용어로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909FC-86B1-4E59-B863-6D60FEBD7775}"/>
              </a:ext>
            </a:extLst>
          </p:cNvPr>
          <p:cNvSpPr txBox="1"/>
          <p:nvPr/>
        </p:nvSpPr>
        <p:spPr>
          <a:xfrm>
            <a:off x="6296144" y="1456087"/>
            <a:ext cx="1189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표준 용어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8605BF-97EA-4A53-AA8D-F72BE5BFFA60}"/>
              </a:ext>
            </a:extLst>
          </p:cNvPr>
          <p:cNvSpPr/>
          <p:nvPr/>
        </p:nvSpPr>
        <p:spPr>
          <a:xfrm>
            <a:off x="142583" y="1428198"/>
            <a:ext cx="1617785" cy="4308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SQL</a:t>
            </a:r>
            <a:r>
              <a:rPr lang="ko-KR" altLang="en-US" sz="1200" dirty="0">
                <a:solidFill>
                  <a:schemeClr val="tx1"/>
                </a:solidFill>
              </a:rPr>
              <a:t> 비전문가</a:t>
            </a: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874064D7-0B41-4DE5-869B-662B8BC2E00B}"/>
              </a:ext>
            </a:extLst>
          </p:cNvPr>
          <p:cNvSpPr/>
          <p:nvPr/>
        </p:nvSpPr>
        <p:spPr>
          <a:xfrm>
            <a:off x="9031594" y="1332978"/>
            <a:ext cx="1301262" cy="6213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text2sql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625B2-12DF-4EAC-8E91-1F2AE9D466FF}"/>
              </a:ext>
            </a:extLst>
          </p:cNvPr>
          <p:cNvSpPr txBox="1"/>
          <p:nvPr/>
        </p:nvSpPr>
        <p:spPr>
          <a:xfrm>
            <a:off x="3160407" y="981736"/>
            <a:ext cx="862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RAG, LLM</a:t>
            </a:r>
            <a:endParaRPr lang="ko-KR" altLang="en-US" sz="12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A1C45-FB36-4C84-92AE-8EF3ADA3A6DE}"/>
              </a:ext>
            </a:extLst>
          </p:cNvPr>
          <p:cNvSpPr txBox="1"/>
          <p:nvPr/>
        </p:nvSpPr>
        <p:spPr>
          <a:xfrm>
            <a:off x="9031594" y="98173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LLM</a:t>
            </a:r>
            <a:endParaRPr lang="ko-KR" altLang="en-US" sz="1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2100DF-44E3-463E-A5A8-F6EB0335F9FF}"/>
              </a:ext>
            </a:extLst>
          </p:cNvPr>
          <p:cNvSpPr txBox="1"/>
          <p:nvPr/>
        </p:nvSpPr>
        <p:spPr>
          <a:xfrm>
            <a:off x="9031594" y="2756792"/>
            <a:ext cx="13724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5599383A-7A91-420B-A1DE-16813265848E}"/>
              </a:ext>
            </a:extLst>
          </p:cNvPr>
          <p:cNvSpPr/>
          <p:nvPr/>
        </p:nvSpPr>
        <p:spPr>
          <a:xfrm>
            <a:off x="9102824" y="4043947"/>
            <a:ext cx="1301262" cy="6213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718821-6F8D-4B06-9D4C-469A08AF88A3}"/>
              </a:ext>
            </a:extLst>
          </p:cNvPr>
          <p:cNvSpPr/>
          <p:nvPr/>
        </p:nvSpPr>
        <p:spPr>
          <a:xfrm>
            <a:off x="8944562" y="5876264"/>
            <a:ext cx="1617785" cy="4308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 출력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BF041C6-C603-444B-A11A-A77CF3BDCCF5}"/>
              </a:ext>
            </a:extLst>
          </p:cNvPr>
          <p:cNvSpPr/>
          <p:nvPr/>
        </p:nvSpPr>
        <p:spPr>
          <a:xfrm>
            <a:off x="2139899" y="1496614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358D798-95F1-42AB-9068-910F1F96E595}"/>
              </a:ext>
            </a:extLst>
          </p:cNvPr>
          <p:cNvSpPr/>
          <p:nvPr/>
        </p:nvSpPr>
        <p:spPr>
          <a:xfrm>
            <a:off x="5094109" y="1513704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4C8071B-E25C-4562-B557-D5D0E4DE3B5B}"/>
              </a:ext>
            </a:extLst>
          </p:cNvPr>
          <p:cNvSpPr/>
          <p:nvPr/>
        </p:nvSpPr>
        <p:spPr>
          <a:xfrm>
            <a:off x="7900939" y="1496614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0E65BBA0-401A-4707-8B1F-A6B748654B2B}"/>
              </a:ext>
            </a:extLst>
          </p:cNvPr>
          <p:cNvSpPr/>
          <p:nvPr/>
        </p:nvSpPr>
        <p:spPr>
          <a:xfrm>
            <a:off x="9560181" y="2082985"/>
            <a:ext cx="386546" cy="54512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EA3134B-82EC-48D4-9813-42020FDC5367}"/>
              </a:ext>
            </a:extLst>
          </p:cNvPr>
          <p:cNvSpPr/>
          <p:nvPr/>
        </p:nvSpPr>
        <p:spPr>
          <a:xfrm>
            <a:off x="9560181" y="3312474"/>
            <a:ext cx="386546" cy="54512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1BF62DB4-BA86-43D9-89F7-A04EF907CAB1}"/>
              </a:ext>
            </a:extLst>
          </p:cNvPr>
          <p:cNvSpPr/>
          <p:nvPr/>
        </p:nvSpPr>
        <p:spPr>
          <a:xfrm>
            <a:off x="9560181" y="4998205"/>
            <a:ext cx="386546" cy="54512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CE56B-7747-433C-A203-3558B978C306}"/>
              </a:ext>
            </a:extLst>
          </p:cNvPr>
          <p:cNvSpPr txBox="1"/>
          <p:nvPr/>
        </p:nvSpPr>
        <p:spPr>
          <a:xfrm>
            <a:off x="2238447" y="13329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2B145C-0525-4831-8C9F-C815EC83E449}"/>
              </a:ext>
            </a:extLst>
          </p:cNvPr>
          <p:cNvSpPr txBox="1"/>
          <p:nvPr/>
        </p:nvSpPr>
        <p:spPr>
          <a:xfrm>
            <a:off x="9827089" y="5062869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쿼리에 맞는 데이터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2F423-F569-4BB3-96A2-B90F4A506FBC}"/>
              </a:ext>
            </a:extLst>
          </p:cNvPr>
          <p:cNvSpPr txBox="1"/>
          <p:nvPr/>
        </p:nvSpPr>
        <p:spPr>
          <a:xfrm>
            <a:off x="11857657" y="64455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95CE66-5478-43AE-9BA6-F164FB616C2B}"/>
              </a:ext>
            </a:extLst>
          </p:cNvPr>
          <p:cNvSpPr txBox="1"/>
          <p:nvPr/>
        </p:nvSpPr>
        <p:spPr>
          <a:xfrm>
            <a:off x="1178169" y="3312474"/>
            <a:ext cx="62782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/>
              <a:t>RAG, LLM</a:t>
            </a:r>
            <a:r>
              <a:rPr lang="ko-KR" altLang="en-US" sz="1500" dirty="0"/>
              <a:t>을 활용하여 </a:t>
            </a:r>
            <a:r>
              <a:rPr lang="ko-KR" altLang="en-US" sz="1500" b="1" dirty="0"/>
              <a:t>질문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문장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에서 일반용어에 대응하는 표준용어</a:t>
            </a:r>
            <a:r>
              <a:rPr lang="ko-KR" altLang="en-US" sz="1500" dirty="0"/>
              <a:t>를 찾아 표준용어로 변환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LLM</a:t>
            </a:r>
            <a:r>
              <a:rPr lang="ko-KR" altLang="en-US" sz="1500" dirty="0"/>
              <a:t>을 활용한 </a:t>
            </a:r>
            <a:r>
              <a:rPr lang="en-US" altLang="ko-KR" sz="1500" b="1" dirty="0"/>
              <a:t>text2sql</a:t>
            </a:r>
            <a:r>
              <a:rPr lang="ko-KR" altLang="en-US" sz="1500" dirty="0"/>
              <a:t>을 통해 질문을 </a:t>
            </a:r>
            <a:r>
              <a:rPr lang="en-US" altLang="ko-KR" sz="1500" dirty="0"/>
              <a:t>SQL </a:t>
            </a:r>
            <a:r>
              <a:rPr lang="ko-KR" altLang="en-US" sz="1500" dirty="0"/>
              <a:t>쿼리로 변환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Database</a:t>
            </a:r>
            <a:r>
              <a:rPr lang="ko-KR" altLang="en-US" sz="1500" dirty="0"/>
              <a:t>에서 쿼리문에 해당하는 데이터 출력</a:t>
            </a:r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8FAC67-7C0C-4966-9D5F-17D82BB0A389}"/>
              </a:ext>
            </a:extLst>
          </p:cNvPr>
          <p:cNvSpPr txBox="1"/>
          <p:nvPr/>
        </p:nvSpPr>
        <p:spPr>
          <a:xfrm>
            <a:off x="6215398" y="1258693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행안부공통표준용어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3277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97AAC62-34EF-43F3-9625-522091AC6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4007"/>
            <a:ext cx="2356338" cy="273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4120D7-B620-4D19-A7B6-CF154A2EA856}"/>
              </a:ext>
            </a:extLst>
          </p:cNvPr>
          <p:cNvSpPr txBox="1"/>
          <p:nvPr/>
        </p:nvSpPr>
        <p:spPr>
          <a:xfrm>
            <a:off x="70338" y="87923"/>
            <a:ext cx="2168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제안 아키텍처</a:t>
            </a: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B83B9B9F-2EC5-414C-A922-C6CC1E2067D3}"/>
              </a:ext>
            </a:extLst>
          </p:cNvPr>
          <p:cNvSpPr/>
          <p:nvPr/>
        </p:nvSpPr>
        <p:spPr>
          <a:xfrm>
            <a:off x="3306420" y="1332977"/>
            <a:ext cx="1301262" cy="621323"/>
          </a:xfrm>
          <a:prstGeom prst="flowChartMagneticDisk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질문을 표준용어로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909FC-86B1-4E59-B863-6D60FEBD7775}"/>
              </a:ext>
            </a:extLst>
          </p:cNvPr>
          <p:cNvSpPr txBox="1"/>
          <p:nvPr/>
        </p:nvSpPr>
        <p:spPr>
          <a:xfrm>
            <a:off x="6296144" y="1456087"/>
            <a:ext cx="1189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표준 용어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8605BF-97EA-4A53-AA8D-F72BE5BFFA60}"/>
              </a:ext>
            </a:extLst>
          </p:cNvPr>
          <p:cNvSpPr/>
          <p:nvPr/>
        </p:nvSpPr>
        <p:spPr>
          <a:xfrm>
            <a:off x="142583" y="1428198"/>
            <a:ext cx="1617785" cy="4308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SQL</a:t>
            </a:r>
            <a:r>
              <a:rPr lang="ko-KR" altLang="en-US" sz="1200" dirty="0">
                <a:solidFill>
                  <a:schemeClr val="tx1"/>
                </a:solidFill>
              </a:rPr>
              <a:t> 비전문가</a:t>
            </a: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874064D7-0B41-4DE5-869B-662B8BC2E00B}"/>
              </a:ext>
            </a:extLst>
          </p:cNvPr>
          <p:cNvSpPr/>
          <p:nvPr/>
        </p:nvSpPr>
        <p:spPr>
          <a:xfrm>
            <a:off x="9031594" y="1332978"/>
            <a:ext cx="1301262" cy="621323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text2sql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625B2-12DF-4EAC-8E91-1F2AE9D466FF}"/>
              </a:ext>
            </a:extLst>
          </p:cNvPr>
          <p:cNvSpPr txBox="1"/>
          <p:nvPr/>
        </p:nvSpPr>
        <p:spPr>
          <a:xfrm>
            <a:off x="3160407" y="98173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LLM</a:t>
            </a:r>
            <a:endParaRPr lang="ko-KR" altLang="en-US" sz="12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A1C45-FB36-4C84-92AE-8EF3ADA3A6DE}"/>
              </a:ext>
            </a:extLst>
          </p:cNvPr>
          <p:cNvSpPr txBox="1"/>
          <p:nvPr/>
        </p:nvSpPr>
        <p:spPr>
          <a:xfrm>
            <a:off x="9031594" y="98173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LLM</a:t>
            </a:r>
            <a:endParaRPr lang="ko-KR" altLang="en-US" sz="1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2100DF-44E3-463E-A5A8-F6EB0335F9FF}"/>
              </a:ext>
            </a:extLst>
          </p:cNvPr>
          <p:cNvSpPr txBox="1"/>
          <p:nvPr/>
        </p:nvSpPr>
        <p:spPr>
          <a:xfrm>
            <a:off x="9031594" y="2756792"/>
            <a:ext cx="13724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5599383A-7A91-420B-A1DE-16813265848E}"/>
              </a:ext>
            </a:extLst>
          </p:cNvPr>
          <p:cNvSpPr/>
          <p:nvPr/>
        </p:nvSpPr>
        <p:spPr>
          <a:xfrm>
            <a:off x="9102824" y="4043947"/>
            <a:ext cx="1301262" cy="6213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718821-6F8D-4B06-9D4C-469A08AF88A3}"/>
              </a:ext>
            </a:extLst>
          </p:cNvPr>
          <p:cNvSpPr/>
          <p:nvPr/>
        </p:nvSpPr>
        <p:spPr>
          <a:xfrm>
            <a:off x="8944562" y="5876264"/>
            <a:ext cx="1617785" cy="4308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 출력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BF041C6-C603-444B-A11A-A77CF3BDCCF5}"/>
              </a:ext>
            </a:extLst>
          </p:cNvPr>
          <p:cNvSpPr/>
          <p:nvPr/>
        </p:nvSpPr>
        <p:spPr>
          <a:xfrm>
            <a:off x="2139899" y="1496614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358D798-95F1-42AB-9068-910F1F96E595}"/>
              </a:ext>
            </a:extLst>
          </p:cNvPr>
          <p:cNvSpPr/>
          <p:nvPr/>
        </p:nvSpPr>
        <p:spPr>
          <a:xfrm>
            <a:off x="5094109" y="1513704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4C8071B-E25C-4562-B557-D5D0E4DE3B5B}"/>
              </a:ext>
            </a:extLst>
          </p:cNvPr>
          <p:cNvSpPr/>
          <p:nvPr/>
        </p:nvSpPr>
        <p:spPr>
          <a:xfrm>
            <a:off x="7900939" y="1496614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0E65BBA0-401A-4707-8B1F-A6B748654B2B}"/>
              </a:ext>
            </a:extLst>
          </p:cNvPr>
          <p:cNvSpPr/>
          <p:nvPr/>
        </p:nvSpPr>
        <p:spPr>
          <a:xfrm>
            <a:off x="9560181" y="2082985"/>
            <a:ext cx="386546" cy="54512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EA3134B-82EC-48D4-9813-42020FDC5367}"/>
              </a:ext>
            </a:extLst>
          </p:cNvPr>
          <p:cNvSpPr/>
          <p:nvPr/>
        </p:nvSpPr>
        <p:spPr>
          <a:xfrm>
            <a:off x="9560181" y="3312474"/>
            <a:ext cx="386546" cy="54512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1BF62DB4-BA86-43D9-89F7-A04EF907CAB1}"/>
              </a:ext>
            </a:extLst>
          </p:cNvPr>
          <p:cNvSpPr/>
          <p:nvPr/>
        </p:nvSpPr>
        <p:spPr>
          <a:xfrm>
            <a:off x="9560181" y="4998205"/>
            <a:ext cx="386546" cy="54512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CE56B-7747-433C-A203-3558B978C306}"/>
              </a:ext>
            </a:extLst>
          </p:cNvPr>
          <p:cNvSpPr txBox="1"/>
          <p:nvPr/>
        </p:nvSpPr>
        <p:spPr>
          <a:xfrm>
            <a:off x="2238447" y="13329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2B145C-0525-4831-8C9F-C815EC83E449}"/>
              </a:ext>
            </a:extLst>
          </p:cNvPr>
          <p:cNvSpPr txBox="1"/>
          <p:nvPr/>
        </p:nvSpPr>
        <p:spPr>
          <a:xfrm>
            <a:off x="9827089" y="5062869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쿼리에 맞는 데이터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172CF2-25FC-46B8-B2EA-381FB649CCF8}"/>
              </a:ext>
            </a:extLst>
          </p:cNvPr>
          <p:cNvSpPr/>
          <p:nvPr/>
        </p:nvSpPr>
        <p:spPr>
          <a:xfrm>
            <a:off x="470473" y="2156449"/>
            <a:ext cx="8066857" cy="42160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514C5-2014-4F95-9A44-3DAA444B55B6}"/>
              </a:ext>
            </a:extLst>
          </p:cNvPr>
          <p:cNvSpPr txBox="1"/>
          <p:nvPr/>
        </p:nvSpPr>
        <p:spPr>
          <a:xfrm>
            <a:off x="11857657" y="64455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010B6B30-EC28-46E6-9B11-CE06F1B7CB71}"/>
              </a:ext>
            </a:extLst>
          </p:cNvPr>
          <p:cNvSpPr/>
          <p:nvPr/>
        </p:nvSpPr>
        <p:spPr>
          <a:xfrm>
            <a:off x="654555" y="2756791"/>
            <a:ext cx="1301262" cy="621323"/>
          </a:xfrm>
          <a:prstGeom prst="flowChartMagneticDisk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질문을 표준용어로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6373F-5DD1-4D58-AE51-1CDC016550B3}"/>
              </a:ext>
            </a:extLst>
          </p:cNvPr>
          <p:cNvSpPr txBox="1"/>
          <p:nvPr/>
        </p:nvSpPr>
        <p:spPr>
          <a:xfrm>
            <a:off x="2139899" y="2592110"/>
            <a:ext cx="5508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LLM</a:t>
            </a:r>
            <a:r>
              <a:rPr lang="ko-KR" altLang="en-US" dirty="0"/>
              <a:t>을 통해 표준용어에 대응하는 일반용어 생성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표준용어와 일반용어 사이의 관계 학습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추론을 통해 결과 도출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20572E-0845-4921-B8D1-E35DCDB57A65}"/>
              </a:ext>
            </a:extLst>
          </p:cNvPr>
          <p:cNvCxnSpPr/>
          <p:nvPr/>
        </p:nvCxnSpPr>
        <p:spPr>
          <a:xfrm>
            <a:off x="492369" y="3599621"/>
            <a:ext cx="8044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자기 디스크 32">
            <a:extLst>
              <a:ext uri="{FF2B5EF4-FFF2-40B4-BE49-F238E27FC236}">
                <a16:creationId xmlns:a16="http://schemas.microsoft.com/office/drawing/2014/main" id="{9A8E4F56-1BB6-4E30-B50E-4ECEA9BC60D0}"/>
              </a:ext>
            </a:extLst>
          </p:cNvPr>
          <p:cNvSpPr/>
          <p:nvPr/>
        </p:nvSpPr>
        <p:spPr>
          <a:xfrm>
            <a:off x="1056469" y="4803031"/>
            <a:ext cx="1301262" cy="6213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표준용어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dataset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순서도: 자기 디스크 33">
            <a:extLst>
              <a:ext uri="{FF2B5EF4-FFF2-40B4-BE49-F238E27FC236}">
                <a16:creationId xmlns:a16="http://schemas.microsoft.com/office/drawing/2014/main" id="{8F63C506-6E8F-47B5-B721-69A260114194}"/>
              </a:ext>
            </a:extLst>
          </p:cNvPr>
          <p:cNvSpPr/>
          <p:nvPr/>
        </p:nvSpPr>
        <p:spPr>
          <a:xfrm>
            <a:off x="2667437" y="4803031"/>
            <a:ext cx="1301262" cy="6213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일반용어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dataset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DB230-3DA5-45AA-BBF6-69022C460581}"/>
              </a:ext>
            </a:extLst>
          </p:cNvPr>
          <p:cNvSpPr txBox="1"/>
          <p:nvPr/>
        </p:nvSpPr>
        <p:spPr>
          <a:xfrm>
            <a:off x="2342089" y="49077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EA35C-A8BC-4316-ADC8-09AC7B3342FD}"/>
              </a:ext>
            </a:extLst>
          </p:cNvPr>
          <p:cNvSpPr txBox="1"/>
          <p:nvPr/>
        </p:nvSpPr>
        <p:spPr>
          <a:xfrm>
            <a:off x="2210227" y="3599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BB3EE-CCB6-4473-A0C0-2B4DA1E231E8}"/>
              </a:ext>
            </a:extLst>
          </p:cNvPr>
          <p:cNvSpPr txBox="1"/>
          <p:nvPr/>
        </p:nvSpPr>
        <p:spPr>
          <a:xfrm>
            <a:off x="5881098" y="3645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추론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03DB3C5-9889-439B-B151-E0FAD951E2AB}"/>
              </a:ext>
            </a:extLst>
          </p:cNvPr>
          <p:cNvCxnSpPr/>
          <p:nvPr/>
        </p:nvCxnSpPr>
        <p:spPr>
          <a:xfrm>
            <a:off x="4497265" y="3645817"/>
            <a:ext cx="0" cy="274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6A3A77-31FA-460F-B684-4D99B283AE86}"/>
              </a:ext>
            </a:extLst>
          </p:cNvPr>
          <p:cNvCxnSpPr/>
          <p:nvPr/>
        </p:nvCxnSpPr>
        <p:spPr>
          <a:xfrm>
            <a:off x="951475" y="4074414"/>
            <a:ext cx="7221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4ED3386-3D86-4B4E-BFC1-E7321F1ADDCF}"/>
              </a:ext>
            </a:extLst>
          </p:cNvPr>
          <p:cNvSpPr/>
          <p:nvPr/>
        </p:nvSpPr>
        <p:spPr>
          <a:xfrm>
            <a:off x="4140191" y="4966669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1AED8B-EC88-4CF5-B2C6-C0C029C80311}"/>
              </a:ext>
            </a:extLst>
          </p:cNvPr>
          <p:cNvSpPr txBox="1"/>
          <p:nvPr/>
        </p:nvSpPr>
        <p:spPr>
          <a:xfrm>
            <a:off x="577054" y="2265722"/>
            <a:ext cx="21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특허 제안 부분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54E812-A063-4197-A411-62F55095197B}"/>
              </a:ext>
            </a:extLst>
          </p:cNvPr>
          <p:cNvSpPr txBox="1"/>
          <p:nvPr/>
        </p:nvSpPr>
        <p:spPr>
          <a:xfrm>
            <a:off x="4936607" y="4798820"/>
            <a:ext cx="332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LLM</a:t>
            </a:r>
            <a:r>
              <a:rPr lang="ko-KR" altLang="en-US" dirty="0"/>
              <a:t>이 생성한 일반용어로부터</a:t>
            </a:r>
            <a:br>
              <a:rPr lang="en-US" altLang="ko-KR" dirty="0"/>
            </a:br>
            <a:r>
              <a:rPr lang="ko-KR" altLang="en-US" dirty="0"/>
              <a:t>대응하는 표준용어 추론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5C9AD1-84C5-4087-8C0B-5B7D7A262B24}"/>
              </a:ext>
            </a:extLst>
          </p:cNvPr>
          <p:cNvSpPr/>
          <p:nvPr/>
        </p:nvSpPr>
        <p:spPr>
          <a:xfrm>
            <a:off x="3023259" y="957251"/>
            <a:ext cx="1846653" cy="10936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0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7E8888-6FD6-477E-964F-6CE8FA497CF1}"/>
              </a:ext>
            </a:extLst>
          </p:cNvPr>
          <p:cNvSpPr txBox="1"/>
          <p:nvPr/>
        </p:nvSpPr>
        <p:spPr>
          <a:xfrm>
            <a:off x="11857657" y="64455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8F584-5C95-4004-A540-6544D1BE06E9}"/>
              </a:ext>
            </a:extLst>
          </p:cNvPr>
          <p:cNvSpPr txBox="1"/>
          <p:nvPr/>
        </p:nvSpPr>
        <p:spPr>
          <a:xfrm>
            <a:off x="0" y="122549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의견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문제점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71C03-40B1-4BF1-A891-3CC2DDB89D7D}"/>
              </a:ext>
            </a:extLst>
          </p:cNvPr>
          <p:cNvSpPr txBox="1"/>
          <p:nvPr/>
        </p:nvSpPr>
        <p:spPr>
          <a:xfrm>
            <a:off x="2384980" y="2418392"/>
            <a:ext cx="836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지식 그래프를 이용해 표준 용어와 일반 용어 사이의 매핑</a:t>
            </a:r>
            <a:r>
              <a:rPr lang="en-US" altLang="ko-KR" dirty="0"/>
              <a:t>, </a:t>
            </a:r>
            <a:r>
              <a:rPr lang="ko-KR" altLang="en-US" dirty="0"/>
              <a:t>확장성 개선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LLM</a:t>
            </a:r>
            <a:r>
              <a:rPr lang="ko-KR" altLang="en-US" dirty="0"/>
              <a:t>에서 생성되는 일반용어를 뽑는 과정에서의 차별화도 고려해볼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테크니컬한</a:t>
            </a:r>
            <a:r>
              <a:rPr lang="ko-KR" altLang="en-US" dirty="0"/>
              <a:t> 부분이 들어가야 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69047-A199-4AB7-BF58-AD02318B3D99}"/>
              </a:ext>
            </a:extLst>
          </p:cNvPr>
          <p:cNvSpPr txBox="1"/>
          <p:nvPr/>
        </p:nvSpPr>
        <p:spPr>
          <a:xfrm>
            <a:off x="2384981" y="20490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4D373-61A2-485D-8A0E-C4E5EDCA6C73}"/>
              </a:ext>
            </a:extLst>
          </p:cNvPr>
          <p:cNvSpPr txBox="1"/>
          <p:nvPr/>
        </p:nvSpPr>
        <p:spPr>
          <a:xfrm>
            <a:off x="2384980" y="3690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문제점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5BAF8-043D-4A11-8516-AEF027DE0E36}"/>
              </a:ext>
            </a:extLst>
          </p:cNvPr>
          <p:cNvSpPr txBox="1"/>
          <p:nvPr/>
        </p:nvSpPr>
        <p:spPr>
          <a:xfrm>
            <a:off x="2384980" y="4044515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표준용어 </a:t>
            </a:r>
            <a:r>
              <a:rPr lang="en-US" altLang="ko-KR" dirty="0"/>
              <a:t>dataset</a:t>
            </a:r>
            <a:r>
              <a:rPr lang="ko-KR" altLang="en-US" dirty="0"/>
              <a:t>에 </a:t>
            </a:r>
            <a:r>
              <a:rPr lang="en-US" altLang="ko-KR" dirty="0"/>
              <a:t>SQL </a:t>
            </a:r>
            <a:r>
              <a:rPr lang="ko-KR" altLang="en-US" dirty="0"/>
              <a:t>쿼리 데이터 부재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8363DC-D72F-4713-9785-11DAE6CE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4007"/>
            <a:ext cx="2356338" cy="2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195</Words>
  <Application>Microsoft Office PowerPoint</Application>
  <PresentationFormat>와이드스크린</PresentationFormat>
  <Paragraphs>62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공통표준용어를 활용한 LLM학습 text2sql 특허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승건 이</dc:creator>
  <cp:lastModifiedBy>승건 이</cp:lastModifiedBy>
  <cp:revision>12</cp:revision>
  <dcterms:created xsi:type="dcterms:W3CDTF">2025-02-24T09:34:44Z</dcterms:created>
  <dcterms:modified xsi:type="dcterms:W3CDTF">2025-02-24T11:09:51Z</dcterms:modified>
</cp:coreProperties>
</file>