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57" r:id="rId3"/>
    <p:sldId id="279" r:id="rId4"/>
    <p:sldId id="280" r:id="rId5"/>
    <p:sldId id="271" r:id="rId6"/>
    <p:sldId id="272" r:id="rId7"/>
    <p:sldId id="266" r:id="rId8"/>
    <p:sldId id="273" r:id="rId9"/>
    <p:sldId id="265" r:id="rId10"/>
    <p:sldId id="267" r:id="rId11"/>
    <p:sldId id="256" r:id="rId12"/>
    <p:sldId id="268" r:id="rId13"/>
    <p:sldId id="269" r:id="rId14"/>
    <p:sldId id="274" r:id="rId15"/>
    <p:sldId id="277" r:id="rId16"/>
    <p:sldId id="27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703" autoAdjust="0"/>
  </p:normalViewPr>
  <p:slideViewPr>
    <p:cSldViewPr snapToGrid="0">
      <p:cViewPr varScale="1">
        <p:scale>
          <a:sx n="80" d="100"/>
          <a:sy n="80" d="100"/>
        </p:scale>
        <p:origin x="16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34C07-989B-4F61-AE3F-153A5F3AB426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3E048-7B4A-4117-B6D0-904338685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25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페이지 </a:t>
            </a:r>
            <a:r>
              <a:rPr lang="en-US" altLang="ko-KR" dirty="0"/>
              <a:t>- Text2SQL </a:t>
            </a:r>
            <a:r>
              <a:rPr lang="ko-KR" altLang="en-US" dirty="0"/>
              <a:t>연구 동향 소개 추가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페이지 </a:t>
            </a:r>
            <a:r>
              <a:rPr lang="en-US" altLang="ko-KR" dirty="0"/>
              <a:t>- </a:t>
            </a:r>
            <a:r>
              <a:rPr lang="ko-KR" altLang="en-US" dirty="0"/>
              <a:t>예시 변경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1)</a:t>
            </a:r>
            <a:r>
              <a:rPr lang="ko-KR" altLang="en-US" dirty="0"/>
              <a:t>기존에 있던 연구 동향과</a:t>
            </a:r>
            <a:r>
              <a:rPr lang="en-US" altLang="ko-KR" dirty="0"/>
              <a:t>, </a:t>
            </a:r>
            <a:r>
              <a:rPr lang="ko-KR" altLang="en-US" dirty="0"/>
              <a:t>발명 제안에서 추가되는 부분 명시</a:t>
            </a:r>
          </a:p>
          <a:p>
            <a:r>
              <a:rPr lang="en-US" altLang="ko-KR" dirty="0"/>
              <a:t>2) </a:t>
            </a:r>
            <a:r>
              <a:rPr lang="ko-KR" altLang="en-US" dirty="0"/>
              <a:t>관련 업체</a:t>
            </a:r>
            <a:r>
              <a:rPr lang="en-US" altLang="ko-KR" dirty="0"/>
              <a:t>, </a:t>
            </a:r>
            <a:r>
              <a:rPr lang="ko-KR" altLang="en-US" dirty="0"/>
              <a:t>연구기관도 알아보기</a:t>
            </a:r>
            <a:r>
              <a:rPr lang="en-US" altLang="ko-KR" dirty="0"/>
              <a:t>(</a:t>
            </a:r>
            <a:r>
              <a:rPr lang="ko-KR" altLang="en-US" dirty="0"/>
              <a:t>기술이전 고려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3E048-7B4A-4117-B6D0-90433868554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550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3E048-7B4A-4117-B6D0-90433868554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917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5632A-C616-BA59-3680-D14551497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9402808-A3A8-2287-5014-0A45E6ACC8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D90F0EF-55CD-3BAE-29CE-8D3CDF86F9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1" i="0" dirty="0">
                <a:effectLst/>
                <a:latin typeface="Pretendard GOV"/>
              </a:rPr>
              <a:t>자연어 쿼리 번역 장치 및 그것의 제어 방법 </a:t>
            </a:r>
            <a:r>
              <a:rPr lang="en-US" altLang="ko-KR" b="1" i="0" dirty="0">
                <a:effectLst/>
                <a:latin typeface="Pretendard GOV"/>
              </a:rPr>
              <a:t>– </a:t>
            </a:r>
            <a:r>
              <a:rPr lang="ko-KR" altLang="en-US" b="1" i="0" dirty="0" err="1">
                <a:effectLst/>
                <a:latin typeface="Pretendard GOV"/>
              </a:rPr>
              <a:t>카카오엔터프라이즈</a:t>
            </a:r>
            <a:r>
              <a:rPr lang="ko-KR" altLang="en-US" b="1" i="0" dirty="0">
                <a:effectLst/>
                <a:latin typeface="Pretendard GOV"/>
              </a:rPr>
              <a:t> </a:t>
            </a:r>
            <a:r>
              <a:rPr lang="en-US" altLang="ko-KR" b="1" i="0" dirty="0">
                <a:effectLst/>
                <a:latin typeface="Pretendard GOV"/>
              </a:rPr>
              <a:t>(2023.07.21</a:t>
            </a:r>
            <a:r>
              <a:rPr lang="ko-KR" altLang="en-US" b="1" i="0" dirty="0">
                <a:effectLst/>
                <a:latin typeface="Pretendard GOV"/>
              </a:rPr>
              <a:t>출원 </a:t>
            </a:r>
            <a:r>
              <a:rPr lang="en-US" altLang="ko-KR" b="1" i="0" dirty="0">
                <a:effectLst/>
                <a:latin typeface="Pretendard GOV"/>
              </a:rPr>
              <a:t>2025.02.03 </a:t>
            </a:r>
            <a:r>
              <a:rPr lang="ko-KR" altLang="en-US" b="1" i="0" dirty="0">
                <a:effectLst/>
                <a:latin typeface="Pretendard GOV"/>
              </a:rPr>
              <a:t>등록</a:t>
            </a:r>
            <a:r>
              <a:rPr lang="en-US" altLang="ko-KR" b="1" i="0" dirty="0">
                <a:effectLst/>
                <a:latin typeface="Pretendard GOV"/>
              </a:rPr>
              <a:t>)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본 발명은 자연어 쿼리를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SQL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쿼리로 변환해주는 자연어 처리 기술에 관한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보다 구체적으로 본 발명은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자연어 쿼리에 기초하여 데이터 베이스를 분류하고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대규모 언어 모델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(LLM, Large Language Model)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을 포함하는 변환 모델을 이용하여 상기 자연어 쿼리를 분류된 데이터 베이스에 대응하는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SQL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쿼리로 변환하는 자연어 처리 기술에 관한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.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Pretendard GOV"/>
            </a:endParaRPr>
          </a:p>
          <a:p>
            <a:r>
              <a:rPr lang="ko-KR" altLang="en-US" sz="1200" dirty="0">
                <a:ea typeface="KoPubWorld돋움체 Medium" panose="00000600000000000000"/>
              </a:rPr>
              <a:t>기존 </a:t>
            </a:r>
            <a:r>
              <a:rPr lang="en-US" altLang="ko-KR" sz="1200" dirty="0">
                <a:ea typeface="KoPubWorld돋움체 Medium" panose="00000600000000000000"/>
              </a:rPr>
              <a:t>RAG</a:t>
            </a:r>
            <a:r>
              <a:rPr lang="ko-KR" altLang="en-US" sz="1200" dirty="0">
                <a:ea typeface="KoPubWorld돋움체 Medium" panose="00000600000000000000"/>
              </a:rPr>
              <a:t>를 활용하는 방법에서</a:t>
            </a:r>
            <a:r>
              <a:rPr lang="en-US" altLang="ko-KR" sz="1200" dirty="0">
                <a:ea typeface="KoPubWorld돋움체 Medium" panose="00000600000000000000"/>
              </a:rPr>
              <a:t>, </a:t>
            </a:r>
            <a:r>
              <a:rPr lang="ko-KR" altLang="en-US" sz="1200" dirty="0">
                <a:ea typeface="KoPubWorld돋움체 Medium" panose="00000600000000000000"/>
              </a:rPr>
              <a:t>데이터베이스와 </a:t>
            </a:r>
            <a:r>
              <a:rPr lang="en-US" altLang="ko-KR" sz="1200" dirty="0">
                <a:ea typeface="KoPubWorld돋움체 Medium" panose="00000600000000000000"/>
              </a:rPr>
              <a:t>LLM </a:t>
            </a:r>
            <a:r>
              <a:rPr lang="ko-KR" altLang="en-US" sz="1200" dirty="0">
                <a:ea typeface="KoPubWorld돋움체 Medium" panose="00000600000000000000"/>
              </a:rPr>
              <a:t>지식을 통합하는 테이블 증강 생성 기술 </a:t>
            </a:r>
            <a:r>
              <a:rPr lang="en-US" altLang="ko-KR" sz="1200" dirty="0">
                <a:ea typeface="KoPubWorld돋움체 Medium" panose="00000600000000000000"/>
              </a:rPr>
              <a:t>TAG </a:t>
            </a:r>
            <a:r>
              <a:rPr lang="ko-KR" altLang="en-US" sz="1200" dirty="0">
                <a:ea typeface="KoPubWorld돋움체 Medium" panose="00000600000000000000"/>
              </a:rPr>
              <a:t>제안</a:t>
            </a:r>
            <a:endParaRPr lang="en-US" altLang="ko-KR" sz="1200" dirty="0">
              <a:ea typeface="KoPubWorld돋움체 Medium" panose="00000600000000000000"/>
            </a:endParaRP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- (1)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사용자 질문을 실행 가능한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DB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쿼리로 변환하는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'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쿼리 합성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(Query Synthesis)'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- (2)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쿼리를 실행해 관련 데이터를 검색하는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'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쿼리 실행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(Query Execution)'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- (3)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데이터와 쿼리를 사용해 자연어 답변을 생성하는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'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답변 생성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(Answer Generation)’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이 방식을 통해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LLM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의 추론 능력이 쿼리 합성</a:t>
            </a:r>
            <a:endParaRPr lang="en-US" altLang="ko-KR" sz="1200" b="0" i="0" dirty="0">
              <a:solidFill>
                <a:srgbClr val="555555"/>
              </a:solidFill>
              <a:effectLst/>
              <a:latin typeface="Noto Sans KR" panose="020B0200000000000000" pitchFamily="50" charset="-127"/>
              <a:ea typeface="KoPubWorld돋움체 Medium" panose="00000600000000000000"/>
            </a:endParaRP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(1)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및 답변 생성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(3)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단계에 모두 통합되며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DB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시스템의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(2)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쿼리 실행은 집계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수학 계산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필터링 등 계산 작업을 처리하는 데 있어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RAG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의 비효율성을 해결한다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.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시스템은 의미적 추론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세계 지식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도메인 지식을 모두 요구하는 복잡한 질문에 답할 수 있게 된다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.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예를 들어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'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고전으로 여겨지는 최고 수익을 올린 로맨스 영화의 리뷰 요약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'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이라는 질문에 답할 수 있다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. 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endParaRPr lang="en-US" altLang="ko-KR" sz="1200" b="0" i="0" dirty="0">
              <a:solidFill>
                <a:srgbClr val="555555"/>
              </a:solidFill>
              <a:effectLst/>
              <a:latin typeface="Noto Sans KR" panose="020B0200000000000000" pitchFamily="50" charset="-127"/>
              <a:ea typeface="KoPubWorld돋움체 Medium" panose="00000600000000000000"/>
            </a:endParaRP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이 질문은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text-SQL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이나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RAG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에서는 잘 동작하지 않는다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.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왜냐하면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DB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에서 최고 수익을 올린 로맨스 영화를 찾아야 할 뿐만 아니라 세계 지식을 활용해 해당 영화가 고전인지도 판단해야 하기 때문이다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.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 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하지만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TAG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는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시스템은 관련 영화 데이터를 위한 쿼리를 생성하고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필터와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LLM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을 사용해 수익 순으로 정렬된 고전 로맨스 영화 테이블을 생성한 뒤 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테이블에서 가장 높은 순위의 영화에 대한 리뷰를 요약해 원하는 답변을 제공한다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.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endParaRPr lang="en-US" altLang="ko-KR" sz="1200" b="0" i="0" dirty="0">
              <a:solidFill>
                <a:srgbClr val="555555"/>
              </a:solidFill>
              <a:effectLst/>
              <a:latin typeface="Noto Sans KR" panose="020B0200000000000000" pitchFamily="50" charset="-127"/>
              <a:ea typeface="KoPubWorld돋움체 Medium" panose="00000600000000000000"/>
            </a:endParaRPr>
          </a:p>
          <a:p>
            <a:pPr algn="l">
              <a:lnSpc>
                <a:spcPts val="1950"/>
              </a:lnSpc>
              <a:spcAft>
                <a:spcPts val="2100"/>
              </a:spcAft>
            </a:pPr>
            <a:endParaRPr lang="en-US" altLang="ko-KR" sz="1200" b="0" i="0" dirty="0">
              <a:solidFill>
                <a:srgbClr val="555555"/>
              </a:solidFill>
              <a:effectLst/>
              <a:latin typeface="Noto Sans KR" panose="020B0200000000000000" pitchFamily="50" charset="-127"/>
              <a:ea typeface="KoPubWorld돋움체 Medium" panose="00000600000000000000"/>
            </a:endParaRP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dirty="0"/>
              <a:t>Natural language to structured query generation via paraphrasing.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 IBM (2024) </a:t>
            </a:r>
            <a:r>
              <a:rPr lang="ko-KR" altLang="en-US" dirty="0"/>
              <a:t>자연어 질문을 </a:t>
            </a:r>
            <a:r>
              <a:rPr lang="en-US" altLang="ko-KR" dirty="0"/>
              <a:t>SQL</a:t>
            </a:r>
            <a:r>
              <a:rPr lang="ko-KR" altLang="en-US" dirty="0"/>
              <a:t>로 변환하는 질문 정제 기법</a:t>
            </a:r>
            <a:endParaRPr lang="en-US" altLang="ko-KR" dirty="0"/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dirty="0"/>
              <a:t>질문 내에서 </a:t>
            </a:r>
            <a:r>
              <a:rPr lang="ko-KR" altLang="en-US" b="1" dirty="0"/>
              <a:t>중요 키워드</a:t>
            </a:r>
            <a:r>
              <a:rPr lang="en-US" altLang="ko-KR" b="1" dirty="0"/>
              <a:t>(</a:t>
            </a:r>
            <a:r>
              <a:rPr lang="ko-KR" altLang="en-US" b="1" dirty="0"/>
              <a:t>조건 값</a:t>
            </a:r>
            <a:r>
              <a:rPr lang="en-US" altLang="ko-KR" b="1" dirty="0"/>
              <a:t>)</a:t>
            </a:r>
            <a:r>
              <a:rPr lang="ko-KR" altLang="en-US" b="1" dirty="0"/>
              <a:t>를 추출</a:t>
            </a:r>
            <a:r>
              <a:rPr lang="ko-KR" altLang="en-US" dirty="0"/>
              <a:t>하고 </a:t>
            </a:r>
            <a:r>
              <a:rPr lang="ko-KR" altLang="en-US" b="1" dirty="0"/>
              <a:t>다양한 </a:t>
            </a:r>
            <a:r>
              <a:rPr lang="en-US" altLang="ko-KR" b="1" dirty="0"/>
              <a:t>SQL </a:t>
            </a:r>
            <a:r>
              <a:rPr lang="ko-KR" altLang="en-US" b="1" dirty="0"/>
              <a:t>후보를 생성한 후</a:t>
            </a:r>
            <a:r>
              <a:rPr lang="en-US" altLang="ko-KR" b="1" dirty="0"/>
              <a:t>, </a:t>
            </a:r>
            <a:r>
              <a:rPr lang="ko-KR" altLang="en-US" b="1" dirty="0"/>
              <a:t>가장 적절한 </a:t>
            </a:r>
            <a:r>
              <a:rPr lang="en-US" altLang="ko-KR" b="1" dirty="0"/>
              <a:t>SQL</a:t>
            </a:r>
            <a:r>
              <a:rPr lang="ko-KR" altLang="en-US" b="1" dirty="0"/>
              <a:t>을 선택</a:t>
            </a:r>
            <a:r>
              <a:rPr lang="ko-KR" altLang="en-US" dirty="0"/>
              <a:t>하는 방식</a:t>
            </a:r>
            <a:endParaRPr lang="en-US" altLang="ko-KR" dirty="0"/>
          </a:p>
          <a:p>
            <a:pPr algn="l">
              <a:lnSpc>
                <a:spcPts val="1950"/>
              </a:lnSpc>
              <a:spcAft>
                <a:spcPts val="2100"/>
              </a:spcAft>
            </a:pPr>
            <a:endParaRPr lang="en-US" altLang="ko-KR" sz="1200" b="0" i="0" dirty="0">
              <a:solidFill>
                <a:srgbClr val="555555"/>
              </a:solidFill>
              <a:effectLst/>
              <a:latin typeface="Noto Sans KR" panose="020B0200000000000000" pitchFamily="50" charset="-127"/>
              <a:ea typeface="KoPubWorld돋움체 Medium" panose="00000600000000000000"/>
            </a:endParaRP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dirty="0"/>
              <a:t>Template-Based One-Shot Learning SAP(2024)  One-shot Learning </a:t>
            </a:r>
            <a:r>
              <a:rPr lang="ko-KR" altLang="en-US" dirty="0"/>
              <a:t>기반 </a:t>
            </a:r>
            <a:r>
              <a:rPr lang="en-US" altLang="ko-KR" dirty="0"/>
              <a:t>Text-to-SQL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b="1" dirty="0"/>
              <a:t>SQL </a:t>
            </a:r>
            <a:r>
              <a:rPr lang="ko-KR" altLang="en-US" b="1" dirty="0"/>
              <a:t>템플릿을 미리 저장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자연어 입력을 받아 유사한 템플릿을 자동으로 선택하는 방식</a:t>
            </a:r>
            <a:endParaRPr lang="en-US" altLang="ko-KR" dirty="0"/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b="1" dirty="0"/>
              <a:t>LLM</a:t>
            </a:r>
            <a:r>
              <a:rPr lang="ko-KR" altLang="en-US" b="1" dirty="0"/>
              <a:t>을 활용한 템플릿 매칭 기법</a:t>
            </a:r>
            <a:r>
              <a:rPr lang="ko-KR" altLang="en-US" dirty="0"/>
              <a:t>으로 </a:t>
            </a:r>
            <a:r>
              <a:rPr lang="en-US" altLang="ko-KR" dirty="0"/>
              <a:t>SQL </a:t>
            </a:r>
            <a:r>
              <a:rPr lang="ko-KR" altLang="en-US" dirty="0"/>
              <a:t>생성</a:t>
            </a:r>
            <a:endParaRPr lang="en-US" altLang="ko-KR" sz="1200" b="0" i="0" dirty="0">
              <a:solidFill>
                <a:srgbClr val="555555"/>
              </a:solidFill>
              <a:effectLst/>
              <a:latin typeface="Noto Sans KR" panose="020B0200000000000000" pitchFamily="50" charset="-127"/>
              <a:ea typeface="KoPubWorld돋움체 Medium" panose="00000600000000000000"/>
            </a:endParaRPr>
          </a:p>
          <a:p>
            <a:pPr algn="l">
              <a:lnSpc>
                <a:spcPts val="1950"/>
              </a:lnSpc>
              <a:spcAft>
                <a:spcPts val="2100"/>
              </a:spcAft>
            </a:pPr>
            <a:endParaRPr lang="en-US" altLang="ko-KR" sz="1200" b="0" i="0" dirty="0">
              <a:solidFill>
                <a:srgbClr val="555555"/>
              </a:solidFill>
              <a:effectLst/>
              <a:latin typeface="Noto Sans KR" panose="020B0200000000000000" pitchFamily="50" charset="-127"/>
              <a:ea typeface="KoPubWorld돋움체 Medium" panose="00000600000000000000"/>
            </a:endParaRPr>
          </a:p>
          <a:p>
            <a:pPr algn="l"/>
            <a:endParaRPr lang="ko-KR" altLang="en-US" b="1" i="0" dirty="0">
              <a:effectLst/>
              <a:latin typeface="Pretendard GOV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D07CB3-3B3A-CF45-094F-3D82F29747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3E048-7B4A-4117-B6D0-90433868554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619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5632A-C616-BA59-3680-D14551497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9402808-A3A8-2287-5014-0A45E6ACC8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D90F0EF-55CD-3BAE-29CE-8D3CDF86F9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1" i="0" dirty="0">
                <a:effectLst/>
                <a:latin typeface="Pretendard GOV"/>
              </a:rPr>
              <a:t>자연어 쿼리 번역 장치 및 그것의 제어 방법 </a:t>
            </a:r>
            <a:r>
              <a:rPr lang="en-US" altLang="ko-KR" b="1" i="0" dirty="0">
                <a:effectLst/>
                <a:latin typeface="Pretendard GOV"/>
              </a:rPr>
              <a:t>– </a:t>
            </a:r>
            <a:r>
              <a:rPr lang="ko-KR" altLang="en-US" b="1" i="0" dirty="0" err="1">
                <a:effectLst/>
                <a:latin typeface="Pretendard GOV"/>
              </a:rPr>
              <a:t>카카오엔터프라이즈</a:t>
            </a:r>
            <a:r>
              <a:rPr lang="ko-KR" altLang="en-US" b="1" i="0" dirty="0">
                <a:effectLst/>
                <a:latin typeface="Pretendard GOV"/>
              </a:rPr>
              <a:t> </a:t>
            </a:r>
            <a:r>
              <a:rPr lang="en-US" altLang="ko-KR" b="1" i="0" dirty="0">
                <a:effectLst/>
                <a:latin typeface="Pretendard GOV"/>
              </a:rPr>
              <a:t>(2023.07.21</a:t>
            </a:r>
            <a:r>
              <a:rPr lang="ko-KR" altLang="en-US" b="1" i="0" dirty="0">
                <a:effectLst/>
                <a:latin typeface="Pretendard GOV"/>
              </a:rPr>
              <a:t>출원 </a:t>
            </a:r>
            <a:r>
              <a:rPr lang="en-US" altLang="ko-KR" b="1" i="0" dirty="0">
                <a:effectLst/>
                <a:latin typeface="Pretendard GOV"/>
              </a:rPr>
              <a:t>2025.02.03 </a:t>
            </a:r>
            <a:r>
              <a:rPr lang="ko-KR" altLang="en-US" b="1" i="0" dirty="0">
                <a:effectLst/>
                <a:latin typeface="Pretendard GOV"/>
              </a:rPr>
              <a:t>등록</a:t>
            </a:r>
            <a:r>
              <a:rPr lang="en-US" altLang="ko-KR" b="1" i="0" dirty="0">
                <a:effectLst/>
                <a:latin typeface="Pretendard GOV"/>
              </a:rPr>
              <a:t>)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본 발명은 자연어 쿼리를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SQL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쿼리로 변환해주는 자연어 처리 기술에 관한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보다 구체적으로 본 발명은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자연어 쿼리에 기초하여 데이터 베이스를 분류하고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대규모 언어 모델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(LLM, Large Language Model)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을 포함하는 변환 모델을 이용하여 상기 자연어 쿼리를 분류된 데이터 베이스에 대응하는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SQL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쿼리로 변환하는 자연어 처리 기술에 관한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.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Pretendard GOV"/>
            </a:endParaRPr>
          </a:p>
          <a:p>
            <a:r>
              <a:rPr lang="ko-KR" altLang="en-US" sz="1200" dirty="0">
                <a:ea typeface="KoPubWorld돋움체 Medium" panose="00000600000000000000"/>
              </a:rPr>
              <a:t>기존 </a:t>
            </a:r>
            <a:r>
              <a:rPr lang="en-US" altLang="ko-KR" sz="1200" dirty="0">
                <a:ea typeface="KoPubWorld돋움체 Medium" panose="00000600000000000000"/>
              </a:rPr>
              <a:t>RAG</a:t>
            </a:r>
            <a:r>
              <a:rPr lang="ko-KR" altLang="en-US" sz="1200" dirty="0">
                <a:ea typeface="KoPubWorld돋움체 Medium" panose="00000600000000000000"/>
              </a:rPr>
              <a:t>를 활용하는 방법에서</a:t>
            </a:r>
            <a:r>
              <a:rPr lang="en-US" altLang="ko-KR" sz="1200" dirty="0">
                <a:ea typeface="KoPubWorld돋움체 Medium" panose="00000600000000000000"/>
              </a:rPr>
              <a:t>, </a:t>
            </a:r>
            <a:r>
              <a:rPr lang="ko-KR" altLang="en-US" sz="1200" dirty="0">
                <a:ea typeface="KoPubWorld돋움체 Medium" panose="00000600000000000000"/>
              </a:rPr>
              <a:t>데이터베이스와 </a:t>
            </a:r>
            <a:r>
              <a:rPr lang="en-US" altLang="ko-KR" sz="1200" dirty="0">
                <a:ea typeface="KoPubWorld돋움체 Medium" panose="00000600000000000000"/>
              </a:rPr>
              <a:t>LLM </a:t>
            </a:r>
            <a:r>
              <a:rPr lang="ko-KR" altLang="en-US" sz="1200" dirty="0">
                <a:ea typeface="KoPubWorld돋움체 Medium" panose="00000600000000000000"/>
              </a:rPr>
              <a:t>지식을 통합하는 테이블 증강 생성 기술 </a:t>
            </a:r>
            <a:r>
              <a:rPr lang="en-US" altLang="ko-KR" sz="1200" dirty="0">
                <a:ea typeface="KoPubWorld돋움체 Medium" panose="00000600000000000000"/>
              </a:rPr>
              <a:t>TAG </a:t>
            </a:r>
            <a:r>
              <a:rPr lang="ko-KR" altLang="en-US" sz="1200" dirty="0">
                <a:ea typeface="KoPubWorld돋움체 Medium" panose="00000600000000000000"/>
              </a:rPr>
              <a:t>제안</a:t>
            </a:r>
            <a:endParaRPr lang="en-US" altLang="ko-KR" sz="1200" dirty="0">
              <a:ea typeface="KoPubWorld돋움체 Medium" panose="00000600000000000000"/>
            </a:endParaRP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- (1)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사용자 질문을 실행 가능한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DB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쿼리로 변환하는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'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쿼리 합성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(Query Synthesis)'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- (2)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쿼리를 실행해 관련 데이터를 검색하는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'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쿼리 실행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(Query Execution)'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- (3)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데이터와 쿼리를 사용해 자연어 답변을 생성하는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'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답변 생성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(Answer Generation)’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이 방식을 통해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LLM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의 추론 능력이 쿼리 합성</a:t>
            </a:r>
            <a:endParaRPr lang="en-US" altLang="ko-KR" sz="1200" b="0" i="0" dirty="0">
              <a:solidFill>
                <a:srgbClr val="555555"/>
              </a:solidFill>
              <a:effectLst/>
              <a:latin typeface="Noto Sans KR" panose="020B0200000000000000" pitchFamily="50" charset="-127"/>
              <a:ea typeface="KoPubWorld돋움체 Medium" panose="00000600000000000000"/>
            </a:endParaRP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(1)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및 답변 생성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(3)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단계에 모두 통합되며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DB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시스템의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(2)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쿼리 실행은 집계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수학 계산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필터링 등 계산 작업을 처리하는 데 있어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RAG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의 비효율성을 해결한다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.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시스템은 의미적 추론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세계 지식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도메인 지식을 모두 요구하는 복잡한 질문에 답할 수 있게 된다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.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예를 들어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'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고전으로 여겨지는 최고 수익을 올린 로맨스 영화의 리뷰 요약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'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이라는 질문에 답할 수 있다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. 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endParaRPr lang="en-US" altLang="ko-KR" sz="1200" b="0" i="0" dirty="0">
              <a:solidFill>
                <a:srgbClr val="555555"/>
              </a:solidFill>
              <a:effectLst/>
              <a:latin typeface="Noto Sans KR" panose="020B0200000000000000" pitchFamily="50" charset="-127"/>
              <a:ea typeface="KoPubWorld돋움체 Medium" panose="00000600000000000000"/>
            </a:endParaRP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이 질문은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text-SQL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이나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RAG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에서는 잘 동작하지 않는다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.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왜냐하면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DB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에서 최고 수익을 올린 로맨스 영화를 찾아야 할 뿐만 아니라 세계 지식을 활용해 해당 영화가 고전인지도 판단해야 하기 때문이다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.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 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하지만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TAG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는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시스템은 관련 영화 데이터를 위한 쿼리를 생성하고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필터와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LLM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을 사용해 수익 순으로 정렬된 고전 로맨스 영화 테이블을 생성한 뒤 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테이블에서 가장 높은 순위의 영화에 대한 리뷰를 요약해 원하는 답변을 제공한다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.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endParaRPr lang="en-US" altLang="ko-KR" sz="1200" b="0" i="0" dirty="0">
              <a:solidFill>
                <a:srgbClr val="555555"/>
              </a:solidFill>
              <a:effectLst/>
              <a:latin typeface="Noto Sans KR" panose="020B0200000000000000" pitchFamily="50" charset="-127"/>
              <a:ea typeface="KoPubWorld돋움체 Medium" panose="00000600000000000000"/>
            </a:endParaRPr>
          </a:p>
          <a:p>
            <a:pPr algn="l">
              <a:lnSpc>
                <a:spcPts val="1950"/>
              </a:lnSpc>
              <a:spcAft>
                <a:spcPts val="2100"/>
              </a:spcAft>
            </a:pPr>
            <a:endParaRPr lang="en-US" altLang="ko-KR" sz="1200" b="0" i="0" dirty="0">
              <a:solidFill>
                <a:srgbClr val="555555"/>
              </a:solidFill>
              <a:effectLst/>
              <a:latin typeface="Noto Sans KR" panose="020B0200000000000000" pitchFamily="50" charset="-127"/>
              <a:ea typeface="KoPubWorld돋움체 Medium" panose="00000600000000000000"/>
            </a:endParaRP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dirty="0"/>
              <a:t>Natural language to structured query generation via paraphrasing.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 IBM (2024) </a:t>
            </a:r>
            <a:r>
              <a:rPr lang="ko-KR" altLang="en-US" dirty="0"/>
              <a:t>자연어 질문을 </a:t>
            </a:r>
            <a:r>
              <a:rPr lang="en-US" altLang="ko-KR" dirty="0"/>
              <a:t>SQL</a:t>
            </a:r>
            <a:r>
              <a:rPr lang="ko-KR" altLang="en-US" dirty="0"/>
              <a:t>로 변환하는 질문 정제 기법</a:t>
            </a:r>
            <a:endParaRPr lang="en-US" altLang="ko-KR" dirty="0"/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dirty="0"/>
              <a:t>질문 내에서 </a:t>
            </a:r>
            <a:r>
              <a:rPr lang="ko-KR" altLang="en-US" b="1" dirty="0"/>
              <a:t>중요 키워드</a:t>
            </a:r>
            <a:r>
              <a:rPr lang="en-US" altLang="ko-KR" b="1" dirty="0"/>
              <a:t>(</a:t>
            </a:r>
            <a:r>
              <a:rPr lang="ko-KR" altLang="en-US" b="1" dirty="0"/>
              <a:t>조건 값</a:t>
            </a:r>
            <a:r>
              <a:rPr lang="en-US" altLang="ko-KR" b="1" dirty="0"/>
              <a:t>)</a:t>
            </a:r>
            <a:r>
              <a:rPr lang="ko-KR" altLang="en-US" b="1" dirty="0"/>
              <a:t>를 추출</a:t>
            </a:r>
            <a:r>
              <a:rPr lang="ko-KR" altLang="en-US" dirty="0"/>
              <a:t>하고 </a:t>
            </a:r>
            <a:r>
              <a:rPr lang="ko-KR" altLang="en-US" b="1" dirty="0"/>
              <a:t>다양한 </a:t>
            </a:r>
            <a:r>
              <a:rPr lang="en-US" altLang="ko-KR" b="1" dirty="0"/>
              <a:t>SQL </a:t>
            </a:r>
            <a:r>
              <a:rPr lang="ko-KR" altLang="en-US" b="1" dirty="0"/>
              <a:t>후보를 생성한 후</a:t>
            </a:r>
            <a:r>
              <a:rPr lang="en-US" altLang="ko-KR" b="1" dirty="0"/>
              <a:t>, </a:t>
            </a:r>
            <a:r>
              <a:rPr lang="ko-KR" altLang="en-US" b="1" dirty="0"/>
              <a:t>가장 적절한 </a:t>
            </a:r>
            <a:r>
              <a:rPr lang="en-US" altLang="ko-KR" b="1" dirty="0"/>
              <a:t>SQL</a:t>
            </a:r>
            <a:r>
              <a:rPr lang="ko-KR" altLang="en-US" b="1" dirty="0"/>
              <a:t>을 선택</a:t>
            </a:r>
            <a:r>
              <a:rPr lang="ko-KR" altLang="en-US" dirty="0"/>
              <a:t>하는 방식</a:t>
            </a:r>
            <a:endParaRPr lang="en-US" altLang="ko-KR" dirty="0"/>
          </a:p>
          <a:p>
            <a:pPr algn="l">
              <a:lnSpc>
                <a:spcPts val="1950"/>
              </a:lnSpc>
              <a:spcAft>
                <a:spcPts val="2100"/>
              </a:spcAft>
            </a:pPr>
            <a:endParaRPr lang="en-US" altLang="ko-KR" sz="1200" b="0" i="0" dirty="0">
              <a:solidFill>
                <a:srgbClr val="555555"/>
              </a:solidFill>
              <a:effectLst/>
              <a:latin typeface="Noto Sans KR" panose="020B0200000000000000" pitchFamily="50" charset="-127"/>
              <a:ea typeface="KoPubWorld돋움체 Medium" panose="00000600000000000000"/>
            </a:endParaRP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dirty="0"/>
              <a:t>Template-Based One-Shot Learning SAP(2024)  One-shot Learning </a:t>
            </a:r>
            <a:r>
              <a:rPr lang="ko-KR" altLang="en-US" dirty="0"/>
              <a:t>기반 </a:t>
            </a:r>
            <a:r>
              <a:rPr lang="en-US" altLang="ko-KR" dirty="0"/>
              <a:t>Text-to-SQL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b="1" dirty="0"/>
              <a:t>SQL </a:t>
            </a:r>
            <a:r>
              <a:rPr lang="ko-KR" altLang="en-US" b="1" dirty="0"/>
              <a:t>템플릿을 미리 저장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자연어 입력을 받아 유사한 템플릿을 자동으로 선택하는 방식</a:t>
            </a:r>
            <a:endParaRPr lang="en-US" altLang="ko-KR" dirty="0"/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b="1" dirty="0"/>
              <a:t>LLM</a:t>
            </a:r>
            <a:r>
              <a:rPr lang="ko-KR" altLang="en-US" b="1" dirty="0"/>
              <a:t>을 활용한 템플릿 매칭 기법</a:t>
            </a:r>
            <a:r>
              <a:rPr lang="ko-KR" altLang="en-US" dirty="0"/>
              <a:t>으로 </a:t>
            </a:r>
            <a:r>
              <a:rPr lang="en-US" altLang="ko-KR" dirty="0"/>
              <a:t>SQL </a:t>
            </a:r>
            <a:r>
              <a:rPr lang="ko-KR" altLang="en-US" dirty="0"/>
              <a:t>생성</a:t>
            </a:r>
            <a:endParaRPr lang="en-US" altLang="ko-KR" sz="1200" b="0" i="0" dirty="0">
              <a:solidFill>
                <a:srgbClr val="555555"/>
              </a:solidFill>
              <a:effectLst/>
              <a:latin typeface="Noto Sans KR" panose="020B0200000000000000" pitchFamily="50" charset="-127"/>
              <a:ea typeface="KoPubWorld돋움체 Medium" panose="00000600000000000000"/>
            </a:endParaRPr>
          </a:p>
          <a:p>
            <a:pPr algn="l">
              <a:lnSpc>
                <a:spcPts val="1950"/>
              </a:lnSpc>
              <a:spcAft>
                <a:spcPts val="2100"/>
              </a:spcAft>
            </a:pPr>
            <a:endParaRPr lang="en-US" altLang="ko-KR" sz="1200" b="0" i="0" dirty="0">
              <a:solidFill>
                <a:srgbClr val="555555"/>
              </a:solidFill>
              <a:effectLst/>
              <a:latin typeface="Noto Sans KR" panose="020B0200000000000000" pitchFamily="50" charset="-127"/>
              <a:ea typeface="KoPubWorld돋움체 Medium" panose="00000600000000000000"/>
            </a:endParaRPr>
          </a:p>
          <a:p>
            <a:pPr algn="l"/>
            <a:endParaRPr lang="ko-KR" altLang="en-US" b="1" i="0" dirty="0">
              <a:effectLst/>
              <a:latin typeface="Pretendard GOV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D07CB3-3B3A-CF45-094F-3D82F29747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3E048-7B4A-4117-B6D0-90433868554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988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BDE6A-97F3-CC40-4AEE-90F8CF3C3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AA2C50-F721-E846-B0A3-912C20B43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627D3-6D38-3AED-8815-166D4CAB2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44E353-5936-79D9-1D4C-AA8EC062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1E368-3A52-479D-19A8-72AD396A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0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66AAE-0309-9FD6-3B2A-A6E33955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7DFFBC-970D-1841-4C38-0525937A7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6BB82F-E93E-1256-1C82-339B723F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D41B73-C342-4B09-D4F2-7F519A6A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0BBF7-3199-8000-BD61-D7468E4B5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9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0A4077-FB3E-15C4-EAC1-205A97F3C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A51433-048F-6B88-BDE0-71B6D75AF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518426-9298-D715-1B72-43727C62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1CFFF6-712D-F1E0-AEB9-0C0356CAB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F7F429-6243-3335-0790-154FDDCC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48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9C572-FD61-462C-620D-20829F1B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69721-0338-621C-21C1-1EB73A133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8DB024-7A5F-1D4A-10AD-A660E7FF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8C074-84BB-D4D8-8A35-E5F6FF80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18A6A-97D8-52E9-8D83-F6866529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08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218AD-2F91-37B1-D083-97AFB4BD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2533B0-DFC5-11FA-EFB3-714175757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9FCAEC-5738-A778-0C82-83EE54A2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1A1D0-5B70-3ED7-6F9C-F29AE6FDF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447421-D7F5-4241-C780-86AAE0F1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6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37BEF-D739-68FE-6D80-5DD628A2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5E0F6-4F53-3351-A726-989164FE8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5CE8B9-4CBC-48B5-F300-6F3B2E52E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DD377-D735-2EA5-CD55-A8FA03CF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FC311A-CF67-020A-867E-F26CA053B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8D09D-A394-C3D6-C92E-AAA32402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4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D954E-D35A-2358-61A5-2CA0BC38C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D311A3-6371-65D7-C93D-63EDA400D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B5C697-4D4B-AAF0-17E6-E257147A8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89AE8C-7BAC-3236-4AE1-25D37292E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D5D473-EB72-A26F-B994-13E761E1B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9E6242-A60B-3E65-64CB-BB2AB957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E6A28F-A398-146D-0B12-E75732039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60A37A-E6F5-6691-8254-3AF1ED9C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2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BB334-F5C7-21E7-F7E5-23E0A9CFC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867F09-5F5E-3D38-A87A-2DF95D5F5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D06DCE-62AB-CF9A-2CD0-844FF720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E1EFEE-EC5F-2BC7-E622-B75518C1F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69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3AF918-9BA8-A51C-3292-C4DBC691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B9D63D-B538-7E45-EBF2-36885458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F048AE-50A2-9934-8D02-048DD5B7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47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55F61-53FD-F860-174D-C87A0112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240B27-385D-74F6-36AC-01785EA35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C7A9E7-058F-821B-8EDD-DC5E776F6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970838-B463-E87E-A1CF-A170FCA8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C75A8D-0D9A-D788-EDCF-8F7A5CED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CCFB7C-1C4D-8A5C-0EEB-5A78CC90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17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05536-0380-2D9E-A61C-549DF697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BD26C6-8246-B1FF-34DE-BA4D8A461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888404-B169-F1ED-DB8F-3C877CE72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E2E511-5BDC-287F-F76F-EC93CE73F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E6268F-B807-65C8-CC2A-6386401D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D9C40B-EB6A-29C5-515E-4A84F5C2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51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928E0A-0E7D-B522-8309-0E919DCAC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1F61B1-58D0-E917-4BD5-DAED061FC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92F31-976E-1E71-6EF7-CF30CBE3E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E1F66-E70E-4992-8451-264A0511747B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2DC6C2-1FC7-2FB6-420B-B373B28FD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C2DEE-8EBD-83A0-955D-B6183AF58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92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DC3FA-90EA-49EE-84D5-1C82E9BD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2766218"/>
            <a:ext cx="11207262" cy="1325563"/>
          </a:xfrm>
        </p:spPr>
        <p:txBody>
          <a:bodyPr>
            <a:normAutofit/>
          </a:bodyPr>
          <a:lstStyle/>
          <a:p>
            <a:pPr algn="ctr" latinLnBrk="1"/>
            <a:r>
              <a:rPr lang="en-US" altLang="ko-KR" sz="3000" b="1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SQL </a:t>
            </a:r>
            <a:r>
              <a:rPr lang="ko-KR" altLang="en-US" sz="3000" b="1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쿼리 자동 생성을 위한 자연어 질의 정제 및 표준화 시스템</a:t>
            </a:r>
            <a:r>
              <a:rPr lang="en-US" altLang="ko-KR" sz="2000" b="1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 </a:t>
            </a:r>
            <a:br>
              <a:rPr lang="en-US" altLang="ko-KR" sz="2000" b="1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</a:br>
            <a:r>
              <a:rPr lang="en-US" altLang="ko-KR" sz="1500" b="1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Natural language query refinement and standardization system for automatic generation of SQL query</a:t>
            </a:r>
            <a:endParaRPr lang="ko-KR" altLang="en-US" sz="1500" b="1" dirty="0">
              <a:latin typeface="Noto Sans" panose="020B0502040504020204" pitchFamily="34" charset="0"/>
              <a:ea typeface="KoPubWorld돋움체 Medium" panose="0000060000000000000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2C453B-0BB4-4087-B7B5-41E5EC825AFB}"/>
              </a:ext>
            </a:extLst>
          </p:cNvPr>
          <p:cNvSpPr txBox="1"/>
          <p:nvPr/>
        </p:nvSpPr>
        <p:spPr>
          <a:xfrm>
            <a:off x="9686925" y="5648325"/>
            <a:ext cx="1859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석사과정 송민섭</a:t>
            </a:r>
            <a:endParaRPr lang="en-US" altLang="ko-KR" dirty="0">
              <a:latin typeface="Noto Sans" panose="020B0502040504020204" pitchFamily="34" charset="0"/>
              <a:ea typeface="KoPubWorld돋움체 Medium" panose="00000600000000000000"/>
              <a:cs typeface="Noto Sans" panose="020B0502040504020204" pitchFamily="34" charset="0"/>
            </a:endParaRPr>
          </a:p>
          <a:p>
            <a:r>
              <a:rPr lang="ko-KR" altLang="en-US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석사과정 이승건</a:t>
            </a:r>
          </a:p>
        </p:txBody>
      </p:sp>
    </p:spTree>
    <p:extLst>
      <p:ext uri="{BB962C8B-B14F-4D97-AF65-F5344CB8AC3E}">
        <p14:creationId xmlns:p14="http://schemas.microsoft.com/office/powerpoint/2010/main" val="1825509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F5D31-10E4-3496-408B-58BE0B8E6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문서 3">
            <a:extLst>
              <a:ext uri="{FF2B5EF4-FFF2-40B4-BE49-F238E27FC236}">
                <a16:creationId xmlns:a16="http://schemas.microsoft.com/office/drawing/2014/main" id="{4B5DE520-B8F9-080E-6927-34E998E47330}"/>
              </a:ext>
            </a:extLst>
          </p:cNvPr>
          <p:cNvSpPr/>
          <p:nvPr/>
        </p:nvSpPr>
        <p:spPr>
          <a:xfrm>
            <a:off x="2590800" y="2472080"/>
            <a:ext cx="217808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“item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테이블에서 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숫자 </a:t>
            </a:r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1000" b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 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포함되어 있는 화학물질을 등록일자 기준으로 오름차순 정렬해서 보여줘</a:t>
            </a:r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endParaRPr lang="ko-KR" altLang="en-US" sz="10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4C4D78A-7649-F4EF-D3E8-996CB35AEB0E}"/>
              </a:ext>
            </a:extLst>
          </p:cNvPr>
          <p:cNvSpPr/>
          <p:nvPr/>
        </p:nvSpPr>
        <p:spPr>
          <a:xfrm>
            <a:off x="7193770" y="1274431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0" dirty="0">
                <a:solidFill>
                  <a:schemeClr val="tx1"/>
                </a:solidFill>
              </a:rPr>
              <a:t>"</a:t>
            </a:r>
            <a:r>
              <a:rPr lang="ko-KR" altLang="en-US" sz="900" b="0" dirty="0">
                <a:solidFill>
                  <a:schemeClr val="tx1"/>
                </a:solidFill>
              </a:rPr>
              <a:t>화학물질을 찾는데</a:t>
            </a:r>
            <a:r>
              <a:rPr lang="en-US" altLang="ko-KR" sz="900" b="0" dirty="0">
                <a:solidFill>
                  <a:schemeClr val="tx1"/>
                </a:solidFill>
              </a:rPr>
              <a:t>, </a:t>
            </a:r>
            <a:r>
              <a:rPr lang="ko-KR" altLang="en-US" sz="900" b="0" dirty="0">
                <a:solidFill>
                  <a:schemeClr val="tx1"/>
                </a:solidFill>
              </a:rPr>
              <a:t>그 번호 안에 </a:t>
            </a:r>
            <a:r>
              <a:rPr lang="en-US" altLang="ko-KR" sz="900" b="0" dirty="0">
                <a:solidFill>
                  <a:schemeClr val="tx1"/>
                </a:solidFill>
              </a:rPr>
              <a:t>71</a:t>
            </a:r>
            <a:r>
              <a:rPr lang="ko-KR" altLang="en-US" sz="900" b="0" dirty="0">
                <a:solidFill>
                  <a:schemeClr val="tx1"/>
                </a:solidFill>
              </a:rPr>
              <a:t>이라는 숫자가 들어 있는 애들만 뽑아주고</a:t>
            </a:r>
            <a:r>
              <a:rPr lang="en-US" altLang="ko-KR" sz="900" b="0" dirty="0">
                <a:solidFill>
                  <a:schemeClr val="tx1"/>
                </a:solidFill>
              </a:rPr>
              <a:t>, </a:t>
            </a:r>
            <a:r>
              <a:rPr lang="ko-KR" altLang="en-US" sz="900" b="0" dirty="0">
                <a:solidFill>
                  <a:schemeClr val="tx1"/>
                </a:solidFill>
              </a:rPr>
              <a:t>근데 옛날 것부터 먼저 보여줄 수 있어</a:t>
            </a:r>
            <a:r>
              <a:rPr lang="en-US" altLang="ko-KR" sz="900" b="0" dirty="0">
                <a:solidFill>
                  <a:schemeClr val="tx1"/>
                </a:solidFill>
              </a:rPr>
              <a:t>?”</a:t>
            </a:r>
            <a:endParaRPr lang="ko-KR" altLang="en-US" sz="900" b="0" dirty="0">
              <a:solidFill>
                <a:schemeClr val="tx1"/>
              </a:solidFill>
            </a:endParaRP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4040D823-AFCE-2467-46BA-CE2B8D85AA78}"/>
              </a:ext>
            </a:extLst>
          </p:cNvPr>
          <p:cNvSpPr/>
          <p:nvPr/>
        </p:nvSpPr>
        <p:spPr>
          <a:xfrm>
            <a:off x="7193770" y="2366631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화학약품에 </a:t>
            </a:r>
            <a:r>
              <a:rPr lang="ko-KR" altLang="en-US" sz="9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번호매긴거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있잖아</a:t>
            </a:r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 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거기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에 </a:t>
            </a:r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 들어가는 리스트를 뽑고 싶은데</a:t>
            </a:r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등록일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기준 빠른 날짜부터 차곡차곡 정렬하는 거 가능할까</a:t>
            </a:r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?"</a:t>
            </a:r>
            <a:endParaRPr lang="ko-KR" altLang="en-US" sz="9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순서도: 문서 8">
            <a:extLst>
              <a:ext uri="{FF2B5EF4-FFF2-40B4-BE49-F238E27FC236}">
                <a16:creationId xmlns:a16="http://schemas.microsoft.com/office/drawing/2014/main" id="{7376F2BC-CE37-A6CB-5F7F-6C8B049380A7}"/>
              </a:ext>
            </a:extLst>
          </p:cNvPr>
          <p:cNvSpPr/>
          <p:nvPr/>
        </p:nvSpPr>
        <p:spPr>
          <a:xfrm>
            <a:off x="7193770" y="3861782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900" dirty="0">
                <a:solidFill>
                  <a:schemeClr val="tx1"/>
                </a:solidFill>
              </a:rPr>
              <a:t>“</a:t>
            </a:r>
            <a:r>
              <a:rPr lang="ko-KR" altLang="en-US" sz="900" dirty="0">
                <a:solidFill>
                  <a:schemeClr val="tx1"/>
                </a:solidFill>
              </a:rPr>
              <a:t>화학물질 목록에서 쓸데없는 거 빼고  </a:t>
            </a:r>
            <a:r>
              <a:rPr lang="en-US" altLang="ko-KR" sz="900" dirty="0">
                <a:solidFill>
                  <a:schemeClr val="tx1"/>
                </a:solidFill>
              </a:rPr>
              <a:t>71 </a:t>
            </a:r>
            <a:r>
              <a:rPr lang="ko-KR" altLang="en-US" sz="900" dirty="0">
                <a:solidFill>
                  <a:schemeClr val="tx1"/>
                </a:solidFill>
              </a:rPr>
              <a:t>있는 거만 골라서 정리해</a:t>
            </a:r>
            <a:r>
              <a:rPr lang="en-US" altLang="ko-KR" sz="900" dirty="0">
                <a:solidFill>
                  <a:schemeClr val="tx1"/>
                </a:solidFill>
              </a:rPr>
              <a:t>. </a:t>
            </a:r>
            <a:r>
              <a:rPr lang="ko-KR" altLang="en-US" sz="900" dirty="0">
                <a:solidFill>
                  <a:schemeClr val="tx1"/>
                </a:solidFill>
              </a:rPr>
              <a:t>날짜 기준으로 빠른 거부터</a:t>
            </a:r>
            <a:r>
              <a:rPr lang="en-US" altLang="ko-KR" sz="900" dirty="0">
                <a:solidFill>
                  <a:schemeClr val="tx1"/>
                </a:solidFill>
              </a:rPr>
              <a:t>.”</a:t>
            </a:r>
            <a:endParaRPr lang="ko-KR" altLang="en-US" sz="9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2C10E-06DB-2AC8-995A-E43F288E812A}"/>
              </a:ext>
            </a:extLst>
          </p:cNvPr>
          <p:cNvSpPr txBox="1"/>
          <p:nvPr/>
        </p:nvSpPr>
        <p:spPr>
          <a:xfrm>
            <a:off x="8072305" y="3360683"/>
            <a:ext cx="461665" cy="2895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…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ECC847-15B6-A6F6-B450-55CC3B9FBCD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4768883" y="1718733"/>
            <a:ext cx="2424887" cy="1197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5F0287A-1898-9BB8-D6E4-A491EA79D7C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4768883" y="2810933"/>
            <a:ext cx="2424887" cy="105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87B9DC7-ED9C-BDA3-4285-E46583407A6D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4768883" y="2916382"/>
            <a:ext cx="2424887" cy="1389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D41E0A1-8237-633E-3152-58C0EB81EE26}"/>
              </a:ext>
            </a:extLst>
          </p:cNvPr>
          <p:cNvSpPr txBox="1"/>
          <p:nvPr/>
        </p:nvSpPr>
        <p:spPr>
          <a:xfrm>
            <a:off x="1731715" y="4977671"/>
            <a:ext cx="8728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표준 질의문장 </a:t>
            </a:r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</a:t>
            </a:r>
            <a:r>
              <a:rPr lang="ko-KR" altLang="en-US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개와 </a:t>
            </a:r>
            <a:r>
              <a:rPr lang="en-US" altLang="ko-KR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AI</a:t>
            </a:r>
            <a:r>
              <a:rPr lang="ko-KR" altLang="en-US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를 통해 생성된 </a:t>
            </a:r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</a:t>
            </a:r>
            <a:r>
              <a:rPr lang="ko-KR" altLang="en-US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개의 비표준 질의문장과 대응</a:t>
            </a:r>
            <a:r>
              <a:rPr lang="ko-KR" altLang="en-US" sz="2000" dirty="0">
                <a:latin typeface="Noto Sans" panose="020B0502040504020204" pitchFamily="34" charset="0"/>
                <a:cs typeface="Noto Sans" panose="020B0502040504020204" pitchFamily="34" charset="0"/>
              </a:rPr>
              <a:t>된다</a:t>
            </a:r>
            <a:r>
              <a:rPr lang="en-US" altLang="ko-KR" sz="2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  <a:endParaRPr lang="ko-KR" altLang="en-US" sz="20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D52BC5-FF88-4DE2-BF41-790A31648962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8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42BB03-E17B-BB2D-A4EE-5B4B4D1CC991}"/>
              </a:ext>
            </a:extLst>
          </p:cNvPr>
          <p:cNvSpPr txBox="1"/>
          <p:nvPr/>
        </p:nvSpPr>
        <p:spPr>
          <a:xfrm>
            <a:off x="70338" y="87923"/>
            <a:ext cx="294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발명내용 </a:t>
            </a:r>
            <a:r>
              <a:rPr lang="en-US" altLang="ko-KR" sz="2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Phase 1</a:t>
            </a:r>
            <a:endParaRPr lang="ko-KR" altLang="en-US" sz="24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954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3C41BC82-4371-B842-F76D-67053839BD88}"/>
              </a:ext>
            </a:extLst>
          </p:cNvPr>
          <p:cNvSpPr/>
          <p:nvPr/>
        </p:nvSpPr>
        <p:spPr>
          <a:xfrm>
            <a:off x="1986103" y="4924739"/>
            <a:ext cx="1386373" cy="736441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i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표준 질의문장</a:t>
            </a:r>
            <a:endParaRPr lang="en-US" altLang="ko-KR" sz="1000" i="1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r>
              <a:rPr lang="ko-KR" altLang="en-US" sz="1000" i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데이터셋 </a:t>
            </a:r>
            <a:endParaRPr lang="en-US" altLang="ko-KR" sz="1000" i="1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순서도: 자기 디스크 2">
            <a:extLst>
              <a:ext uri="{FF2B5EF4-FFF2-40B4-BE49-F238E27FC236}">
                <a16:creationId xmlns:a16="http://schemas.microsoft.com/office/drawing/2014/main" id="{67497B06-66A1-DC3C-F43C-27DEF43DF924}"/>
              </a:ext>
            </a:extLst>
          </p:cNvPr>
          <p:cNvSpPr/>
          <p:nvPr/>
        </p:nvSpPr>
        <p:spPr>
          <a:xfrm>
            <a:off x="9176036" y="1312463"/>
            <a:ext cx="1386373" cy="736441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i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비표준 질의문장 </a:t>
            </a:r>
            <a:endParaRPr lang="en-US" altLang="ko-KR" sz="1200" i="1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639758F-ADBF-9FB9-C5C2-0C000C1B0DF7}"/>
              </a:ext>
            </a:extLst>
          </p:cNvPr>
          <p:cNvCxnSpPr>
            <a:cxnSpLocks/>
          </p:cNvCxnSpPr>
          <p:nvPr/>
        </p:nvCxnSpPr>
        <p:spPr>
          <a:xfrm flipV="1">
            <a:off x="2679290" y="4147429"/>
            <a:ext cx="0" cy="33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1DADC86-AD6D-72E2-3E7B-A53FF1720575}"/>
              </a:ext>
            </a:extLst>
          </p:cNvPr>
          <p:cNvSpPr/>
          <p:nvPr/>
        </p:nvSpPr>
        <p:spPr>
          <a:xfrm>
            <a:off x="4892781" y="2949651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sql2text</a:t>
            </a:r>
            <a:endParaRPr lang="ko-KR" altLang="en-US" sz="15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5" name="순서도: 문서 34">
            <a:extLst>
              <a:ext uri="{FF2B5EF4-FFF2-40B4-BE49-F238E27FC236}">
                <a16:creationId xmlns:a16="http://schemas.microsoft.com/office/drawing/2014/main" id="{0D21D022-88ED-151F-D344-CE842BBABE08}"/>
              </a:ext>
            </a:extLst>
          </p:cNvPr>
          <p:cNvSpPr/>
          <p:nvPr/>
        </p:nvSpPr>
        <p:spPr>
          <a:xfrm>
            <a:off x="8912501" y="253073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6" name="순서도: 문서 35">
            <a:extLst>
              <a:ext uri="{FF2B5EF4-FFF2-40B4-BE49-F238E27FC236}">
                <a16:creationId xmlns:a16="http://schemas.microsoft.com/office/drawing/2014/main" id="{76A233EB-66A2-5EF0-D792-14FB5EB9ADAB}"/>
              </a:ext>
            </a:extLst>
          </p:cNvPr>
          <p:cNvSpPr/>
          <p:nvPr/>
        </p:nvSpPr>
        <p:spPr>
          <a:xfrm>
            <a:off x="8840614" y="2567943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7" name="순서도: 문서 36">
            <a:extLst>
              <a:ext uri="{FF2B5EF4-FFF2-40B4-BE49-F238E27FC236}">
                <a16:creationId xmlns:a16="http://schemas.microsoft.com/office/drawing/2014/main" id="{7DDC720E-36DE-0409-308A-34206AD37E19}"/>
              </a:ext>
            </a:extLst>
          </p:cNvPr>
          <p:cNvSpPr/>
          <p:nvPr/>
        </p:nvSpPr>
        <p:spPr>
          <a:xfrm>
            <a:off x="8768727" y="2619983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8" name="순서도: 문서 37">
            <a:extLst>
              <a:ext uri="{FF2B5EF4-FFF2-40B4-BE49-F238E27FC236}">
                <a16:creationId xmlns:a16="http://schemas.microsoft.com/office/drawing/2014/main" id="{B995F21A-CB1B-C02D-0B96-509F9190E921}"/>
              </a:ext>
            </a:extLst>
          </p:cNvPr>
          <p:cNvSpPr/>
          <p:nvPr/>
        </p:nvSpPr>
        <p:spPr>
          <a:xfrm>
            <a:off x="8696840" y="2672023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9" name="순서도: 문서 38">
            <a:extLst>
              <a:ext uri="{FF2B5EF4-FFF2-40B4-BE49-F238E27FC236}">
                <a16:creationId xmlns:a16="http://schemas.microsoft.com/office/drawing/2014/main" id="{EE82F94E-E8B9-D6B5-6CB8-381DA255BD9E}"/>
              </a:ext>
            </a:extLst>
          </p:cNvPr>
          <p:cNvSpPr/>
          <p:nvPr/>
        </p:nvSpPr>
        <p:spPr>
          <a:xfrm>
            <a:off x="8632055" y="2710198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0" name="순서도: 문서 39">
            <a:extLst>
              <a:ext uri="{FF2B5EF4-FFF2-40B4-BE49-F238E27FC236}">
                <a16:creationId xmlns:a16="http://schemas.microsoft.com/office/drawing/2014/main" id="{8402F7EB-782F-02DF-D1B3-1A82CC74EC16}"/>
              </a:ext>
            </a:extLst>
          </p:cNvPr>
          <p:cNvSpPr/>
          <p:nvPr/>
        </p:nvSpPr>
        <p:spPr>
          <a:xfrm>
            <a:off x="8560168" y="274741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1" name="순서도: 문서 40">
            <a:extLst>
              <a:ext uri="{FF2B5EF4-FFF2-40B4-BE49-F238E27FC236}">
                <a16:creationId xmlns:a16="http://schemas.microsoft.com/office/drawing/2014/main" id="{BE413858-D913-AD30-D734-3221282C938B}"/>
              </a:ext>
            </a:extLst>
          </p:cNvPr>
          <p:cNvSpPr/>
          <p:nvPr/>
        </p:nvSpPr>
        <p:spPr>
          <a:xfrm>
            <a:off x="8488281" y="279945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2" name="순서도: 문서 41">
            <a:extLst>
              <a:ext uri="{FF2B5EF4-FFF2-40B4-BE49-F238E27FC236}">
                <a16:creationId xmlns:a16="http://schemas.microsoft.com/office/drawing/2014/main" id="{1D05AF93-C143-75BA-0545-D7340B9CB820}"/>
              </a:ext>
            </a:extLst>
          </p:cNvPr>
          <p:cNvSpPr/>
          <p:nvPr/>
        </p:nvSpPr>
        <p:spPr>
          <a:xfrm>
            <a:off x="8423496" y="285149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3" name="순서도: 문서 42">
            <a:extLst>
              <a:ext uri="{FF2B5EF4-FFF2-40B4-BE49-F238E27FC236}">
                <a16:creationId xmlns:a16="http://schemas.microsoft.com/office/drawing/2014/main" id="{579E26CE-8CFE-E0C8-23DF-46347AB3FAAA}"/>
              </a:ext>
            </a:extLst>
          </p:cNvPr>
          <p:cNvSpPr/>
          <p:nvPr/>
        </p:nvSpPr>
        <p:spPr>
          <a:xfrm>
            <a:off x="8358711" y="2913829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4" name="순서도: 문서 43">
            <a:extLst>
              <a:ext uri="{FF2B5EF4-FFF2-40B4-BE49-F238E27FC236}">
                <a16:creationId xmlns:a16="http://schemas.microsoft.com/office/drawing/2014/main" id="{CE1320D1-C2A8-AB93-CB2B-940780E22C0A}"/>
              </a:ext>
            </a:extLst>
          </p:cNvPr>
          <p:cNvSpPr/>
          <p:nvPr/>
        </p:nvSpPr>
        <p:spPr>
          <a:xfrm>
            <a:off x="8286825" y="2993907"/>
            <a:ext cx="2132306" cy="870185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비표준 질의문장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931FE36-F6AA-6BF3-F6B0-DE6FF7853309}"/>
              </a:ext>
            </a:extLst>
          </p:cNvPr>
          <p:cNvCxnSpPr/>
          <p:nvPr/>
        </p:nvCxnSpPr>
        <p:spPr>
          <a:xfrm>
            <a:off x="3943230" y="3446303"/>
            <a:ext cx="646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340BAA2-1407-8607-C5A9-FEF690145075}"/>
              </a:ext>
            </a:extLst>
          </p:cNvPr>
          <p:cNvCxnSpPr/>
          <p:nvPr/>
        </p:nvCxnSpPr>
        <p:spPr>
          <a:xfrm>
            <a:off x="7244272" y="3469786"/>
            <a:ext cx="646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3B3FD0A-A689-BB93-DFFF-D4A8A7815344}"/>
              </a:ext>
            </a:extLst>
          </p:cNvPr>
          <p:cNvCxnSpPr>
            <a:cxnSpLocks/>
          </p:cNvCxnSpPr>
          <p:nvPr/>
        </p:nvCxnSpPr>
        <p:spPr>
          <a:xfrm flipV="1">
            <a:off x="9883161" y="2083849"/>
            <a:ext cx="0" cy="32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순서도: 문서 49">
            <a:extLst>
              <a:ext uri="{FF2B5EF4-FFF2-40B4-BE49-F238E27FC236}">
                <a16:creationId xmlns:a16="http://schemas.microsoft.com/office/drawing/2014/main" id="{57BDC1D1-D247-E664-7246-D567DC503AE6}"/>
              </a:ext>
            </a:extLst>
          </p:cNvPr>
          <p:cNvSpPr/>
          <p:nvPr/>
        </p:nvSpPr>
        <p:spPr>
          <a:xfrm>
            <a:off x="1674531" y="3064283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</a:t>
            </a:r>
            <a:r>
              <a:rPr lang="ko-KR" altLang="en-US" sz="13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쿼리</a:t>
            </a:r>
          </a:p>
        </p:txBody>
      </p:sp>
      <p:sp>
        <p:nvSpPr>
          <p:cNvPr id="52" name="순서도: 자기 디스크 51">
            <a:extLst>
              <a:ext uri="{FF2B5EF4-FFF2-40B4-BE49-F238E27FC236}">
                <a16:creationId xmlns:a16="http://schemas.microsoft.com/office/drawing/2014/main" id="{C98C4FCC-252F-9C14-8C77-C0C04426AA65}"/>
              </a:ext>
            </a:extLst>
          </p:cNvPr>
          <p:cNvSpPr/>
          <p:nvPr/>
        </p:nvSpPr>
        <p:spPr>
          <a:xfrm>
            <a:off x="5265747" y="1317534"/>
            <a:ext cx="1386373" cy="736441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RAG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7091F2B-FA8E-86A9-CB88-050A811954D8}"/>
              </a:ext>
            </a:extLst>
          </p:cNvPr>
          <p:cNvCxnSpPr/>
          <p:nvPr/>
        </p:nvCxnSpPr>
        <p:spPr>
          <a:xfrm>
            <a:off x="5958933" y="2308086"/>
            <a:ext cx="0" cy="439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4760F01-062D-A7FE-3B3F-7DF817D5D7E8}"/>
              </a:ext>
            </a:extLst>
          </p:cNvPr>
          <p:cNvSpPr txBox="1"/>
          <p:nvPr/>
        </p:nvSpPr>
        <p:spPr>
          <a:xfrm>
            <a:off x="4736172" y="992182"/>
            <a:ext cx="2791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Noto Sans" panose="020B0502040504020204" pitchFamily="34" charset="0"/>
                <a:cs typeface="Noto Sans" panose="020B0502040504020204" pitchFamily="34" charset="0"/>
              </a:rPr>
              <a:t>표준 질의문장 데이터셋의 </a:t>
            </a: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Description</a:t>
            </a:r>
            <a:r>
              <a:rPr lang="ko-KR" altLang="en-US" sz="1000" dirty="0">
                <a:latin typeface="Noto Sans" panose="020B0502040504020204" pitchFamily="34" charset="0"/>
                <a:cs typeface="Noto Sans" panose="020B0502040504020204" pitchFamily="34" charset="0"/>
              </a:rPr>
              <a:t>을 참조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887484-EE31-46F3-AB99-13AFBB3B60B5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9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8024CF-EB44-AE4D-F5A6-942F7FB79BE9}"/>
              </a:ext>
            </a:extLst>
          </p:cNvPr>
          <p:cNvSpPr txBox="1"/>
          <p:nvPr/>
        </p:nvSpPr>
        <p:spPr>
          <a:xfrm>
            <a:off x="70338" y="87923"/>
            <a:ext cx="294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발명내용 </a:t>
            </a:r>
            <a:r>
              <a:rPr lang="en-US" altLang="ko-KR" sz="2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Phase 1</a:t>
            </a:r>
            <a:endParaRPr lang="ko-KR" altLang="en-US" sz="24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380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5FD14-328F-54DC-C328-56F8EB3CD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문서 3">
            <a:extLst>
              <a:ext uri="{FF2B5EF4-FFF2-40B4-BE49-F238E27FC236}">
                <a16:creationId xmlns:a16="http://schemas.microsoft.com/office/drawing/2014/main" id="{E1BD12A6-C031-F515-6F09-3030DD337F9B}"/>
              </a:ext>
            </a:extLst>
          </p:cNvPr>
          <p:cNvSpPr/>
          <p:nvPr/>
        </p:nvSpPr>
        <p:spPr>
          <a:xfrm>
            <a:off x="7670201" y="935639"/>
            <a:ext cx="1300356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“item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테이블에서 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숫자 </a:t>
            </a:r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600" b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 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포함되어 있는 화학물질을 등록일자 기준으로 오름차순 정렬해서 보여줘</a:t>
            </a:r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endParaRPr lang="ko-KR" altLang="en-US" sz="6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719D226A-9EF2-4320-6EE0-573274967DC5}"/>
              </a:ext>
            </a:extLst>
          </p:cNvPr>
          <p:cNvSpPr/>
          <p:nvPr/>
        </p:nvSpPr>
        <p:spPr>
          <a:xfrm>
            <a:off x="9480773" y="935638"/>
            <a:ext cx="1459315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" b="0" dirty="0">
                <a:solidFill>
                  <a:schemeClr val="tx1"/>
                </a:solidFill>
              </a:rPr>
              <a:t>"</a:t>
            </a:r>
            <a:r>
              <a:rPr lang="ko-KR" altLang="en-US" sz="600" b="0" dirty="0">
                <a:solidFill>
                  <a:schemeClr val="tx1"/>
                </a:solidFill>
              </a:rPr>
              <a:t>화학물질을 찾는데</a:t>
            </a:r>
            <a:r>
              <a:rPr lang="en-US" altLang="ko-KR" sz="600" b="0" dirty="0">
                <a:solidFill>
                  <a:schemeClr val="tx1"/>
                </a:solidFill>
              </a:rPr>
              <a:t>, </a:t>
            </a:r>
            <a:r>
              <a:rPr lang="ko-KR" altLang="en-US" sz="600" b="0" dirty="0">
                <a:solidFill>
                  <a:schemeClr val="tx1"/>
                </a:solidFill>
              </a:rPr>
              <a:t>그 번호 안에 </a:t>
            </a:r>
            <a:r>
              <a:rPr lang="en-US" altLang="ko-KR" sz="600" b="0" dirty="0">
                <a:solidFill>
                  <a:schemeClr val="tx1"/>
                </a:solidFill>
              </a:rPr>
              <a:t>71</a:t>
            </a:r>
            <a:r>
              <a:rPr lang="ko-KR" altLang="en-US" sz="600" b="0" dirty="0">
                <a:solidFill>
                  <a:schemeClr val="tx1"/>
                </a:solidFill>
              </a:rPr>
              <a:t>이라는 숫자가 들어 있는 애들만 뽑아주고</a:t>
            </a:r>
            <a:r>
              <a:rPr lang="en-US" altLang="ko-KR" sz="600" b="0" dirty="0">
                <a:solidFill>
                  <a:schemeClr val="tx1"/>
                </a:solidFill>
              </a:rPr>
              <a:t>, </a:t>
            </a:r>
            <a:r>
              <a:rPr lang="ko-KR" altLang="en-US" sz="600" b="0" dirty="0">
                <a:solidFill>
                  <a:schemeClr val="tx1"/>
                </a:solidFill>
              </a:rPr>
              <a:t>근데 옛날 것부터 먼저 보여줄 수 있어</a:t>
            </a:r>
            <a:r>
              <a:rPr lang="en-US" altLang="ko-KR" sz="600" b="0" dirty="0">
                <a:solidFill>
                  <a:schemeClr val="tx1"/>
                </a:solidFill>
              </a:rPr>
              <a:t>?”</a:t>
            </a:r>
            <a:endParaRPr lang="ko-KR" altLang="en-US" sz="600" b="0" dirty="0">
              <a:solidFill>
                <a:schemeClr val="tx1"/>
              </a:solidFill>
            </a:endParaRP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B2BDAFA8-3495-562B-CB35-0C4CF624B6B8}"/>
              </a:ext>
            </a:extLst>
          </p:cNvPr>
          <p:cNvSpPr/>
          <p:nvPr/>
        </p:nvSpPr>
        <p:spPr>
          <a:xfrm>
            <a:off x="9480773" y="1578544"/>
            <a:ext cx="1459315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화학약품에 </a:t>
            </a:r>
            <a:r>
              <a:rPr lang="ko-KR" altLang="en-US" sz="6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번호매긴거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있잖아</a:t>
            </a:r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 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거기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에 </a:t>
            </a:r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 들어가는 리스트를 뽑고 싶은데</a:t>
            </a:r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등록일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기준 빠른 날짜부터 차곡차곡 정렬하는 거 가능할까</a:t>
            </a:r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?"</a:t>
            </a:r>
            <a:endParaRPr lang="ko-KR" altLang="en-US" sz="6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51AAAA56-E484-EA53-AC84-4E441D6CE76B}"/>
              </a:ext>
            </a:extLst>
          </p:cNvPr>
          <p:cNvSpPr/>
          <p:nvPr/>
        </p:nvSpPr>
        <p:spPr>
          <a:xfrm>
            <a:off x="9480773" y="2590800"/>
            <a:ext cx="1459315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600" dirty="0">
                <a:solidFill>
                  <a:schemeClr val="tx1"/>
                </a:solidFill>
              </a:rPr>
              <a:t>“</a:t>
            </a:r>
            <a:r>
              <a:rPr lang="ko-KR" altLang="en-US" sz="600" dirty="0">
                <a:solidFill>
                  <a:schemeClr val="tx1"/>
                </a:solidFill>
              </a:rPr>
              <a:t>화학물질 목록에서 쓸데없는 거 빼고  </a:t>
            </a:r>
            <a:r>
              <a:rPr lang="en-US" altLang="ko-KR" sz="600" dirty="0">
                <a:solidFill>
                  <a:schemeClr val="tx1"/>
                </a:solidFill>
              </a:rPr>
              <a:t>71 </a:t>
            </a:r>
            <a:r>
              <a:rPr lang="ko-KR" altLang="en-US" sz="600" dirty="0">
                <a:solidFill>
                  <a:schemeClr val="tx1"/>
                </a:solidFill>
              </a:rPr>
              <a:t>있는 거만 골라서 정리해</a:t>
            </a:r>
            <a:r>
              <a:rPr lang="en-US" altLang="ko-KR" sz="600" dirty="0">
                <a:solidFill>
                  <a:schemeClr val="tx1"/>
                </a:solidFill>
              </a:rPr>
              <a:t>. </a:t>
            </a:r>
            <a:r>
              <a:rPr lang="ko-KR" altLang="en-US" sz="600" dirty="0">
                <a:solidFill>
                  <a:schemeClr val="tx1"/>
                </a:solidFill>
              </a:rPr>
              <a:t>날짜 기준으로 빠른 거부터</a:t>
            </a:r>
            <a:r>
              <a:rPr lang="en-US" altLang="ko-KR" sz="600" dirty="0">
                <a:solidFill>
                  <a:schemeClr val="tx1"/>
                </a:solidFill>
              </a:rPr>
              <a:t>.”</a:t>
            </a:r>
            <a:endParaRPr lang="ko-KR" altLang="en-US" sz="6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FE5754-8322-A475-8F56-DC393153CEE4}"/>
              </a:ext>
            </a:extLst>
          </p:cNvPr>
          <p:cNvSpPr txBox="1"/>
          <p:nvPr/>
        </p:nvSpPr>
        <p:spPr>
          <a:xfrm>
            <a:off x="9979597" y="2213918"/>
            <a:ext cx="461665" cy="2895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…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3" name="순서도: 문서 12">
            <a:extLst>
              <a:ext uri="{FF2B5EF4-FFF2-40B4-BE49-F238E27FC236}">
                <a16:creationId xmlns:a16="http://schemas.microsoft.com/office/drawing/2014/main" id="{C2562708-ED9B-5C15-CEC0-BD1AFF8C7102}"/>
              </a:ext>
            </a:extLst>
          </p:cNvPr>
          <p:cNvSpPr/>
          <p:nvPr/>
        </p:nvSpPr>
        <p:spPr>
          <a:xfrm>
            <a:off x="7670201" y="1578544"/>
            <a:ext cx="1300356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“item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테이블에서 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숫자 </a:t>
            </a:r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600" b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 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포함되어 있는 화학물질을 등록일자 기준으로 오름차순 정렬해서 보여줘</a:t>
            </a:r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endParaRPr lang="ko-KR" altLang="en-US" sz="6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4" name="순서도: 문서 13">
            <a:extLst>
              <a:ext uri="{FF2B5EF4-FFF2-40B4-BE49-F238E27FC236}">
                <a16:creationId xmlns:a16="http://schemas.microsoft.com/office/drawing/2014/main" id="{B443EAEB-6834-B70C-865F-7F760FDB293E}"/>
              </a:ext>
            </a:extLst>
          </p:cNvPr>
          <p:cNvSpPr/>
          <p:nvPr/>
        </p:nvSpPr>
        <p:spPr>
          <a:xfrm>
            <a:off x="7670200" y="2590800"/>
            <a:ext cx="1300356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“item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테이블에서 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숫자 </a:t>
            </a:r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600" b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 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포함되어 있는 화학물질을 등록일자 기준으로 오름차순 정렬해서 보여줘</a:t>
            </a:r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endParaRPr lang="ko-KR" altLang="en-US" sz="6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2DE5D4-BD3C-E83C-05A5-2A72D288D843}"/>
              </a:ext>
            </a:extLst>
          </p:cNvPr>
          <p:cNvSpPr txBox="1"/>
          <p:nvPr/>
        </p:nvSpPr>
        <p:spPr>
          <a:xfrm>
            <a:off x="8176197" y="2221449"/>
            <a:ext cx="461665" cy="2895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…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6A0E3FB-E88C-CA4B-4E9D-AFA4C83DD822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8970557" y="1206665"/>
            <a:ext cx="51021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B0A52FA-3E27-4376-FA00-6FC37A8DEDC0}"/>
              </a:ext>
            </a:extLst>
          </p:cNvPr>
          <p:cNvCxnSpPr>
            <a:stCxn id="13" idx="3"/>
            <a:endCxn id="7" idx="1"/>
          </p:cNvCxnSpPr>
          <p:nvPr/>
        </p:nvCxnSpPr>
        <p:spPr>
          <a:xfrm>
            <a:off x="8970557" y="1849571"/>
            <a:ext cx="510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FA67CC7-44E7-B78A-CFF4-990F2442F9A5}"/>
              </a:ext>
            </a:extLst>
          </p:cNvPr>
          <p:cNvCxnSpPr>
            <a:endCxn id="8" idx="1"/>
          </p:cNvCxnSpPr>
          <p:nvPr/>
        </p:nvCxnSpPr>
        <p:spPr>
          <a:xfrm>
            <a:off x="8970556" y="2861826"/>
            <a:ext cx="51021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7ADA244-9F5F-C6EE-D442-FC04AC94E40E}"/>
              </a:ext>
            </a:extLst>
          </p:cNvPr>
          <p:cNvSpPr/>
          <p:nvPr/>
        </p:nvSpPr>
        <p:spPr>
          <a:xfrm>
            <a:off x="7240156" y="749559"/>
            <a:ext cx="4055533" cy="2590800"/>
          </a:xfrm>
          <a:prstGeom prst="roundRect">
            <a:avLst/>
          </a:prstGeom>
          <a:noFill/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0E85B1-CA82-916C-0BDF-C8DE330120E2}"/>
              </a:ext>
            </a:extLst>
          </p:cNvPr>
          <p:cNvSpPr txBox="1"/>
          <p:nvPr/>
        </p:nvSpPr>
        <p:spPr>
          <a:xfrm>
            <a:off x="285473" y="1725003"/>
            <a:ext cx="690766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대응하는 표준 질의문장과 비표준 질의문장 데이터셋 사용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비표준 질의문장을 입력으로 받으면 표준 질의문장으로 바꿀 수 있도록 </a:t>
            </a:r>
            <a:r>
              <a:rPr lang="ko-KR" altLang="en-US" sz="1500" b="1" dirty="0">
                <a:latin typeface="Noto Sans" panose="020B0502040504020204" pitchFamily="34" charset="0"/>
                <a:cs typeface="Noto Sans" panose="020B0502040504020204" pitchFamily="34" charset="0"/>
              </a:rPr>
              <a:t>학습</a:t>
            </a:r>
          </a:p>
          <a:p>
            <a:endParaRPr lang="ko-KR" altLang="en-US" sz="15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650884CD-FD3A-A2BC-BEA8-901964935F18}"/>
              </a:ext>
            </a:extLst>
          </p:cNvPr>
          <p:cNvSpPr/>
          <p:nvPr/>
        </p:nvSpPr>
        <p:spPr>
          <a:xfrm>
            <a:off x="5699448" y="3810230"/>
            <a:ext cx="793102" cy="75577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423732-049D-1D03-164B-DBDE534191F9}"/>
              </a:ext>
            </a:extLst>
          </p:cNvPr>
          <p:cNvSpPr txBox="1"/>
          <p:nvPr/>
        </p:nvSpPr>
        <p:spPr>
          <a:xfrm>
            <a:off x="4681189" y="6039339"/>
            <a:ext cx="28296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학습을 통한 </a:t>
            </a:r>
            <a:r>
              <a:rPr lang="ko-KR" altLang="en-US" sz="1500" b="1" dirty="0">
                <a:latin typeface="Noto Sans" panose="020B0502040504020204" pitchFamily="34" charset="0"/>
                <a:cs typeface="Noto Sans" panose="020B0502040504020204" pitchFamily="34" charset="0"/>
              </a:rPr>
              <a:t>문장 정제기 </a:t>
            </a: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구축</a:t>
            </a:r>
            <a:r>
              <a:rPr lang="ko-KR" altLang="en-US" sz="1500" b="1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C542167-B84A-F56A-CEDD-B4497C1BAE5A}"/>
              </a:ext>
            </a:extLst>
          </p:cNvPr>
          <p:cNvCxnSpPr/>
          <p:nvPr/>
        </p:nvCxnSpPr>
        <p:spPr>
          <a:xfrm>
            <a:off x="662473" y="3676261"/>
            <a:ext cx="10795519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74A0191-2EB0-EFF6-0BCC-C398DF543F5F}"/>
              </a:ext>
            </a:extLst>
          </p:cNvPr>
          <p:cNvSpPr/>
          <p:nvPr/>
        </p:nvSpPr>
        <p:spPr>
          <a:xfrm>
            <a:off x="4994078" y="4886949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문장 정제기</a:t>
            </a:r>
            <a:endParaRPr lang="ko-KR" altLang="en-US" sz="15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453B79-A38F-4024-81C1-843FE646E808}"/>
              </a:ext>
            </a:extLst>
          </p:cNvPr>
          <p:cNvSpPr txBox="1"/>
          <p:nvPr/>
        </p:nvSpPr>
        <p:spPr>
          <a:xfrm>
            <a:off x="70338" y="87923"/>
            <a:ext cx="294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Fine-tuning </a:t>
            </a:r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학습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5895E5-3995-469C-9120-491A06828BF6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10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402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813D6-3705-C6FF-C06D-43878A574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문서 3">
            <a:extLst>
              <a:ext uri="{FF2B5EF4-FFF2-40B4-BE49-F238E27FC236}">
                <a16:creationId xmlns:a16="http://schemas.microsoft.com/office/drawing/2014/main" id="{E72C65CB-236C-7A9B-4783-3951A027EB65}"/>
              </a:ext>
            </a:extLst>
          </p:cNvPr>
          <p:cNvSpPr/>
          <p:nvPr/>
        </p:nvSpPr>
        <p:spPr>
          <a:xfrm>
            <a:off x="1190006" y="3125741"/>
            <a:ext cx="2464304" cy="890347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화학약품에 </a:t>
            </a:r>
            <a:r>
              <a:rPr lang="ko-KR" altLang="en-US" sz="10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번호매긴거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있잖아</a:t>
            </a:r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 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거기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에 </a:t>
            </a:r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 들어가는 리스트를 뽑고 싶은데</a:t>
            </a:r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등록일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기준 빠른 날짜부터 차곡차곡 정렬하는 거 가능할까</a:t>
            </a:r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?"</a:t>
            </a:r>
            <a:endParaRPr lang="ko-KR" altLang="en-US" sz="10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109756-C639-E72D-B3CD-D9C9464B846F}"/>
              </a:ext>
            </a:extLst>
          </p:cNvPr>
          <p:cNvSpPr txBox="1"/>
          <p:nvPr/>
        </p:nvSpPr>
        <p:spPr>
          <a:xfrm>
            <a:off x="1444011" y="1800705"/>
            <a:ext cx="91764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학습에 사용한 비표준 질의문장과 같은 입력을 받으면 </a:t>
            </a:r>
            <a:r>
              <a:rPr lang="ko-KR" altLang="en-US" sz="1500" b="1" dirty="0">
                <a:latin typeface="Noto Sans" panose="020B0502040504020204" pitchFamily="34" charset="0"/>
                <a:cs typeface="Noto Sans" panose="020B0502040504020204" pitchFamily="34" charset="0"/>
              </a:rPr>
              <a:t>문장 정제기를 통해 표준 질의문장을 추론</a:t>
            </a:r>
          </a:p>
        </p:txBody>
      </p:sp>
      <p:sp>
        <p:nvSpPr>
          <p:cNvPr id="10" name="순서도: 문서 9">
            <a:extLst>
              <a:ext uri="{FF2B5EF4-FFF2-40B4-BE49-F238E27FC236}">
                <a16:creationId xmlns:a16="http://schemas.microsoft.com/office/drawing/2014/main" id="{70949AD2-B63D-04C3-4782-678400D7D507}"/>
              </a:ext>
            </a:extLst>
          </p:cNvPr>
          <p:cNvSpPr/>
          <p:nvPr/>
        </p:nvSpPr>
        <p:spPr>
          <a:xfrm>
            <a:off x="8181467" y="3071596"/>
            <a:ext cx="2726019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10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“item 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테이블에서 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숫자 </a:t>
            </a:r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 포함되어 있는 화학물질을 등록일자 기준으로 오름차순 정렬해서 보여줘</a:t>
            </a:r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endParaRPr lang="ko-KR" altLang="en-US" sz="10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04E4F1F-4016-CAF3-C394-AE30E499A6CD}"/>
              </a:ext>
            </a:extLst>
          </p:cNvPr>
          <p:cNvCxnSpPr/>
          <p:nvPr/>
        </p:nvCxnSpPr>
        <p:spPr>
          <a:xfrm>
            <a:off x="3890866" y="3429000"/>
            <a:ext cx="671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6911C1F-D1B3-B2D1-A109-7F65E488BC37}"/>
              </a:ext>
            </a:extLst>
          </p:cNvPr>
          <p:cNvCxnSpPr/>
          <p:nvPr/>
        </p:nvCxnSpPr>
        <p:spPr>
          <a:xfrm>
            <a:off x="7243333" y="3450772"/>
            <a:ext cx="671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31D3B2D-A46A-3BC9-8CA6-876D7647509A}"/>
              </a:ext>
            </a:extLst>
          </p:cNvPr>
          <p:cNvSpPr/>
          <p:nvPr/>
        </p:nvSpPr>
        <p:spPr>
          <a:xfrm>
            <a:off x="503454" y="2275514"/>
            <a:ext cx="11038513" cy="2539082"/>
          </a:xfrm>
          <a:prstGeom prst="roundRect">
            <a:avLst/>
          </a:prstGeom>
          <a:noFill/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102C07-3D91-F2D4-03D3-6119FB38FCFE}"/>
              </a:ext>
            </a:extLst>
          </p:cNvPr>
          <p:cNvSpPr/>
          <p:nvPr/>
        </p:nvSpPr>
        <p:spPr>
          <a:xfrm>
            <a:off x="4851735" y="2992474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문장 정제기</a:t>
            </a:r>
            <a:endParaRPr lang="ko-KR" altLang="en-US" sz="15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5BD1E8-AEBF-41ED-AB1A-7661229DEB05}"/>
              </a:ext>
            </a:extLst>
          </p:cNvPr>
          <p:cNvSpPr txBox="1"/>
          <p:nvPr/>
        </p:nvSpPr>
        <p:spPr>
          <a:xfrm>
            <a:off x="70338" y="87923"/>
            <a:ext cx="294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추론</a:t>
            </a:r>
            <a:endParaRPr lang="ko-KR" altLang="en-US" sz="24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CE950B-6E4E-4D1E-AD81-82B29967A471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11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583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A9038D21-5104-4EA3-A893-56C06CE76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71938"/>
              </p:ext>
            </p:extLst>
          </p:nvPr>
        </p:nvGraphicFramePr>
        <p:xfrm>
          <a:off x="899579" y="685800"/>
          <a:ext cx="5263095" cy="5435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3095">
                  <a:extLst>
                    <a:ext uri="{9D8B030D-6E8A-4147-A177-3AD203B41FA5}">
                      <a16:colId xmlns:a16="http://schemas.microsoft.com/office/drawing/2014/main" val="616719314"/>
                    </a:ext>
                  </a:extLst>
                </a:gridCol>
              </a:tblGrid>
              <a:tr h="543585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86569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AD81958-EA21-43DB-8E66-3F0BC85E2F32}"/>
              </a:ext>
            </a:extLst>
          </p:cNvPr>
          <p:cNvSpPr txBox="1"/>
          <p:nvPr/>
        </p:nvSpPr>
        <p:spPr>
          <a:xfrm>
            <a:off x="70338" y="87923"/>
            <a:ext cx="2609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활용 방안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1CB92921-DA5B-4052-84ED-60F883A61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586555"/>
              </p:ext>
            </p:extLst>
          </p:nvPr>
        </p:nvGraphicFramePr>
        <p:xfrm>
          <a:off x="6162674" y="685800"/>
          <a:ext cx="5124451" cy="5435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4451">
                  <a:extLst>
                    <a:ext uri="{9D8B030D-6E8A-4147-A177-3AD203B41FA5}">
                      <a16:colId xmlns:a16="http://schemas.microsoft.com/office/drawing/2014/main" val="616719314"/>
                    </a:ext>
                  </a:extLst>
                </a:gridCol>
              </a:tblGrid>
              <a:tr h="543585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865691"/>
                  </a:ext>
                </a:extLst>
              </a:tr>
            </a:tbl>
          </a:graphicData>
        </a:graphic>
      </p:graphicFrame>
      <p:sp>
        <p:nvSpPr>
          <p:cNvPr id="63" name="육각형 62">
            <a:extLst>
              <a:ext uri="{FF2B5EF4-FFF2-40B4-BE49-F238E27FC236}">
                <a16:creationId xmlns:a16="http://schemas.microsoft.com/office/drawing/2014/main" id="{6E4C4A10-DDBE-4340-B780-B58FA83EF41E}"/>
              </a:ext>
            </a:extLst>
          </p:cNvPr>
          <p:cNvSpPr/>
          <p:nvPr/>
        </p:nvSpPr>
        <p:spPr>
          <a:xfrm>
            <a:off x="6890107" y="1981566"/>
            <a:ext cx="1620000" cy="720000"/>
          </a:xfrm>
          <a:prstGeom prst="hexag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Pre-trained LLM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505006D-92BA-440C-BBDA-FD42999E62A0}"/>
              </a:ext>
            </a:extLst>
          </p:cNvPr>
          <p:cNvCxnSpPr>
            <a:cxnSpLocks/>
            <a:stCxn id="63" idx="0"/>
            <a:endCxn id="30" idx="1"/>
          </p:cNvCxnSpPr>
          <p:nvPr/>
        </p:nvCxnSpPr>
        <p:spPr>
          <a:xfrm>
            <a:off x="8510107" y="2341566"/>
            <a:ext cx="367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Google Shape;630;p32">
            <a:extLst>
              <a:ext uri="{FF2B5EF4-FFF2-40B4-BE49-F238E27FC236}">
                <a16:creationId xmlns:a16="http://schemas.microsoft.com/office/drawing/2014/main" id="{29DF7E8B-7D45-4155-9B0F-61E9C80F7E13}"/>
              </a:ext>
            </a:extLst>
          </p:cNvPr>
          <p:cNvSpPr/>
          <p:nvPr/>
        </p:nvSpPr>
        <p:spPr>
          <a:xfrm>
            <a:off x="8877990" y="4086244"/>
            <a:ext cx="1620000" cy="72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36" name="육각형 35">
            <a:extLst>
              <a:ext uri="{FF2B5EF4-FFF2-40B4-BE49-F238E27FC236}">
                <a16:creationId xmlns:a16="http://schemas.microsoft.com/office/drawing/2014/main" id="{279EE0C9-2AF2-4214-80FC-A38BCB00CDED}"/>
              </a:ext>
            </a:extLst>
          </p:cNvPr>
          <p:cNvSpPr/>
          <p:nvPr/>
        </p:nvSpPr>
        <p:spPr>
          <a:xfrm>
            <a:off x="6890107" y="4086244"/>
            <a:ext cx="1620000" cy="720000"/>
          </a:xfrm>
          <a:prstGeom prst="hexag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Pre-trained LLM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1C5DB15-1D2C-44DE-890F-B265DEE24F96}"/>
              </a:ext>
            </a:extLst>
          </p:cNvPr>
          <p:cNvCxnSpPr>
            <a:cxnSpLocks/>
            <a:stCxn id="36" idx="0"/>
          </p:cNvCxnSpPr>
          <p:nvPr/>
        </p:nvCxnSpPr>
        <p:spPr>
          <a:xfrm>
            <a:off x="8510107" y="4446244"/>
            <a:ext cx="367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두루마리 모양: 가로로 말림 37">
            <a:extLst>
              <a:ext uri="{FF2B5EF4-FFF2-40B4-BE49-F238E27FC236}">
                <a16:creationId xmlns:a16="http://schemas.microsoft.com/office/drawing/2014/main" id="{5DAD2E8A-3256-4A55-82DF-AF99595F3258}"/>
              </a:ext>
            </a:extLst>
          </p:cNvPr>
          <p:cNvSpPr/>
          <p:nvPr/>
        </p:nvSpPr>
        <p:spPr>
          <a:xfrm>
            <a:off x="8877990" y="5138582"/>
            <a:ext cx="1620000" cy="720000"/>
          </a:xfrm>
          <a:prstGeom prst="horizontalScroll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Elaborate </a:t>
            </a:r>
            <a:b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Query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C7D11E2-0227-4CEC-A6AF-387770494C61}"/>
              </a:ext>
            </a:extLst>
          </p:cNvPr>
          <p:cNvCxnSpPr>
            <a:cxnSpLocks/>
          </p:cNvCxnSpPr>
          <p:nvPr/>
        </p:nvCxnSpPr>
        <p:spPr>
          <a:xfrm>
            <a:off x="9687990" y="2634891"/>
            <a:ext cx="0" cy="40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Google Shape;630;p32">
            <a:extLst>
              <a:ext uri="{FF2B5EF4-FFF2-40B4-BE49-F238E27FC236}">
                <a16:creationId xmlns:a16="http://schemas.microsoft.com/office/drawing/2014/main" id="{334B8F97-93DE-42E8-B92C-115E29D555ED}"/>
              </a:ext>
            </a:extLst>
          </p:cNvPr>
          <p:cNvSpPr/>
          <p:nvPr/>
        </p:nvSpPr>
        <p:spPr>
          <a:xfrm>
            <a:off x="8877990" y="1981566"/>
            <a:ext cx="1620000" cy="72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Question  Refiner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5B2FE85-2467-43D3-B1D6-714F7774DB73}"/>
              </a:ext>
            </a:extLst>
          </p:cNvPr>
          <p:cNvCxnSpPr>
            <a:cxnSpLocks/>
          </p:cNvCxnSpPr>
          <p:nvPr/>
        </p:nvCxnSpPr>
        <p:spPr>
          <a:xfrm>
            <a:off x="9687990" y="3673135"/>
            <a:ext cx="0" cy="40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Google Shape;654;p32">
            <a:extLst>
              <a:ext uri="{FF2B5EF4-FFF2-40B4-BE49-F238E27FC236}">
                <a16:creationId xmlns:a16="http://schemas.microsoft.com/office/drawing/2014/main" id="{2178C2E1-2723-4B5C-A1C8-E6CE248F715D}"/>
              </a:ext>
            </a:extLst>
          </p:cNvPr>
          <p:cNvSpPr/>
          <p:nvPr/>
        </p:nvSpPr>
        <p:spPr>
          <a:xfrm>
            <a:off x="8877990" y="3033905"/>
            <a:ext cx="1619997" cy="720000"/>
          </a:xfrm>
          <a:prstGeom prst="flowChartMultidocumen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Standard Question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BEA6505-220C-4DBA-969F-614881D13723}"/>
              </a:ext>
            </a:extLst>
          </p:cNvPr>
          <p:cNvCxnSpPr>
            <a:endCxn id="38" idx="0"/>
          </p:cNvCxnSpPr>
          <p:nvPr/>
        </p:nvCxnSpPr>
        <p:spPr>
          <a:xfrm>
            <a:off x="9687990" y="4806244"/>
            <a:ext cx="0" cy="42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Google Shape;630;p32">
            <a:extLst>
              <a:ext uri="{FF2B5EF4-FFF2-40B4-BE49-F238E27FC236}">
                <a16:creationId xmlns:a16="http://schemas.microsoft.com/office/drawing/2014/main" id="{09B3DED0-ABE6-42F1-8C96-5ADA029669DB}"/>
              </a:ext>
            </a:extLst>
          </p:cNvPr>
          <p:cNvSpPr/>
          <p:nvPr/>
        </p:nvSpPr>
        <p:spPr>
          <a:xfrm>
            <a:off x="2667690" y="4086244"/>
            <a:ext cx="1620000" cy="72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47" name="두루마리 모양: 가로로 말림 46">
            <a:extLst>
              <a:ext uri="{FF2B5EF4-FFF2-40B4-BE49-F238E27FC236}">
                <a16:creationId xmlns:a16="http://schemas.microsoft.com/office/drawing/2014/main" id="{24F5BB08-3120-41E7-AE13-8A48390D6339}"/>
              </a:ext>
            </a:extLst>
          </p:cNvPr>
          <p:cNvSpPr/>
          <p:nvPr/>
        </p:nvSpPr>
        <p:spPr>
          <a:xfrm>
            <a:off x="2667690" y="5138582"/>
            <a:ext cx="1620000" cy="720000"/>
          </a:xfrm>
          <a:prstGeom prst="horizontalScroll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Query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46F68BD-3AA1-4710-97A0-3C1035AA52B9}"/>
              </a:ext>
            </a:extLst>
          </p:cNvPr>
          <p:cNvCxnSpPr>
            <a:cxnSpLocks/>
            <a:stCxn id="54" idx="2"/>
            <a:endCxn id="46" idx="0"/>
          </p:cNvCxnSpPr>
          <p:nvPr/>
        </p:nvCxnSpPr>
        <p:spPr>
          <a:xfrm>
            <a:off x="3477690" y="1601627"/>
            <a:ext cx="0" cy="248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B494DF9-536B-4092-BE4F-27F1F6B44DBE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3477690" y="4806244"/>
            <a:ext cx="0" cy="42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순서도: 문서 53">
            <a:extLst>
              <a:ext uri="{FF2B5EF4-FFF2-40B4-BE49-F238E27FC236}">
                <a16:creationId xmlns:a16="http://schemas.microsoft.com/office/drawing/2014/main" id="{03942A03-C74C-42E5-9CEB-F56EE7879288}"/>
              </a:ext>
            </a:extLst>
          </p:cNvPr>
          <p:cNvSpPr/>
          <p:nvPr/>
        </p:nvSpPr>
        <p:spPr>
          <a:xfrm>
            <a:off x="2667690" y="929227"/>
            <a:ext cx="1620000" cy="7200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dk1"/>
              </a:buClr>
              <a:buSzPts val="1200"/>
            </a:pPr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User’s Non-Standard Query</a:t>
            </a:r>
          </a:p>
        </p:txBody>
      </p:sp>
      <p:sp>
        <p:nvSpPr>
          <p:cNvPr id="57" name="순서도: 문서 56">
            <a:extLst>
              <a:ext uri="{FF2B5EF4-FFF2-40B4-BE49-F238E27FC236}">
                <a16:creationId xmlns:a16="http://schemas.microsoft.com/office/drawing/2014/main" id="{EBC6AB1D-E222-495F-9AAD-291AF47FFB26}"/>
              </a:ext>
            </a:extLst>
          </p:cNvPr>
          <p:cNvSpPr/>
          <p:nvPr/>
        </p:nvSpPr>
        <p:spPr>
          <a:xfrm>
            <a:off x="8877990" y="929227"/>
            <a:ext cx="1620000" cy="7200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dk1"/>
              </a:buClr>
              <a:buSzPts val="1200"/>
            </a:pPr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User’s Non-Standard Query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FBFADC6-E146-477E-9AC8-210B7B99437D}"/>
              </a:ext>
            </a:extLst>
          </p:cNvPr>
          <p:cNvCxnSpPr>
            <a:stCxn id="57" idx="2"/>
            <a:endCxn id="30" idx="0"/>
          </p:cNvCxnSpPr>
          <p:nvPr/>
        </p:nvCxnSpPr>
        <p:spPr>
          <a:xfrm>
            <a:off x="9687990" y="1601627"/>
            <a:ext cx="0" cy="37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6048BA1-6C79-45C5-8D4E-A8243091F13B}"/>
              </a:ext>
            </a:extLst>
          </p:cNvPr>
          <p:cNvSpPr txBox="1"/>
          <p:nvPr/>
        </p:nvSpPr>
        <p:spPr>
          <a:xfrm>
            <a:off x="2370738" y="6236602"/>
            <a:ext cx="2213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기존 </a:t>
            </a:r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</a:t>
            </a:r>
            <a:endParaRPr lang="ko-KR" altLang="en-US" sz="20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4409CE8-0183-448E-A38F-19C89CDAFB49}"/>
              </a:ext>
            </a:extLst>
          </p:cNvPr>
          <p:cNvSpPr txBox="1"/>
          <p:nvPr/>
        </p:nvSpPr>
        <p:spPr>
          <a:xfrm>
            <a:off x="7348858" y="6236602"/>
            <a:ext cx="2690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제안 방식 </a:t>
            </a:r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</a:t>
            </a:r>
            <a:endParaRPr lang="ko-KR" altLang="en-US" sz="20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7FABD8-7DF6-4F69-9319-D6240B9E75D5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12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04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813D6-3705-C6FF-C06D-43878A574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83BD099-FE16-401E-8751-A8326023D87A}"/>
              </a:ext>
            </a:extLst>
          </p:cNvPr>
          <p:cNvSpPr txBox="1"/>
          <p:nvPr/>
        </p:nvSpPr>
        <p:spPr>
          <a:xfrm>
            <a:off x="70338" y="87923"/>
            <a:ext cx="2609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발명 결론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CE381F-C1B1-4377-B1F5-9E00EC3EAF44}"/>
              </a:ext>
            </a:extLst>
          </p:cNvPr>
          <p:cNvSpPr txBox="1"/>
          <p:nvPr/>
        </p:nvSpPr>
        <p:spPr>
          <a:xfrm>
            <a:off x="935975" y="1059685"/>
            <a:ext cx="9985426" cy="3683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기반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SQL2Text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및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RAG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를 활용하여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질의문장을 다수 생성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질의문장과 표준 질의문장을 매핑하여 학습 데이터셋 구축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Fine-Tuning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하여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문장 정제기를 개발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하고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질의문장을 표준 질의문장으로 변환하도록 학습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정제된 표준 질의문장을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모델에 입력하여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정확한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자동 생성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작성이 어려운 일반 사용자도 자연어 질의를 통해 데이터 조회 가능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데이터 검색의 접근성과 정교함을 높이는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자연어 정제 및 표준화 기반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자동 생성 시스템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구축</a:t>
            </a:r>
            <a:endParaRPr lang="en-US" altLang="ko-KR" sz="1600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0662B-90B2-42E9-A4AF-B005E4FF6B2E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13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455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3551D7-CC59-4C78-BF96-BA2E98B6D937}"/>
              </a:ext>
            </a:extLst>
          </p:cNvPr>
          <p:cNvSpPr txBox="1"/>
          <p:nvPr/>
        </p:nvSpPr>
        <p:spPr>
          <a:xfrm>
            <a:off x="4656259" y="3013501"/>
            <a:ext cx="3432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24165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AD81958-EA21-43DB-8E66-3F0BC85E2F32}"/>
              </a:ext>
            </a:extLst>
          </p:cNvPr>
          <p:cNvSpPr txBox="1"/>
          <p:nvPr/>
        </p:nvSpPr>
        <p:spPr>
          <a:xfrm>
            <a:off x="70338" y="87923"/>
            <a:ext cx="5636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발명 배경</a:t>
            </a:r>
            <a:endParaRPr lang="ko-KR" altLang="en-US" sz="2400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3C700-CEBF-4F8D-A5D4-F420406A579D}"/>
              </a:ext>
            </a:extLst>
          </p:cNvPr>
          <p:cNvSpPr txBox="1"/>
          <p:nvPr/>
        </p:nvSpPr>
        <p:spPr>
          <a:xfrm>
            <a:off x="935975" y="1059685"/>
            <a:ext cx="10612201" cy="44850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 자동생성 기술의 필요성</a:t>
            </a:r>
            <a:endParaRPr lang="en-US" altLang="ko-KR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데이터베이스에서 정보를 조회하기 위해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쿼리를 작성하는 것은 필수적이나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b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모르는 일반 사용자는 이를 직접 작성하기 어려움</a:t>
            </a:r>
            <a:endParaRPr lang="en-US" altLang="ko-KR" sz="1600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기존 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 자동생성 방식의 한계점</a:t>
            </a:r>
            <a:endParaRPr lang="en-US" altLang="ko-KR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기존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모델이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 자동생성을 지원하지만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b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일반인의 자연어 질의는 </a:t>
            </a:r>
            <a:r>
              <a:rPr lang="ko-KR" altLang="en-US" sz="1600" dirty="0" err="1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비표준적인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 용어나 구어적 표현이 많아 정확한 변환이 어려움</a:t>
            </a:r>
            <a:endParaRPr lang="en-US" altLang="ko-KR" sz="1600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 정제의 필요성</a:t>
            </a:r>
            <a:endParaRPr lang="en-US" altLang="ko-KR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최근 연구동향은 </a:t>
            </a:r>
            <a:r>
              <a:rPr lang="en-US" altLang="ko-KR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Text2SQL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모델의 성능 개선 목적이 대부분</a:t>
            </a:r>
            <a:r>
              <a:rPr lang="en-US" altLang="ko-KR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정확한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변환을 위해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이 이해할 수 있도록 비표준 질의문장을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표준 질의문장으로 변환하는 과정이 필요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함</a:t>
            </a:r>
            <a:endParaRPr lang="en-US" altLang="ko-KR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FC54A6-6D5C-4A51-966D-3B18B33436BA}"/>
              </a:ext>
            </a:extLst>
          </p:cNvPr>
          <p:cNvSpPr txBox="1"/>
          <p:nvPr/>
        </p:nvSpPr>
        <p:spPr>
          <a:xfrm>
            <a:off x="935975" y="6148716"/>
            <a:ext cx="5226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* </a:t>
            </a:r>
            <a:r>
              <a:rPr lang="ko-KR" altLang="en-US" sz="14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표준 질의문장</a:t>
            </a:r>
            <a:r>
              <a:rPr lang="en-US" altLang="ko-KR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SQL </a:t>
            </a:r>
            <a:r>
              <a:rPr lang="ko-KR" altLang="en-US" sz="14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쿼리를 만들기 위해 </a:t>
            </a:r>
            <a:r>
              <a:rPr lang="ko-KR" altLang="en-US" sz="1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표준</a:t>
            </a:r>
            <a:r>
              <a:rPr lang="ko-KR" altLang="en-US" sz="14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이 되는 질의문장</a:t>
            </a:r>
            <a:endParaRPr lang="en-US" altLang="ko-KR" sz="14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* </a:t>
            </a:r>
            <a:r>
              <a:rPr lang="ko-KR" altLang="en-US" sz="14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</a:t>
            </a:r>
            <a:r>
              <a:rPr lang="en-US" altLang="ko-KR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</a:t>
            </a:r>
            <a:r>
              <a:rPr lang="en-US" altLang="ko-KR" sz="1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AI</a:t>
            </a:r>
            <a:r>
              <a:rPr lang="ko-KR" altLang="en-US" sz="14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가 생성한 질의문장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6E587-D935-4263-885D-3B9B74E9B029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27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036EF-877B-12D7-0786-32732F6E0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B97D9BC-6B01-7848-75F6-02F0E53223CA}"/>
              </a:ext>
            </a:extLst>
          </p:cNvPr>
          <p:cNvSpPr txBox="1"/>
          <p:nvPr/>
        </p:nvSpPr>
        <p:spPr>
          <a:xfrm>
            <a:off x="70338" y="87923"/>
            <a:ext cx="5636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관련 연구</a:t>
            </a:r>
            <a:endParaRPr lang="ko-KR" altLang="en-US" sz="2400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272997-001D-24BF-608B-BECE0113293B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E462D1F-474B-A669-4D62-7371BBDBD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535" y="1127041"/>
            <a:ext cx="4353465" cy="46039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D43677-0CFA-7B3F-B57C-3DA34A42BF7C}"/>
              </a:ext>
            </a:extLst>
          </p:cNvPr>
          <p:cNvSpPr txBox="1"/>
          <p:nvPr/>
        </p:nvSpPr>
        <p:spPr>
          <a:xfrm>
            <a:off x="562354" y="1821400"/>
            <a:ext cx="69786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>
                <a:ea typeface="KoPubWorld돋움체 Medium" panose="00000600000000000000"/>
              </a:rPr>
              <a:t>Text2SQL </a:t>
            </a:r>
            <a:r>
              <a:rPr lang="ko-KR" altLang="en-US" sz="800" i="1" dirty="0" err="1">
                <a:ea typeface="KoPubWorld돋움체 Medium" panose="00000600000000000000"/>
              </a:rPr>
              <a:t>is</a:t>
            </a:r>
            <a:r>
              <a:rPr lang="ko-KR" altLang="en-US" sz="800" i="1" dirty="0">
                <a:ea typeface="KoPubWorld돋움체 Medium" panose="00000600000000000000"/>
              </a:rPr>
              <a:t> </a:t>
            </a:r>
            <a:r>
              <a:rPr lang="ko-KR" altLang="en-US" sz="800" i="1" dirty="0" err="1">
                <a:ea typeface="KoPubWorld돋움체 Medium" panose="00000600000000000000"/>
              </a:rPr>
              <a:t>Not</a:t>
            </a:r>
            <a:r>
              <a:rPr lang="ko-KR" altLang="en-US" sz="800" i="1" dirty="0">
                <a:ea typeface="KoPubWorld돋움체 Medium" panose="00000600000000000000"/>
              </a:rPr>
              <a:t> </a:t>
            </a:r>
            <a:r>
              <a:rPr lang="ko-KR" altLang="en-US" sz="800" i="1" dirty="0" err="1">
                <a:ea typeface="KoPubWorld돋움체 Medium" panose="00000600000000000000"/>
              </a:rPr>
              <a:t>Enough</a:t>
            </a:r>
            <a:r>
              <a:rPr lang="ko-KR" altLang="en-US" sz="800" i="1" dirty="0">
                <a:ea typeface="KoPubWorld돋움체 Medium" panose="00000600000000000000"/>
              </a:rPr>
              <a:t>: </a:t>
            </a:r>
            <a:r>
              <a:rPr lang="ko-KR" altLang="en-US" sz="800" i="1" dirty="0" err="1">
                <a:ea typeface="KoPubWorld돋움체 Medium" panose="00000600000000000000"/>
              </a:rPr>
              <a:t>Unifying</a:t>
            </a:r>
            <a:r>
              <a:rPr lang="ko-KR" altLang="en-US" sz="800" i="1" dirty="0">
                <a:ea typeface="KoPubWorld돋움체 Medium" panose="00000600000000000000"/>
              </a:rPr>
              <a:t> AI and </a:t>
            </a:r>
            <a:r>
              <a:rPr lang="ko-KR" altLang="en-US" sz="800" i="1" dirty="0" err="1">
                <a:ea typeface="KoPubWorld돋움체 Medium" panose="00000600000000000000"/>
              </a:rPr>
              <a:t>Databases</a:t>
            </a:r>
            <a:r>
              <a:rPr lang="ko-KR" altLang="en-US" sz="800" i="1" dirty="0">
                <a:ea typeface="KoPubWorld돋움체 Medium" panose="00000600000000000000"/>
              </a:rPr>
              <a:t> </a:t>
            </a:r>
            <a:r>
              <a:rPr lang="ko-KR" altLang="en-US" sz="800" i="1" dirty="0" err="1">
                <a:ea typeface="KoPubWorld돋움체 Medium" panose="00000600000000000000"/>
              </a:rPr>
              <a:t>with</a:t>
            </a:r>
            <a:r>
              <a:rPr lang="ko-KR" altLang="en-US" sz="800" i="1" dirty="0">
                <a:ea typeface="KoPubWorld돋움체 Medium" panose="00000600000000000000"/>
              </a:rPr>
              <a:t> TAG</a:t>
            </a:r>
            <a:r>
              <a:rPr lang="en-US" altLang="ko-KR" sz="800" i="1" dirty="0">
                <a:ea typeface="KoPubWorld돋움체 Medium" panose="00000600000000000000"/>
              </a:rPr>
              <a:t>, 2024</a:t>
            </a:r>
            <a:endParaRPr lang="ko-KR" altLang="en-US" sz="800" i="1" dirty="0">
              <a:ea typeface="KoPubWorld돋움체 Medium" panose="0000060000000000000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394C9F-29A5-B0F6-B28A-E1E6A6512CFC}"/>
              </a:ext>
            </a:extLst>
          </p:cNvPr>
          <p:cNvSpPr txBox="1"/>
          <p:nvPr/>
        </p:nvSpPr>
        <p:spPr>
          <a:xfrm>
            <a:off x="562354" y="1359735"/>
            <a:ext cx="6863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데이터베이스와 </a:t>
            </a:r>
            <a:r>
              <a:rPr lang="en-US" altLang="ko-KR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LLM </a:t>
            </a:r>
            <a:r>
              <a:rPr lang="ko-KR" altLang="en-US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지식을 통합하는 테이블 증강 생성 기술 </a:t>
            </a:r>
            <a:r>
              <a:rPr lang="en-US" altLang="ko-KR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TAG</a:t>
            </a:r>
            <a:endParaRPr lang="en-US" altLang="ko-KR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E5744-C1BA-3BBA-C1F2-427868650483}"/>
              </a:ext>
            </a:extLst>
          </p:cNvPr>
          <p:cNvSpPr txBox="1"/>
          <p:nvPr/>
        </p:nvSpPr>
        <p:spPr>
          <a:xfrm>
            <a:off x="562354" y="2498509"/>
            <a:ext cx="6863940" cy="2278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자연어 쿼리에 기초하여 데이터베이스를 분류하고</a:t>
            </a:r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, LLM</a:t>
            </a: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이용하여 </a:t>
            </a:r>
            <a:r>
              <a:rPr lang="ko-KR" altLang="en-US" sz="12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자연어 쿼리를 데이터베이스에 대응하는 </a:t>
            </a:r>
            <a:r>
              <a:rPr lang="en-US" altLang="ko-KR" sz="12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SQL </a:t>
            </a:r>
            <a:r>
              <a:rPr lang="ko-KR" altLang="en-US" sz="12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쿼리로 변환하는 자연어 처리 기술</a:t>
            </a:r>
            <a:br>
              <a:rPr lang="en-US" altLang="ko-KR" sz="12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</a:br>
            <a:endParaRPr lang="en-US" altLang="ko-KR" sz="1200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(1) LLM</a:t>
            </a:r>
            <a:r>
              <a:rPr lang="ko-KR" altLang="en-US" sz="12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으로부터 </a:t>
            </a:r>
            <a:r>
              <a:rPr lang="en-US" altLang="ko-KR" sz="12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SQL </a:t>
            </a:r>
            <a:r>
              <a:rPr lang="ko-KR" altLang="en-US" sz="12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쿼리를 생성하고 </a:t>
            </a:r>
            <a:br>
              <a:rPr lang="en-US" altLang="ko-KR" sz="12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</a:br>
            <a:r>
              <a:rPr lang="en-US" altLang="ko-KR" sz="12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(2) SQL</a:t>
            </a:r>
            <a:r>
              <a:rPr lang="ko-KR" altLang="en-US" sz="12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쿼리를 실행시켜 </a:t>
            </a:r>
            <a:r>
              <a:rPr lang="en-US" altLang="ko-KR" sz="12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DB</a:t>
            </a:r>
            <a:r>
              <a:rPr lang="ko-KR" altLang="en-US" sz="12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에서 정보를 추출한다</a:t>
            </a:r>
            <a:r>
              <a:rPr lang="en-US" altLang="ko-KR" sz="12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. </a:t>
            </a:r>
            <a:br>
              <a:rPr lang="en-US" altLang="ko-KR" sz="12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</a:br>
            <a:r>
              <a:rPr lang="en-US" altLang="ko-KR" sz="12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(3) </a:t>
            </a:r>
            <a:r>
              <a:rPr lang="ko-KR" altLang="en-US" sz="12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입력된 자연어 쿼리와 데이터베이스에서 추출한 정보를 입력하여 최종 자연어 답변을 생성한다</a:t>
            </a:r>
            <a:r>
              <a:rPr lang="en-US" altLang="ko-KR" sz="12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51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036EF-877B-12D7-0786-32732F6E0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B97D9BC-6B01-7848-75F6-02F0E53223CA}"/>
              </a:ext>
            </a:extLst>
          </p:cNvPr>
          <p:cNvSpPr txBox="1"/>
          <p:nvPr/>
        </p:nvSpPr>
        <p:spPr>
          <a:xfrm>
            <a:off x="70338" y="87923"/>
            <a:ext cx="5636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관련 연구</a:t>
            </a:r>
            <a:endParaRPr lang="ko-KR" altLang="en-US" sz="2400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272997-001D-24BF-608B-BECE0113293B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43677-0CFA-7B3F-B57C-3DA34A42BF7C}"/>
              </a:ext>
            </a:extLst>
          </p:cNvPr>
          <p:cNvSpPr txBox="1"/>
          <p:nvPr/>
        </p:nvSpPr>
        <p:spPr>
          <a:xfrm>
            <a:off x="562354" y="1801261"/>
            <a:ext cx="69786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i="1" dirty="0"/>
              <a:t>Enhancing Text-to-SQL Parsing through Question Rewriting and Execution-Guided Refinement​</a:t>
            </a:r>
            <a:r>
              <a:rPr lang="en-US" altLang="ko-KR" sz="800" i="1" dirty="0">
                <a:ea typeface="KoPubWorld돋움체 Medium" panose="00000600000000000000"/>
              </a:rPr>
              <a:t>, 2024</a:t>
            </a:r>
            <a:endParaRPr lang="ko-KR" altLang="en-US" sz="800" i="1" dirty="0">
              <a:ea typeface="KoPubWorld돋움체 Medium" panose="0000060000000000000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C4FDB9-2395-482C-9D49-5B59D8F1D57E}"/>
              </a:ext>
            </a:extLst>
          </p:cNvPr>
          <p:cNvSpPr txBox="1"/>
          <p:nvPr/>
        </p:nvSpPr>
        <p:spPr>
          <a:xfrm>
            <a:off x="562354" y="1359735"/>
            <a:ext cx="6863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자연어 질문을 먼저 정제한 후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SQL</a:t>
            </a:r>
            <a:r>
              <a:rPr lang="ko-KR" altLang="en-US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쿼리를 </a:t>
            </a:r>
            <a:r>
              <a:rPr lang="ko-KR" alt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생성하는 모델 제안</a:t>
            </a:r>
            <a:endParaRPr lang="en-US" altLang="ko-KR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970090-89B9-47E6-8957-338D4BB51656}"/>
              </a:ext>
            </a:extLst>
          </p:cNvPr>
          <p:cNvSpPr txBox="1"/>
          <p:nvPr/>
        </p:nvSpPr>
        <p:spPr>
          <a:xfrm>
            <a:off x="562354" y="2036709"/>
            <a:ext cx="7414583" cy="144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</a:t>
            </a:r>
            <a:r>
              <a:rPr lang="ko-KR" alt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을 활용해 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 </a:t>
            </a:r>
            <a:r>
              <a:rPr lang="ko-KR" alt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과정에서 데이터베이스의 내용과 실행 피드백을 활용하여 질문을 재작성</a:t>
            </a:r>
            <a:b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endParaRPr lang="en-US" altLang="ko-KR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생성된 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쿼리의 실행 결과를 통해 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쿼리를 반복적으로 정제하는 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DART-SQL </a:t>
            </a:r>
            <a:r>
              <a:rPr lang="ko-KR" alt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프레임워크 제안</a:t>
            </a:r>
            <a:b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endParaRPr lang="en-US" altLang="ko-KR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/>
              <a:t>Spider, Realistic </a:t>
            </a:r>
            <a:r>
              <a:rPr lang="ko-KR" altLang="en-US" sz="1200" dirty="0"/>
              <a:t>등 널리 사용되는 벤치마크에서 실행 정확도를 평균 </a:t>
            </a:r>
            <a:r>
              <a:rPr lang="en-US" altLang="ko-KR" sz="1200" dirty="0"/>
              <a:t>12.41% </a:t>
            </a:r>
            <a:r>
              <a:rPr lang="ko-KR" altLang="en-US" sz="1200" dirty="0"/>
              <a:t>향상</a:t>
            </a:r>
            <a:endParaRPr lang="en-US" altLang="ko-KR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FF5584-2074-45A5-BE3F-22E5CA879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113" y="3644964"/>
            <a:ext cx="9899774" cy="233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72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3DA6952-949D-48DF-A077-5A0DA7D77176}"/>
              </a:ext>
            </a:extLst>
          </p:cNvPr>
          <p:cNvSpPr/>
          <p:nvPr/>
        </p:nvSpPr>
        <p:spPr>
          <a:xfrm>
            <a:off x="2670067" y="2460825"/>
            <a:ext cx="4159357" cy="4930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7FC9EB-C216-43C2-A2A1-7432487BBC31}"/>
              </a:ext>
            </a:extLst>
          </p:cNvPr>
          <p:cNvSpPr/>
          <p:nvPr/>
        </p:nvSpPr>
        <p:spPr>
          <a:xfrm>
            <a:off x="5320982" y="1820323"/>
            <a:ext cx="3397326" cy="4930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81958-EA21-43DB-8E66-3F0BC85E2F32}"/>
              </a:ext>
            </a:extLst>
          </p:cNvPr>
          <p:cNvSpPr txBox="1"/>
          <p:nvPr/>
        </p:nvSpPr>
        <p:spPr>
          <a:xfrm>
            <a:off x="70338" y="87923"/>
            <a:ext cx="2609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발명 제안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3C700-CEBF-4F8D-A5D4-F420406A579D}"/>
              </a:ext>
            </a:extLst>
          </p:cNvPr>
          <p:cNvSpPr txBox="1"/>
          <p:nvPr/>
        </p:nvSpPr>
        <p:spPr>
          <a:xfrm>
            <a:off x="935975" y="1683940"/>
            <a:ext cx="10115956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질의문장을 </a:t>
            </a:r>
            <a:r>
              <a:rPr lang="ko-KR" altLang="en-US" sz="2800" b="1" dirty="0">
                <a:highlight>
                  <a:srgbClr val="FFFF00"/>
                </a:highlight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표준 질의문장으로 변환</a:t>
            </a:r>
            <a:r>
              <a:rPr lang="ko-KR" altLang="en-US" sz="28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하여</a:t>
            </a:r>
            <a:br>
              <a:rPr lang="ko-KR" altLang="en-US" sz="28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</a:br>
            <a:r>
              <a:rPr lang="ko-KR" altLang="en-US" sz="2800" b="1" dirty="0">
                <a:highlight>
                  <a:srgbClr val="FFFF00"/>
                </a:highlight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정확한</a:t>
            </a:r>
            <a:r>
              <a:rPr lang="ko-KR" altLang="en-US" sz="28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 </a:t>
            </a:r>
            <a:r>
              <a:rPr lang="en-US" altLang="ko-KR" sz="2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28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쿼리를 자동 생성하는 방법 및 장치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0C12D-8A33-43ED-AE19-1C486EBF0921}"/>
              </a:ext>
            </a:extLst>
          </p:cNvPr>
          <p:cNvSpPr txBox="1"/>
          <p:nvPr/>
        </p:nvSpPr>
        <p:spPr>
          <a:xfrm>
            <a:off x="1762125" y="4139965"/>
            <a:ext cx="9903803" cy="1304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</a:t>
            </a:r>
            <a:r>
              <a:rPr lang="ko-KR" altLang="en-US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통해 비표준 질의문장을 생성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하고 이를 학습한 </a:t>
            </a:r>
            <a:r>
              <a:rPr lang="ko-KR" altLang="en-US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문장정제기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를 통해 일반 사용자의 </a:t>
            </a:r>
            <a:b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ko-KR" altLang="en-US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자연어 질의를 표준 질의문장으로 변환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하고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이를 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 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모델의 입력으로 활용하여 보다 </a:t>
            </a:r>
            <a:b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정확한 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쿼리를 생성하는 ‘비표준 질의문장 정제 기반 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자동 생성 방법 및 장치’ 를 개발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498B3C4-9D6B-47EB-83DA-E390C64AD977}"/>
              </a:ext>
            </a:extLst>
          </p:cNvPr>
          <p:cNvSpPr/>
          <p:nvPr/>
        </p:nvSpPr>
        <p:spPr>
          <a:xfrm>
            <a:off x="561975" y="4410075"/>
            <a:ext cx="1200150" cy="763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58A700-2225-4D15-BAF2-F6B94B3D50BE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4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09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AD81958-EA21-43DB-8E66-3F0BC85E2F32}"/>
              </a:ext>
            </a:extLst>
          </p:cNvPr>
          <p:cNvSpPr txBox="1"/>
          <p:nvPr/>
        </p:nvSpPr>
        <p:spPr>
          <a:xfrm>
            <a:off x="70338" y="87923"/>
            <a:ext cx="2609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발명 제안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488D78-CAE0-48D9-A40B-D9C186391F66}"/>
              </a:ext>
            </a:extLst>
          </p:cNvPr>
          <p:cNvSpPr/>
          <p:nvPr/>
        </p:nvSpPr>
        <p:spPr>
          <a:xfrm>
            <a:off x="809625" y="1105174"/>
            <a:ext cx="10275292" cy="1509161"/>
          </a:xfrm>
          <a:prstGeom prst="rect">
            <a:avLst/>
          </a:prstGeom>
          <a:ln w="38100"/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608905D-0F8B-4243-94A7-501ED255CA47}"/>
              </a:ext>
            </a:extLst>
          </p:cNvPr>
          <p:cNvSpPr/>
          <p:nvPr/>
        </p:nvSpPr>
        <p:spPr>
          <a:xfrm>
            <a:off x="809625" y="2909930"/>
            <a:ext cx="10275292" cy="1509161"/>
          </a:xfrm>
          <a:prstGeom prst="rect">
            <a:avLst/>
          </a:prstGeom>
          <a:ln w="38100"/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F133C12-DC48-4BB0-A7D9-AC9F96395CDF}"/>
              </a:ext>
            </a:extLst>
          </p:cNvPr>
          <p:cNvSpPr/>
          <p:nvPr/>
        </p:nvSpPr>
        <p:spPr>
          <a:xfrm>
            <a:off x="809625" y="4714685"/>
            <a:ext cx="10275292" cy="1509161"/>
          </a:xfrm>
          <a:prstGeom prst="rect">
            <a:avLst/>
          </a:prstGeom>
          <a:ln w="38100"/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6D6893-6107-4A2C-A632-41120DEF5BFB}"/>
              </a:ext>
            </a:extLst>
          </p:cNvPr>
          <p:cNvSpPr txBox="1"/>
          <p:nvPr/>
        </p:nvSpPr>
        <p:spPr>
          <a:xfrm>
            <a:off x="1380226" y="1659699"/>
            <a:ext cx="1173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IDEA 1</a:t>
            </a:r>
            <a:endParaRPr lang="ko-KR" altLang="en-US" sz="20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690F04-74E6-463F-AABE-37614D89E28B}"/>
              </a:ext>
            </a:extLst>
          </p:cNvPr>
          <p:cNvSpPr txBox="1"/>
          <p:nvPr/>
        </p:nvSpPr>
        <p:spPr>
          <a:xfrm>
            <a:off x="1380225" y="3464455"/>
            <a:ext cx="1173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IDEA 2</a:t>
            </a:r>
            <a:endParaRPr lang="ko-KR" altLang="en-US" sz="20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119CD6-309B-4DE4-934C-9B4A0AF461CE}"/>
              </a:ext>
            </a:extLst>
          </p:cNvPr>
          <p:cNvSpPr txBox="1"/>
          <p:nvPr/>
        </p:nvSpPr>
        <p:spPr>
          <a:xfrm>
            <a:off x="1380225" y="5269210"/>
            <a:ext cx="1173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IDEA 3</a:t>
            </a:r>
            <a:endParaRPr lang="ko-KR" altLang="en-US" sz="20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E00966-B6C2-4EBF-85AF-FE2EE5AC2BF9}"/>
              </a:ext>
            </a:extLst>
          </p:cNvPr>
          <p:cNvSpPr txBox="1"/>
          <p:nvPr/>
        </p:nvSpPr>
        <p:spPr>
          <a:xfrm>
            <a:off x="2826561" y="1444554"/>
            <a:ext cx="81748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표준 질의문장의 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쿼리를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에 입력하여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SQL2Text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를 수행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하고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RAG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를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활용해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 표준 질의문장 데이터셋의 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Description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참조하며 여러 개의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질의문장을 생성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함</a:t>
            </a:r>
            <a:endParaRPr lang="en-US" altLang="ko-KR" sz="14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B4E827-DC9B-4A0C-BDBF-2FB543728FCD}"/>
              </a:ext>
            </a:extLst>
          </p:cNvPr>
          <p:cNvSpPr txBox="1"/>
          <p:nvPr/>
        </p:nvSpPr>
        <p:spPr>
          <a:xfrm>
            <a:off x="2826562" y="3250184"/>
            <a:ext cx="810310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IDEA1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에서 생성된 비표준 질의문장을 입력하면 표준 질의문장으로 변환하도록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Fine-Tuning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하여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문장 정제기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를 개발함</a:t>
            </a:r>
            <a:endParaRPr lang="en-US" altLang="ko-KR" sz="16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E9A0AF-847C-4EE5-A2E0-61CC6AF4A606}"/>
              </a:ext>
            </a:extLst>
          </p:cNvPr>
          <p:cNvSpPr txBox="1"/>
          <p:nvPr/>
        </p:nvSpPr>
        <p:spPr>
          <a:xfrm>
            <a:off x="2826561" y="5044540"/>
            <a:ext cx="82583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IDEA 2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에서 개발한 문장 정제기를 통해서 비표준 질의문장을 표준 질의문장으로 변환하고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 기존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2SQL 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모델의 입력으로 활용하여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정교한 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수행함</a:t>
            </a:r>
            <a:endParaRPr lang="en-US" altLang="ko-KR" sz="16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2" name="그래픽 31" descr="전구 단색으로 채워진">
            <a:extLst>
              <a:ext uri="{FF2B5EF4-FFF2-40B4-BE49-F238E27FC236}">
                <a16:creationId xmlns:a16="http://schemas.microsoft.com/office/drawing/2014/main" id="{3BF7FB8E-2D2B-4D46-9ADF-9DDEB483D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460" y="1593791"/>
            <a:ext cx="501743" cy="501743"/>
          </a:xfrm>
          <a:prstGeom prst="rect">
            <a:avLst/>
          </a:prstGeom>
        </p:spPr>
      </p:pic>
      <p:pic>
        <p:nvPicPr>
          <p:cNvPr id="33" name="그래픽 32" descr="전구 단색으로 채워진">
            <a:extLst>
              <a:ext uri="{FF2B5EF4-FFF2-40B4-BE49-F238E27FC236}">
                <a16:creationId xmlns:a16="http://schemas.microsoft.com/office/drawing/2014/main" id="{D879B546-ABD4-4DD7-85BF-BE3891154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460" y="3393545"/>
            <a:ext cx="501743" cy="501743"/>
          </a:xfrm>
          <a:prstGeom prst="rect">
            <a:avLst/>
          </a:prstGeom>
        </p:spPr>
      </p:pic>
      <p:pic>
        <p:nvPicPr>
          <p:cNvPr id="34" name="그래픽 33" descr="전구 단색으로 채워진">
            <a:extLst>
              <a:ext uri="{FF2B5EF4-FFF2-40B4-BE49-F238E27FC236}">
                <a16:creationId xmlns:a16="http://schemas.microsoft.com/office/drawing/2014/main" id="{0D07D1C9-7BA0-4F19-A667-5E207AFE7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460" y="5193777"/>
            <a:ext cx="501743" cy="5017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2DD4E28-EFA9-4CD3-BB28-4C61771BB96C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5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0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344168B-6AE2-41DE-A6DD-B585D423E906}"/>
              </a:ext>
            </a:extLst>
          </p:cNvPr>
          <p:cNvSpPr txBox="1"/>
          <p:nvPr/>
        </p:nvSpPr>
        <p:spPr>
          <a:xfrm>
            <a:off x="1417241" y="2296592"/>
            <a:ext cx="4957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“item </a:t>
            </a:r>
            <a:r>
              <a:rPr lang="ko-KR" altLang="en-US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테이블에서 </a:t>
            </a:r>
            <a:r>
              <a:rPr lang="ko-KR" altLang="en-US" sz="900" b="1" dirty="0">
                <a:latin typeface="Noto Sans" panose="020B0502040504020204" pitchFamily="34" charset="0"/>
                <a:cs typeface="Noto Sans" panose="020B0502040504020204" pitchFamily="34" charset="0"/>
              </a:rPr>
              <a:t>숫자</a:t>
            </a:r>
            <a:r>
              <a:rPr lang="ko-KR" altLang="en-US" sz="9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9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900" b="1" dirty="0">
                <a:latin typeface="Noto Sans" panose="020B0502040504020204" pitchFamily="34" charset="0"/>
                <a:cs typeface="Noto Sans" panose="020B0502040504020204" pitchFamily="34" charset="0"/>
              </a:rPr>
              <a:t>이 포함</a:t>
            </a:r>
            <a:r>
              <a:rPr lang="ko-KR" altLang="en-US" sz="900" dirty="0">
                <a:latin typeface="Noto Sans" panose="020B0502040504020204" pitchFamily="34" charset="0"/>
                <a:cs typeface="Noto Sans" panose="020B0502040504020204" pitchFamily="34" charset="0"/>
              </a:rPr>
              <a:t>되어 있는 화학물질을 등록일자 기준으로 </a:t>
            </a:r>
            <a:r>
              <a:rPr lang="ko-KR" altLang="en-US" sz="900" b="1" dirty="0">
                <a:latin typeface="Noto Sans" panose="020B0502040504020204" pitchFamily="34" charset="0"/>
                <a:cs typeface="Noto Sans" panose="020B0502040504020204" pitchFamily="34" charset="0"/>
              </a:rPr>
              <a:t>오름차순 정렬</a:t>
            </a:r>
            <a:r>
              <a:rPr lang="ko-KR" altLang="en-US" sz="900" dirty="0">
                <a:latin typeface="Noto Sans" panose="020B0502040504020204" pitchFamily="34" charset="0"/>
                <a:cs typeface="Noto Sans" panose="020B0502040504020204" pitchFamily="34" charset="0"/>
              </a:rPr>
              <a:t>해서 보여줘</a:t>
            </a:r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endParaRPr lang="ko-KR" altLang="en-US" sz="9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D3F878-02B6-45C4-A58C-456F389C84E1}"/>
              </a:ext>
            </a:extLst>
          </p:cNvPr>
          <p:cNvSpPr txBox="1"/>
          <p:nvPr/>
        </p:nvSpPr>
        <p:spPr>
          <a:xfrm>
            <a:off x="1417242" y="3057574"/>
            <a:ext cx="4798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ko-KR" altLang="en-US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화학약품에 </a:t>
            </a:r>
            <a:r>
              <a:rPr lang="ko-KR" altLang="en-US" sz="9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번호매긴거</a:t>
            </a:r>
            <a:r>
              <a:rPr lang="ko-KR" altLang="en-US" sz="900" dirty="0">
                <a:latin typeface="Noto Sans" panose="020B0502040504020204" pitchFamily="34" charset="0"/>
                <a:cs typeface="Noto Sans" panose="020B0502040504020204" pitchFamily="34" charset="0"/>
              </a:rPr>
              <a:t> 있잖아</a:t>
            </a:r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 </a:t>
            </a:r>
            <a:r>
              <a:rPr lang="ko-KR" altLang="en-US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거기</a:t>
            </a:r>
            <a:r>
              <a:rPr lang="ko-KR" altLang="en-US" sz="900" dirty="0">
                <a:latin typeface="Noto Sans" panose="020B0502040504020204" pitchFamily="34" charset="0"/>
                <a:cs typeface="Noto Sans" panose="020B0502040504020204" pitchFamily="34" charset="0"/>
              </a:rPr>
              <a:t>에 </a:t>
            </a:r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900" dirty="0">
                <a:latin typeface="Noto Sans" panose="020B0502040504020204" pitchFamily="34" charset="0"/>
                <a:cs typeface="Noto Sans" panose="020B0502040504020204" pitchFamily="34" charset="0"/>
              </a:rPr>
              <a:t>이 들어가는 리스트를 뽑고 싶은데</a:t>
            </a:r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등록일</a:t>
            </a:r>
            <a:r>
              <a:rPr lang="ko-KR" altLang="en-US" sz="900" dirty="0">
                <a:latin typeface="Noto Sans" panose="020B0502040504020204" pitchFamily="34" charset="0"/>
                <a:cs typeface="Noto Sans" panose="020B0502040504020204" pitchFamily="34" charset="0"/>
              </a:rPr>
              <a:t> 기준 빠른 날짜부터 차곡차곡 정렬하는 거 가능할까</a:t>
            </a:r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?"</a:t>
            </a:r>
            <a:endParaRPr lang="ko-KR" altLang="en-US" sz="9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46C38C-2EB9-4FEF-9D13-DE0B3504661A}"/>
              </a:ext>
            </a:extLst>
          </p:cNvPr>
          <p:cNvSpPr txBox="1"/>
          <p:nvPr/>
        </p:nvSpPr>
        <p:spPr>
          <a:xfrm>
            <a:off x="1417242" y="2077439"/>
            <a:ext cx="987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Noto Sans" panose="020B0502040504020204" pitchFamily="34" charset="0"/>
                <a:cs typeface="Noto Sans" panose="020B0502040504020204" pitchFamily="34" charset="0"/>
              </a:rPr>
              <a:t>표준 질의문장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9534AC-64E1-4F20-B488-C41523A52A39}"/>
              </a:ext>
            </a:extLst>
          </p:cNvPr>
          <p:cNvSpPr txBox="1"/>
          <p:nvPr/>
        </p:nvSpPr>
        <p:spPr>
          <a:xfrm>
            <a:off x="1417242" y="2860875"/>
            <a:ext cx="1116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Noto Sans" panose="020B0502040504020204" pitchFamily="34" charset="0"/>
                <a:cs typeface="Noto Sans" panose="020B0502040504020204" pitchFamily="34" charset="0"/>
              </a:rPr>
              <a:t>비표준 질의문장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A7B238F-46AB-48B8-9998-CCF2D01572A1}"/>
              </a:ext>
            </a:extLst>
          </p:cNvPr>
          <p:cNvSpPr/>
          <p:nvPr/>
        </p:nvSpPr>
        <p:spPr>
          <a:xfrm>
            <a:off x="1318260" y="2062578"/>
            <a:ext cx="5143500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244E096-ED6A-4437-A4B3-4C29C54D34C9}"/>
              </a:ext>
            </a:extLst>
          </p:cNvPr>
          <p:cNvSpPr/>
          <p:nvPr/>
        </p:nvSpPr>
        <p:spPr>
          <a:xfrm>
            <a:off x="1318260" y="2860875"/>
            <a:ext cx="5143500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순서도: 문서 15">
            <a:extLst>
              <a:ext uri="{FF2B5EF4-FFF2-40B4-BE49-F238E27FC236}">
                <a16:creationId xmlns:a16="http://schemas.microsoft.com/office/drawing/2014/main" id="{499981AF-D56D-4901-A794-9D83CFD094BE}"/>
              </a:ext>
            </a:extLst>
          </p:cNvPr>
          <p:cNvSpPr/>
          <p:nvPr/>
        </p:nvSpPr>
        <p:spPr>
          <a:xfrm>
            <a:off x="7612224" y="1962989"/>
            <a:ext cx="2145895" cy="837361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SELECT * FROM  item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  <a:p>
            <a:pPr algn="ctr" latinLnBrk="1"/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WHERE 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화학물질번호 </a:t>
            </a:r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LIKE '%71%' </a:t>
            </a:r>
          </a:p>
          <a:p>
            <a:pPr algn="ctr" latinLnBrk="1"/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ORDER BY 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등록일자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ASC;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E2A5D63-15DA-4193-A795-019472E40E47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6461760" y="2381670"/>
            <a:ext cx="1150464" cy="4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B0BDCD3-92E8-4B46-ADBA-3A0A7F85FAD9}"/>
              </a:ext>
            </a:extLst>
          </p:cNvPr>
          <p:cNvSpPr/>
          <p:nvPr/>
        </p:nvSpPr>
        <p:spPr>
          <a:xfrm>
            <a:off x="7997514" y="3611454"/>
            <a:ext cx="1375313" cy="50688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프로세스</a:t>
            </a:r>
          </a:p>
        </p:txBody>
      </p:sp>
      <p:sp>
        <p:nvSpPr>
          <p:cNvPr id="40" name="순서도: 자기 디스크 39">
            <a:extLst>
              <a:ext uri="{FF2B5EF4-FFF2-40B4-BE49-F238E27FC236}">
                <a16:creationId xmlns:a16="http://schemas.microsoft.com/office/drawing/2014/main" id="{F72A6B13-F1FF-43A4-8C2C-EC51D5DAFD6E}"/>
              </a:ext>
            </a:extLst>
          </p:cNvPr>
          <p:cNvSpPr/>
          <p:nvPr/>
        </p:nvSpPr>
        <p:spPr>
          <a:xfrm>
            <a:off x="10540317" y="3611454"/>
            <a:ext cx="1198196" cy="506883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데이터베이스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DE86FDD-BAB6-497D-AC49-C6E4F27C3803}"/>
              </a:ext>
            </a:extLst>
          </p:cNvPr>
          <p:cNvCxnSpPr/>
          <p:nvPr/>
        </p:nvCxnSpPr>
        <p:spPr>
          <a:xfrm>
            <a:off x="8685170" y="3031198"/>
            <a:ext cx="0" cy="397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3ACF922-2616-4EE7-85A4-51EFD33FB828}"/>
              </a:ext>
            </a:extLst>
          </p:cNvPr>
          <p:cNvCxnSpPr/>
          <p:nvPr/>
        </p:nvCxnSpPr>
        <p:spPr>
          <a:xfrm flipH="1">
            <a:off x="9648825" y="3864895"/>
            <a:ext cx="695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C2C2AE3-351E-4E97-9977-C28EBB66ABE0}"/>
              </a:ext>
            </a:extLst>
          </p:cNvPr>
          <p:cNvCxnSpPr/>
          <p:nvPr/>
        </p:nvCxnSpPr>
        <p:spPr>
          <a:xfrm>
            <a:off x="8685170" y="430530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6334BD7-DFE9-40D6-85E8-F470FBA6A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464393"/>
              </p:ext>
            </p:extLst>
          </p:nvPr>
        </p:nvGraphicFramePr>
        <p:xfrm>
          <a:off x="5724466" y="4939968"/>
          <a:ext cx="592140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507">
                  <a:extLst>
                    <a:ext uri="{9D8B030D-6E8A-4147-A177-3AD203B41FA5}">
                      <a16:colId xmlns:a16="http://schemas.microsoft.com/office/drawing/2014/main" val="3936423886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384018361"/>
                    </a:ext>
                  </a:extLst>
                </a:gridCol>
                <a:gridCol w="2314576">
                  <a:extLst>
                    <a:ext uri="{9D8B030D-6E8A-4147-A177-3AD203B41FA5}">
                      <a16:colId xmlns:a16="http://schemas.microsoft.com/office/drawing/2014/main" val="2468336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물질명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화학물질번호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등록일자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971"/>
                  </a:ext>
                </a:extLst>
              </a:tr>
              <a:tr h="1888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파라치온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56-71-2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2021-04-28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172413"/>
                  </a:ext>
                </a:extLst>
              </a:tr>
              <a:tr h="1888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메틸</a:t>
                      </a:r>
                      <a:r>
                        <a:rPr lang="ko-KR" altLang="en-US" sz="1000" dirty="0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 </a:t>
                      </a:r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하이드리진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71-34-4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2021-04-28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554955"/>
                  </a:ext>
                </a:extLst>
              </a:tr>
              <a:tr h="1888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카바릴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71-25-2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2021-08-17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607433"/>
                  </a:ext>
                </a:extLst>
              </a:tr>
              <a:tr h="1888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시클로헥시미드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66-71-9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2025-02-06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533807"/>
                  </a:ext>
                </a:extLst>
              </a:tr>
              <a:tr h="1888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노말</a:t>
                      </a:r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-</a:t>
                      </a:r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프로틸</a:t>
                      </a:r>
                      <a:r>
                        <a:rPr lang="ko-KR" altLang="en-US" sz="1000" dirty="0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 알코올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71-23-8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2025-02-21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84919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7C4D403-D442-4872-870E-09D6F0628DCA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EC3A20-8A5C-7BB2-38AF-C651D42CD63A}"/>
              </a:ext>
            </a:extLst>
          </p:cNvPr>
          <p:cNvSpPr txBox="1"/>
          <p:nvPr/>
        </p:nvSpPr>
        <p:spPr>
          <a:xfrm>
            <a:off x="70338" y="87923"/>
            <a:ext cx="5636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발명 배경</a:t>
            </a:r>
            <a:endParaRPr lang="ko-KR" altLang="en-US" sz="2400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3776DB-26F2-544E-A369-7EA88A14B5C5}"/>
              </a:ext>
            </a:extLst>
          </p:cNvPr>
          <p:cNvSpPr txBox="1"/>
          <p:nvPr/>
        </p:nvSpPr>
        <p:spPr>
          <a:xfrm>
            <a:off x="935975" y="1154638"/>
            <a:ext cx="6676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표준 질의문장 </a:t>
            </a:r>
            <a:r>
              <a:rPr lang="en-US" altLang="ko-KR" sz="16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– 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쿼리를 만들기 위해 </a:t>
            </a:r>
            <a:r>
              <a:rPr lang="ko-KR" altLang="en-US" sz="1600" b="1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표준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이 되는 질의문장</a:t>
            </a:r>
            <a:endParaRPr lang="en-US" altLang="ko-KR" sz="1600" dirty="0">
              <a:latin typeface="Noto Sans" panose="020B0502040504020204" pitchFamily="34" charset="0"/>
              <a:ea typeface="KoPubWorld돋움체 Medium" panose="00000600000000000000"/>
              <a:cs typeface="Noto Sans" panose="020B0502040504020204" pitchFamily="34" charset="0"/>
            </a:endParaRPr>
          </a:p>
          <a:p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비표준 질의문장 </a:t>
            </a:r>
            <a:r>
              <a:rPr lang="en-US" altLang="ko-KR" sz="16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– </a:t>
            </a:r>
            <a:r>
              <a:rPr lang="en-US" altLang="ko-KR" sz="1600" b="1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AI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가 생성한 질의문장</a:t>
            </a:r>
          </a:p>
        </p:txBody>
      </p:sp>
    </p:spTree>
    <p:extLst>
      <p:ext uri="{BB962C8B-B14F-4D97-AF65-F5344CB8AC3E}">
        <p14:creationId xmlns:p14="http://schemas.microsoft.com/office/powerpoint/2010/main" val="1837074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AD81958-EA21-43DB-8E66-3F0BC85E2F32}"/>
              </a:ext>
            </a:extLst>
          </p:cNvPr>
          <p:cNvSpPr txBox="1"/>
          <p:nvPr/>
        </p:nvSpPr>
        <p:spPr>
          <a:xfrm>
            <a:off x="70338" y="87923"/>
            <a:ext cx="2609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방법론 도식화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1CB92921-DA5B-4052-84ED-60F883A61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30916"/>
              </p:ext>
            </p:extLst>
          </p:nvPr>
        </p:nvGraphicFramePr>
        <p:xfrm>
          <a:off x="968619" y="1748161"/>
          <a:ext cx="10254762" cy="3747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0437">
                  <a:extLst>
                    <a:ext uri="{9D8B030D-6E8A-4147-A177-3AD203B41FA5}">
                      <a16:colId xmlns:a16="http://schemas.microsoft.com/office/drawing/2014/main" val="616719314"/>
                    </a:ext>
                  </a:extLst>
                </a:gridCol>
                <a:gridCol w="4124325">
                  <a:extLst>
                    <a:ext uri="{9D8B030D-6E8A-4147-A177-3AD203B41FA5}">
                      <a16:colId xmlns:a16="http://schemas.microsoft.com/office/drawing/2014/main" val="4149808213"/>
                    </a:ext>
                  </a:extLst>
                </a:gridCol>
              </a:tblGrid>
              <a:tr h="374776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865691"/>
                  </a:ext>
                </a:extLst>
              </a:tr>
            </a:tbl>
          </a:graphicData>
        </a:graphic>
      </p:graphicFrame>
      <p:sp>
        <p:nvSpPr>
          <p:cNvPr id="28" name="Google Shape;631;p32">
            <a:extLst>
              <a:ext uri="{FF2B5EF4-FFF2-40B4-BE49-F238E27FC236}">
                <a16:creationId xmlns:a16="http://schemas.microsoft.com/office/drawing/2014/main" id="{46774B35-FC8F-4030-A5B1-62B0511B60FE}"/>
              </a:ext>
            </a:extLst>
          </p:cNvPr>
          <p:cNvSpPr/>
          <p:nvPr/>
        </p:nvSpPr>
        <p:spPr>
          <a:xfrm>
            <a:off x="3299275" y="2281777"/>
            <a:ext cx="1620000" cy="720000"/>
          </a:xfrm>
          <a:prstGeom prst="can">
            <a:avLst>
              <a:gd name="adj" fmla="val 2812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Query of </a:t>
            </a:r>
            <a:b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Standard Question</a:t>
            </a:r>
          </a:p>
        </p:txBody>
      </p:sp>
      <p:sp>
        <p:nvSpPr>
          <p:cNvPr id="31" name="Google Shape;654;p32">
            <a:extLst>
              <a:ext uri="{FF2B5EF4-FFF2-40B4-BE49-F238E27FC236}">
                <a16:creationId xmlns:a16="http://schemas.microsoft.com/office/drawing/2014/main" id="{14124BF8-4139-45B3-8096-B4626C69BD79}"/>
              </a:ext>
            </a:extLst>
          </p:cNvPr>
          <p:cNvSpPr/>
          <p:nvPr/>
        </p:nvSpPr>
        <p:spPr>
          <a:xfrm>
            <a:off x="4293219" y="4386455"/>
            <a:ext cx="1619997" cy="720000"/>
          </a:xfrm>
          <a:prstGeom prst="flowChartMultidocumen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Non-Standard </a:t>
            </a:r>
            <a:br>
              <a:rPr lang="en-US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</a:br>
            <a:r>
              <a:rPr lang="en-US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Query</a:t>
            </a:r>
            <a:endParaRPr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Malgun Gothic"/>
            </a:endParaRPr>
          </a:p>
        </p:txBody>
      </p:sp>
      <p:sp>
        <p:nvSpPr>
          <p:cNvPr id="40" name="Google Shape;624;p32">
            <a:extLst>
              <a:ext uri="{FF2B5EF4-FFF2-40B4-BE49-F238E27FC236}">
                <a16:creationId xmlns:a16="http://schemas.microsoft.com/office/drawing/2014/main" id="{D65F3740-8450-451F-9A09-606C2E3F28F7}"/>
              </a:ext>
            </a:extLst>
          </p:cNvPr>
          <p:cNvSpPr/>
          <p:nvPr/>
        </p:nvSpPr>
        <p:spPr>
          <a:xfrm>
            <a:off x="977497" y="1760873"/>
            <a:ext cx="705304" cy="129067"/>
          </a:xfrm>
          <a:prstGeom prst="rect">
            <a:avLst/>
          </a:prstGeom>
          <a:solidFill>
            <a:srgbClr val="A6A6A6"/>
          </a:solidFill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 err="1">
                <a:solidFill>
                  <a:schemeClr val="lt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  <a:sym typeface="Malgun Gothic"/>
              </a:rPr>
              <a:t>Phase</a:t>
            </a:r>
            <a:r>
              <a:rPr lang="ko-KR" sz="1000" dirty="0">
                <a:solidFill>
                  <a:schemeClr val="lt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  <a:sym typeface="Malgun Gothic"/>
              </a:rPr>
              <a:t> </a:t>
            </a:r>
            <a:r>
              <a:rPr lang="en-US" altLang="ko-KR" sz="1000" dirty="0">
                <a:solidFill>
                  <a:schemeClr val="l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1</a:t>
            </a: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1" name="Google Shape;624;p32">
            <a:extLst>
              <a:ext uri="{FF2B5EF4-FFF2-40B4-BE49-F238E27FC236}">
                <a16:creationId xmlns:a16="http://schemas.microsoft.com/office/drawing/2014/main" id="{60352A22-0D7F-4123-9F1B-BEEDCBC0FC42}"/>
              </a:ext>
            </a:extLst>
          </p:cNvPr>
          <p:cNvSpPr/>
          <p:nvPr/>
        </p:nvSpPr>
        <p:spPr>
          <a:xfrm>
            <a:off x="7096821" y="1751995"/>
            <a:ext cx="705304" cy="129067"/>
          </a:xfrm>
          <a:prstGeom prst="rect">
            <a:avLst/>
          </a:prstGeom>
          <a:solidFill>
            <a:srgbClr val="A6A6A6"/>
          </a:solidFill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 err="1">
                <a:solidFill>
                  <a:schemeClr val="lt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  <a:sym typeface="Malgun Gothic"/>
              </a:rPr>
              <a:t>Phase</a:t>
            </a:r>
            <a:r>
              <a:rPr lang="ko-KR" sz="1000" dirty="0">
                <a:solidFill>
                  <a:schemeClr val="lt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  <a:sym typeface="Malgun Gothic"/>
              </a:rPr>
              <a:t> </a:t>
            </a:r>
            <a:r>
              <a:rPr lang="en-US" altLang="ko-KR" sz="1000" dirty="0">
                <a:solidFill>
                  <a:schemeClr val="l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2</a:t>
            </a: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2" name="두루마리 모양: 가로로 말림 41">
            <a:extLst>
              <a:ext uri="{FF2B5EF4-FFF2-40B4-BE49-F238E27FC236}">
                <a16:creationId xmlns:a16="http://schemas.microsoft.com/office/drawing/2014/main" id="{FAD7DBC6-47D3-4957-8C2C-BBEE8B658F17}"/>
              </a:ext>
            </a:extLst>
          </p:cNvPr>
          <p:cNvSpPr/>
          <p:nvPr/>
        </p:nvSpPr>
        <p:spPr>
          <a:xfrm>
            <a:off x="9262935" y="4386455"/>
            <a:ext cx="1620000" cy="720000"/>
          </a:xfrm>
          <a:prstGeom prst="horizontalScroll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Question  Refiner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62" name="Google Shape;631;p32">
            <a:extLst>
              <a:ext uri="{FF2B5EF4-FFF2-40B4-BE49-F238E27FC236}">
                <a16:creationId xmlns:a16="http://schemas.microsoft.com/office/drawing/2014/main" id="{D6815050-1007-44BE-B0D6-8978CEBF1AD4}"/>
              </a:ext>
            </a:extLst>
          </p:cNvPr>
          <p:cNvSpPr/>
          <p:nvPr/>
        </p:nvSpPr>
        <p:spPr>
          <a:xfrm>
            <a:off x="5287162" y="2281777"/>
            <a:ext cx="1620000" cy="720000"/>
          </a:xfrm>
          <a:prstGeom prst="can">
            <a:avLst>
              <a:gd name="adj" fmla="val 2812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Description of </a:t>
            </a:r>
            <a:b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Standard Question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EBFF8204-6C56-41C3-957C-18BC7B509191}"/>
              </a:ext>
            </a:extLst>
          </p:cNvPr>
          <p:cNvCxnSpPr>
            <a:cxnSpLocks/>
            <a:stCxn id="28" idx="3"/>
            <a:endCxn id="30" idx="0"/>
          </p:cNvCxnSpPr>
          <p:nvPr/>
        </p:nvCxnSpPr>
        <p:spPr>
          <a:xfrm rot="16200000" flipH="1">
            <a:off x="4440077" y="2670974"/>
            <a:ext cx="332339" cy="993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3D3DE18A-5364-49BF-810C-616C6C9F2997}"/>
              </a:ext>
            </a:extLst>
          </p:cNvPr>
          <p:cNvCxnSpPr>
            <a:cxnSpLocks/>
            <a:stCxn id="62" idx="3"/>
            <a:endCxn id="30" idx="0"/>
          </p:cNvCxnSpPr>
          <p:nvPr/>
        </p:nvCxnSpPr>
        <p:spPr>
          <a:xfrm rot="5400000">
            <a:off x="5434021" y="2670974"/>
            <a:ext cx="332339" cy="9939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육각형 62">
            <a:extLst>
              <a:ext uri="{FF2B5EF4-FFF2-40B4-BE49-F238E27FC236}">
                <a16:creationId xmlns:a16="http://schemas.microsoft.com/office/drawing/2014/main" id="{6E4C4A10-DDBE-4340-B780-B58FA83EF41E}"/>
              </a:ext>
            </a:extLst>
          </p:cNvPr>
          <p:cNvSpPr/>
          <p:nvPr/>
        </p:nvSpPr>
        <p:spPr>
          <a:xfrm>
            <a:off x="1311388" y="3334116"/>
            <a:ext cx="1620000" cy="720000"/>
          </a:xfrm>
          <a:prstGeom prst="hexag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Pre-trained LLM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505006D-92BA-440C-BBDA-FD42999E62A0}"/>
              </a:ext>
            </a:extLst>
          </p:cNvPr>
          <p:cNvCxnSpPr>
            <a:cxnSpLocks/>
            <a:stCxn id="63" idx="0"/>
            <a:endCxn id="30" idx="1"/>
          </p:cNvCxnSpPr>
          <p:nvPr/>
        </p:nvCxnSpPr>
        <p:spPr>
          <a:xfrm>
            <a:off x="2931388" y="3694116"/>
            <a:ext cx="367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Google Shape;631;p32">
            <a:extLst>
              <a:ext uri="{FF2B5EF4-FFF2-40B4-BE49-F238E27FC236}">
                <a16:creationId xmlns:a16="http://schemas.microsoft.com/office/drawing/2014/main" id="{44CB8658-9558-40F5-97AC-1055E03470DB}"/>
              </a:ext>
            </a:extLst>
          </p:cNvPr>
          <p:cNvSpPr/>
          <p:nvPr/>
        </p:nvSpPr>
        <p:spPr>
          <a:xfrm>
            <a:off x="9262935" y="2281777"/>
            <a:ext cx="1620000" cy="720000"/>
          </a:xfrm>
          <a:prstGeom prst="can">
            <a:avLst>
              <a:gd name="adj" fmla="val 2812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Standard</a:t>
            </a:r>
            <a:r>
              <a:rPr lang="ko-KR" altLang="en-US" sz="12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 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Question</a:t>
            </a:r>
          </a:p>
        </p:txBody>
      </p:sp>
      <p:sp>
        <p:nvSpPr>
          <p:cNvPr id="83" name="Google Shape;630;p32">
            <a:extLst>
              <a:ext uri="{FF2B5EF4-FFF2-40B4-BE49-F238E27FC236}">
                <a16:creationId xmlns:a16="http://schemas.microsoft.com/office/drawing/2014/main" id="{FBAB8620-3301-486B-A2A3-EEAFD57E6952}"/>
              </a:ext>
            </a:extLst>
          </p:cNvPr>
          <p:cNvSpPr/>
          <p:nvPr/>
        </p:nvSpPr>
        <p:spPr>
          <a:xfrm>
            <a:off x="9262935" y="3334116"/>
            <a:ext cx="1620000" cy="72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Fine-tuning for </a:t>
            </a:r>
            <a:br>
              <a:rPr lang="en-US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</a:br>
            <a:r>
              <a:rPr lang="en-US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Question Refining</a:t>
            </a:r>
            <a:endParaRPr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Malgun Gothic"/>
            </a:endParaRPr>
          </a:p>
        </p:txBody>
      </p:sp>
      <p:sp>
        <p:nvSpPr>
          <p:cNvPr id="85" name="육각형 84">
            <a:extLst>
              <a:ext uri="{FF2B5EF4-FFF2-40B4-BE49-F238E27FC236}">
                <a16:creationId xmlns:a16="http://schemas.microsoft.com/office/drawing/2014/main" id="{1FBB7D63-4EF9-4C87-8C05-55081FF2E82D}"/>
              </a:ext>
            </a:extLst>
          </p:cNvPr>
          <p:cNvSpPr/>
          <p:nvPr/>
        </p:nvSpPr>
        <p:spPr>
          <a:xfrm>
            <a:off x="7275049" y="3334116"/>
            <a:ext cx="1620000" cy="720000"/>
          </a:xfrm>
          <a:prstGeom prst="hexag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Pre-trained LLM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002980D-43ED-4458-B86F-E0ADB06ED3DC}"/>
              </a:ext>
            </a:extLst>
          </p:cNvPr>
          <p:cNvCxnSpPr>
            <a:cxnSpLocks/>
          </p:cNvCxnSpPr>
          <p:nvPr/>
        </p:nvCxnSpPr>
        <p:spPr>
          <a:xfrm>
            <a:off x="5103218" y="3977916"/>
            <a:ext cx="0" cy="41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Google Shape;630;p32">
            <a:extLst>
              <a:ext uri="{FF2B5EF4-FFF2-40B4-BE49-F238E27FC236}">
                <a16:creationId xmlns:a16="http://schemas.microsoft.com/office/drawing/2014/main" id="{334B8F97-93DE-42E8-B92C-115E29D555ED}"/>
              </a:ext>
            </a:extLst>
          </p:cNvPr>
          <p:cNvSpPr/>
          <p:nvPr/>
        </p:nvSpPr>
        <p:spPr>
          <a:xfrm>
            <a:off x="3299274" y="3334116"/>
            <a:ext cx="3607888" cy="72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SQL2Text using RAG</a:t>
            </a:r>
            <a:endParaRPr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Malgun Gothic"/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0462C824-1016-4423-86EA-FE9851011EFE}"/>
              </a:ext>
            </a:extLst>
          </p:cNvPr>
          <p:cNvCxnSpPr>
            <a:stCxn id="85" idx="0"/>
            <a:endCxn id="83" idx="1"/>
          </p:cNvCxnSpPr>
          <p:nvPr/>
        </p:nvCxnSpPr>
        <p:spPr>
          <a:xfrm>
            <a:off x="8895049" y="3694116"/>
            <a:ext cx="367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D4C8792C-EA8B-4261-BB06-61E52C6E7C6B}"/>
              </a:ext>
            </a:extLst>
          </p:cNvPr>
          <p:cNvCxnSpPr>
            <a:stCxn id="79" idx="3"/>
            <a:endCxn id="83" idx="0"/>
          </p:cNvCxnSpPr>
          <p:nvPr/>
        </p:nvCxnSpPr>
        <p:spPr>
          <a:xfrm>
            <a:off x="10072935" y="3001777"/>
            <a:ext cx="0" cy="33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18DB4475-B7F7-40DC-96B6-0132F21815A5}"/>
              </a:ext>
            </a:extLst>
          </p:cNvPr>
          <p:cNvCxnSpPr>
            <a:endCxn id="42" idx="0"/>
          </p:cNvCxnSpPr>
          <p:nvPr/>
        </p:nvCxnSpPr>
        <p:spPr>
          <a:xfrm>
            <a:off x="10072935" y="4054116"/>
            <a:ext cx="0" cy="42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7F2518F6-63E2-401A-9A3B-7D8AFE11E190}"/>
              </a:ext>
            </a:extLst>
          </p:cNvPr>
          <p:cNvCxnSpPr>
            <a:cxnSpLocks/>
            <a:endCxn id="83" idx="0"/>
          </p:cNvCxnSpPr>
          <p:nvPr/>
        </p:nvCxnSpPr>
        <p:spPr>
          <a:xfrm rot="5400000" flipH="1" flipV="1">
            <a:off x="6738056" y="1699277"/>
            <a:ext cx="1700039" cy="4969718"/>
          </a:xfrm>
          <a:prstGeom prst="bentConnector5">
            <a:avLst>
              <a:gd name="adj1" fmla="val -13447"/>
              <a:gd name="adj2" fmla="val 39996"/>
              <a:gd name="adj3" fmla="val 1112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EB2AAE1-D84B-4220-A27C-E792398C3FF4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6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898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47BDBD-7379-497E-A05B-E9D6B7CC7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726802"/>
              </p:ext>
            </p:extLst>
          </p:nvPr>
        </p:nvGraphicFramePr>
        <p:xfrm>
          <a:off x="46844" y="4627998"/>
          <a:ext cx="7056633" cy="77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981">
                  <a:extLst>
                    <a:ext uri="{9D8B030D-6E8A-4147-A177-3AD203B41FA5}">
                      <a16:colId xmlns:a16="http://schemas.microsoft.com/office/drawing/2014/main" val="1963920097"/>
                    </a:ext>
                  </a:extLst>
                </a:gridCol>
                <a:gridCol w="1810542">
                  <a:extLst>
                    <a:ext uri="{9D8B030D-6E8A-4147-A177-3AD203B41FA5}">
                      <a16:colId xmlns:a16="http://schemas.microsoft.com/office/drawing/2014/main" val="888795744"/>
                    </a:ext>
                  </a:extLst>
                </a:gridCol>
                <a:gridCol w="1942308">
                  <a:extLst>
                    <a:ext uri="{9D8B030D-6E8A-4147-A177-3AD203B41FA5}">
                      <a16:colId xmlns:a16="http://schemas.microsoft.com/office/drawing/2014/main" val="949320744"/>
                    </a:ext>
                  </a:extLst>
                </a:gridCol>
                <a:gridCol w="2464802">
                  <a:extLst>
                    <a:ext uri="{9D8B030D-6E8A-4147-A177-3AD203B41FA5}">
                      <a16:colId xmlns:a16="http://schemas.microsoft.com/office/drawing/2014/main" val="643325331"/>
                    </a:ext>
                  </a:extLst>
                </a:gridCol>
              </a:tblGrid>
              <a:tr h="3225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쿼리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표준 질의문장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646183"/>
                  </a:ext>
                </a:extLst>
              </a:tr>
              <a:tr h="1954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화학물질번호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SELECT * FROM item</a:t>
                      </a:r>
                      <a:endParaRPr lang="ko-KR" altLang="en-US" sz="800" dirty="0"/>
                    </a:p>
                    <a:p>
                      <a:pPr latinLnBrk="1"/>
                      <a:r>
                        <a:rPr lang="en-US" altLang="ko-KR" sz="800" dirty="0"/>
                        <a:t>WHERE </a:t>
                      </a:r>
                      <a:r>
                        <a:rPr lang="ko-KR" altLang="en-US" sz="800" dirty="0"/>
                        <a:t>화학물질번호 </a:t>
                      </a:r>
                      <a:r>
                        <a:rPr lang="en-US" altLang="ko-KR" sz="800" dirty="0"/>
                        <a:t>LIKE ‘%71%’ </a:t>
                      </a:r>
                    </a:p>
                    <a:p>
                      <a:pPr latinLnBrk="1"/>
                      <a:r>
                        <a:rPr lang="en-US" altLang="ko-KR" sz="800" dirty="0"/>
                        <a:t>ORDER BY </a:t>
                      </a:r>
                      <a:r>
                        <a:rPr lang="ko-KR" altLang="en-US" sz="800" dirty="0"/>
                        <a:t>등록일자 </a:t>
                      </a:r>
                      <a:r>
                        <a:rPr lang="en-US" altLang="ko-KR" sz="800" dirty="0"/>
                        <a:t>ASC;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“item </a:t>
                      </a:r>
                      <a:r>
                        <a:rPr lang="ko-KR" altLang="en-US" sz="800" dirty="0"/>
                        <a:t>테이블에서 숫자 </a:t>
                      </a:r>
                      <a:r>
                        <a:rPr lang="en-US" altLang="ko-KR" sz="800" dirty="0"/>
                        <a:t>71</a:t>
                      </a:r>
                      <a:r>
                        <a:rPr lang="ko-KR" altLang="en-US" sz="800" dirty="0"/>
                        <a:t>이 포함되어 있는 화학물질을 등록일자 기준 오름차순으로 정렬해서 보여줘</a:t>
                      </a:r>
                      <a:r>
                        <a:rPr lang="en-US" altLang="ko-KR" sz="800" dirty="0"/>
                        <a:t>"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화학적 동질성을 갖는 물질에 대하여 미국 </a:t>
                      </a:r>
                      <a:r>
                        <a:rPr lang="ko-KR" altLang="en-US" sz="800" dirty="0" err="1"/>
                        <a:t>화학회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化學會</a:t>
                      </a:r>
                      <a:r>
                        <a:rPr lang="en-US" altLang="ko-KR" sz="800" dirty="0"/>
                        <a:t>)</a:t>
                      </a:r>
                      <a:r>
                        <a:rPr lang="ko-KR" altLang="en-US" sz="800" dirty="0"/>
                        <a:t>에서 부여한 고유 번호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071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7EE16C4-4D99-4F56-AFCF-6BBEE3FCED60}"/>
              </a:ext>
            </a:extLst>
          </p:cNvPr>
          <p:cNvSpPr txBox="1"/>
          <p:nvPr/>
        </p:nvSpPr>
        <p:spPr>
          <a:xfrm>
            <a:off x="0" y="4303448"/>
            <a:ext cx="2752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표준 질의문장 </a:t>
            </a:r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SQL</a:t>
            </a:r>
            <a:r>
              <a:rPr lang="ko-KR" altLang="en-US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쿼리 쌍</a:t>
            </a: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 데이터셋</a:t>
            </a: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4412DC0E-723D-472F-8A71-C95DCC88A890}"/>
              </a:ext>
            </a:extLst>
          </p:cNvPr>
          <p:cNvSpPr/>
          <p:nvPr/>
        </p:nvSpPr>
        <p:spPr>
          <a:xfrm>
            <a:off x="894569" y="2849562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표준 질의문장의 </a:t>
            </a:r>
            <a:r>
              <a:rPr lang="en-US" altLang="ko-KR" sz="1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</a:t>
            </a:r>
            <a:r>
              <a:rPr lang="ko-KR" altLang="en-US" sz="13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쿼리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0A68A26-9902-46B4-A29C-B606514E5D0C}"/>
              </a:ext>
            </a:extLst>
          </p:cNvPr>
          <p:cNvCxnSpPr>
            <a:cxnSpLocks/>
          </p:cNvCxnSpPr>
          <p:nvPr/>
        </p:nvCxnSpPr>
        <p:spPr>
          <a:xfrm flipV="1">
            <a:off x="3557476" y="3126727"/>
            <a:ext cx="881174" cy="5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BD193AD2-2B90-4888-A666-680B41E0DF41}"/>
              </a:ext>
            </a:extLst>
          </p:cNvPr>
          <p:cNvSpPr/>
          <p:nvPr/>
        </p:nvSpPr>
        <p:spPr>
          <a:xfrm>
            <a:off x="5294714" y="1093653"/>
            <a:ext cx="1591112" cy="888603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RAG</a:t>
            </a:r>
            <a:endParaRPr lang="ko-KR" altLang="en-US" i="1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FF14C9-37B7-4ADC-AF95-BCBCDB2FD062}"/>
              </a:ext>
            </a:extLst>
          </p:cNvPr>
          <p:cNvSpPr txBox="1"/>
          <p:nvPr/>
        </p:nvSpPr>
        <p:spPr>
          <a:xfrm>
            <a:off x="4694300" y="823656"/>
            <a:ext cx="2791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Noto Sans" panose="020B0502040504020204" pitchFamily="34" charset="0"/>
                <a:cs typeface="Noto Sans" panose="020B0502040504020204" pitchFamily="34" charset="0"/>
              </a:rPr>
              <a:t>표준 질의문장 데이터셋의 </a:t>
            </a: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Description</a:t>
            </a:r>
            <a:r>
              <a:rPr lang="ko-KR" altLang="en-US" sz="1000" dirty="0">
                <a:latin typeface="Noto Sans" panose="020B0502040504020204" pitchFamily="34" charset="0"/>
                <a:cs typeface="Noto Sans" panose="020B0502040504020204" pitchFamily="34" charset="0"/>
              </a:rPr>
              <a:t>을 참조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B9DE8D-5140-44F3-A7AF-F07EE07257F1}"/>
              </a:ext>
            </a:extLst>
          </p:cNvPr>
          <p:cNvSpPr/>
          <p:nvPr/>
        </p:nvSpPr>
        <p:spPr>
          <a:xfrm>
            <a:off x="5029846" y="2837091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SQL2TEXT</a:t>
            </a:r>
            <a:endParaRPr lang="ko-KR" altLang="en-US" sz="15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3EDA158-2F92-4CBD-B512-DDFEF6FF61FB}"/>
              </a:ext>
            </a:extLst>
          </p:cNvPr>
          <p:cNvCxnSpPr>
            <a:cxnSpLocks/>
          </p:cNvCxnSpPr>
          <p:nvPr/>
        </p:nvCxnSpPr>
        <p:spPr>
          <a:xfrm>
            <a:off x="6090270" y="2085975"/>
            <a:ext cx="0" cy="347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8C6FDB0-D56B-41B4-B240-12AB6B8A9734}"/>
              </a:ext>
            </a:extLst>
          </p:cNvPr>
          <p:cNvCxnSpPr/>
          <p:nvPr/>
        </p:nvCxnSpPr>
        <p:spPr>
          <a:xfrm>
            <a:off x="7683260" y="3131781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순서도: 문서 19">
            <a:extLst>
              <a:ext uri="{FF2B5EF4-FFF2-40B4-BE49-F238E27FC236}">
                <a16:creationId xmlns:a16="http://schemas.microsoft.com/office/drawing/2014/main" id="{50A26ACB-09CA-41C6-A971-86190DEFAA2D}"/>
              </a:ext>
            </a:extLst>
          </p:cNvPr>
          <p:cNvSpPr/>
          <p:nvPr/>
        </p:nvSpPr>
        <p:spPr>
          <a:xfrm>
            <a:off x="9415279" y="2396932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1" name="순서도: 문서 20">
            <a:extLst>
              <a:ext uri="{FF2B5EF4-FFF2-40B4-BE49-F238E27FC236}">
                <a16:creationId xmlns:a16="http://schemas.microsoft.com/office/drawing/2014/main" id="{A50EC14A-938E-4998-BD28-27AB9C0F4251}"/>
              </a:ext>
            </a:extLst>
          </p:cNvPr>
          <p:cNvSpPr/>
          <p:nvPr/>
        </p:nvSpPr>
        <p:spPr>
          <a:xfrm>
            <a:off x="9343392" y="2434144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2" name="순서도: 문서 21">
            <a:extLst>
              <a:ext uri="{FF2B5EF4-FFF2-40B4-BE49-F238E27FC236}">
                <a16:creationId xmlns:a16="http://schemas.microsoft.com/office/drawing/2014/main" id="{009AA20E-E9F6-4131-8843-2F79C6D50D98}"/>
              </a:ext>
            </a:extLst>
          </p:cNvPr>
          <p:cNvSpPr/>
          <p:nvPr/>
        </p:nvSpPr>
        <p:spPr>
          <a:xfrm>
            <a:off x="9271505" y="2486184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3" name="순서도: 문서 22">
            <a:extLst>
              <a:ext uri="{FF2B5EF4-FFF2-40B4-BE49-F238E27FC236}">
                <a16:creationId xmlns:a16="http://schemas.microsoft.com/office/drawing/2014/main" id="{26C79174-2F6B-4BC6-A374-90375E9DD1AB}"/>
              </a:ext>
            </a:extLst>
          </p:cNvPr>
          <p:cNvSpPr/>
          <p:nvPr/>
        </p:nvSpPr>
        <p:spPr>
          <a:xfrm>
            <a:off x="9199618" y="2538224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0" name="순서도: 문서 29">
            <a:extLst>
              <a:ext uri="{FF2B5EF4-FFF2-40B4-BE49-F238E27FC236}">
                <a16:creationId xmlns:a16="http://schemas.microsoft.com/office/drawing/2014/main" id="{BD3F903A-F0C5-4E4B-B670-9CC5CED1B0FB}"/>
              </a:ext>
            </a:extLst>
          </p:cNvPr>
          <p:cNvSpPr/>
          <p:nvPr/>
        </p:nvSpPr>
        <p:spPr>
          <a:xfrm>
            <a:off x="9134833" y="2576399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1" name="순서도: 문서 30">
            <a:extLst>
              <a:ext uri="{FF2B5EF4-FFF2-40B4-BE49-F238E27FC236}">
                <a16:creationId xmlns:a16="http://schemas.microsoft.com/office/drawing/2014/main" id="{C7421F67-4520-412F-9DA4-B26CB812AA68}"/>
              </a:ext>
            </a:extLst>
          </p:cNvPr>
          <p:cNvSpPr/>
          <p:nvPr/>
        </p:nvSpPr>
        <p:spPr>
          <a:xfrm>
            <a:off x="9062946" y="261361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2" name="순서도: 문서 31">
            <a:extLst>
              <a:ext uri="{FF2B5EF4-FFF2-40B4-BE49-F238E27FC236}">
                <a16:creationId xmlns:a16="http://schemas.microsoft.com/office/drawing/2014/main" id="{D6CB28E9-0177-4699-8582-2D3F97C7C5F8}"/>
              </a:ext>
            </a:extLst>
          </p:cNvPr>
          <p:cNvSpPr/>
          <p:nvPr/>
        </p:nvSpPr>
        <p:spPr>
          <a:xfrm>
            <a:off x="8991059" y="266565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3" name="순서도: 문서 32">
            <a:extLst>
              <a:ext uri="{FF2B5EF4-FFF2-40B4-BE49-F238E27FC236}">
                <a16:creationId xmlns:a16="http://schemas.microsoft.com/office/drawing/2014/main" id="{1260F15D-E487-4237-9F18-BA70B1809BF9}"/>
              </a:ext>
            </a:extLst>
          </p:cNvPr>
          <p:cNvSpPr/>
          <p:nvPr/>
        </p:nvSpPr>
        <p:spPr>
          <a:xfrm>
            <a:off x="8926274" y="271769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4" name="순서도: 문서 33">
            <a:extLst>
              <a:ext uri="{FF2B5EF4-FFF2-40B4-BE49-F238E27FC236}">
                <a16:creationId xmlns:a16="http://schemas.microsoft.com/office/drawing/2014/main" id="{15F7DFD7-E24C-45DF-9118-BF9740D4BBC8}"/>
              </a:ext>
            </a:extLst>
          </p:cNvPr>
          <p:cNvSpPr/>
          <p:nvPr/>
        </p:nvSpPr>
        <p:spPr>
          <a:xfrm>
            <a:off x="8861489" y="278003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4" name="순서도: 문서 23">
            <a:extLst>
              <a:ext uri="{FF2B5EF4-FFF2-40B4-BE49-F238E27FC236}">
                <a16:creationId xmlns:a16="http://schemas.microsoft.com/office/drawing/2014/main" id="{E6BDEE81-8EEB-4BA9-A7B9-C99A0BFB57C3}"/>
              </a:ext>
            </a:extLst>
          </p:cNvPr>
          <p:cNvSpPr/>
          <p:nvPr/>
        </p:nvSpPr>
        <p:spPr>
          <a:xfrm>
            <a:off x="8789603" y="2860108"/>
            <a:ext cx="2132306" cy="870185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비표준 질의문장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4AB476-7E9F-4E48-975F-C481FCD758F9}"/>
              </a:ext>
            </a:extLst>
          </p:cNvPr>
          <p:cNvSpPr txBox="1"/>
          <p:nvPr/>
        </p:nvSpPr>
        <p:spPr>
          <a:xfrm>
            <a:off x="894568" y="2345566"/>
            <a:ext cx="18581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8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SELECT * FROM item</a:t>
            </a:r>
            <a:r>
              <a:rPr lang="ko-KR" altLang="en-US" sz="8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  <a:p>
            <a:pPr latinLnBrk="1"/>
            <a:r>
              <a:rPr lang="en-US" altLang="ko-KR" sz="8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WHERE </a:t>
            </a:r>
            <a:r>
              <a:rPr lang="ko-KR" altLang="en-US" sz="8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화학물질번호 </a:t>
            </a:r>
            <a:r>
              <a:rPr lang="en-US" altLang="ko-KR" sz="8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LIKE '%71%' </a:t>
            </a:r>
          </a:p>
          <a:p>
            <a:pPr latinLnBrk="1"/>
            <a:r>
              <a:rPr lang="en-US" altLang="ko-KR" sz="8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ORDER BY </a:t>
            </a:r>
            <a:r>
              <a:rPr lang="ko-KR" altLang="en-US" sz="8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등록일자</a:t>
            </a:r>
            <a:r>
              <a:rPr lang="ko-KR" altLang="en-US" sz="8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ASC;</a:t>
            </a:r>
          </a:p>
        </p:txBody>
      </p:sp>
      <p:graphicFrame>
        <p:nvGraphicFramePr>
          <p:cNvPr id="40" name="표 40">
            <a:extLst>
              <a:ext uri="{FF2B5EF4-FFF2-40B4-BE49-F238E27FC236}">
                <a16:creationId xmlns:a16="http://schemas.microsoft.com/office/drawing/2014/main" id="{C03A6E56-1019-47ED-BD82-364B1A403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172849"/>
              </p:ext>
            </p:extLst>
          </p:nvPr>
        </p:nvGraphicFramePr>
        <p:xfrm>
          <a:off x="8470048" y="4239378"/>
          <a:ext cx="3675107" cy="1488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5107">
                  <a:extLst>
                    <a:ext uri="{9D8B030D-6E8A-4147-A177-3AD203B41FA5}">
                      <a16:colId xmlns:a16="http://schemas.microsoft.com/office/drawing/2014/main" val="2188063730"/>
                    </a:ext>
                  </a:extLst>
                </a:gridCol>
              </a:tblGrid>
              <a:tr h="2406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비표준질의문장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120407"/>
                  </a:ext>
                </a:extLst>
              </a:tr>
              <a:tr h="4159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화학물질을 찾는데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그 번호 안에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71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이라는 숫자가 들어 있는 애들만 뽑아주고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근데 옛날 것부터 먼저 보여줄 수 있어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?"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150782"/>
                  </a:ext>
                </a:extLst>
              </a:tr>
              <a:tr h="4159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“</a:t>
                      </a:r>
                      <a:r>
                        <a:rPr lang="ko-KR" altLang="en-US" sz="800" dirty="0"/>
                        <a:t>화학물질 목록에서 쓸데없는 거 빼고  </a:t>
                      </a:r>
                      <a:r>
                        <a:rPr lang="en-US" altLang="ko-KR" sz="800" dirty="0"/>
                        <a:t>71 </a:t>
                      </a:r>
                      <a:r>
                        <a:rPr lang="ko-KR" altLang="en-US" sz="800" dirty="0"/>
                        <a:t>있는 거만 골라서 정리해</a:t>
                      </a:r>
                      <a:r>
                        <a:rPr lang="en-US" altLang="ko-KR" sz="800" dirty="0"/>
                        <a:t>. </a:t>
                      </a:r>
                      <a:r>
                        <a:rPr lang="ko-KR" altLang="en-US" sz="800" dirty="0"/>
                        <a:t>날짜 기준으로 빠른 거부터</a:t>
                      </a:r>
                      <a:r>
                        <a:rPr lang="en-US" altLang="ko-KR" sz="800" dirty="0"/>
                        <a:t>.”</a:t>
                      </a:r>
                      <a:endParaRPr lang="ko-KR" altLang="en-US" sz="8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596381"/>
                  </a:ext>
                </a:extLst>
              </a:tr>
              <a:tr h="4159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“</a:t>
                      </a:r>
                      <a:r>
                        <a:rPr lang="ko-KR" altLang="en-US" sz="800" dirty="0"/>
                        <a:t>화학물질 목록을 펼쳐봐</a:t>
                      </a:r>
                      <a:r>
                        <a:rPr lang="en-US" altLang="ko-KR" sz="800" dirty="0"/>
                        <a:t>. </a:t>
                      </a:r>
                      <a:r>
                        <a:rPr lang="ko-KR" altLang="en-US" sz="800" dirty="0"/>
                        <a:t>거기서 </a:t>
                      </a:r>
                      <a:r>
                        <a:rPr lang="en-US" altLang="ko-KR" sz="800" dirty="0"/>
                        <a:t>71</a:t>
                      </a:r>
                      <a:r>
                        <a:rPr lang="ko-KR" altLang="en-US" sz="800" dirty="0"/>
                        <a:t>이 숨 쉬고 있는 녀석들만 남겨</a:t>
                      </a:r>
                      <a:r>
                        <a:rPr lang="en-US" altLang="ko-KR" sz="800" dirty="0"/>
                        <a:t>. </a:t>
                      </a:r>
                      <a:r>
                        <a:rPr lang="ko-KR" altLang="en-US" sz="800" dirty="0"/>
                        <a:t>그리고 시간의 흐름에 순응하도록 정렬해</a:t>
                      </a:r>
                      <a:r>
                        <a:rPr lang="en-US" altLang="ko-KR" sz="800" dirty="0"/>
                        <a:t>. </a:t>
                      </a:r>
                      <a:r>
                        <a:rPr lang="ko-KR" altLang="en-US" sz="800" dirty="0"/>
                        <a:t>과거에서 현재로</a:t>
                      </a:r>
                      <a:r>
                        <a:rPr lang="en-US" altLang="ko-KR" sz="800" dirty="0"/>
                        <a:t>.”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84647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6A46BB4F-D32C-426A-979F-82A78E2683FE}"/>
              </a:ext>
            </a:extLst>
          </p:cNvPr>
          <p:cNvSpPr txBox="1"/>
          <p:nvPr/>
        </p:nvSpPr>
        <p:spPr>
          <a:xfrm>
            <a:off x="8408084" y="3912675"/>
            <a:ext cx="1957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비표준 질의문장 </a:t>
            </a: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데이터셋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A99112-11A8-4E63-BA1C-4F2DEEC84C18}"/>
              </a:ext>
            </a:extLst>
          </p:cNvPr>
          <p:cNvSpPr txBox="1"/>
          <p:nvPr/>
        </p:nvSpPr>
        <p:spPr>
          <a:xfrm>
            <a:off x="70338" y="87923"/>
            <a:ext cx="294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발명내용 </a:t>
            </a:r>
            <a:r>
              <a:rPr lang="en-US" altLang="ko-KR" sz="2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Phase 1</a:t>
            </a:r>
            <a:endParaRPr lang="ko-KR" altLang="en-US" sz="24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D836FD-5695-48C0-A192-0A936E619658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7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921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3223</TotalTime>
  <Words>1895</Words>
  <Application>Microsoft Office PowerPoint</Application>
  <PresentationFormat>와이드스크린</PresentationFormat>
  <Paragraphs>235</Paragraphs>
  <Slides>16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Noto Sans KR</vt:lpstr>
      <vt:lpstr>Pretendard GOV</vt:lpstr>
      <vt:lpstr>맑은 고딕</vt:lpstr>
      <vt:lpstr>맑은 고딕</vt:lpstr>
      <vt:lpstr>Arial</vt:lpstr>
      <vt:lpstr>Noto Sans</vt:lpstr>
      <vt:lpstr>Wingdings</vt:lpstr>
      <vt:lpstr>Office 테마</vt:lpstr>
      <vt:lpstr>SQL 쿼리 자동 생성을 위한 자연어 질의 정제 및 표준화 시스템  Natural language query refinement and standardization system for automatic generation of SQL query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text2sql 학습을 위한 sql2text 데이터 생성</dc:title>
  <dc:creator>승건 이</dc:creator>
  <cp:lastModifiedBy>승건 이</cp:lastModifiedBy>
  <cp:revision>85</cp:revision>
  <dcterms:created xsi:type="dcterms:W3CDTF">2025-02-25T12:11:45Z</dcterms:created>
  <dcterms:modified xsi:type="dcterms:W3CDTF">2025-03-05T08:10:49Z</dcterms:modified>
</cp:coreProperties>
</file>