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13" r:id="rId14"/>
    <p:sldId id="314" r:id="rId15"/>
    <p:sldId id="315" r:id="rId16"/>
    <p:sldId id="311" r:id="rId17"/>
    <p:sldId id="316" r:id="rId18"/>
    <p:sldId id="306" r:id="rId19"/>
    <p:sldId id="310" r:id="rId20"/>
    <p:sldId id="287" r:id="rId21"/>
    <p:sldId id="289" r:id="rId22"/>
    <p:sldId id="290" r:id="rId23"/>
    <p:sldId id="291" r:id="rId24"/>
  </p:sldIdLst>
  <p:sldSz cx="9144000" cy="5143500" type="screen16x9"/>
  <p:notesSz cx="6858000" cy="9144000"/>
  <p:embeddedFontLst>
    <p:embeddedFont>
      <p:font typeface="Mulish" panose="020B0600000101010101" charset="0"/>
      <p:regular r:id="rId26"/>
      <p:bold r:id="rId27"/>
      <p:italic r:id="rId28"/>
      <p:boldItalic r:id="rId29"/>
    </p:embeddedFont>
    <p:embeddedFont>
      <p:font typeface="Noto Sans" panose="020B0502040504020204" pitchFamily="3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  <p:embeddedFont>
      <p:font typeface="Quicksand" panose="020B0600000101010101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4" autoAdjust="0"/>
  </p:normalViewPr>
  <p:slideViewPr>
    <p:cSldViewPr snapToGrid="0">
      <p:cViewPr varScale="1">
        <p:scale>
          <a:sx n="136" d="100"/>
          <a:sy n="136" d="100"/>
        </p:scale>
        <p:origin x="7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9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6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7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39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5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0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72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012E00EE-3581-462D-9FD7-25E0E77EE147}"/>
              </a:ext>
            </a:extLst>
          </p:cNvPr>
          <p:cNvSpPr txBox="1">
            <a:spLocks/>
          </p:cNvSpPr>
          <p:nvPr/>
        </p:nvSpPr>
        <p:spPr>
          <a:xfrm>
            <a:off x="1749360" y="1899623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ko-KR" altLang="en-US" sz="1800" dirty="0" err="1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시각화를 이용한 데이터 분류</a:t>
            </a: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CB97F9D2-D8AE-4FD2-93E1-5B53BDCB484E}"/>
              </a:ext>
            </a:extLst>
          </p:cNvPr>
          <p:cNvSpPr txBox="1">
            <a:spLocks/>
          </p:cNvSpPr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1228251" y="201296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카테고리 분류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01414" y="47915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21061" y="1223287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34181" y="184509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Preprocessing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34181" y="241450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B5115BBB-FAC8-454B-BA14-033DE4E67097}"/>
              </a:ext>
            </a:extLst>
          </p:cNvPr>
          <p:cNvSpPr/>
          <p:nvPr/>
        </p:nvSpPr>
        <p:spPr>
          <a:xfrm>
            <a:off x="6834181" y="3010109"/>
            <a:ext cx="1108311" cy="344417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Embedded Vector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834181" y="3605112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78075" y="3535165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WandB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78075" y="234486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KoBERT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388337" y="2167299"/>
            <a:ext cx="0" cy="2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88337" y="275952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4947C-B7DA-4526-B528-39893EBBEEA8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6340968" y="2587015"/>
            <a:ext cx="493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26668B-B5C1-41E8-B478-6979A4EC2FA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388337" y="3331756"/>
            <a:ext cx="0" cy="27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0000FF-9F47-47C4-B442-2F122757C83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0968" y="3777320"/>
            <a:ext cx="493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88337" y="3949529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A8B18FF0-DAC6-43AB-8C44-42255B4F850F}"/>
              </a:ext>
            </a:extLst>
          </p:cNvPr>
          <p:cNvSpPr txBox="1">
            <a:spLocks/>
          </p:cNvSpPr>
          <p:nvPr/>
        </p:nvSpPr>
        <p:spPr>
          <a:xfrm>
            <a:off x="1228251" y="2347489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Tokenizer, 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Classfier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skt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/KoBERT-base-v1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136E6DD2-0056-4151-98C5-DFFE31A1879B}"/>
              </a:ext>
            </a:extLst>
          </p:cNvPr>
          <p:cNvSpPr txBox="1">
            <a:spLocks/>
          </p:cNvSpPr>
          <p:nvPr/>
        </p:nvSpPr>
        <p:spPr>
          <a:xfrm>
            <a:off x="1228250" y="2682015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YNAT(45.7k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12081-4364-4A41-AEE3-C453D060688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88336" y="1568303"/>
            <a:ext cx="1" cy="27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3A3B6F-3551-4DB1-82C7-14C9F2EB42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68689" y="947796"/>
            <a:ext cx="0" cy="2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BED2FF-5345-4AB3-B841-707A5C4B769A}"/>
              </a:ext>
            </a:extLst>
          </p:cNvPr>
          <p:cNvCxnSpPr/>
          <p:nvPr/>
        </p:nvCxnSpPr>
        <p:spPr>
          <a:xfrm>
            <a:off x="4572000" y="1180660"/>
            <a:ext cx="0" cy="283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85;p29">
            <a:extLst>
              <a:ext uri="{FF2B5EF4-FFF2-40B4-BE49-F238E27FC236}">
                <a16:creationId xmlns:a16="http://schemas.microsoft.com/office/drawing/2014/main" id="{6BECC9E6-8E72-435E-A31E-B945A487B074}"/>
              </a:ext>
            </a:extLst>
          </p:cNvPr>
          <p:cNvSpPr txBox="1">
            <a:spLocks/>
          </p:cNvSpPr>
          <p:nvPr/>
        </p:nvSpPr>
        <p:spPr>
          <a:xfrm>
            <a:off x="1228249" y="299723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시각화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최적화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34" name="두루마리 모양: 가로로 말림 33">
            <a:extLst>
              <a:ext uri="{FF2B5EF4-FFF2-40B4-BE49-F238E27FC236}">
                <a16:creationId xmlns:a16="http://schemas.microsoft.com/office/drawing/2014/main" id="{762C8F88-9821-48E2-AAED-86B6BDC369DD}"/>
              </a:ext>
            </a:extLst>
          </p:cNvPr>
          <p:cNvSpPr/>
          <p:nvPr/>
        </p:nvSpPr>
        <p:spPr>
          <a:xfrm>
            <a:off x="6834181" y="4185941"/>
            <a:ext cx="1108311" cy="416933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341955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 data,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r>
              <a:rPr lang="ko-KR" altLang="en-US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개의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285;p29">
            <a:extLst>
              <a:ext uri="{FF2B5EF4-FFF2-40B4-BE49-F238E27FC236}">
                <a16:creationId xmlns:a16="http://schemas.microsoft.com/office/drawing/2014/main" id="{F68C8B8A-0DD5-47DC-A33E-C29B4F687EB6}"/>
              </a:ext>
            </a:extLst>
          </p:cNvPr>
          <p:cNvSpPr txBox="1">
            <a:spLocks/>
          </p:cNvSpPr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{'IT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과학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0,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경제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1,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사회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2,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생활문화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3,</a:t>
            </a:r>
          </a:p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세계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4,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스포츠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5,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정치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6}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D96CAD56-F982-4FF3-83E8-E5A8681ABE2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0C9B4C-9FB7-4D5D-8B11-86314FB30A5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50393AE8-3E7E-42AF-848E-1AD1DBBF60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2DBBE-6777-4F42-AB36-506DF1E9D1F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85F97B1E-A790-4C9C-85CD-7CE3AE818525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FB4F03-2123-45F3-AFC7-250095706A5E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준비 33">
            <a:extLst>
              <a:ext uri="{FF2B5EF4-FFF2-40B4-BE49-F238E27FC236}">
                <a16:creationId xmlns:a16="http://schemas.microsoft.com/office/drawing/2014/main" id="{633155DD-D1AE-4C25-83F8-98FEB85828A7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준비 34">
            <a:extLst>
              <a:ext uri="{FF2B5EF4-FFF2-40B4-BE49-F238E27FC236}">
                <a16:creationId xmlns:a16="http://schemas.microsoft.com/office/drawing/2014/main" id="{54373FC0-8080-4CF4-B9B7-C7527C43F404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BA3E01-CB22-474C-B7E3-A7973205159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2FDA5F-AD0E-46B0-8EE1-C6722503832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F5A4B5-B964-43FA-BA8B-3ABF70388ED6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C75A9-0B17-4402-8BDC-A99D90867E88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119672-A30B-49FD-AE3A-E7341DBF6DF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35D592-5895-481F-85CD-7E41D00F6E82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71F627-6372-4518-8BD2-F6764E49635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5461D9-68B4-4178-B1CB-A3D4200FC48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F2DF755-A30D-43CF-97D7-709C94995CAE}"/>
              </a:ext>
            </a:extLst>
          </p:cNvPr>
          <p:cNvCxnSpPr>
            <a:endCxn id="31" idx="0"/>
          </p:cNvCxnSpPr>
          <p:nvPr/>
        </p:nvCxnSpPr>
        <p:spPr>
          <a:xfrm rot="16200000" flipH="1">
            <a:off x="2136414" y="3217065"/>
            <a:ext cx="1229760" cy="521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F4E7DB6-5CB4-4246-A253-0AB1F566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24" y="2180338"/>
            <a:ext cx="3955656" cy="2192723"/>
          </a:xfrm>
          <a:prstGeom prst="rect">
            <a:avLst/>
          </a:prstGeom>
        </p:spPr>
      </p:pic>
      <p:sp>
        <p:nvSpPr>
          <p:cNvPr id="52" name="두루마리 모양: 가로로 말림 51">
            <a:extLst>
              <a:ext uri="{FF2B5EF4-FFF2-40B4-BE49-F238E27FC236}">
                <a16:creationId xmlns:a16="http://schemas.microsoft.com/office/drawing/2014/main" id="{71320E91-BEF8-4E9D-9492-285B1FEEC41E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479877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카테고리 매핑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텍스트 길이 지정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데이터를 동일한 수로 통일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0899F6EA-7109-4001-9794-ED0241F303C6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674795-4F5D-4B37-BFFA-B1D3CCE87B66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1B6FFA09-04AF-4577-A4D9-4C33624D3FF9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30A54F-827C-48EC-894F-8D9BC9B8480D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08D195B4-6610-4412-9032-2F285860FA5B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21093C-B065-482D-BFC8-CC44851FDC70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순서도: 준비 27">
            <a:extLst>
              <a:ext uri="{FF2B5EF4-FFF2-40B4-BE49-F238E27FC236}">
                <a16:creationId xmlns:a16="http://schemas.microsoft.com/office/drawing/2014/main" id="{60A24B10-12A7-46B5-A157-46BFE59076E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준비 28">
            <a:extLst>
              <a:ext uri="{FF2B5EF4-FFF2-40B4-BE49-F238E27FC236}">
                <a16:creationId xmlns:a16="http://schemas.microsoft.com/office/drawing/2014/main" id="{43A608DD-4A41-4F74-AA6D-BD62997FDAC7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C3984B-3B76-4C59-9083-85C95738AAF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79B919-3697-4E2E-BC77-91EDA17875E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33822EB-FB35-4215-A743-0877DA9D130D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267C4C-489D-48FB-AA99-F4CDB9D894FD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B11635-EC73-4303-997B-85F61DE86C7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D4CBE6-DDA4-45A9-80B2-33F2C93EBE18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B158A9-CF6B-4F42-8C3B-A61BD776349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B397878-2BED-481A-AF45-196E254BC24E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1CC440FD-3F94-4763-9A60-905E5DC1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51" y="2503309"/>
            <a:ext cx="2434296" cy="2055855"/>
          </a:xfrm>
          <a:prstGeom prst="rect">
            <a:avLst/>
          </a:prstGeom>
        </p:spPr>
      </p:pic>
      <p:sp>
        <p:nvSpPr>
          <p:cNvPr id="69" name="두루마리 모양: 가로로 말림 68">
            <a:extLst>
              <a:ext uri="{FF2B5EF4-FFF2-40B4-BE49-F238E27FC236}">
                <a16:creationId xmlns:a16="http://schemas.microsoft.com/office/drawing/2014/main" id="{DA334C8E-47A9-4B2A-B1F5-A90D0927DD66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F630637-890E-42AA-B500-06393009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51" y="2546978"/>
            <a:ext cx="2722365" cy="2012183"/>
          </a:xfrm>
          <a:prstGeom prst="rect">
            <a:avLst/>
          </a:prstGeom>
        </p:spPr>
      </p:pic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797898B2-9BBA-4147-BDE0-2E73C45D8DDA}"/>
              </a:ext>
            </a:extLst>
          </p:cNvPr>
          <p:cNvCxnSpPr/>
          <p:nvPr/>
        </p:nvCxnSpPr>
        <p:spPr>
          <a:xfrm>
            <a:off x="3474720" y="2345730"/>
            <a:ext cx="220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화살표 연결선 1155">
            <a:extLst>
              <a:ext uri="{FF2B5EF4-FFF2-40B4-BE49-F238E27FC236}">
                <a16:creationId xmlns:a16="http://schemas.microsoft.com/office/drawing/2014/main" id="{DC1F9A4D-FF1A-474A-8DCB-5747E54FF518}"/>
              </a:ext>
            </a:extLst>
          </p:cNvPr>
          <p:cNvCxnSpPr>
            <a:cxnSpLocks/>
          </p:cNvCxnSpPr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DD8D54F0-CE91-4A8A-94C8-EDF4C9AD17B5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토크나이저로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 사용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 dataset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3906C6-2245-4F10-B8F8-397C1EE5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10" y="2236740"/>
            <a:ext cx="3094655" cy="43832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DBEB37A-53C2-4869-AB64-1F9FC52541B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865583" y="2670185"/>
            <a:ext cx="997378" cy="1007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6A75CCF-0F81-435D-85A1-4447F3B4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10" y="1828009"/>
            <a:ext cx="2148683" cy="413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E64E78-C167-4646-A002-055B849F4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04" y="3728203"/>
            <a:ext cx="6497693" cy="6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DD8D54F0-CE91-4A8A-94C8-EDF4C9AD17B5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전체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text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[CLS], [SEP]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Padding &amp;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Truncted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통해 문장 패딩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길이제한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어텐션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마스크를 통해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패딩부분을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무시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AAFCE-47CC-404E-AAE1-C85E1F73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2" y="908999"/>
            <a:ext cx="2354301" cy="2104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72AFD1-5462-4A34-A0E9-AA8428C8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72" y="3047601"/>
            <a:ext cx="3790901" cy="160464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446850-D360-44FA-B022-C6D6E0AB2916}"/>
              </a:ext>
            </a:extLst>
          </p:cNvPr>
          <p:cNvCxnSpPr/>
          <p:nvPr/>
        </p:nvCxnSpPr>
        <p:spPr>
          <a:xfrm>
            <a:off x="4956148" y="3020507"/>
            <a:ext cx="339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/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Valdation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dataset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DD8D54F0-CE91-4A8A-94C8-EDF4C9AD17B5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9DDD1-25ED-4C64-AE78-2820DC5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9" y="1760393"/>
            <a:ext cx="2747626" cy="1821048"/>
          </a:xfrm>
          <a:prstGeom prst="rect">
            <a:avLst/>
          </a:prstGeom>
        </p:spPr>
      </p:pic>
      <p:sp>
        <p:nvSpPr>
          <p:cNvPr id="28" name="Google Shape;285;p29">
            <a:extLst>
              <a:ext uri="{FF2B5EF4-FFF2-40B4-BE49-F238E27FC236}">
                <a16:creationId xmlns:a16="http://schemas.microsoft.com/office/drawing/2014/main" id="{B80499B0-EC2D-4C30-AC81-A1C70A13C3DB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Validation = 9 : 1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비율로 랜덤하게 나누기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방지하기 위한 검증 데이터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 학습에 직접적으로 사용되지 않음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Embedding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786714" y="1240520"/>
            <a:ext cx="1393776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Embedding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두루마리 모양: 가로로 말림 57">
            <a:extLst>
              <a:ext uri="{FF2B5EF4-FFF2-40B4-BE49-F238E27FC236}">
                <a16:creationId xmlns:a16="http://schemas.microsoft.com/office/drawing/2014/main" id="{0E67BBDD-8F33-4C05-987D-1C926606E2B7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134208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887480" y="2101779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Processing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거쳐 가공된 데이터셋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 클래스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7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test = 8 : 2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두루마리 모양: 가로로 말림 57">
            <a:extLst>
              <a:ext uri="{FF2B5EF4-FFF2-40B4-BE49-F238E27FC236}">
                <a16:creationId xmlns:a16="http://schemas.microsoft.com/office/drawing/2014/main" id="{0E67BBDD-8F33-4C05-987D-1C926606E2B7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130035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6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64E3C261-5B1F-48C6-92F4-8F1B0B95F3D6}"/>
              </a:ext>
            </a:extLst>
          </p:cNvPr>
          <p:cNvSpPr txBox="1">
            <a:spLocks/>
          </p:cNvSpPr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331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01249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review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D0BD0-1BCD-4DDB-6FB1-4246A7A41059}"/>
              </a:ext>
            </a:extLst>
          </p:cNvPr>
          <p:cNvSpPr txBox="1"/>
          <p:nvPr/>
        </p:nvSpPr>
        <p:spPr>
          <a:xfrm>
            <a:off x="3489097" y="2306170"/>
            <a:ext cx="1943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dataset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colab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A273-D77E-4CE2-8F60-56277FCC7370}"/>
              </a:ext>
            </a:extLst>
          </p:cNvPr>
          <p:cNvSpPr txBox="1"/>
          <p:nvPr/>
        </p:nvSpPr>
        <p:spPr>
          <a:xfrm>
            <a:off x="5507500" y="465974"/>
            <a:ext cx="3066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BERT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실험 구조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yangwang825/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</a:t>
            </a:r>
            <a:endParaRPr lang="en-US" altLang="ko-KR" b="0" dirty="0">
              <a:solidFill>
                <a:schemeClr val="tx1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라벨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카테고리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전처리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영어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특스문자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줄바꿈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탭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단독 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한자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연속된  띄어쓰기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제거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매핑 포함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라벨당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동일한 수로 통일</a:t>
            </a:r>
            <a:endParaRPr lang="en-US" altLang="ko-KR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Train:test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8:2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Train_input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contexts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인코딩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in:valid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9:1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분류모델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81239-B9CA-4428-9F59-6AB9F12E947D}"/>
              </a:ext>
            </a:extLst>
          </p:cNvPr>
          <p:cNvSpPr txBox="1"/>
          <p:nvPr/>
        </p:nvSpPr>
        <p:spPr>
          <a:xfrm>
            <a:off x="724841" y="2998667"/>
            <a:ext cx="2433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Optimizer =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AdamW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 = bayes</a:t>
            </a: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Parameter: epoch 2~10 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size: 4,8,16,32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Lr: 1e-6 ~ 1e-3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Sweep: 30 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C05CC4-488C-493D-AA2B-9550FDED7089}"/>
              </a:ext>
            </a:extLst>
          </p:cNvPr>
          <p:cNvSpPr txBox="1">
            <a:spLocks/>
          </p:cNvSpPr>
          <p:nvPr/>
        </p:nvSpPr>
        <p:spPr>
          <a:xfrm>
            <a:off x="528847" y="987347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2p.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언어 모델의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51487DB9-95F0-4FE5-8322-0F44F7957729}"/>
              </a:ext>
            </a:extLst>
          </p:cNvPr>
          <p:cNvSpPr txBox="1">
            <a:spLocks/>
          </p:cNvSpPr>
          <p:nvPr/>
        </p:nvSpPr>
        <p:spPr>
          <a:xfrm>
            <a:off x="748589" y="1155934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69C9F-9FF3-4DAA-B26D-32D2189AEB07}"/>
              </a:ext>
            </a:extLst>
          </p:cNvPr>
          <p:cNvSpPr txBox="1"/>
          <p:nvPr/>
        </p:nvSpPr>
        <p:spPr>
          <a:xfrm>
            <a:off x="3489097" y="2306170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3p,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ELMo,GPT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에 대한 설명 추가 </a:t>
            </a:r>
          </a:p>
        </p:txBody>
      </p:sp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FE43F-D46F-4DB0-BEB0-23EAA6C09F5B}"/>
              </a:ext>
            </a:extLst>
          </p:cNvPr>
          <p:cNvSpPr txBox="1"/>
          <p:nvPr/>
        </p:nvSpPr>
        <p:spPr>
          <a:xfrm>
            <a:off x="464234" y="5670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 err="1">
                <a:latin typeface="Noto Sans" panose="020B0502040504020204" pitchFamily="34" charset="0"/>
                <a:cs typeface="Noto Sans" panose="020B0502040504020204" pitchFamily="34" charset="0"/>
              </a:rPr>
              <a:t>토크나이저란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7FF8A-D0A8-4ACC-A63C-F7CA5D4A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87" y="874858"/>
            <a:ext cx="8364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 기반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, 단어를 더 작은 의미 단위로 쪼개서 표현할 수 있어.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기존의 단어 단위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(예: 공백 기준으로 나누는 방식)와 다르게,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희귀 단어(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rare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)도 처리 가능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한 게 장점이야.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BERT는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학습 데이터에서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자주 등장하는 단어는 그대로 유지하고, 희귀 단어는 더 작은 단위(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)로 분할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하는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방식을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채택했어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15BE02-CB2F-4677-A67E-74319A96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7694"/>
              </p:ext>
            </p:extLst>
          </p:nvPr>
        </p:nvGraphicFramePr>
        <p:xfrm>
          <a:off x="712788" y="1824355"/>
          <a:ext cx="7718424" cy="853440"/>
        </p:xfrm>
        <a:graphic>
          <a:graphicData uri="http://schemas.openxmlformats.org/drawingml/2006/table">
            <a:tbl>
              <a:tblPr/>
              <a:tblGrid>
                <a:gridCol w="1929606">
                  <a:extLst>
                    <a:ext uri="{9D8B030D-6E8A-4147-A177-3AD203B41FA5}">
                      <a16:colId xmlns:a16="http://schemas.microsoft.com/office/drawing/2014/main" val="3660052951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085615896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3633651628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49402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토크나이저</a:t>
                      </a:r>
                      <a:endParaRPr lang="ko-KR" altLang="en-US" sz="800" dirty="0">
                        <a:latin typeface="Noto Sans" panose="020B050204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WordPiece</a:t>
                      </a:r>
                      <a:r>
                        <a:rPr lang="en-US" sz="800" b="1" dirty="0">
                          <a:latin typeface="Noto Sans" panose="020B0502040504020204" pitchFamily="34" charset="0"/>
                        </a:rPr>
                        <a:t> (BERT)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데이터 빈도 기반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희귀 단어 처리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처음 보는 단어는 쪼개질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8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Noto Sans" panose="020B0502040504020204" pitchFamily="34" charset="0"/>
                        </a:rPr>
                        <a:t>Byte Pair Encoding (BPE, GPT </a:t>
                      </a:r>
                      <a:r>
                        <a:rPr lang="ko-KR" altLang="en-US" sz="800" b="1" dirty="0"/>
                        <a:t>계열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병합된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압축률 높음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단어 학습 효율적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다국어에서는 성능이 떨어질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3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SentencePiece</a:t>
                      </a:r>
                      <a:r>
                        <a:rPr lang="en-US" sz="800" b="1" dirty="0"/>
                        <a:t> (T5, ALBERT)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공백 없이 바로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분할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띄어쓰기 없는 언어에서도 강함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단어 경계를 인위적으로 설정해야 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353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8934F-27F4-452E-8CD8-568955C25657}"/>
              </a:ext>
            </a:extLst>
          </p:cNvPr>
          <p:cNvSpPr txBox="1"/>
          <p:nvPr/>
        </p:nvSpPr>
        <p:spPr>
          <a:xfrm>
            <a:off x="4846350" y="284011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사용 이유</a:t>
            </a: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희귀 단어도 효과적으로 학습 가능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전체 단어를 그대로 학습하면 너무 많은 파라미터 필요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입력 크기 제한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(512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토큰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내에서 효율적인 표현 가능</a:t>
            </a:r>
            <a:b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OOV(Out-Of-Vocabulary)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문제 해결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→ 완전히 모르는 단어도 부분적으로 해석 가능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4FE044-7C1D-49DA-A086-DCB208CF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34" y="2781389"/>
            <a:ext cx="3836307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작동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1️⃣ 자주 등장하는 단어는 그대로 유지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(빈도가 높으므로 그대로 유지)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2️⃣ 희귀한 단어는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분할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"##"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 앞 단어와 이어지는 부분(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)이라는 의미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단독으로 존재할 수 있지만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은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따로 분리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3️⃣ 완전히 새로운 단어는 문자 단위로 쪼갬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xylozine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(훈련 데이터에서 없는 단어)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yl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oz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처음 보는 단어도 일정 부분 유사한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표현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3CEA3336-0C79-499E-B9A7-4E6F88B163AD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06D85784-23B7-43C3-962A-8F15E8BBDA06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8FA31ED5-CFA9-4128-B762-14A33C10A379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60444" y="100845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5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592152" y="3650223"/>
            <a:ext cx="550619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09" y="2696895"/>
            <a:ext cx="5506193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1491</Words>
  <Application>Microsoft Office PowerPoint</Application>
  <PresentationFormat>화면 슬라이드 쇼(16:9)</PresentationFormat>
  <Paragraphs>288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Mulish</vt:lpstr>
      <vt:lpstr>Nunito Light</vt:lpstr>
      <vt:lpstr>Noto Sans</vt:lpstr>
      <vt:lpstr>Quicksand</vt:lpstr>
      <vt:lpstr>Arial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47</cp:revision>
  <dcterms:modified xsi:type="dcterms:W3CDTF">2025-02-28T08:35:04Z</dcterms:modified>
</cp:coreProperties>
</file>