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5" r:id="rId4"/>
    <p:sldId id="256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976"/>
            <a:ext cx="10515600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text2sql </a:t>
            </a:r>
            <a:r>
              <a:rPr lang="ko-KR" altLang="en-US" sz="3000" b="1" dirty="0"/>
              <a:t>학습을 위한 </a:t>
            </a:r>
            <a:r>
              <a:rPr lang="en-US" altLang="ko-KR" sz="3000" b="1" dirty="0"/>
              <a:t>sql2text</a:t>
            </a:r>
            <a:endParaRPr lang="ko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998B3-F5B9-46CB-8113-DCB4D3F489AB}"/>
              </a:ext>
            </a:extLst>
          </p:cNvPr>
          <p:cNvSpPr txBox="1"/>
          <p:nvPr/>
        </p:nvSpPr>
        <p:spPr>
          <a:xfrm>
            <a:off x="9284677" y="5600701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송민섭</a:t>
            </a:r>
            <a:r>
              <a:rPr lang="en-US" altLang="ko-KR" dirty="0"/>
              <a:t>, </a:t>
            </a:r>
            <a:r>
              <a:rPr lang="ko-KR" altLang="en-US" dirty="0"/>
              <a:t>이승건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13544"/>
              </p:ext>
            </p:extLst>
          </p:nvPr>
        </p:nvGraphicFramePr>
        <p:xfrm>
          <a:off x="2032000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29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484471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text2sql </a:t>
                      </a:r>
                      <a:r>
                        <a:rPr lang="ko-KR" altLang="en-US" dirty="0"/>
                        <a:t>학습을 위한 </a:t>
                      </a:r>
                      <a:r>
                        <a:rPr lang="en-US" altLang="ko-KR" dirty="0"/>
                        <a:t>sql2text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핵심 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sql2text</a:t>
                      </a:r>
                      <a:r>
                        <a:rPr lang="ko-KR" altLang="en-US" dirty="0"/>
                        <a:t> 과정에서 </a:t>
                      </a:r>
                      <a:r>
                        <a:rPr lang="en-US" altLang="ko-KR" dirty="0"/>
                        <a:t>RAG</a:t>
                      </a:r>
                      <a:r>
                        <a:rPr lang="ko-KR" altLang="en-US" dirty="0"/>
                        <a:t>를 통한 학습 데이터 증강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99967-B1D9-04FA-33B3-F50DE8BCD863}"/>
              </a:ext>
            </a:extLst>
          </p:cNvPr>
          <p:cNvSpPr txBox="1"/>
          <p:nvPr/>
        </p:nvSpPr>
        <p:spPr>
          <a:xfrm>
            <a:off x="0" y="105616"/>
            <a:ext cx="1905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15F08-30DD-7313-FD97-D3A61ECBC6D4}"/>
              </a:ext>
            </a:extLst>
          </p:cNvPr>
          <p:cNvSpPr txBox="1"/>
          <p:nvPr/>
        </p:nvSpPr>
        <p:spPr>
          <a:xfrm>
            <a:off x="1311215" y="1880558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text2sql </a:t>
            </a:r>
            <a:r>
              <a:rPr lang="ko-KR" altLang="en-US" dirty="0"/>
              <a:t>과정에서 </a:t>
            </a:r>
          </a:p>
        </p:txBody>
      </p:sp>
    </p:spTree>
    <p:extLst>
      <p:ext uri="{BB962C8B-B14F-4D97-AF65-F5344CB8AC3E}">
        <p14:creationId xmlns:p14="http://schemas.microsoft.com/office/powerpoint/2010/main" val="337522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6850831B-3BB2-CC73-856F-FABA0F70D8BE}"/>
              </a:ext>
            </a:extLst>
          </p:cNvPr>
          <p:cNvSpPr/>
          <p:nvPr/>
        </p:nvSpPr>
        <p:spPr>
          <a:xfrm>
            <a:off x="1619135" y="155230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81DBA83A-D39C-1ED7-6691-4D71F45518F2}"/>
              </a:ext>
            </a:extLst>
          </p:cNvPr>
          <p:cNvSpPr/>
          <p:nvPr/>
        </p:nvSpPr>
        <p:spPr>
          <a:xfrm>
            <a:off x="5227292" y="260472"/>
            <a:ext cx="1147629" cy="735469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3C482-D304-DEE3-8917-65D3DB5074FD}"/>
              </a:ext>
            </a:extLst>
          </p:cNvPr>
          <p:cNvSpPr txBox="1"/>
          <p:nvPr/>
        </p:nvSpPr>
        <p:spPr>
          <a:xfrm>
            <a:off x="88988" y="2823690"/>
            <a:ext cx="650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SNL</a:t>
            </a:r>
            <a:r>
              <a:rPr lang="en-US" altLang="ko-KR" sz="1200" dirty="0"/>
              <a:t>(Standard Natural Language) –</a:t>
            </a:r>
            <a:r>
              <a:rPr lang="ko-KR" altLang="en-US" sz="1200" dirty="0"/>
              <a:t> </a:t>
            </a:r>
            <a:r>
              <a:rPr lang="ko-KR" altLang="en-US" sz="1200" b="1" dirty="0"/>
              <a:t>표준용어 </a:t>
            </a:r>
            <a:r>
              <a:rPr lang="en-US" altLang="ko-KR" sz="1200" b="1" dirty="0"/>
              <a:t>base</a:t>
            </a:r>
            <a:r>
              <a:rPr lang="ko-KR" altLang="en-US" sz="1200" b="1" dirty="0"/>
              <a:t>의 정제된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문장</a:t>
            </a:r>
            <a:endParaRPr lang="en-US" altLang="ko-KR" sz="1200" b="1" dirty="0"/>
          </a:p>
          <a:p>
            <a:r>
              <a:rPr lang="en-US" altLang="ko-KR" sz="1200" b="1" dirty="0"/>
              <a:t>NL</a:t>
            </a:r>
            <a:r>
              <a:rPr lang="en-US" altLang="ko-KR" sz="1200" dirty="0"/>
              <a:t>(Natural Language) – </a:t>
            </a:r>
            <a:r>
              <a:rPr lang="en-US" altLang="ko-KR" sz="1200" b="1" dirty="0"/>
              <a:t>RAG</a:t>
            </a:r>
            <a:r>
              <a:rPr lang="ko-KR" altLang="en-US" sz="1200" b="1" dirty="0"/>
              <a:t>를 활용해 생성한 문장</a:t>
            </a:r>
            <a:endParaRPr lang="en-US" altLang="ko-KR" sz="12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8CE8E2-BDE3-BBB3-1397-EBA4828C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76536"/>
              </p:ext>
            </p:extLst>
          </p:nvPr>
        </p:nvGraphicFramePr>
        <p:xfrm>
          <a:off x="88988" y="4713234"/>
          <a:ext cx="6285933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785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00699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976113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248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91D745A-AEDC-4434-AD80-689C0E05D428}"/>
              </a:ext>
            </a:extLst>
          </p:cNvPr>
          <p:cNvSpPr/>
          <p:nvPr/>
        </p:nvSpPr>
        <p:spPr>
          <a:xfrm>
            <a:off x="4838212" y="1550157"/>
            <a:ext cx="1919155" cy="1014731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 Generator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88988" y="4128857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SNL</a:t>
            </a:r>
            <a:r>
              <a:rPr lang="ko-KR" altLang="en-US" sz="800" i="1" dirty="0">
                <a:solidFill>
                  <a:schemeClr val="tx1"/>
                </a:solidFill>
              </a:rPr>
              <a:t> </a:t>
            </a:r>
            <a:endParaRPr lang="en-US" altLang="ko-KR" sz="800" i="1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database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7F898-B049-DA86-A4E7-EDFAC0755A06}"/>
              </a:ext>
            </a:extLst>
          </p:cNvPr>
          <p:cNvSpPr txBox="1"/>
          <p:nvPr/>
        </p:nvSpPr>
        <p:spPr>
          <a:xfrm>
            <a:off x="923026" y="4288510"/>
            <a:ext cx="4254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표준 용어</a:t>
            </a:r>
            <a:r>
              <a:rPr lang="en-US" altLang="ko-KR" sz="1000" dirty="0"/>
              <a:t>, SQL Query, SNL, Description Column</a:t>
            </a:r>
            <a:r>
              <a:rPr lang="ko-KR" altLang="en-US" sz="1000" dirty="0"/>
              <a:t>으로 이루어진 </a:t>
            </a:r>
            <a:r>
              <a:rPr lang="en-US" altLang="ko-KR" sz="1000" dirty="0"/>
              <a:t>dataset</a:t>
            </a:r>
            <a:endParaRPr lang="ko-KR" altLang="en-US" sz="1000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0A7188E8-EEC5-11DD-8587-C094F954E4D6}"/>
              </a:ext>
            </a:extLst>
          </p:cNvPr>
          <p:cNvSpPr/>
          <p:nvPr/>
        </p:nvSpPr>
        <p:spPr>
          <a:xfrm>
            <a:off x="1547248" y="1589521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5D39CE67-57DC-8795-59C3-EC547971BF4F}"/>
              </a:ext>
            </a:extLst>
          </p:cNvPr>
          <p:cNvSpPr/>
          <p:nvPr/>
        </p:nvSpPr>
        <p:spPr>
          <a:xfrm>
            <a:off x="1475361" y="1641561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B68434AC-10E9-8881-0329-23D59B2C4B69}"/>
              </a:ext>
            </a:extLst>
          </p:cNvPr>
          <p:cNvSpPr/>
          <p:nvPr/>
        </p:nvSpPr>
        <p:spPr>
          <a:xfrm>
            <a:off x="1403474" y="1693601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6E206B5F-108C-DA1E-85F0-E683CF376EA7}"/>
              </a:ext>
            </a:extLst>
          </p:cNvPr>
          <p:cNvSpPr/>
          <p:nvPr/>
        </p:nvSpPr>
        <p:spPr>
          <a:xfrm>
            <a:off x="1331587" y="1753070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A27BA6-7DA7-681B-CC4F-FA783DB93152}"/>
              </a:ext>
            </a:extLst>
          </p:cNvPr>
          <p:cNvCxnSpPr>
            <a:cxnSpLocks/>
          </p:cNvCxnSpPr>
          <p:nvPr/>
        </p:nvCxnSpPr>
        <p:spPr>
          <a:xfrm>
            <a:off x="4057300" y="1992207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24F743-1A8D-12D7-F34F-4E6BC199E09F}"/>
              </a:ext>
            </a:extLst>
          </p:cNvPr>
          <p:cNvCxnSpPr/>
          <p:nvPr/>
        </p:nvCxnSpPr>
        <p:spPr>
          <a:xfrm>
            <a:off x="5791202" y="1127030"/>
            <a:ext cx="0" cy="35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E6AB18-70F5-21C8-7C66-575A35A642B4}"/>
              </a:ext>
            </a:extLst>
          </p:cNvPr>
          <p:cNvCxnSpPr/>
          <p:nvPr/>
        </p:nvCxnSpPr>
        <p:spPr>
          <a:xfrm>
            <a:off x="6918385" y="2051186"/>
            <a:ext cx="71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A4A4AB1B-B50C-7D5C-C7E1-AC3AF621AF33}"/>
              </a:ext>
            </a:extLst>
          </p:cNvPr>
          <p:cNvSpPr/>
          <p:nvPr/>
        </p:nvSpPr>
        <p:spPr>
          <a:xfrm>
            <a:off x="8185261" y="1551847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C90069D4-5393-997C-E805-6330A4C75E28}"/>
              </a:ext>
            </a:extLst>
          </p:cNvPr>
          <p:cNvSpPr/>
          <p:nvPr/>
        </p:nvSpPr>
        <p:spPr>
          <a:xfrm>
            <a:off x="8113374" y="158905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C35F79B1-0E31-6B79-BD3A-84F52820480E}"/>
              </a:ext>
            </a:extLst>
          </p:cNvPr>
          <p:cNvSpPr/>
          <p:nvPr/>
        </p:nvSpPr>
        <p:spPr>
          <a:xfrm>
            <a:off x="8041487" y="164109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D3E66EEB-087E-4C18-F009-3040CB90E257}"/>
              </a:ext>
            </a:extLst>
          </p:cNvPr>
          <p:cNvSpPr/>
          <p:nvPr/>
        </p:nvSpPr>
        <p:spPr>
          <a:xfrm>
            <a:off x="7969600" y="169313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문서 27">
            <a:extLst>
              <a:ext uri="{FF2B5EF4-FFF2-40B4-BE49-F238E27FC236}">
                <a16:creationId xmlns:a16="http://schemas.microsoft.com/office/drawing/2014/main" id="{611BE47D-E828-B11B-17E6-1DC13FAC5C33}"/>
              </a:ext>
            </a:extLst>
          </p:cNvPr>
          <p:cNvSpPr/>
          <p:nvPr/>
        </p:nvSpPr>
        <p:spPr>
          <a:xfrm>
            <a:off x="7897713" y="174325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7C31B6D4-B5BF-7247-C4CF-0CDF1C62EDD4}"/>
              </a:ext>
            </a:extLst>
          </p:cNvPr>
          <p:cNvSpPr/>
          <p:nvPr/>
        </p:nvSpPr>
        <p:spPr>
          <a:xfrm>
            <a:off x="6658309" y="4125443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NL</a:t>
            </a:r>
            <a:br>
              <a:rPr lang="en-US" altLang="ko-KR" sz="800" i="1" dirty="0">
                <a:solidFill>
                  <a:schemeClr val="tx1"/>
                </a:solidFill>
              </a:rPr>
            </a:br>
            <a:r>
              <a:rPr lang="en-US" altLang="ko-KR" sz="800" i="1" dirty="0">
                <a:solidFill>
                  <a:schemeClr val="tx1"/>
                </a:solidFill>
              </a:rPr>
              <a:t>Database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DC9D3CE-DEBD-6065-F7A4-2F761FA7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24406"/>
              </p:ext>
            </p:extLst>
          </p:nvPr>
        </p:nvGraphicFramePr>
        <p:xfrm>
          <a:off x="6658309" y="4715696"/>
          <a:ext cx="4607464" cy="195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32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2303732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278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119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C0023F4-26BF-DCA3-F5A9-44C5C46F0C37}"/>
              </a:ext>
            </a:extLst>
          </p:cNvPr>
          <p:cNvSpPr txBox="1"/>
          <p:nvPr/>
        </p:nvSpPr>
        <p:spPr>
          <a:xfrm>
            <a:off x="7492347" y="4288510"/>
            <a:ext cx="3151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RAG</a:t>
            </a:r>
            <a:r>
              <a:rPr lang="ko-KR" altLang="en-US" sz="1000" dirty="0"/>
              <a:t>를 활용해 </a:t>
            </a:r>
            <a:r>
              <a:rPr lang="en-US" altLang="ko-KR" sz="1000" dirty="0"/>
              <a:t>SNL Query</a:t>
            </a:r>
            <a:r>
              <a:rPr lang="ko-KR" altLang="en-US" sz="1000" dirty="0"/>
              <a:t>로부터 생성한 </a:t>
            </a:r>
            <a:r>
              <a:rPr lang="en-US" altLang="ko-KR" sz="1000" dirty="0"/>
              <a:t>NL dataset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3BEA0-6E17-BB02-3FD5-AB861ECE4281}"/>
              </a:ext>
            </a:extLst>
          </p:cNvPr>
          <p:cNvSpPr txBox="1"/>
          <p:nvPr/>
        </p:nvSpPr>
        <p:spPr>
          <a:xfrm>
            <a:off x="6374921" y="557636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SNL database</a:t>
            </a:r>
            <a:r>
              <a:rPr lang="ko-KR" altLang="en-US" sz="1000" dirty="0"/>
              <a:t>의 </a:t>
            </a:r>
            <a:r>
              <a:rPr lang="en-US" altLang="ko-KR" sz="1000" dirty="0"/>
              <a:t>description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4508-76B0-24C2-F63E-F79394D94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57720050-06A9-6DA4-1C47-7499B7DE9859}"/>
              </a:ext>
            </a:extLst>
          </p:cNvPr>
          <p:cNvSpPr/>
          <p:nvPr/>
        </p:nvSpPr>
        <p:spPr>
          <a:xfrm>
            <a:off x="395912" y="1534113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3DA06E-2B88-9C7D-9408-C81E98E840B7}"/>
              </a:ext>
            </a:extLst>
          </p:cNvPr>
          <p:cNvSpPr txBox="1"/>
          <p:nvPr/>
        </p:nvSpPr>
        <p:spPr>
          <a:xfrm>
            <a:off x="1860633" y="1907228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9144A8-519B-7770-BB62-C65B6268EB22}"/>
              </a:ext>
            </a:extLst>
          </p:cNvPr>
          <p:cNvSpPr txBox="1"/>
          <p:nvPr/>
        </p:nvSpPr>
        <p:spPr>
          <a:xfrm>
            <a:off x="1823566" y="926869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83AE29-9835-34E5-BE7B-ACEA54291DF4}"/>
              </a:ext>
            </a:extLst>
          </p:cNvPr>
          <p:cNvSpPr txBox="1"/>
          <p:nvPr/>
        </p:nvSpPr>
        <p:spPr>
          <a:xfrm>
            <a:off x="463467" y="1172790"/>
            <a:ext cx="38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9FD5DC-3D1E-ED87-8A18-77A72D8FE897}"/>
              </a:ext>
            </a:extLst>
          </p:cNvPr>
          <p:cNvSpPr txBox="1"/>
          <p:nvPr/>
        </p:nvSpPr>
        <p:spPr>
          <a:xfrm>
            <a:off x="191024" y="2584418"/>
            <a:ext cx="33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개의 </a:t>
            </a:r>
            <a:r>
              <a:rPr lang="en-US" altLang="ko-KR" sz="1200" b="1" dirty="0"/>
              <a:t>NL</a:t>
            </a:r>
            <a:r>
              <a:rPr lang="ko-KR" altLang="en-US" sz="1200" b="1" dirty="0"/>
              <a:t>은 생성된 여러 개의 </a:t>
            </a:r>
            <a:r>
              <a:rPr lang="en-US" altLang="ko-KR" sz="1200" b="1" dirty="0"/>
              <a:t>SNL</a:t>
            </a:r>
            <a:r>
              <a:rPr lang="ko-KR" altLang="en-US" sz="1200" b="1" dirty="0"/>
              <a:t>과 대응된다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651FDA-6045-E5D2-F9C5-0555173B8AD7}"/>
              </a:ext>
            </a:extLst>
          </p:cNvPr>
          <p:cNvSpPr txBox="1"/>
          <p:nvPr/>
        </p:nvSpPr>
        <p:spPr>
          <a:xfrm>
            <a:off x="79547" y="1951946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BC255D-A5C8-1545-BF5F-4FBAC5710D68}"/>
              </a:ext>
            </a:extLst>
          </p:cNvPr>
          <p:cNvSpPr txBox="1"/>
          <p:nvPr/>
        </p:nvSpPr>
        <p:spPr>
          <a:xfrm>
            <a:off x="2297212" y="1241538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E7A6F8-5E89-1684-B089-DDA50CB27D5D}"/>
              </a:ext>
            </a:extLst>
          </p:cNvPr>
          <p:cNvSpPr txBox="1"/>
          <p:nvPr/>
        </p:nvSpPr>
        <p:spPr>
          <a:xfrm>
            <a:off x="2297212" y="1647149"/>
            <a:ext cx="808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</a:t>
            </a:r>
            <a:r>
              <a:rPr lang="ko-KR" altLang="en-US" sz="600" dirty="0" err="1"/>
              <a:t>캐스번호</a:t>
            </a:r>
            <a:r>
              <a:rPr lang="ko-KR" altLang="en-US" sz="600" dirty="0"/>
              <a:t> 보여줘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9FDB4-A9BB-BCA7-0D18-B083CA61E3D2}"/>
              </a:ext>
            </a:extLst>
          </p:cNvPr>
          <p:cNvSpPr txBox="1"/>
          <p:nvPr/>
        </p:nvSpPr>
        <p:spPr>
          <a:xfrm>
            <a:off x="2290903" y="2227343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3EF65B4-0AB6-E590-6AC4-E6D7076105B6}"/>
              </a:ext>
            </a:extLst>
          </p:cNvPr>
          <p:cNvSpPr/>
          <p:nvPr/>
        </p:nvSpPr>
        <p:spPr>
          <a:xfrm>
            <a:off x="1711478" y="116356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20BBD3-3003-69F7-D598-16E8BC981488}"/>
              </a:ext>
            </a:extLst>
          </p:cNvPr>
          <p:cNvSpPr/>
          <p:nvPr/>
        </p:nvSpPr>
        <p:spPr>
          <a:xfrm>
            <a:off x="1711478" y="157173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4FEEE5B-3611-4408-03EC-0EBC6A27EE1F}"/>
              </a:ext>
            </a:extLst>
          </p:cNvPr>
          <p:cNvSpPr/>
          <p:nvPr/>
        </p:nvSpPr>
        <p:spPr>
          <a:xfrm>
            <a:off x="1711478" y="2146277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BB38390-9C54-F9C5-AD87-2F1AC9417F7D}"/>
              </a:ext>
            </a:extLst>
          </p:cNvPr>
          <p:cNvCxnSpPr>
            <a:stCxn id="45" idx="6"/>
            <a:endCxn id="79" idx="2"/>
          </p:cNvCxnSpPr>
          <p:nvPr/>
        </p:nvCxnSpPr>
        <p:spPr>
          <a:xfrm flipV="1">
            <a:off x="1006732" y="1336964"/>
            <a:ext cx="704746" cy="37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F1C21DE-40E0-3D8E-857E-0D0872654E88}"/>
              </a:ext>
            </a:extLst>
          </p:cNvPr>
          <p:cNvCxnSpPr>
            <a:stCxn id="45" idx="6"/>
            <a:endCxn id="80" idx="2"/>
          </p:cNvCxnSpPr>
          <p:nvPr/>
        </p:nvCxnSpPr>
        <p:spPr>
          <a:xfrm>
            <a:off x="1006732" y="1707512"/>
            <a:ext cx="704746" cy="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21D886-D324-B7F7-9300-6CF48B918788}"/>
              </a:ext>
            </a:extLst>
          </p:cNvPr>
          <p:cNvCxnSpPr>
            <a:stCxn id="45" idx="6"/>
            <a:endCxn id="81" idx="2"/>
          </p:cNvCxnSpPr>
          <p:nvPr/>
        </p:nvCxnSpPr>
        <p:spPr>
          <a:xfrm>
            <a:off x="1006732" y="1707512"/>
            <a:ext cx="704746" cy="612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AEEB7ECB-BDE4-0A67-4C15-5BFA9156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4022"/>
              </p:ext>
            </p:extLst>
          </p:nvPr>
        </p:nvGraphicFramePr>
        <p:xfrm>
          <a:off x="3572478" y="745914"/>
          <a:ext cx="6048014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92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1257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7340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53345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A6D26966-B4E1-549B-A09C-F8AC9B30E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48775"/>
              </p:ext>
            </p:extLst>
          </p:nvPr>
        </p:nvGraphicFramePr>
        <p:xfrm>
          <a:off x="9731496" y="735723"/>
          <a:ext cx="236735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50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1654007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1890C16-5B3A-90FE-5FC5-161A26CB2197}"/>
              </a:ext>
            </a:extLst>
          </p:cNvPr>
          <p:cNvSpPr txBox="1"/>
          <p:nvPr/>
        </p:nvSpPr>
        <p:spPr>
          <a:xfrm>
            <a:off x="2531562" y="399658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데이터셋을 통해 </a:t>
            </a:r>
            <a:r>
              <a:rPr lang="en-US" altLang="ko-KR" dirty="0"/>
              <a:t>NL</a:t>
            </a:r>
            <a:r>
              <a:rPr lang="ko-KR" altLang="en-US" dirty="0"/>
              <a:t>을 </a:t>
            </a:r>
            <a:r>
              <a:rPr lang="en-US" altLang="ko-KR" dirty="0"/>
              <a:t>SNL</a:t>
            </a:r>
            <a:r>
              <a:rPr lang="ko-KR" altLang="en-US" dirty="0"/>
              <a:t>로 대응시킬 수 있도록</a:t>
            </a:r>
            <a:r>
              <a:rPr lang="en-US" altLang="ko-KR" dirty="0"/>
              <a:t>(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  <a:r>
              <a:rPr lang="ko-KR" altLang="en-US" dirty="0"/>
              <a:t> 학습한다</a:t>
            </a:r>
            <a:r>
              <a:rPr lang="en-US" altLang="ko-KR" dirty="0"/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EECDEE-CC57-5258-5E3A-84787F63A00D}"/>
              </a:ext>
            </a:extLst>
          </p:cNvPr>
          <p:cNvSpPr txBox="1"/>
          <p:nvPr/>
        </p:nvSpPr>
        <p:spPr>
          <a:xfrm>
            <a:off x="2866541" y="5540487"/>
            <a:ext cx="612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text2sql – </a:t>
            </a:r>
            <a:r>
              <a:rPr lang="ko-KR" altLang="en-US" dirty="0"/>
              <a:t>대응시킨 </a:t>
            </a:r>
            <a:r>
              <a:rPr lang="en-US" altLang="ko-KR" dirty="0"/>
              <a:t>SNL</a:t>
            </a:r>
            <a:r>
              <a:rPr lang="ko-KR" altLang="en-US" dirty="0"/>
              <a:t>의 </a:t>
            </a:r>
            <a:r>
              <a:rPr lang="en-US" altLang="ko-KR" b="1" dirty="0"/>
              <a:t>Query</a:t>
            </a:r>
            <a:r>
              <a:rPr lang="ko-KR" altLang="en-US" b="1" dirty="0"/>
              <a:t>를 출력하는 것</a:t>
            </a:r>
            <a:r>
              <a:rPr lang="ko-KR" altLang="en-US" dirty="0"/>
              <a:t>이 목표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D1EF457-5E84-CE86-0EDE-1AE69FAFA00C}"/>
              </a:ext>
            </a:extLst>
          </p:cNvPr>
          <p:cNvCxnSpPr>
            <a:cxnSpLocks/>
          </p:cNvCxnSpPr>
          <p:nvPr/>
        </p:nvCxnSpPr>
        <p:spPr>
          <a:xfrm>
            <a:off x="6095999" y="4715219"/>
            <a:ext cx="0" cy="62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6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68C7-C1FE-3379-B472-4C8D77CA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A2741-EECF-B36C-8BE4-AAD2DDD4AEA4}"/>
              </a:ext>
            </a:extLst>
          </p:cNvPr>
          <p:cNvSpPr txBox="1"/>
          <p:nvPr/>
        </p:nvSpPr>
        <p:spPr>
          <a:xfrm>
            <a:off x="3155470" y="2919469"/>
            <a:ext cx="5300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SQL to NL</a:t>
            </a:r>
            <a:r>
              <a:rPr lang="ko-KR" altLang="en-US" dirty="0"/>
              <a:t>과정에서 </a:t>
            </a:r>
            <a:r>
              <a:rPr lang="en-US" altLang="ko-KR" dirty="0"/>
              <a:t>RAG</a:t>
            </a:r>
            <a:r>
              <a:rPr lang="ko-KR" altLang="en-US" dirty="0"/>
              <a:t>의 풍부성을 이용한다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NL,</a:t>
            </a:r>
            <a:r>
              <a:rPr lang="ko-KR" altLang="en-US" dirty="0"/>
              <a:t> </a:t>
            </a:r>
            <a:r>
              <a:rPr lang="en-US" altLang="ko-KR" dirty="0"/>
              <a:t>SNL</a:t>
            </a:r>
            <a:r>
              <a:rPr lang="ko-KR" altLang="en-US" dirty="0"/>
              <a:t>의 대응 데이터셋을 구축한다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NL</a:t>
            </a:r>
            <a:r>
              <a:rPr lang="ko-KR" altLang="en-US" dirty="0"/>
              <a:t>로부터 </a:t>
            </a:r>
            <a:r>
              <a:rPr lang="en-US" altLang="ko-KR" dirty="0"/>
              <a:t>SNL</a:t>
            </a:r>
            <a:r>
              <a:rPr lang="ko-KR" altLang="en-US" dirty="0"/>
              <a:t>을 추론하는 과정을 학습한다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8F1B-BAA9-3C8B-EDF0-C020AC45ECD7}"/>
              </a:ext>
            </a:extLst>
          </p:cNvPr>
          <p:cNvSpPr txBox="1"/>
          <p:nvPr/>
        </p:nvSpPr>
        <p:spPr>
          <a:xfrm>
            <a:off x="5210978" y="22364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주제</a:t>
            </a:r>
          </a:p>
        </p:txBody>
      </p:sp>
    </p:spTree>
    <p:extLst>
      <p:ext uri="{BB962C8B-B14F-4D97-AF65-F5344CB8AC3E}">
        <p14:creationId xmlns:p14="http://schemas.microsoft.com/office/powerpoint/2010/main" val="379041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7E8888-6FD6-477E-964F-6CE8FA497CF1}"/>
              </a:ext>
            </a:extLst>
          </p:cNvPr>
          <p:cNvSpPr txBox="1"/>
          <p:nvPr/>
        </p:nvSpPr>
        <p:spPr>
          <a:xfrm>
            <a:off x="11857657" y="6445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F584-5C95-4004-A540-6544D1BE06E9}"/>
              </a:ext>
            </a:extLst>
          </p:cNvPr>
          <p:cNvSpPr txBox="1"/>
          <p:nvPr/>
        </p:nvSpPr>
        <p:spPr>
          <a:xfrm>
            <a:off x="0" y="12254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의견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71C03-40B1-4BF1-A891-3CC2DDB89D7D}"/>
              </a:ext>
            </a:extLst>
          </p:cNvPr>
          <p:cNvSpPr txBox="1"/>
          <p:nvPr/>
        </p:nvSpPr>
        <p:spPr>
          <a:xfrm>
            <a:off x="2384980" y="2418392"/>
            <a:ext cx="836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지식 그래프를 이용해 표준 용어와 일반 용어 사이의 매핑</a:t>
            </a:r>
            <a:r>
              <a:rPr lang="en-US" altLang="ko-KR" dirty="0"/>
              <a:t>, </a:t>
            </a:r>
            <a:r>
              <a:rPr lang="ko-KR" altLang="en-US" dirty="0"/>
              <a:t>확장성 개선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LLM</a:t>
            </a:r>
            <a:r>
              <a:rPr lang="ko-KR" altLang="en-US" dirty="0"/>
              <a:t>에서 생성되는 일반용어를 뽑는 과정에서의 차별화도 고려해볼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테크니컬한</a:t>
            </a:r>
            <a:r>
              <a:rPr lang="ko-KR" altLang="en-US" dirty="0"/>
              <a:t> 부분이 들어가야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69047-A199-4AB7-BF58-AD02318B3D99}"/>
              </a:ext>
            </a:extLst>
          </p:cNvPr>
          <p:cNvSpPr txBox="1"/>
          <p:nvPr/>
        </p:nvSpPr>
        <p:spPr>
          <a:xfrm>
            <a:off x="2384981" y="20490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4D373-61A2-485D-8A0E-C4E5EDCA6C73}"/>
              </a:ext>
            </a:extLst>
          </p:cNvPr>
          <p:cNvSpPr txBox="1"/>
          <p:nvPr/>
        </p:nvSpPr>
        <p:spPr>
          <a:xfrm>
            <a:off x="2384980" y="3690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5BAF8-043D-4A11-8516-AEF027DE0E36}"/>
              </a:ext>
            </a:extLst>
          </p:cNvPr>
          <p:cNvSpPr txBox="1"/>
          <p:nvPr/>
        </p:nvSpPr>
        <p:spPr>
          <a:xfrm>
            <a:off x="2384980" y="4044515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표준용어 </a:t>
            </a:r>
            <a:r>
              <a:rPr lang="en-US" altLang="ko-KR" dirty="0"/>
              <a:t>dataset</a:t>
            </a:r>
            <a:r>
              <a:rPr lang="ko-KR" altLang="en-US" dirty="0"/>
              <a:t>에 </a:t>
            </a:r>
            <a:r>
              <a:rPr lang="en-US" altLang="ko-KR" dirty="0"/>
              <a:t>SQL </a:t>
            </a:r>
            <a:r>
              <a:rPr lang="ko-KR" altLang="en-US" dirty="0"/>
              <a:t>쿼리 데이터 부재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8363DC-D72F-4713-9785-11DAE6CE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4007"/>
            <a:ext cx="2356338" cy="2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849</Words>
  <Application>Microsoft Office PowerPoint</Application>
  <PresentationFormat>와이드스크린</PresentationFormat>
  <Paragraphs>148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text2sql 학습을 위한 sql2text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승건 이</dc:creator>
  <cp:lastModifiedBy>승건 이</cp:lastModifiedBy>
  <cp:revision>4</cp:revision>
  <dcterms:created xsi:type="dcterms:W3CDTF">2025-02-25T12:11:45Z</dcterms:created>
  <dcterms:modified xsi:type="dcterms:W3CDTF">2025-02-25T15:19:36Z</dcterms:modified>
</cp:coreProperties>
</file>