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9"/>
  </p:notesMasterIdLst>
  <p:sldIdLst>
    <p:sldId id="256" r:id="rId2"/>
    <p:sldId id="285" r:id="rId3"/>
    <p:sldId id="286" r:id="rId4"/>
    <p:sldId id="288" r:id="rId5"/>
    <p:sldId id="302" r:id="rId6"/>
    <p:sldId id="303" r:id="rId7"/>
    <p:sldId id="301" r:id="rId8"/>
    <p:sldId id="304" r:id="rId9"/>
    <p:sldId id="305" r:id="rId10"/>
    <p:sldId id="307" r:id="rId11"/>
    <p:sldId id="308" r:id="rId12"/>
    <p:sldId id="309" r:id="rId13"/>
    <p:sldId id="313" r:id="rId14"/>
    <p:sldId id="314" r:id="rId15"/>
    <p:sldId id="315" r:id="rId16"/>
    <p:sldId id="318" r:id="rId17"/>
    <p:sldId id="311" r:id="rId18"/>
    <p:sldId id="319" r:id="rId19"/>
    <p:sldId id="320" r:id="rId20"/>
    <p:sldId id="316" r:id="rId21"/>
    <p:sldId id="310" r:id="rId22"/>
    <p:sldId id="289" r:id="rId23"/>
    <p:sldId id="287" r:id="rId24"/>
    <p:sldId id="317" r:id="rId25"/>
    <p:sldId id="321" r:id="rId26"/>
    <p:sldId id="322" r:id="rId27"/>
    <p:sldId id="291" r:id="rId28"/>
  </p:sldIdLst>
  <p:sldSz cx="9144000" cy="5143500" type="screen16x9"/>
  <p:notesSz cx="6858000" cy="9144000"/>
  <p:embeddedFontLst>
    <p:embeddedFont>
      <p:font typeface="Mulish" panose="020B0600000101010101" charset="0"/>
      <p:regular r:id="rId30"/>
      <p:bold r:id="rId31"/>
      <p:italic r:id="rId32"/>
      <p:boldItalic r:id="rId33"/>
    </p:embeddedFont>
    <p:embeddedFont>
      <p:font typeface="Noto Sans" panose="020B0502040504020204" pitchFamily="34" charset="0"/>
      <p:regular r:id="rId34"/>
      <p:bold r:id="rId35"/>
      <p:italic r:id="rId36"/>
      <p:boldItalic r:id="rId37"/>
    </p:embeddedFont>
    <p:embeddedFont>
      <p:font typeface="Nunito Light" pitchFamily="2" charset="0"/>
      <p:regular r:id="rId38"/>
      <p:italic r:id="rId39"/>
    </p:embeddedFont>
    <p:embeddedFont>
      <p:font typeface="Quicksand" panose="020B0600000101010101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D9B773-3AED-4998-A287-ACBF47BDC8B5}">
  <a:tblStyle styleId="{1ED9B773-3AED-4998-A287-ACBF47BDC8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194" autoAdjust="0"/>
  </p:normalViewPr>
  <p:slideViewPr>
    <p:cSldViewPr snapToGrid="0">
      <p:cViewPr varScale="1">
        <p:scale>
          <a:sx n="141" d="100"/>
          <a:sy n="141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148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919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115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596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365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875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>
          <a:extLst>
            <a:ext uri="{FF2B5EF4-FFF2-40B4-BE49-F238E27FC236}">
              <a16:creationId xmlns:a16="http://schemas.microsoft.com/office/drawing/2014/main" id="{3DDCBFC0-F527-24EE-063B-2521A17FD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>
            <a:extLst>
              <a:ext uri="{FF2B5EF4-FFF2-40B4-BE49-F238E27FC236}">
                <a16:creationId xmlns:a16="http://schemas.microsoft.com/office/drawing/2014/main" id="{4A259960-FE48-526B-9203-FC97BDCA98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>
            <a:extLst>
              <a:ext uri="{FF2B5EF4-FFF2-40B4-BE49-F238E27FC236}">
                <a16:creationId xmlns:a16="http://schemas.microsoft.com/office/drawing/2014/main" id="{E59B4A41-ADA7-22AE-1D65-FCCF126033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016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439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>
          <a:extLst>
            <a:ext uri="{FF2B5EF4-FFF2-40B4-BE49-F238E27FC236}">
              <a16:creationId xmlns:a16="http://schemas.microsoft.com/office/drawing/2014/main" id="{C3439526-8114-8B62-BE24-9C775C6F5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>
            <a:extLst>
              <a:ext uri="{FF2B5EF4-FFF2-40B4-BE49-F238E27FC236}">
                <a16:creationId xmlns:a16="http://schemas.microsoft.com/office/drawing/2014/main" id="{80154440-C402-8BEC-FF31-4D3D8C5F8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>
            <a:extLst>
              <a:ext uri="{FF2B5EF4-FFF2-40B4-BE49-F238E27FC236}">
                <a16:creationId xmlns:a16="http://schemas.microsoft.com/office/drawing/2014/main" id="{B8136672-2660-BCA8-36CA-C23B9C320A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059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>
          <a:extLst>
            <a:ext uri="{FF2B5EF4-FFF2-40B4-BE49-F238E27FC236}">
              <a16:creationId xmlns:a16="http://schemas.microsoft.com/office/drawing/2014/main" id="{13F60B7D-57F9-C690-8986-406CF8319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>
            <a:extLst>
              <a:ext uri="{FF2B5EF4-FFF2-40B4-BE49-F238E27FC236}">
                <a16:creationId xmlns:a16="http://schemas.microsoft.com/office/drawing/2014/main" id="{6B60C183-F218-9FE9-5A37-EB3F3AAA84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>
            <a:extLst>
              <a:ext uri="{FF2B5EF4-FFF2-40B4-BE49-F238E27FC236}">
                <a16:creationId xmlns:a16="http://schemas.microsoft.com/office/drawing/2014/main" id="{2F338119-5806-478B-F4E7-6D4EEEFD49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955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202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523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797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>
          <a:extLst>
            <a:ext uri="{FF2B5EF4-FFF2-40B4-BE49-F238E27FC236}">
              <a16:creationId xmlns:a16="http://schemas.microsoft.com/office/drawing/2014/main" id="{57EAA15F-17C2-2B18-EC9E-52CBBEE3D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>
            <a:extLst>
              <a:ext uri="{FF2B5EF4-FFF2-40B4-BE49-F238E27FC236}">
                <a16:creationId xmlns:a16="http://schemas.microsoft.com/office/drawing/2014/main" id="{402438DA-245E-2BD3-56E1-92AD111108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>
            <a:extLst>
              <a:ext uri="{FF2B5EF4-FFF2-40B4-BE49-F238E27FC236}">
                <a16:creationId xmlns:a16="http://schemas.microsoft.com/office/drawing/2014/main" id="{5A2DA018-5D29-9FE3-BA9C-4CB4D014D1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662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>
          <a:extLst>
            <a:ext uri="{FF2B5EF4-FFF2-40B4-BE49-F238E27FC236}">
              <a16:creationId xmlns:a16="http://schemas.microsoft.com/office/drawing/2014/main" id="{20881200-4CF2-B42A-3489-FC57E94D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>
            <a:extLst>
              <a:ext uri="{FF2B5EF4-FFF2-40B4-BE49-F238E27FC236}">
                <a16:creationId xmlns:a16="http://schemas.microsoft.com/office/drawing/2014/main" id="{4FBF384E-94E7-7A6B-4B68-5CF653B559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>
            <a:extLst>
              <a:ext uri="{FF2B5EF4-FFF2-40B4-BE49-F238E27FC236}">
                <a16:creationId xmlns:a16="http://schemas.microsoft.com/office/drawing/2014/main" id="{C60A14D3-090F-FFDC-D65E-1A82C78245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208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>
          <a:extLst>
            <a:ext uri="{FF2B5EF4-FFF2-40B4-BE49-F238E27FC236}">
              <a16:creationId xmlns:a16="http://schemas.microsoft.com/office/drawing/2014/main" id="{780D830C-2003-A2A0-750F-E26699444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>
            <a:extLst>
              <a:ext uri="{FF2B5EF4-FFF2-40B4-BE49-F238E27FC236}">
                <a16:creationId xmlns:a16="http://schemas.microsoft.com/office/drawing/2014/main" id="{9569E509-D0C0-7229-5454-007621E651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>
            <a:extLst>
              <a:ext uri="{FF2B5EF4-FFF2-40B4-BE49-F238E27FC236}">
                <a16:creationId xmlns:a16="http://schemas.microsoft.com/office/drawing/2014/main" id="{A7E85757-E635-8187-B4CF-F97C393FC2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151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104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0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71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11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83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008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79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57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012E00EE-3581-462D-9FD7-25E0E77EE147}"/>
              </a:ext>
            </a:extLst>
          </p:cNvPr>
          <p:cNvSpPr txBox="1">
            <a:spLocks/>
          </p:cNvSpPr>
          <p:nvPr/>
        </p:nvSpPr>
        <p:spPr>
          <a:xfrm>
            <a:off x="1749360" y="2150328"/>
            <a:ext cx="5645180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altLang="ko-KR" sz="18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BERT: </a:t>
            </a:r>
            <a:r>
              <a:rPr lang="ko-KR" altLang="en-US" sz="18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시각화를 통한 </a:t>
            </a:r>
            <a:r>
              <a:rPr lang="ko-KR" altLang="en-US" sz="1800" dirty="0" err="1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하이퍼파라미터</a:t>
            </a:r>
            <a:r>
              <a:rPr lang="ko-KR" altLang="en-US" sz="18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튜닝</a:t>
            </a:r>
          </a:p>
        </p:txBody>
      </p:sp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CB97F9D2-D8AE-4FD2-93E1-5B53BDCB484E}"/>
              </a:ext>
            </a:extLst>
          </p:cNvPr>
          <p:cNvSpPr txBox="1">
            <a:spLocks/>
          </p:cNvSpPr>
          <p:nvPr/>
        </p:nvSpPr>
        <p:spPr>
          <a:xfrm>
            <a:off x="7026811" y="4325779"/>
            <a:ext cx="1631475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석사과정 이승건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221266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6" name="Google Shape;285;p29">
            <a:extLst>
              <a:ext uri="{FF2B5EF4-FFF2-40B4-BE49-F238E27FC236}">
                <a16:creationId xmlns:a16="http://schemas.microsoft.com/office/drawing/2014/main" id="{709DBAC6-E587-4700-9C3A-0C1BB30AFE93}"/>
              </a:ext>
            </a:extLst>
          </p:cNvPr>
          <p:cNvSpPr txBox="1">
            <a:spLocks/>
          </p:cNvSpPr>
          <p:nvPr/>
        </p:nvSpPr>
        <p:spPr>
          <a:xfrm>
            <a:off x="674096" y="2007670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뉴스 카테고리 분류 </a:t>
            </a: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71E614FB-4F1E-4A1A-8D46-72C305BE269A}"/>
              </a:ext>
            </a:extLst>
          </p:cNvPr>
          <p:cNvSpPr/>
          <p:nvPr/>
        </p:nvSpPr>
        <p:spPr>
          <a:xfrm>
            <a:off x="6854754" y="829676"/>
            <a:ext cx="1134549" cy="468640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 dirty="0">
                <a:solidFill>
                  <a:schemeClr val="tx1"/>
                </a:solidFill>
              </a:rPr>
              <a:t>Dataset</a:t>
            </a:r>
            <a:endParaRPr lang="ko-KR" altLang="en-US" sz="1000" i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749355-017D-4227-984D-B0CF77B53854}"/>
              </a:ext>
            </a:extLst>
          </p:cNvPr>
          <p:cNvSpPr/>
          <p:nvPr/>
        </p:nvSpPr>
        <p:spPr>
          <a:xfrm>
            <a:off x="6874401" y="1573807"/>
            <a:ext cx="1134549" cy="345016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Preprocessing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FA2E56F5-2292-4C66-95BF-B7F20BD60CA4}"/>
              </a:ext>
            </a:extLst>
          </p:cNvPr>
          <p:cNvSpPr/>
          <p:nvPr/>
        </p:nvSpPr>
        <p:spPr>
          <a:xfrm>
            <a:off x="6887521" y="2195612"/>
            <a:ext cx="1108311" cy="345016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Tokenized</a:t>
            </a:r>
            <a:endParaRPr lang="ko-KR" altLang="en-US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Dataset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5FF2C0-FAB0-41EA-9CA6-C11BAB2CDE2B}"/>
              </a:ext>
            </a:extLst>
          </p:cNvPr>
          <p:cNvSpPr/>
          <p:nvPr/>
        </p:nvSpPr>
        <p:spPr>
          <a:xfrm>
            <a:off x="6887521" y="2765027"/>
            <a:ext cx="1108311" cy="345016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Embedding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D60613-FDB9-44BB-AB40-A36BDB80552D}"/>
              </a:ext>
            </a:extLst>
          </p:cNvPr>
          <p:cNvSpPr/>
          <p:nvPr/>
        </p:nvSpPr>
        <p:spPr>
          <a:xfrm>
            <a:off x="6900639" y="3371444"/>
            <a:ext cx="1108311" cy="344417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Train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순서도: 준비 14">
            <a:extLst>
              <a:ext uri="{FF2B5EF4-FFF2-40B4-BE49-F238E27FC236}">
                <a16:creationId xmlns:a16="http://schemas.microsoft.com/office/drawing/2014/main" id="{CCBC3AEA-9416-42A0-BB7C-68000D2FDED8}"/>
              </a:ext>
            </a:extLst>
          </p:cNvPr>
          <p:cNvSpPr/>
          <p:nvPr/>
        </p:nvSpPr>
        <p:spPr>
          <a:xfrm>
            <a:off x="5183591" y="2993181"/>
            <a:ext cx="1162893" cy="484309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KoBERT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Classfier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순서도: 준비 15">
            <a:extLst>
              <a:ext uri="{FF2B5EF4-FFF2-40B4-BE49-F238E27FC236}">
                <a16:creationId xmlns:a16="http://schemas.microsoft.com/office/drawing/2014/main" id="{F5B32DC9-9452-4E3F-B700-027C449B00DF}"/>
              </a:ext>
            </a:extLst>
          </p:cNvPr>
          <p:cNvSpPr/>
          <p:nvPr/>
        </p:nvSpPr>
        <p:spPr>
          <a:xfrm>
            <a:off x="5183591" y="1503830"/>
            <a:ext cx="1162893" cy="484309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KoBERT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Tokenizer</a:t>
            </a:r>
            <a:endParaRPr lang="ko-KR" altLang="en-US" sz="9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080055-B913-4298-912B-CB06198AD6E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7441677" y="2517819"/>
            <a:ext cx="0" cy="24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5BFB81B-5506-45AA-9BFC-C46C364E865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441677" y="3110043"/>
            <a:ext cx="0" cy="25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475EC1-6147-4F42-B996-E6FFE2022B1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454795" y="3715861"/>
            <a:ext cx="0" cy="25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Google Shape;285;p29">
            <a:extLst>
              <a:ext uri="{FF2B5EF4-FFF2-40B4-BE49-F238E27FC236}">
                <a16:creationId xmlns:a16="http://schemas.microsoft.com/office/drawing/2014/main" id="{C94CA4F7-034A-4881-817D-7B6B7A461C8E}"/>
              </a:ext>
            </a:extLst>
          </p:cNvPr>
          <p:cNvSpPr txBox="1">
            <a:spLocks/>
          </p:cNvSpPr>
          <p:nvPr/>
        </p:nvSpPr>
        <p:spPr>
          <a:xfrm>
            <a:off x="5178075" y="480411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방법론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3" name="Google Shape;285;p29">
            <a:extLst>
              <a:ext uri="{FF2B5EF4-FFF2-40B4-BE49-F238E27FC236}">
                <a16:creationId xmlns:a16="http://schemas.microsoft.com/office/drawing/2014/main" id="{A8B18FF0-DAC6-43AB-8C44-42255B4F850F}"/>
              </a:ext>
            </a:extLst>
          </p:cNvPr>
          <p:cNvSpPr txBox="1">
            <a:spLocks/>
          </p:cNvSpPr>
          <p:nvPr/>
        </p:nvSpPr>
        <p:spPr>
          <a:xfrm>
            <a:off x="674097" y="2296423"/>
            <a:ext cx="3897902" cy="504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Tokenizer, </a:t>
            </a: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Classfier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kykim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/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-kor-base</a:t>
            </a:r>
          </a:p>
          <a:p>
            <a:pPr>
              <a:buSzPct val="100000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네이버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카카오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뉴스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위키피디아 데이터를 기반으로 학습된 모델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4" name="Google Shape;285;p29">
            <a:extLst>
              <a:ext uri="{FF2B5EF4-FFF2-40B4-BE49-F238E27FC236}">
                <a16:creationId xmlns:a16="http://schemas.microsoft.com/office/drawing/2014/main" id="{136E6DD2-0056-4151-98C5-DFFE31A1879B}"/>
              </a:ext>
            </a:extLst>
          </p:cNvPr>
          <p:cNvSpPr txBox="1">
            <a:spLocks/>
          </p:cNvSpPr>
          <p:nvPr/>
        </p:nvSpPr>
        <p:spPr>
          <a:xfrm>
            <a:off x="674142" y="2765853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Dataset: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YNAT(45.7k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dataset)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C312081-4364-4A41-AEE3-C453D060688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441676" y="1918823"/>
            <a:ext cx="1" cy="27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33A3B6F-3551-4DB1-82C7-14C9F2EB429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422029" y="1298316"/>
            <a:ext cx="0" cy="26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3BED2FF-5345-4AB3-B841-707A5C4B769A}"/>
              </a:ext>
            </a:extLst>
          </p:cNvPr>
          <p:cNvCxnSpPr/>
          <p:nvPr/>
        </p:nvCxnSpPr>
        <p:spPr>
          <a:xfrm>
            <a:off x="4572000" y="1180660"/>
            <a:ext cx="0" cy="2838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285;p29">
            <a:extLst>
              <a:ext uri="{FF2B5EF4-FFF2-40B4-BE49-F238E27FC236}">
                <a16:creationId xmlns:a16="http://schemas.microsoft.com/office/drawing/2014/main" id="{6BECC9E6-8E72-435E-A31E-B945A487B074}"/>
              </a:ext>
            </a:extLst>
          </p:cNvPr>
          <p:cNvSpPr txBox="1">
            <a:spLocks/>
          </p:cNvSpPr>
          <p:nvPr/>
        </p:nvSpPr>
        <p:spPr>
          <a:xfrm>
            <a:off x="674096" y="3097536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Hyperparameter: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WandB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활용한 시각화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&amp;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최적화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34" name="두루마리 모양: 가로로 말림 33">
            <a:extLst>
              <a:ext uri="{FF2B5EF4-FFF2-40B4-BE49-F238E27FC236}">
                <a16:creationId xmlns:a16="http://schemas.microsoft.com/office/drawing/2014/main" id="{762C8F88-9821-48E2-AAED-86B6BDC369DD}"/>
              </a:ext>
            </a:extLst>
          </p:cNvPr>
          <p:cNvSpPr/>
          <p:nvPr/>
        </p:nvSpPr>
        <p:spPr>
          <a:xfrm>
            <a:off x="6909099" y="3915668"/>
            <a:ext cx="1108311" cy="416933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Accuracy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BEAD6A2-86EC-B51D-79D3-3FBA741603B1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>
            <a:off x="6346484" y="1745985"/>
            <a:ext cx="527917" cy="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6271C34D-60E1-CF81-10BD-FB586CA1A0A9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6346484" y="2937535"/>
            <a:ext cx="541037" cy="297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8D12A72B-F453-8B23-AA58-20882A9D8ED7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6346484" y="3235336"/>
            <a:ext cx="554155" cy="308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25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Google Shape;285;p29">
            <a:extLst>
              <a:ext uri="{FF2B5EF4-FFF2-40B4-BE49-F238E27FC236}">
                <a16:creationId xmlns:a16="http://schemas.microsoft.com/office/drawing/2014/main" id="{C8248940-4060-4C3C-8158-9B278AF8A0DE}"/>
              </a:ext>
            </a:extLst>
          </p:cNvPr>
          <p:cNvSpPr txBox="1">
            <a:spLocks/>
          </p:cNvSpPr>
          <p:nvPr/>
        </p:nvSpPr>
        <p:spPr>
          <a:xfrm>
            <a:off x="1725029" y="1623795"/>
            <a:ext cx="4317627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Dataset, ML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모델 개발 및 배포를 하는 오픈소스 중심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AI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플랫폼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DF2A462-0854-40AA-9169-1FC0D4C9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47" y="1594474"/>
            <a:ext cx="1509782" cy="401685"/>
          </a:xfrm>
          <a:prstGeom prst="rect">
            <a:avLst/>
          </a:prstGeom>
        </p:spPr>
      </p:pic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314244" y="2273984"/>
            <a:ext cx="4082496" cy="70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KLUE-YNAT Dataset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연합뉴스 기사 제목으로 구성된 데이터셋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45,700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여개의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 data, </a:t>
            </a:r>
            <a:r>
              <a:rPr lang="en-US" altLang="ko-KR" sz="1000" b="0" u="sng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r>
            <a:r>
              <a:rPr lang="ko-KR" altLang="en-US" sz="1000" b="0" u="sng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개의 </a:t>
            </a:r>
            <a:r>
              <a:rPr lang="en-US" altLang="ko-KR" sz="1000" b="0" u="sng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 label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로 구성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3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Google Shape;285;p29">
            <a:extLst>
              <a:ext uri="{FF2B5EF4-FFF2-40B4-BE49-F238E27FC236}">
                <a16:creationId xmlns:a16="http://schemas.microsoft.com/office/drawing/2014/main" id="{F68C8B8A-0DD5-47DC-A33E-C29B4F687EB6}"/>
              </a:ext>
            </a:extLst>
          </p:cNvPr>
          <p:cNvSpPr txBox="1">
            <a:spLocks/>
          </p:cNvSpPr>
          <p:nvPr/>
        </p:nvSpPr>
        <p:spPr>
          <a:xfrm>
            <a:off x="1880553" y="4092535"/>
            <a:ext cx="2262662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{'IT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과학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0,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경제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1,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사회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2,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생활문화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3,</a:t>
            </a:r>
          </a:p>
          <a:p>
            <a:pPr>
              <a:buSzPct val="100000"/>
            </a:pP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세계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4,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스포츠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5,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정치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6}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id="{D96CAD56-F982-4FF3-83E8-E5A8681ABE25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0C9B4C-9FB7-4D5D-8B11-86314FB30A53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9" name="순서도: 문서 28">
            <a:extLst>
              <a:ext uri="{FF2B5EF4-FFF2-40B4-BE49-F238E27FC236}">
                <a16:creationId xmlns:a16="http://schemas.microsoft.com/office/drawing/2014/main" id="{50393AE8-3E7E-42AF-848E-1AD1DBBF601A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52DBBE-6777-4F42-AB36-506DF1E9D1F2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FB4F03-2123-45F3-AFC7-250095706A5E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4" name="순서도: 준비 33">
            <a:extLst>
              <a:ext uri="{FF2B5EF4-FFF2-40B4-BE49-F238E27FC236}">
                <a16:creationId xmlns:a16="http://schemas.microsoft.com/office/drawing/2014/main" id="{633155DD-D1AE-4C25-83F8-98FEB85828A7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5" name="순서도: 준비 34">
            <a:extLst>
              <a:ext uri="{FF2B5EF4-FFF2-40B4-BE49-F238E27FC236}">
                <a16:creationId xmlns:a16="http://schemas.microsoft.com/office/drawing/2014/main" id="{54373FC0-8080-4CF4-B9B7-C7527C43F404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CBA3E01-CB22-474C-B7E3-A79732051598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F2FDA5F-AD0E-46B0-8EE1-C6722503832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F5A4B5-B964-43FA-BA8B-3ABF70388ED6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BAC75A9-0B17-4402-8BDC-A99D90867E88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B71F627-6372-4518-8BD2-F6764E49635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05461D9-68B4-4178-B1CB-A3D4200FC48C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F2DF755-A30D-43CF-97D7-709C94995CAE}"/>
              </a:ext>
            </a:extLst>
          </p:cNvPr>
          <p:cNvCxnSpPr>
            <a:endCxn id="31" idx="0"/>
          </p:cNvCxnSpPr>
          <p:nvPr/>
        </p:nvCxnSpPr>
        <p:spPr>
          <a:xfrm rot="16200000" flipH="1">
            <a:off x="2136414" y="3217065"/>
            <a:ext cx="1229760" cy="5211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7F4E7DB6-5CB4-4246-A253-0AB1F5664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724" y="2180338"/>
            <a:ext cx="3955656" cy="2192723"/>
          </a:xfrm>
          <a:prstGeom prst="rect">
            <a:avLst/>
          </a:prstGeom>
        </p:spPr>
      </p:pic>
      <p:sp>
        <p:nvSpPr>
          <p:cNvPr id="52" name="두루마리 모양: 가로로 말림 51">
            <a:extLst>
              <a:ext uri="{FF2B5EF4-FFF2-40B4-BE49-F238E27FC236}">
                <a16:creationId xmlns:a16="http://schemas.microsoft.com/office/drawing/2014/main" id="{71320E91-BEF8-4E9D-9492-285B1FEEC41E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55BF6F2B-4462-665B-0ECC-53D29D8DD318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- dataset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01E7FF3-CB5C-E3FB-F0B8-3F37738243FD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ED8C56A-CE63-CFED-E79B-8092F52732F2}"/>
              </a:ext>
            </a:extLst>
          </p:cNvPr>
          <p:cNvCxnSpPr>
            <a:stCxn id="34" idx="3"/>
            <a:endCxn id="30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29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756289" y="1188145"/>
            <a:ext cx="4082496" cy="115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Preprocessing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영어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특수문자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줄바꿈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tap,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숫자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한자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연속 띄어쓰기 제거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label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카테고리 매핑 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텍스트 길이 지정 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라벨당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데이터를 동일한 수로 통일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(1,000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),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총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7,000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3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CC440FD-3F94-4763-9A60-905E5DC1A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751" y="2503309"/>
            <a:ext cx="2434296" cy="2055855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F630637-890E-42AA-B500-063930092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951" y="2546978"/>
            <a:ext cx="2722365" cy="2012183"/>
          </a:xfrm>
          <a:prstGeom prst="rect">
            <a:avLst/>
          </a:prstGeom>
        </p:spPr>
      </p:pic>
      <p:cxnSp>
        <p:nvCxnSpPr>
          <p:cNvPr id="1154" name="직선 연결선 1153">
            <a:extLst>
              <a:ext uri="{FF2B5EF4-FFF2-40B4-BE49-F238E27FC236}">
                <a16:creationId xmlns:a16="http://schemas.microsoft.com/office/drawing/2014/main" id="{797898B2-9BBA-4147-BDE0-2E73C45D8DDA}"/>
              </a:ext>
            </a:extLst>
          </p:cNvPr>
          <p:cNvCxnSpPr/>
          <p:nvPr/>
        </p:nvCxnSpPr>
        <p:spPr>
          <a:xfrm>
            <a:off x="3474720" y="2345730"/>
            <a:ext cx="220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직선 화살표 연결선 1155">
            <a:extLst>
              <a:ext uri="{FF2B5EF4-FFF2-40B4-BE49-F238E27FC236}">
                <a16:creationId xmlns:a16="http://schemas.microsoft.com/office/drawing/2014/main" id="{DC1F9A4D-FF1A-474A-8DCB-5747E54FF518}"/>
              </a:ext>
            </a:extLst>
          </p:cNvPr>
          <p:cNvCxnSpPr>
            <a:cxnSpLocks/>
          </p:cNvCxnSpPr>
          <p:nvPr/>
        </p:nvCxnSpPr>
        <p:spPr>
          <a:xfrm>
            <a:off x="4367124" y="3531236"/>
            <a:ext cx="40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B0FB88D0-C2A6-02AB-4D27-E90DFB1BC6F9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28C24B64-0FE2-830F-FA2B-2E797201995A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43204-C998-81BE-C8D7-1C97F55E73BA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51A01C6E-6BB7-3731-8A80-73F6DE9BE340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F66B7D-C26B-E46B-8FC7-C82240019E06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D61A8B-1CFE-F896-FE84-523BCFB009BF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순서도: 준비 8">
            <a:extLst>
              <a:ext uri="{FF2B5EF4-FFF2-40B4-BE49-F238E27FC236}">
                <a16:creationId xmlns:a16="http://schemas.microsoft.com/office/drawing/2014/main" id="{DC86659F-405A-65E4-2CE3-A5B21CD4D70B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0D1A75DB-B9ED-3629-6D1E-EAEA9CE3F569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1A16D5C-EDE0-62EA-BA0B-6D5ECB028A8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DEE8FE-6BA7-7C2D-760D-712D848C7F6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E6D45B-2C76-3F83-6993-F75A3FCED60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EE73560-E243-4141-AA43-8CAD9213DB4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FD7846-5E90-64CA-923A-01A14C9287E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22ACD82-19C8-899C-8C79-8CFC06D79705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두루마리 모양: 가로로 말림 16">
            <a:extLst>
              <a:ext uri="{FF2B5EF4-FFF2-40B4-BE49-F238E27FC236}">
                <a16:creationId xmlns:a16="http://schemas.microsoft.com/office/drawing/2014/main" id="{E6D8EABA-E082-DAE9-9325-F96E5CD84C02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DAF7DF6-1D95-D1D5-1273-15BC8BB84E74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4989B19-2870-C1B2-5476-437C48C2A8AC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81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900984" y="1760393"/>
            <a:ext cx="1921317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Tokenization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4" name="Google Shape;285;p29">
            <a:extLst>
              <a:ext uri="{FF2B5EF4-FFF2-40B4-BE49-F238E27FC236}">
                <a16:creationId xmlns:a16="http://schemas.microsoft.com/office/drawing/2014/main" id="{98BC4A5D-4716-4091-89C8-6AB2ED167ED0}"/>
              </a:ext>
            </a:extLst>
          </p:cNvPr>
          <p:cNvSpPr txBox="1">
            <a:spLocks/>
          </p:cNvSpPr>
          <p:nvPr/>
        </p:nvSpPr>
        <p:spPr>
          <a:xfrm>
            <a:off x="900984" y="2151500"/>
            <a:ext cx="2594838" cy="59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KoBERT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모델을 이용하여 토큰화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3906C6-2245-4F10-B8F8-397C1EE56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510" y="2236740"/>
            <a:ext cx="3094655" cy="438322"/>
          </a:xfrm>
          <a:prstGeom prst="rect">
            <a:avLst/>
          </a:prstGeom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DBEB37A-53C2-4869-AB64-1F9FC52541B6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865583" y="2670185"/>
            <a:ext cx="997378" cy="1007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C9BF7BC-A429-A96D-CB56-1749B8C93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510" y="1706307"/>
            <a:ext cx="3036729" cy="5304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C6D237-98FD-73AA-46F5-DFC59FBE5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592" y="3722725"/>
            <a:ext cx="5982535" cy="552527"/>
          </a:xfrm>
          <a:prstGeom prst="rect">
            <a:avLst/>
          </a:prstGeom>
        </p:spPr>
      </p:pic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6EEF66A0-744E-A872-3E74-F6548BC8C883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72208EF8-A87E-1C4B-2879-0453E162523C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463AE-8B0F-FD96-C170-257913119F69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907D4889-CAA2-936E-205A-7D763283A240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2538FD-B4C5-B923-4885-8B7932DAEAA2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86350B-FEF7-E1FC-7B2F-34BD1A790893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순서도: 준비 12">
            <a:extLst>
              <a:ext uri="{FF2B5EF4-FFF2-40B4-BE49-F238E27FC236}">
                <a16:creationId xmlns:a16="http://schemas.microsoft.com/office/drawing/2014/main" id="{D5441E68-3353-C60A-FC6E-8DA297011C12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순서도: 준비 13">
            <a:extLst>
              <a:ext uri="{FF2B5EF4-FFF2-40B4-BE49-F238E27FC236}">
                <a16:creationId xmlns:a16="http://schemas.microsoft.com/office/drawing/2014/main" id="{1574174C-E1C5-9522-0BD0-BAC1427FC82C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solidFill>
            <a:srgbClr val="FFFF00"/>
          </a:solidFill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949620F-4573-A573-F75A-0BF9F16CC61B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06FC83-B1BE-5921-81EA-3520A8A394A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6B0624-D38D-2037-8191-95295819A49E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371FE8D-0B0F-1395-0645-818AFFF27723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61F700E-D8EF-A0EF-BC75-179486D173B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DD24F31-AE6E-D991-9199-BF993B4043E9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두루마리 모양: 가로로 말림 20">
            <a:extLst>
              <a:ext uri="{FF2B5EF4-FFF2-40B4-BE49-F238E27FC236}">
                <a16:creationId xmlns:a16="http://schemas.microsoft.com/office/drawing/2014/main" id="{EAA817CE-AD5F-84CC-CF64-7C07FEFE1588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BD3EF47-A776-664E-8F97-877DA98F1EEF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349EA45-FC92-88DE-4563-6986D68BC8B2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3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900984" y="1760393"/>
            <a:ext cx="1921317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Tokenization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4" name="Google Shape;285;p29">
            <a:extLst>
              <a:ext uri="{FF2B5EF4-FFF2-40B4-BE49-F238E27FC236}">
                <a16:creationId xmlns:a16="http://schemas.microsoft.com/office/drawing/2014/main" id="{98BC4A5D-4716-4091-89C8-6AB2ED167ED0}"/>
              </a:ext>
            </a:extLst>
          </p:cNvPr>
          <p:cNvSpPr txBox="1">
            <a:spLocks/>
          </p:cNvSpPr>
          <p:nvPr/>
        </p:nvSpPr>
        <p:spPr>
          <a:xfrm>
            <a:off x="900983" y="2151500"/>
            <a:ext cx="3483645" cy="896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데이터셋 전체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text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대해 토큰화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[CLS], [SEP]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 추가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Padding &amp; </a:t>
            </a: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Truncted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통해 문장 패딩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&amp;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길이제한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어텐션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마스크를 통해 </a:t>
            </a: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패딩부분을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무시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AAFCE-47CC-404E-AAE1-C85E1F73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372" y="908999"/>
            <a:ext cx="2354301" cy="210447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5446850-D360-44FA-B022-C6D6E0AB2916}"/>
              </a:ext>
            </a:extLst>
          </p:cNvPr>
          <p:cNvCxnSpPr/>
          <p:nvPr/>
        </p:nvCxnSpPr>
        <p:spPr>
          <a:xfrm>
            <a:off x="4956148" y="3020507"/>
            <a:ext cx="3397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A8AD3DA-9D31-76C4-F300-6B7395CF8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823" y="3029801"/>
            <a:ext cx="3307784" cy="1568254"/>
          </a:xfrm>
          <a:prstGeom prst="rect">
            <a:avLst/>
          </a:prstGeom>
        </p:spPr>
      </p:pic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F11C14E8-ACC0-D19D-61D3-F82656A12B59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B4271469-3748-910D-A9B3-48C24927E83D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9DB940-C338-A460-5BB4-630CA2EE398A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8B1449E4-BCE6-27A0-7B41-99864F8B892B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40F6AC-837F-0B0B-1877-C7359C33D25F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35F081-D545-47DC-C4DD-BE7B7673DF01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순서도: 준비 10">
            <a:extLst>
              <a:ext uri="{FF2B5EF4-FFF2-40B4-BE49-F238E27FC236}">
                <a16:creationId xmlns:a16="http://schemas.microsoft.com/office/drawing/2014/main" id="{CBFF759B-B7E7-F5B7-50DF-6FA6B2825FA0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순서도: 준비 12">
            <a:extLst>
              <a:ext uri="{FF2B5EF4-FFF2-40B4-BE49-F238E27FC236}">
                <a16:creationId xmlns:a16="http://schemas.microsoft.com/office/drawing/2014/main" id="{2612FF32-A122-431D-7F3B-A0ECC7AA6AB9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solidFill>
            <a:srgbClr val="FFFF00"/>
          </a:solidFill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E37A5DD-BCE8-BE3D-46A9-85F08D7E5F0C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D5F74F-F839-A6DD-540A-10237F3562A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3554199-D588-324E-B84B-FDF69B8F955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C8DA6E6-9CC3-FAE1-3660-40D084054E1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32D280-40CA-3E8C-4107-A64834CC344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49D22A-98DC-39B1-02B7-55B2E0AD09DB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두루마리 모양: 가로로 말림 19">
            <a:extLst>
              <a:ext uri="{FF2B5EF4-FFF2-40B4-BE49-F238E27FC236}">
                <a16:creationId xmlns:a16="http://schemas.microsoft.com/office/drawing/2014/main" id="{514A660D-D949-DDF2-FFEF-9B805643C462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C9BD386-A469-3DAF-0353-6A821CBCA951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02E5460-0440-5AD5-17C5-DA54A01CFF4C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83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900984" y="1760393"/>
            <a:ext cx="2404924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 / </a:t>
            </a:r>
            <a:r>
              <a:rPr lang="en-US" altLang="ko-KR" sz="13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Valdation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dataset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59DDD1-25ED-4C64-AE78-2820DC51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479" y="1760393"/>
            <a:ext cx="2747626" cy="1821048"/>
          </a:xfrm>
          <a:prstGeom prst="rect">
            <a:avLst/>
          </a:prstGeom>
        </p:spPr>
      </p:pic>
      <p:sp>
        <p:nvSpPr>
          <p:cNvPr id="28" name="Google Shape;285;p29">
            <a:extLst>
              <a:ext uri="{FF2B5EF4-FFF2-40B4-BE49-F238E27FC236}">
                <a16:creationId xmlns:a16="http://schemas.microsoft.com/office/drawing/2014/main" id="{B80499B0-EC2D-4C30-AC81-A1C70A13C3DB}"/>
              </a:ext>
            </a:extLst>
          </p:cNvPr>
          <p:cNvSpPr txBox="1">
            <a:spLocks/>
          </p:cNvSpPr>
          <p:nvPr/>
        </p:nvSpPr>
        <p:spPr>
          <a:xfrm>
            <a:off x="900983" y="2151500"/>
            <a:ext cx="3755423" cy="86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 : Validation = 9 : 1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비율로 랜덤하게 나누기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모델의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Overfitting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을 방지하기 위한 검증 데이터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모델 학습에 직접적으로 사용되지 않음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60B1000C-C7D3-7D76-DA8F-921CD8717DBE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E75940CD-36E2-A845-518C-31E4F30C4381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434942-326B-75CE-4B50-4C31BC9652A2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FA787448-F38D-28F8-011B-D3CC8A30072E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5F65C1-6ABC-AB24-C2FB-B0A29677DA96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01DE97-431E-9FD7-4273-93DB53717AF6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0EA7E825-5A57-F4B7-A37B-68B452516F68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순서도: 준비 10">
            <a:extLst>
              <a:ext uri="{FF2B5EF4-FFF2-40B4-BE49-F238E27FC236}">
                <a16:creationId xmlns:a16="http://schemas.microsoft.com/office/drawing/2014/main" id="{C25FA7AA-E34B-96D2-E10B-511CD82C2905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ED06EB9-E3AB-7850-132B-238E946604E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49E5DD-C217-D5B0-3C8F-F57D3BB9441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0ACF524-8D0B-57CE-DFEA-DDEA30F3625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1D1DC76-3D5F-2D01-B439-99FC6E3E76D1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13E4DB0-C0B2-6FEC-A694-4A03CD2023D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1710C16-E729-CE6C-47DF-B9BCAB276749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두루마리 모양: 가로로 말림 17">
            <a:extLst>
              <a:ext uri="{FF2B5EF4-FFF2-40B4-BE49-F238E27FC236}">
                <a16:creationId xmlns:a16="http://schemas.microsoft.com/office/drawing/2014/main" id="{9F498EB4-FAE4-A580-DB8A-B43FDBC91874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0BB6454-FF18-531D-A469-CBD5452DF9E3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692BD14-FC9E-F3BE-174C-9E574047FA54}"/>
              </a:ext>
            </a:extLst>
          </p:cNvPr>
          <p:cNvCxnSpPr>
            <a:stCxn id="10" idx="3"/>
            <a:endCxn id="8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3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>
          <a:extLst>
            <a:ext uri="{FF2B5EF4-FFF2-40B4-BE49-F238E27FC236}">
              <a16:creationId xmlns:a16="http://schemas.microsoft.com/office/drawing/2014/main" id="{0032B427-086A-337A-44E3-848539A0D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>
            <a:extLst>
              <a:ext uri="{FF2B5EF4-FFF2-40B4-BE49-F238E27FC236}">
                <a16:creationId xmlns:a16="http://schemas.microsoft.com/office/drawing/2014/main" id="{75D5A66A-11F5-9408-E136-24F0B35A3A7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FA5EBC-0280-0C3A-285B-5B35F0CE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57" y="1808669"/>
            <a:ext cx="1646997" cy="2421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255858-0E11-68D2-501D-858A94E38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860" y="3183429"/>
            <a:ext cx="4386494" cy="1296439"/>
          </a:xfrm>
          <a:prstGeom prst="rect">
            <a:avLst/>
          </a:prstGeom>
        </p:spPr>
      </p:pic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E6D15C4F-FAB6-94E3-A81C-B683A8FAC63B}"/>
              </a:ext>
            </a:extLst>
          </p:cNvPr>
          <p:cNvSpPr txBox="1">
            <a:spLocks/>
          </p:cNvSpPr>
          <p:nvPr/>
        </p:nvSpPr>
        <p:spPr>
          <a:xfrm>
            <a:off x="768927" y="2183951"/>
            <a:ext cx="3866764" cy="68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WandB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- </a:t>
            </a: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머신러닝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실험 추적 및 협업을 위한 도구 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주요 기능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– </a:t>
            </a:r>
            <a:r>
              <a:rPr lang="ko-KR" altLang="en-US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실험 로깅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데이터 시각화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하이퍼파라미터</a:t>
            </a:r>
            <a:r>
              <a:rPr lang="ko-KR" altLang="en-US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튜닝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F5A678-DF27-8011-7736-137367527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658354"/>
            <a:ext cx="4380925" cy="11210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35222E-56F7-FCCB-E856-58B334B938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747" y="2994836"/>
            <a:ext cx="3621763" cy="15005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E635C4-251F-C196-94FE-D08EB30B958E}"/>
              </a:ext>
            </a:extLst>
          </p:cNvPr>
          <p:cNvSpPr txBox="1"/>
          <p:nvPr/>
        </p:nvSpPr>
        <p:spPr>
          <a:xfrm>
            <a:off x="4572000" y="2791932"/>
            <a:ext cx="4363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logging</a:t>
            </a:r>
            <a:endParaRPr lang="ko-KR" altLang="en-US" sz="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D0C39-A2AB-4F69-937D-7D89B1BF6939}"/>
              </a:ext>
            </a:extLst>
          </p:cNvPr>
          <p:cNvSpPr txBox="1"/>
          <p:nvPr/>
        </p:nvSpPr>
        <p:spPr>
          <a:xfrm>
            <a:off x="698747" y="4507462"/>
            <a:ext cx="2968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run</a:t>
            </a:r>
            <a:endParaRPr lang="ko-KR" altLang="en-US" sz="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37210-2B61-1ED0-9A88-130AC0A184F3}"/>
              </a:ext>
            </a:extLst>
          </p:cNvPr>
          <p:cNvSpPr txBox="1"/>
          <p:nvPr/>
        </p:nvSpPr>
        <p:spPr>
          <a:xfrm>
            <a:off x="4594860" y="4479868"/>
            <a:ext cx="914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visualization</a:t>
            </a:r>
            <a:endParaRPr lang="ko-KR" altLang="en-US" sz="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2202CEB-E0FE-FFD5-AF92-96E6C7E77E36}"/>
              </a:ext>
            </a:extLst>
          </p:cNvPr>
          <p:cNvCxnSpPr/>
          <p:nvPr/>
        </p:nvCxnSpPr>
        <p:spPr>
          <a:xfrm>
            <a:off x="4381500" y="3916680"/>
            <a:ext cx="121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1306CEA1-F646-6491-1817-55912001A1F0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train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DFDCF58D-2BB0-3D4A-0D9F-02D60D547065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54DAFD-0274-8ADC-A42B-4D18DA3DFF1E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85E7A2CA-36E1-6C59-E204-9EEA7AB47F5C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2BB6DC-A4C9-0F25-0D75-C01181ADC424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52685B-9A24-AB0C-E81E-4DA76162298B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순서도: 준비 12">
            <a:extLst>
              <a:ext uri="{FF2B5EF4-FFF2-40B4-BE49-F238E27FC236}">
                <a16:creationId xmlns:a16="http://schemas.microsoft.com/office/drawing/2014/main" id="{3ABDD39F-25EF-BAC3-B5FD-314376EE6943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순서도: 준비 13">
            <a:extLst>
              <a:ext uri="{FF2B5EF4-FFF2-40B4-BE49-F238E27FC236}">
                <a16:creationId xmlns:a16="http://schemas.microsoft.com/office/drawing/2014/main" id="{08D8267D-ABFD-F9EA-A420-BBBED52E870F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481FBA2-35DC-DC0F-EE53-89EC408E822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757BDD4-2BDC-9E91-2E42-B05C5225CAA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F13A18A-4B67-A194-0FFB-A32CDF278C3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28156B4-D0E7-754E-F1B3-0F7E052241A0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555BBD-A688-783F-3A5F-4EE2CB6E875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834169-AC16-C49A-CB1D-B5A0C756ADD6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두루마리 모양: 가로로 말림 25">
            <a:extLst>
              <a:ext uri="{FF2B5EF4-FFF2-40B4-BE49-F238E27FC236}">
                <a16:creationId xmlns:a16="http://schemas.microsoft.com/office/drawing/2014/main" id="{AA899771-8FDB-164B-E9E9-38FC7FFD98EE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37A66A6-B040-997C-5410-2512455F11BF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2F646D3D-3F23-EEC4-C1FF-AB3A3F316A08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06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17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Train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3" name="Google Shape;285;p29">
            <a:extLst>
              <a:ext uri="{FF2B5EF4-FFF2-40B4-BE49-F238E27FC236}">
                <a16:creationId xmlns:a16="http://schemas.microsoft.com/office/drawing/2014/main" id="{FD310F6C-C234-45B4-B650-77D049A60A2D}"/>
              </a:ext>
            </a:extLst>
          </p:cNvPr>
          <p:cNvSpPr txBox="1">
            <a:spLocks/>
          </p:cNvSpPr>
          <p:nvPr/>
        </p:nvSpPr>
        <p:spPr>
          <a:xfrm>
            <a:off x="473888" y="1926435"/>
            <a:ext cx="1646997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Hyperparameter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DAC29EE9-17F7-48C8-8F73-2CFB5B1F1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12265"/>
              </p:ext>
            </p:extLst>
          </p:nvPr>
        </p:nvGraphicFramePr>
        <p:xfrm>
          <a:off x="4745782" y="1971497"/>
          <a:ext cx="3924330" cy="1615440"/>
        </p:xfrm>
        <a:graphic>
          <a:graphicData uri="http://schemas.openxmlformats.org/drawingml/2006/table">
            <a:tbl>
              <a:tblPr firstRow="1" bandRow="1">
                <a:tableStyleId>{1ED9B773-3AED-4998-A287-ACBF47BDC8B5}</a:tableStyleId>
              </a:tblPr>
              <a:tblGrid>
                <a:gridCol w="1295430">
                  <a:extLst>
                    <a:ext uri="{9D8B030D-6E8A-4147-A177-3AD203B41FA5}">
                      <a16:colId xmlns:a16="http://schemas.microsoft.com/office/drawing/2014/main" val="15385069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24552"/>
                    </a:ext>
                  </a:extLst>
                </a:gridCol>
              </a:tblGrid>
              <a:tr h="195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hyperparameter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values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51167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epoch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 ~ 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1359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Batch size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8, 16, 32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14810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Optimizer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AdamW</a:t>
                      </a:r>
                      <a:r>
                        <a:rPr lang="en-US" altLang="ko-KR" sz="1000" dirty="0"/>
                        <a:t>( betas(0.9, 0.999), eps = 1e-8, weight decay = 0.01)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41479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Learning rate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2e-5, 3e-5, 5e-5, 1e-4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722067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Method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random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90437"/>
                  </a:ext>
                </a:extLst>
              </a:tr>
            </a:tbl>
          </a:graphicData>
        </a:graphic>
      </p:graphicFrame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72373CDF-C356-9A35-75CA-224393EFEAB6}"/>
              </a:ext>
            </a:extLst>
          </p:cNvPr>
          <p:cNvSpPr txBox="1">
            <a:spLocks/>
          </p:cNvSpPr>
          <p:nvPr/>
        </p:nvSpPr>
        <p:spPr>
          <a:xfrm>
            <a:off x="412928" y="2301202"/>
            <a:ext cx="4730197" cy="45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Method: random(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랜덤 선택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), grid(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모든 조합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), bayes(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베이지안 최적화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)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15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runs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통한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하이퍼파라미터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최적의 값 탐색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59EA80A4-FE78-C78B-8318-812398F2274E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DBEB40-BB82-C5A6-5079-535B094633ED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D880EFBD-B114-CA85-B650-1E6F6620829C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A0CE4B-16F1-227F-328C-BB075FB2FE5C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3312F8-67FA-C9B0-E5D1-A160FDAB1443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순서도: 준비 11">
            <a:extLst>
              <a:ext uri="{FF2B5EF4-FFF2-40B4-BE49-F238E27FC236}">
                <a16:creationId xmlns:a16="http://schemas.microsoft.com/office/drawing/2014/main" id="{C137C9C7-8850-6B9C-3736-32B8DA1307FA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순서도: 준비 12">
            <a:extLst>
              <a:ext uri="{FF2B5EF4-FFF2-40B4-BE49-F238E27FC236}">
                <a16:creationId xmlns:a16="http://schemas.microsoft.com/office/drawing/2014/main" id="{86CB2AC1-F433-6F11-4C3D-4B7313A03C83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15C4F0-BBB5-1F49-3E53-236B46F2DBD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9AF6E4E-12B2-E0DE-45BB-6170040B0029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6227158-71B4-09FE-C3E7-8EFA03334BE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CBA684-5BF1-795E-8ADB-3054649BAA4B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4F0984-A9D5-082F-3A2E-84E56D58F17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44C013-F22B-4EA7-29E7-69D23B9F97E1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두루마리 모양: 가로로 말림 21">
            <a:extLst>
              <a:ext uri="{FF2B5EF4-FFF2-40B4-BE49-F238E27FC236}">
                <a16:creationId xmlns:a16="http://schemas.microsoft.com/office/drawing/2014/main" id="{E0BC8D5D-E1F0-26A1-FD49-61454EDFEC27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C0BA51E-F2EA-A3FB-B98E-D0AD80F40596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DE6E862-BB3E-D5AC-9D5B-61120837F68A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89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>
          <a:extLst>
            <a:ext uri="{FF2B5EF4-FFF2-40B4-BE49-F238E27FC236}">
              <a16:creationId xmlns:a16="http://schemas.microsoft.com/office/drawing/2014/main" id="{D8105ADA-BE81-9FD9-C8A2-82FE51DAF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>
            <a:extLst>
              <a:ext uri="{FF2B5EF4-FFF2-40B4-BE49-F238E27FC236}">
                <a16:creationId xmlns:a16="http://schemas.microsoft.com/office/drawing/2014/main" id="{6C8D301D-79BE-73C1-60AD-5E701A97ED1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18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EB1399A0-0E3A-46D5-DEBD-FF320D7917AC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Accuracy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2" name="Google Shape;285;p29">
            <a:extLst>
              <a:ext uri="{FF2B5EF4-FFF2-40B4-BE49-F238E27FC236}">
                <a16:creationId xmlns:a16="http://schemas.microsoft.com/office/drawing/2014/main" id="{791808B3-A5BA-ADC4-9E59-FAAAA4253FFB}"/>
              </a:ext>
            </a:extLst>
          </p:cNvPr>
          <p:cNvSpPr txBox="1">
            <a:spLocks/>
          </p:cNvSpPr>
          <p:nvPr/>
        </p:nvSpPr>
        <p:spPr>
          <a:xfrm>
            <a:off x="685354" y="1539514"/>
            <a:ext cx="2353768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 Accuracy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A9039E-8C46-D961-6065-0825E622F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815" y="1437114"/>
            <a:ext cx="4547833" cy="1357464"/>
          </a:xfrm>
          <a:prstGeom prst="rect">
            <a:avLst/>
          </a:prstGeom>
        </p:spPr>
      </p:pic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E03CA856-09B5-9555-B51D-2415B4D2C5DF}"/>
              </a:ext>
            </a:extLst>
          </p:cNvPr>
          <p:cNvSpPr txBox="1">
            <a:spLocks/>
          </p:cNvSpPr>
          <p:nvPr/>
        </p:nvSpPr>
        <p:spPr>
          <a:xfrm>
            <a:off x="685354" y="1825164"/>
            <a:ext cx="2149286" cy="193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Best hyperparameter</a:t>
            </a:r>
          </a:p>
          <a:p>
            <a:pPr marL="171450" indent="-171450">
              <a:buSzPct val="100000"/>
              <a:buFontTx/>
              <a:buChar char="-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Batch size 	16 </a:t>
            </a:r>
          </a:p>
          <a:p>
            <a:pPr marL="171450" indent="-171450">
              <a:buSzPct val="100000"/>
              <a:buFontTx/>
              <a:buChar char="-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Epochs 	4</a:t>
            </a:r>
          </a:p>
          <a:p>
            <a:pPr marL="171450" indent="-171450">
              <a:buSzPct val="100000"/>
              <a:buFontTx/>
              <a:buChar char="-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Lr 	2e-5</a:t>
            </a:r>
          </a:p>
          <a:p>
            <a:pPr marL="171450" indent="-171450">
              <a:buSzPct val="100000"/>
              <a:buFontTx/>
              <a:buChar char="-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Run name: crimson-sweep-1</a:t>
            </a:r>
          </a:p>
          <a:p>
            <a:pPr>
              <a:buSzPct val="100000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 loss: 0.79</a:t>
            </a:r>
          </a:p>
          <a:p>
            <a:pPr>
              <a:buSzPct val="100000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 accuracy: 0.84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3D3B31-4C22-9A8B-CF82-F67FD02D768A}"/>
              </a:ext>
            </a:extLst>
          </p:cNvPr>
          <p:cNvSpPr/>
          <p:nvPr/>
        </p:nvSpPr>
        <p:spPr>
          <a:xfrm>
            <a:off x="3102815" y="2301240"/>
            <a:ext cx="112825" cy="990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0D31EE-8A88-B7BC-53E3-81C156CA10AF}"/>
              </a:ext>
            </a:extLst>
          </p:cNvPr>
          <p:cNvSpPr/>
          <p:nvPr/>
        </p:nvSpPr>
        <p:spPr>
          <a:xfrm>
            <a:off x="4184825" y="2100606"/>
            <a:ext cx="112825" cy="990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2C00A9-001C-40A6-4708-EDFE7AB03938}"/>
              </a:ext>
            </a:extLst>
          </p:cNvPr>
          <p:cNvSpPr/>
          <p:nvPr/>
        </p:nvSpPr>
        <p:spPr>
          <a:xfrm>
            <a:off x="5167805" y="2700207"/>
            <a:ext cx="227155" cy="943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DA6A00D-BC17-21FC-BC15-86CF8B5FF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815" y="2914758"/>
            <a:ext cx="3610759" cy="1688539"/>
          </a:xfrm>
          <a:prstGeom prst="rect">
            <a:avLst/>
          </a:prstGeom>
        </p:spPr>
      </p:pic>
      <p:sp>
        <p:nvSpPr>
          <p:cNvPr id="2" name="순서도: 자기 디스크 1">
            <a:extLst>
              <a:ext uri="{FF2B5EF4-FFF2-40B4-BE49-F238E27FC236}">
                <a16:creationId xmlns:a16="http://schemas.microsoft.com/office/drawing/2014/main" id="{34D65A41-1340-B371-8131-FAB4BB64DF5D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B660FB-726B-C97B-DEBB-6DF02EFEE73B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9185A309-5852-FDFC-C892-B2D1E2D3C352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205B17-96E7-7D5B-182A-5382FDBA17B4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C7C55E-C277-EACE-7F14-F3FEA2111EE1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FFDC948A-A879-126A-F1E9-C8B212D1CBD9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순서도: 준비 10">
            <a:extLst>
              <a:ext uri="{FF2B5EF4-FFF2-40B4-BE49-F238E27FC236}">
                <a16:creationId xmlns:a16="http://schemas.microsoft.com/office/drawing/2014/main" id="{C789F6D2-BB38-7EBA-82D0-EA0AD8B09456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6847E4-E0CD-58B2-9E51-ED91DA1439B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6DE7293-A85F-1637-712B-0FCA9C0951D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ACB08AB-3E99-3122-4B40-FBBE93E4807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19BD79-86D6-1E9B-9A8B-9500E982976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C4E008D-A243-2E33-F5C3-4C2AE36BDEB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32B79A6-F4EA-8587-53EC-DE5DA5D5DA08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두루마리 모양: 가로로 말림 22">
            <a:extLst>
              <a:ext uri="{FF2B5EF4-FFF2-40B4-BE49-F238E27FC236}">
                <a16:creationId xmlns:a16="http://schemas.microsoft.com/office/drawing/2014/main" id="{64AB6F07-8184-893E-CCA6-6D0C5B8555E5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9B2A9B8-8579-1FB6-9933-11074228A649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44D48A4-9986-135B-0AC9-7AC42C4D8998}"/>
              </a:ext>
            </a:extLst>
          </p:cNvPr>
          <p:cNvCxnSpPr>
            <a:stCxn id="10" idx="3"/>
            <a:endCxn id="6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>
          <a:extLst>
            <a:ext uri="{FF2B5EF4-FFF2-40B4-BE49-F238E27FC236}">
              <a16:creationId xmlns:a16="http://schemas.microsoft.com/office/drawing/2014/main" id="{95EA39A4-5258-C626-2038-D6303C7A9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>
            <a:extLst>
              <a:ext uri="{FF2B5EF4-FFF2-40B4-BE49-F238E27FC236}">
                <a16:creationId xmlns:a16="http://schemas.microsoft.com/office/drawing/2014/main" id="{EE9F951E-DBE8-913C-BB83-200C0427CA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19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FFBCADF7-4271-52E9-E181-07F15F7CD3DE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Results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C84E5806-FA8E-9DF3-FF1C-6A56BB6D3D4B}"/>
              </a:ext>
            </a:extLst>
          </p:cNvPr>
          <p:cNvSpPr txBox="1">
            <a:spLocks/>
          </p:cNvSpPr>
          <p:nvPr/>
        </p:nvSpPr>
        <p:spPr>
          <a:xfrm>
            <a:off x="685354" y="1539514"/>
            <a:ext cx="2353768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Test Accuracy</a:t>
            </a: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4DEFDB58-0366-2C27-2D9B-10E134366E5A}"/>
              </a:ext>
            </a:extLst>
          </p:cNvPr>
          <p:cNvSpPr txBox="1">
            <a:spLocks/>
          </p:cNvSpPr>
          <p:nvPr/>
        </p:nvSpPr>
        <p:spPr>
          <a:xfrm>
            <a:off x="685354" y="1825164"/>
            <a:ext cx="3322766" cy="193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Run name: crimson-sweep-1</a:t>
            </a:r>
          </a:p>
          <a:p>
            <a:pPr>
              <a:buSzPct val="100000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 loss: 0.79</a:t>
            </a:r>
          </a:p>
          <a:p>
            <a:pPr>
              <a:buSzPct val="100000"/>
            </a:pP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 accuracy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0.84</a:t>
            </a:r>
          </a:p>
          <a:p>
            <a:pPr>
              <a:buSzPct val="100000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Test loss: 0.19</a:t>
            </a:r>
          </a:p>
          <a:p>
            <a:pPr>
              <a:buSzPct val="100000"/>
            </a:pP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Test accuracy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0.96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D3FB8B-FB3E-AA4C-E184-2B5EB0497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52" y="2938639"/>
            <a:ext cx="1948967" cy="1742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9F7F5E-16B3-E75F-A0CD-508052372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083" y="1399245"/>
            <a:ext cx="2033067" cy="16721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67EDEE-69D3-B1CF-62F8-06F8482E7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199" y="3110277"/>
            <a:ext cx="5134880" cy="89497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8D87BB-94FD-16B3-73C7-C4F4BA1CC637}"/>
              </a:ext>
            </a:extLst>
          </p:cNvPr>
          <p:cNvSpPr/>
          <p:nvPr/>
        </p:nvSpPr>
        <p:spPr>
          <a:xfrm>
            <a:off x="842945" y="4208953"/>
            <a:ext cx="1760339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D5867B60-96D0-3F71-047A-0D727E42AE51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666F6A-8E82-E1D7-039E-BEF8A6C210BA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5D42BB02-A845-E13D-7149-52A99F1A233B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009556-8B8B-06EE-EA7C-56DFE93074E8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546A1-BFF4-8473-A351-13E7C8E33218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순서도: 준비 13">
            <a:extLst>
              <a:ext uri="{FF2B5EF4-FFF2-40B4-BE49-F238E27FC236}">
                <a16:creationId xmlns:a16="http://schemas.microsoft.com/office/drawing/2014/main" id="{D9AC27B5-8BB8-52A7-1481-2B6503329911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순서도: 준비 14">
            <a:extLst>
              <a:ext uri="{FF2B5EF4-FFF2-40B4-BE49-F238E27FC236}">
                <a16:creationId xmlns:a16="http://schemas.microsoft.com/office/drawing/2014/main" id="{8785841A-C777-87CE-3A75-B20BA3E6DBDA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8F2AA30-47A1-7280-C784-4CA63DB7266A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BCA908B-B65D-299D-1E9E-8F7006159C81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7DD5BF-277B-BF58-59E2-D8A0C9CF034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C973912-A275-9CA2-9EC4-46BEAFE54425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44BD894-73D6-F2C3-F603-545055DCC37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EACD03E-FDD9-0E5B-7045-4AA78FC00BE8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두루마리 모양: 가로로 말림 21">
            <a:extLst>
              <a:ext uri="{FF2B5EF4-FFF2-40B4-BE49-F238E27FC236}">
                <a16:creationId xmlns:a16="http://schemas.microsoft.com/office/drawing/2014/main" id="{31080891-B116-0948-60B7-B8026BEAE1E6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solidFill>
            <a:srgbClr val="FFFF00"/>
          </a:solidFill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44D8A1B-2FD9-A98E-AE58-449390A77961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215B508-724D-AC42-E2FC-44A54C896A77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7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7F4BC116-1494-6FEA-4569-154505FB9A70}"/>
              </a:ext>
            </a:extLst>
          </p:cNvPr>
          <p:cNvSpPr txBox="1">
            <a:spLocks/>
          </p:cNvSpPr>
          <p:nvPr/>
        </p:nvSpPr>
        <p:spPr>
          <a:xfrm>
            <a:off x="291386" y="1154737"/>
            <a:ext cx="2176149" cy="129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 review</a:t>
            </a:r>
          </a:p>
          <a:p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Experiments</a:t>
            </a:r>
            <a:b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3.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conclusion</a:t>
            </a: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DA5BC1DC-5537-1DF6-541B-FC4ECFA79348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Contents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20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3. Conclusion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CD33F-2BA3-36FD-1E1F-7B89BF46F532}"/>
              </a:ext>
            </a:extLst>
          </p:cNvPr>
          <p:cNvSpPr txBox="1"/>
          <p:nvPr/>
        </p:nvSpPr>
        <p:spPr>
          <a:xfrm>
            <a:off x="636017" y="2082806"/>
            <a:ext cx="73689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16 Batch size, 4 epoch, 2e-5 learning rate 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일 때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 accuracy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제일 높다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 accuracy=</a:t>
            </a:r>
            <a:r>
              <a:rPr lang="en-US" altLang="ko-KR" b="1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0.84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Test accuracy=</a:t>
            </a:r>
            <a:r>
              <a:rPr lang="en-US" altLang="ko-KR" b="1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0.96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모델이 검증 데이터보다 테스트 데이터의 패턴을 더 잘 학습했을 가능성</a:t>
            </a:r>
            <a:endParaRPr lang="en-US" altLang="ko-KR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데이터셋 </a:t>
            </a:r>
            <a:r>
              <a:rPr lang="ko-KR" altLang="en-US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라벨별 분포 확인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해보았으나 고르게 분포되어 있음</a:t>
            </a:r>
            <a:endParaRPr lang="en-US" altLang="ko-KR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56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21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Google Shape;285;p29">
            <a:extLst>
              <a:ext uri="{FF2B5EF4-FFF2-40B4-BE49-F238E27FC236}">
                <a16:creationId xmlns:a16="http://schemas.microsoft.com/office/drawing/2014/main" id="{64E3C261-5B1F-48C6-92F4-8F1B0B95F3D6}"/>
              </a:ext>
            </a:extLst>
          </p:cNvPr>
          <p:cNvSpPr txBox="1">
            <a:spLocks/>
          </p:cNvSpPr>
          <p:nvPr/>
        </p:nvSpPr>
        <p:spPr>
          <a:xfrm>
            <a:off x="1749410" y="2361039"/>
            <a:ext cx="5645180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3311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77ABCD1A-B233-DC31-FE40-4F75005DBC67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6" name="Google Shape;285;p29">
            <a:extLst>
              <a:ext uri="{FF2B5EF4-FFF2-40B4-BE49-F238E27FC236}">
                <a16:creationId xmlns:a16="http://schemas.microsoft.com/office/drawing/2014/main" id="{C002EA4E-A08B-5EEE-9F54-72D918EA3520}"/>
              </a:ext>
            </a:extLst>
          </p:cNvPr>
          <p:cNvSpPr txBox="1">
            <a:spLocks/>
          </p:cNvSpPr>
          <p:nvPr/>
        </p:nvSpPr>
        <p:spPr>
          <a:xfrm>
            <a:off x="1978332" y="1379993"/>
            <a:ext cx="3999530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WordPiece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Tokenizer</a:t>
            </a: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36F04244-A98F-1EEE-1403-09C5B4FBF7B4}"/>
              </a:ext>
            </a:extLst>
          </p:cNvPr>
          <p:cNvSpPr txBox="1">
            <a:spLocks/>
          </p:cNvSpPr>
          <p:nvPr/>
        </p:nvSpPr>
        <p:spPr>
          <a:xfrm>
            <a:off x="1978332" y="1680117"/>
            <a:ext cx="5736036" cy="99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단어를 작은 단위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</a:t>
            </a: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subword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)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로 분할하여 </a:t>
            </a: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토큰화하는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방식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OOV(Out Of Vocabulary)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문제를 해결하고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일반적인 단어는 효율적으로 표현 가능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빈도가 높은 단어는 분할하지 않고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Vocabulary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추가 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빈도가 낮은 단어는 더 작은 </a:t>
            </a: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subword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로 분할되어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Vocabulary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추가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B4F90D-6CE3-752F-C5F9-935400E7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622" y="2529890"/>
            <a:ext cx="3548755" cy="18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78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A178205C-9EFC-41D0-B287-8FF07FCF1DBB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8527E357-CF9F-4B30-8DA7-C1AE63EDFF43}"/>
              </a:ext>
            </a:extLst>
          </p:cNvPr>
          <p:cNvSpPr txBox="1">
            <a:spLocks/>
          </p:cNvSpPr>
          <p:nvPr/>
        </p:nvSpPr>
        <p:spPr>
          <a:xfrm>
            <a:off x="365314" y="1618633"/>
            <a:ext cx="3231325" cy="29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ELMo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(Embeddings from Language Models)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46B342B9-6258-0B83-70B8-D5E0F56BB377}"/>
              </a:ext>
            </a:extLst>
          </p:cNvPr>
          <p:cNvSpPr txBox="1">
            <a:spLocks/>
          </p:cNvSpPr>
          <p:nvPr/>
        </p:nvSpPr>
        <p:spPr>
          <a:xfrm>
            <a:off x="365314" y="1922150"/>
            <a:ext cx="3795206" cy="99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BiLSTM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구조를 통해 문맥을 반영하는 단어 </a:t>
            </a: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임베딩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제공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모델에서 사용할 수 있는 문맥적 단어 표현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Word2Vec, </a:t>
            </a: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GloVe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보다 문맥 정보를 더 잘 반영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다양한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에서 성능 향상 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81F26092-C859-2A41-6311-DBB4C2C569AF}"/>
              </a:ext>
            </a:extLst>
          </p:cNvPr>
          <p:cNvSpPr txBox="1">
            <a:spLocks/>
          </p:cNvSpPr>
          <p:nvPr/>
        </p:nvSpPr>
        <p:spPr>
          <a:xfrm>
            <a:off x="4756123" y="1618633"/>
            <a:ext cx="3231325" cy="29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GPT-1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(Generative Pre-trained Transformer)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3830F6AF-E293-3047-EE94-433B2301B99E}"/>
              </a:ext>
            </a:extLst>
          </p:cNvPr>
          <p:cNvSpPr txBox="1">
            <a:spLocks/>
          </p:cNvSpPr>
          <p:nvPr/>
        </p:nvSpPr>
        <p:spPr>
          <a:xfrm>
            <a:off x="4756123" y="1916804"/>
            <a:ext cx="4624400" cy="99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Transformer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Decoder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구조만을 활용 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Pre-tuning + Fine-tuning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병렬 연산이 가능하여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LSTM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보다 효율적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학습 데이터가 많을수록 성능 향상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단방향 구조로 전체 문맥을 반영하기 어려움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84638D-C6FB-6099-3179-083A5BB8C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60" y="3016174"/>
            <a:ext cx="4807480" cy="14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87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>
          <a:extLst>
            <a:ext uri="{FF2B5EF4-FFF2-40B4-BE49-F238E27FC236}">
              <a16:creationId xmlns:a16="http://schemas.microsoft.com/office/drawing/2014/main" id="{F6C77380-0A0C-DDD7-4CA2-CACFD83E0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>
            <a:extLst>
              <a:ext uri="{FF2B5EF4-FFF2-40B4-BE49-F238E27FC236}">
                <a16:creationId xmlns:a16="http://schemas.microsoft.com/office/drawing/2014/main" id="{C3E7CA44-E2BD-46B4-07AB-F0AF146AE8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9F76154-3F50-01DF-433D-F1983C37CDA1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264231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B7E997B3-A755-04B3-2706-0044DA67BA29}"/>
              </a:ext>
            </a:extLst>
          </p:cNvPr>
          <p:cNvSpPr txBox="1">
            <a:spLocks/>
          </p:cNvSpPr>
          <p:nvPr/>
        </p:nvSpPr>
        <p:spPr>
          <a:xfrm>
            <a:off x="4232586" y="1448841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monologg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/</a:t>
            </a: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kobert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Tokenization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24AF77-6A28-3451-3E20-52A8F0BCF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19" y="2601667"/>
            <a:ext cx="3094655" cy="4383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FD93EF-FA33-4D0F-FA3E-84482CF99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586" y="1809715"/>
            <a:ext cx="2549779" cy="2364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709A3EF-2C9B-2E4A-3866-9C14EE437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588" y="2658122"/>
            <a:ext cx="4571123" cy="162706"/>
          </a:xfrm>
          <a:prstGeom prst="rect">
            <a:avLst/>
          </a:prstGeom>
        </p:spPr>
      </p:pic>
      <p:sp>
        <p:nvSpPr>
          <p:cNvPr id="16" name="Google Shape;285;p29">
            <a:extLst>
              <a:ext uri="{FF2B5EF4-FFF2-40B4-BE49-F238E27FC236}">
                <a16:creationId xmlns:a16="http://schemas.microsoft.com/office/drawing/2014/main" id="{F2C6B8C4-15A9-CCF5-99FC-F08E29DF09C6}"/>
              </a:ext>
            </a:extLst>
          </p:cNvPr>
          <p:cNvSpPr txBox="1">
            <a:spLocks/>
          </p:cNvSpPr>
          <p:nvPr/>
        </p:nvSpPr>
        <p:spPr>
          <a:xfrm>
            <a:off x="4232587" y="2170065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skt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/</a:t>
            </a: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kobert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v1 Tokenization</a:t>
            </a:r>
          </a:p>
        </p:txBody>
      </p:sp>
      <p:sp>
        <p:nvSpPr>
          <p:cNvPr id="23" name="Google Shape;285;p29">
            <a:extLst>
              <a:ext uri="{FF2B5EF4-FFF2-40B4-BE49-F238E27FC236}">
                <a16:creationId xmlns:a16="http://schemas.microsoft.com/office/drawing/2014/main" id="{D7E476FC-7FAC-40CE-E1B5-BB5A68FA6BDB}"/>
              </a:ext>
            </a:extLst>
          </p:cNvPr>
          <p:cNvSpPr txBox="1">
            <a:spLocks/>
          </p:cNvSpPr>
          <p:nvPr/>
        </p:nvSpPr>
        <p:spPr>
          <a:xfrm>
            <a:off x="4232587" y="3140891"/>
            <a:ext cx="464471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lnSpc>
                <a:spcPts val="1425"/>
              </a:lnSpc>
            </a:pP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nlpodyssey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bert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-multilingual-uncased-geo-countries-headlines</a:t>
            </a:r>
            <a:br>
              <a:rPr lang="en-US" altLang="ko-KR" sz="1100" dirty="0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Tokenization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072E8A2-AB95-66C9-A9BB-447CA45F3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586" y="3715192"/>
            <a:ext cx="4644714" cy="20915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81CB970-2592-3660-FF63-C83C07287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819" y="1974976"/>
            <a:ext cx="2319635" cy="596774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1623774-F7E7-2290-D608-5FA35E940D04}"/>
              </a:ext>
            </a:extLst>
          </p:cNvPr>
          <p:cNvCxnSpPr/>
          <p:nvPr/>
        </p:nvCxnSpPr>
        <p:spPr>
          <a:xfrm>
            <a:off x="3581400" y="2658122"/>
            <a:ext cx="39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72F5CD-AEE8-9BEB-0020-76C4CA63A8F8}"/>
              </a:ext>
            </a:extLst>
          </p:cNvPr>
          <p:cNvCxnSpPr/>
          <p:nvPr/>
        </p:nvCxnSpPr>
        <p:spPr>
          <a:xfrm>
            <a:off x="4160520" y="1522041"/>
            <a:ext cx="0" cy="2402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285;p29">
            <a:extLst>
              <a:ext uri="{FF2B5EF4-FFF2-40B4-BE49-F238E27FC236}">
                <a16:creationId xmlns:a16="http://schemas.microsoft.com/office/drawing/2014/main" id="{6B00B2D7-3837-5DF3-437F-90129DAAEC46}"/>
              </a:ext>
            </a:extLst>
          </p:cNvPr>
          <p:cNvSpPr txBox="1">
            <a:spLocks/>
          </p:cNvSpPr>
          <p:nvPr/>
        </p:nvSpPr>
        <p:spPr>
          <a:xfrm>
            <a:off x="244810" y="964735"/>
            <a:ext cx="2904423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다른 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모델의 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Tokenization</a:t>
            </a:r>
          </a:p>
        </p:txBody>
      </p:sp>
    </p:spTree>
    <p:extLst>
      <p:ext uri="{BB962C8B-B14F-4D97-AF65-F5344CB8AC3E}">
        <p14:creationId xmlns:p14="http://schemas.microsoft.com/office/powerpoint/2010/main" val="2349893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>
          <a:extLst>
            <a:ext uri="{FF2B5EF4-FFF2-40B4-BE49-F238E27FC236}">
              <a16:creationId xmlns:a16="http://schemas.microsoft.com/office/drawing/2014/main" id="{E8B0E689-FE2F-B1FF-C986-DF8D1BF5A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>
            <a:extLst>
              <a:ext uri="{FF2B5EF4-FFF2-40B4-BE49-F238E27FC236}">
                <a16:creationId xmlns:a16="http://schemas.microsoft.com/office/drawing/2014/main" id="{8185784F-131B-FFF9-F2FA-33981D18F6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A0567C02-8E73-4345-DAA2-0CC4B5587C1F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16593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A40BF500-39BE-3FF6-2792-7AEEB629BE25}"/>
              </a:ext>
            </a:extLst>
          </p:cNvPr>
          <p:cNvSpPr txBox="1">
            <a:spLocks/>
          </p:cNvSpPr>
          <p:nvPr/>
        </p:nvSpPr>
        <p:spPr>
          <a:xfrm>
            <a:off x="244810" y="1316224"/>
            <a:ext cx="2904423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monologg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/</a:t>
            </a: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kobert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train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D957A9-7764-FDE9-1A36-4052A05D9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352" y="2951881"/>
            <a:ext cx="4572000" cy="1324934"/>
          </a:xfrm>
          <a:prstGeom prst="rect">
            <a:avLst/>
          </a:prstGeom>
        </p:spPr>
      </p:pic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AFF359E1-38E8-D050-0012-716450A1231B}"/>
              </a:ext>
            </a:extLst>
          </p:cNvPr>
          <p:cNvSpPr txBox="1">
            <a:spLocks/>
          </p:cNvSpPr>
          <p:nvPr/>
        </p:nvSpPr>
        <p:spPr>
          <a:xfrm>
            <a:off x="244810" y="1600683"/>
            <a:ext cx="4624400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10 runs, 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Best: 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32 batch size, 4 epochs, </a:t>
            </a:r>
            <a:r>
              <a:rPr lang="en-US" altLang="ko-KR" sz="9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lr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= 2e-5, train loss= 0.48</a:t>
            </a: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22C46022-1819-A1F4-0D88-E363E433A81F}"/>
              </a:ext>
            </a:extLst>
          </p:cNvPr>
          <p:cNvSpPr txBox="1">
            <a:spLocks/>
          </p:cNvSpPr>
          <p:nvPr/>
        </p:nvSpPr>
        <p:spPr>
          <a:xfrm>
            <a:off x="244810" y="3148448"/>
            <a:ext cx="4258610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lnSpc>
                <a:spcPts val="1425"/>
              </a:lnSpc>
            </a:pP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nlpodyssey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bert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-multilingual-uncased-geo-countries-headlines</a:t>
            </a:r>
          </a:p>
        </p:txBody>
      </p:sp>
      <p:sp>
        <p:nvSpPr>
          <p:cNvPr id="12" name="Google Shape;285;p29">
            <a:extLst>
              <a:ext uri="{FF2B5EF4-FFF2-40B4-BE49-F238E27FC236}">
                <a16:creationId xmlns:a16="http://schemas.microsoft.com/office/drawing/2014/main" id="{23045214-AFC2-0E2A-2F88-5A2A5F6410A8}"/>
              </a:ext>
            </a:extLst>
          </p:cNvPr>
          <p:cNvSpPr txBox="1">
            <a:spLocks/>
          </p:cNvSpPr>
          <p:nvPr/>
        </p:nvSpPr>
        <p:spPr>
          <a:xfrm>
            <a:off x="244810" y="3460884"/>
            <a:ext cx="4624400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30 runs, 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Best: 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32 batch size, 3 epochs, </a:t>
            </a:r>
            <a:r>
              <a:rPr lang="en-US" altLang="ko-KR" sz="9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lr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= 5e-5, train loss= 1.58 </a:t>
            </a:r>
          </a:p>
          <a:p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                        Validation accuracy: 0.76</a:t>
            </a:r>
          </a:p>
          <a:p>
            <a:endParaRPr lang="en-US" altLang="ko-KR" sz="9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49DD111-847E-F060-E86C-B053FCED7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352" y="1142844"/>
            <a:ext cx="4572000" cy="1351198"/>
          </a:xfrm>
          <a:prstGeom prst="rect">
            <a:avLst/>
          </a:prstGeom>
        </p:spPr>
      </p:pic>
      <p:sp>
        <p:nvSpPr>
          <p:cNvPr id="15" name="Google Shape;285;p29">
            <a:extLst>
              <a:ext uri="{FF2B5EF4-FFF2-40B4-BE49-F238E27FC236}">
                <a16:creationId xmlns:a16="http://schemas.microsoft.com/office/drawing/2014/main" id="{50948F05-2292-EB30-A91D-7149D840D67B}"/>
              </a:ext>
            </a:extLst>
          </p:cNvPr>
          <p:cNvSpPr txBox="1">
            <a:spLocks/>
          </p:cNvSpPr>
          <p:nvPr/>
        </p:nvSpPr>
        <p:spPr>
          <a:xfrm>
            <a:off x="244810" y="964735"/>
            <a:ext cx="2904423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다른 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 </a:t>
            </a:r>
            <a:r>
              <a:rPr lang="ko-KR" altLang="en-US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모델들의 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Fine-tuning</a:t>
            </a:r>
          </a:p>
        </p:txBody>
      </p:sp>
    </p:spTree>
    <p:extLst>
      <p:ext uri="{BB962C8B-B14F-4D97-AF65-F5344CB8AC3E}">
        <p14:creationId xmlns:p14="http://schemas.microsoft.com/office/powerpoint/2010/main" val="650812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>
          <a:extLst>
            <a:ext uri="{FF2B5EF4-FFF2-40B4-BE49-F238E27FC236}">
              <a16:creationId xmlns:a16="http://schemas.microsoft.com/office/drawing/2014/main" id="{5E9F36E8-276B-6B6F-3294-4CD937691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>
            <a:extLst>
              <a:ext uri="{FF2B5EF4-FFF2-40B4-BE49-F238E27FC236}">
                <a16:creationId xmlns:a16="http://schemas.microsoft.com/office/drawing/2014/main" id="{1B908BD9-7208-15CB-8292-B018FF84C54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FB1498C5-0D48-73FD-1046-526B71E59F01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1A0D7B1D-BD60-FC34-C38D-8E1D6B818F95}"/>
              </a:ext>
            </a:extLst>
          </p:cNvPr>
          <p:cNvSpPr txBox="1">
            <a:spLocks/>
          </p:cNvSpPr>
          <p:nvPr/>
        </p:nvSpPr>
        <p:spPr>
          <a:xfrm>
            <a:off x="812942" y="1609977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Hyperparameter code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12A41A-0665-8C7A-6B03-D17719744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42" y="2046567"/>
            <a:ext cx="2997398" cy="1035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6B1ECA-4E53-0914-A7CA-A0210D2A4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221" y="1236370"/>
            <a:ext cx="1222882" cy="31412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41E004-10A8-67FD-3BF1-5EA600B19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422" y="1835294"/>
            <a:ext cx="2657846" cy="971686"/>
          </a:xfrm>
          <a:prstGeom prst="rect">
            <a:avLst/>
          </a:prstGeom>
        </p:spPr>
      </p:pic>
      <p:sp>
        <p:nvSpPr>
          <p:cNvPr id="11" name="Google Shape;285;p29">
            <a:extLst>
              <a:ext uri="{FF2B5EF4-FFF2-40B4-BE49-F238E27FC236}">
                <a16:creationId xmlns:a16="http://schemas.microsoft.com/office/drawing/2014/main" id="{12067A8E-9AB1-AB27-3CB3-BBBD8BFF5145}"/>
              </a:ext>
            </a:extLst>
          </p:cNvPr>
          <p:cNvSpPr txBox="1">
            <a:spLocks/>
          </p:cNvSpPr>
          <p:nvPr/>
        </p:nvSpPr>
        <p:spPr>
          <a:xfrm>
            <a:off x="4649211" y="902745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WandB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hyperparameter </a:t>
            </a:r>
          </a:p>
        </p:txBody>
      </p:sp>
      <p:sp>
        <p:nvSpPr>
          <p:cNvPr id="12" name="Google Shape;285;p29">
            <a:extLst>
              <a:ext uri="{FF2B5EF4-FFF2-40B4-BE49-F238E27FC236}">
                <a16:creationId xmlns:a16="http://schemas.microsoft.com/office/drawing/2014/main" id="{A4E73E50-B1EF-4937-6600-C089331CA248}"/>
              </a:ext>
            </a:extLst>
          </p:cNvPr>
          <p:cNvSpPr txBox="1">
            <a:spLocks/>
          </p:cNvSpPr>
          <p:nvPr/>
        </p:nvSpPr>
        <p:spPr>
          <a:xfrm>
            <a:off x="244810" y="964735"/>
            <a:ext cx="3999530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WandB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ko-KR" altLang="en-US" sz="13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하이퍼파라미터</a:t>
            </a:r>
            <a:r>
              <a:rPr lang="ko-KR" altLang="en-US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입력 확인</a:t>
            </a:r>
            <a:endParaRPr lang="en-US" altLang="ko-KR" sz="13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58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27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39D4BD47-F3A4-EB6F-B6F8-C97EA1D73B23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76E0C935-41AE-D214-9318-68A8643177B0}"/>
              </a:ext>
            </a:extLst>
          </p:cNvPr>
          <p:cNvSpPr txBox="1">
            <a:spLocks/>
          </p:cNvSpPr>
          <p:nvPr/>
        </p:nvSpPr>
        <p:spPr>
          <a:xfrm>
            <a:off x="524699" y="1211031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Validation,</a:t>
            </a: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Test dataset label</a:t>
            </a: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분포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5B72E2-A172-1389-B7B8-121331572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14" y="1997091"/>
            <a:ext cx="3145526" cy="22210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33E1FE-29E9-B8A1-C675-7FEBA00E9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557" y="2057544"/>
            <a:ext cx="3838143" cy="19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6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08;p58">
            <a:extLst>
              <a:ext uri="{FF2B5EF4-FFF2-40B4-BE49-F238E27FC236}">
                <a16:creationId xmlns:a16="http://schemas.microsoft.com/office/drawing/2014/main" id="{ED1E9BFB-50D8-4484-81B2-6ACDAF7729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2D9A5113-F034-435C-A9C4-A69938C93AA8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25221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4D1F348F-CEA8-4CB5-A732-B8FFE375366D}"/>
              </a:ext>
            </a:extLst>
          </p:cNvPr>
          <p:cNvSpPr txBox="1">
            <a:spLocks/>
          </p:cNvSpPr>
          <p:nvPr/>
        </p:nvSpPr>
        <p:spPr>
          <a:xfrm>
            <a:off x="528846" y="987347"/>
            <a:ext cx="5226911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언어 모델의 </a:t>
            </a: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사전 학습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향상시키는 데 효과적임이 입증됨</a:t>
            </a:r>
            <a:endParaRPr lang="en-US" altLang="ko-KR" sz="12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08A6E83E-1595-41FB-A77C-44CB42F8A797}"/>
              </a:ext>
            </a:extLst>
          </p:cNvPr>
          <p:cNvSpPr txBox="1">
            <a:spLocks/>
          </p:cNvSpPr>
          <p:nvPr/>
        </p:nvSpPr>
        <p:spPr>
          <a:xfrm>
            <a:off x="528847" y="1799800"/>
            <a:ext cx="4472927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사전 학습된 언어 표현을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downstream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적용하는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두가지 전략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FD23A284-F0DA-42F2-AED0-AEE299F0205D}"/>
              </a:ext>
            </a:extLst>
          </p:cNvPr>
          <p:cNvSpPr txBox="1">
            <a:spLocks/>
          </p:cNvSpPr>
          <p:nvPr/>
        </p:nvSpPr>
        <p:spPr>
          <a:xfrm>
            <a:off x="528845" y="2112829"/>
            <a:ext cx="7495191" cy="93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   Fine-tuning Approaches: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특정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맞게 사전 학습된 모델 파라미터를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미세 조정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하고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최소한의 추가적인 파라미터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더함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                                                 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대표적인 모델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–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GPT</a:t>
            </a:r>
          </a:p>
          <a:p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   Feature-based Approaches: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사전 학습된 모델을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고정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(Freeze)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시키고 특정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위한 특징 추출로 사용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                                                       대표적인 모델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ELMo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14FB3E-58DF-43F2-ADC7-765CEA059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60" y="3063277"/>
            <a:ext cx="4807480" cy="1483897"/>
          </a:xfrm>
          <a:prstGeom prst="rect">
            <a:avLst/>
          </a:prstGeom>
        </p:spPr>
      </p:pic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40C280E9-C421-C5CD-28FA-1B282B02A685}"/>
              </a:ext>
            </a:extLst>
          </p:cNvPr>
          <p:cNvSpPr txBox="1">
            <a:spLocks/>
          </p:cNvSpPr>
          <p:nvPr/>
        </p:nvSpPr>
        <p:spPr>
          <a:xfrm>
            <a:off x="556846" y="1172401"/>
            <a:ext cx="3603674" cy="24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700" b="0" i="1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(Dai and Le, 2015; Peters et al., 2018a; Radford et al., 2018; Howard and Ruder, 2018)</a:t>
            </a:r>
          </a:p>
        </p:txBody>
      </p:sp>
    </p:spTree>
    <p:extLst>
      <p:ext uri="{BB962C8B-B14F-4D97-AF65-F5344CB8AC3E}">
        <p14:creationId xmlns:p14="http://schemas.microsoft.com/office/powerpoint/2010/main" val="394421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586461" y="811612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EB3A3E4F-7B9C-48D4-BC66-9E93B08E1132}"/>
              </a:ext>
            </a:extLst>
          </p:cNvPr>
          <p:cNvSpPr txBox="1">
            <a:spLocks/>
          </p:cNvSpPr>
          <p:nvPr/>
        </p:nvSpPr>
        <p:spPr>
          <a:xfrm>
            <a:off x="525245" y="1181608"/>
            <a:ext cx="754480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는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양방향 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transformer encoder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구조를 통해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Fine-tuning Approaches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효과적으로 수행할 수 있도록 설계된 모델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E162AA1E-CDA0-4F90-9F77-9F82CF053988}"/>
              </a:ext>
            </a:extLst>
          </p:cNvPr>
          <p:cNvSpPr txBox="1">
            <a:spLocks/>
          </p:cNvSpPr>
          <p:nvPr/>
        </p:nvSpPr>
        <p:spPr>
          <a:xfrm>
            <a:off x="517896" y="2425477"/>
            <a:ext cx="4873147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Context: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단어의 앞뒤 문맥을 동시에 고려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Self-Attention Mechanism: Transformer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핵심 개념인 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Self-Attention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활용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D8BF32-A23F-4DFD-A7D1-7285C5714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1" y="2973873"/>
            <a:ext cx="1819529" cy="1629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372DA5-0EE7-488C-8601-DF7210F4F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037" y="1486769"/>
            <a:ext cx="1841535" cy="1347871"/>
          </a:xfrm>
          <a:prstGeom prst="rect">
            <a:avLst/>
          </a:prstGeom>
        </p:spPr>
      </p:pic>
      <p:sp>
        <p:nvSpPr>
          <p:cNvPr id="14" name="Google Shape;285;p29">
            <a:extLst>
              <a:ext uri="{FF2B5EF4-FFF2-40B4-BE49-F238E27FC236}">
                <a16:creationId xmlns:a16="http://schemas.microsoft.com/office/drawing/2014/main" id="{F62C0FBF-22A5-4C06-9AA2-9C8218B1714D}"/>
              </a:ext>
            </a:extLst>
          </p:cNvPr>
          <p:cNvSpPr txBox="1">
            <a:spLocks/>
          </p:cNvSpPr>
          <p:nvPr/>
        </p:nvSpPr>
        <p:spPr>
          <a:xfrm>
            <a:off x="517896" y="2146099"/>
            <a:ext cx="754480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특징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DE2A5B95-2DB7-486A-6C60-B33D1E1173CE}"/>
              </a:ext>
            </a:extLst>
          </p:cNvPr>
          <p:cNvSpPr txBox="1">
            <a:spLocks/>
          </p:cNvSpPr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7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E162AA1E-CDA0-4F90-9F77-9F82CF053988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70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= Token embedding + Segment embedding + Position embedding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19821A-B736-45E3-9A07-55C33F0C9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32" y="2085056"/>
            <a:ext cx="3088789" cy="1490935"/>
          </a:xfrm>
          <a:prstGeom prst="rect">
            <a:avLst/>
          </a:prstGeom>
        </p:spPr>
      </p:pic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FB3F599B-62CD-4E75-8C9A-D359AE87C9F4}"/>
              </a:ext>
            </a:extLst>
          </p:cNvPr>
          <p:cNvSpPr txBox="1">
            <a:spLocks/>
          </p:cNvSpPr>
          <p:nvPr/>
        </p:nvSpPr>
        <p:spPr>
          <a:xfrm>
            <a:off x="581585" y="2680180"/>
            <a:ext cx="4873147" cy="81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 embedding: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WordPiece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토크나이저를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이용하여 토큰화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Segment embedding: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여러 문장이 연결되어 있을 경우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[SEP]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기준으로 문장을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임베딩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Position embedding: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기존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Transformer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방식이 아닌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학습 가능한 벡터를 사용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667A3B7-CDE6-4E9C-9D72-F937A5A1D8B2}"/>
              </a:ext>
            </a:extLst>
          </p:cNvPr>
          <p:cNvSpPr txBox="1">
            <a:spLocks/>
          </p:cNvSpPr>
          <p:nvPr/>
        </p:nvSpPr>
        <p:spPr>
          <a:xfrm>
            <a:off x="581585" y="1813163"/>
            <a:ext cx="4873147" cy="608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[CLS]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문장의 시작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을 알려주는 토큰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Classification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에서는 문장의 정보를 담아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06DBF5-013C-46D5-B6CE-6AC407C28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531" y="2085056"/>
            <a:ext cx="921404" cy="188212"/>
          </a:xfrm>
          <a:prstGeom prst="rect">
            <a:avLst/>
          </a:prstGeom>
        </p:spPr>
      </p:pic>
      <p:sp>
        <p:nvSpPr>
          <p:cNvPr id="14" name="Google Shape;285;p29">
            <a:extLst>
              <a:ext uri="{FF2B5EF4-FFF2-40B4-BE49-F238E27FC236}">
                <a16:creationId xmlns:a16="http://schemas.microsoft.com/office/drawing/2014/main" id="{45DD9B74-D19C-4330-9A91-AF31E4E238E0}"/>
              </a:ext>
            </a:extLst>
          </p:cNvPr>
          <p:cNvSpPr txBox="1">
            <a:spLocks/>
          </p:cNvSpPr>
          <p:nvPr/>
        </p:nvSpPr>
        <p:spPr>
          <a:xfrm>
            <a:off x="5759044" y="2039994"/>
            <a:ext cx="418377" cy="23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8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[CLS]</a:t>
            </a: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D5092981-AC0A-55BF-5DAC-8B141C5E535E}"/>
              </a:ext>
            </a:extLst>
          </p:cNvPr>
          <p:cNvSpPr txBox="1">
            <a:spLocks/>
          </p:cNvSpPr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56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497900A-AE5A-4958-9F57-9529A9BF4860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</a:t>
            </a: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98C8A40F-D87D-497C-9D92-06FCF52778C1}"/>
              </a:ext>
            </a:extLst>
          </p:cNvPr>
          <p:cNvSpPr txBox="1">
            <a:spLocks/>
          </p:cNvSpPr>
          <p:nvPr/>
        </p:nvSpPr>
        <p:spPr>
          <a:xfrm>
            <a:off x="458510" y="1792199"/>
            <a:ext cx="4978654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Masked Language Model (MLM)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입력에서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무작위</a:t>
            </a:r>
            <a:r>
              <a:rPr lang="ko-KR" altLang="en-US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15%</a:t>
            </a:r>
            <a:r>
              <a:rPr lang="ko-KR" altLang="en-US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</a:t>
            </a:r>
            <a:r>
              <a:rPr lang="ko-KR" altLang="en-US" sz="9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마스킹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ko-KR" altLang="en-US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후 주변 단어를 활용해 </a:t>
            </a:r>
            <a:r>
              <a:rPr lang="ko-KR" altLang="en-US" sz="9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마스킹된</a:t>
            </a:r>
            <a:r>
              <a:rPr lang="ko-KR" altLang="en-US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토큰을 예측 </a:t>
            </a:r>
            <a:endParaRPr lang="en-US" altLang="ko-KR" sz="9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이 과정에서 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는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단어의 양방향 문맥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단어간 관계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문법과 문장 구조 등을 학습</a:t>
            </a:r>
            <a:r>
              <a:rPr lang="ko-KR" altLang="en-US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함</a:t>
            </a:r>
            <a:endParaRPr lang="en-US" altLang="ko-KR" sz="9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1" name="Google Shape;285;p29">
            <a:extLst>
              <a:ext uri="{FF2B5EF4-FFF2-40B4-BE49-F238E27FC236}">
                <a16:creationId xmlns:a16="http://schemas.microsoft.com/office/drawing/2014/main" id="{945CB498-39B6-4555-BF32-3D21F2871568}"/>
              </a:ext>
            </a:extLst>
          </p:cNvPr>
          <p:cNvSpPr txBox="1">
            <a:spLocks/>
          </p:cNvSpPr>
          <p:nvPr/>
        </p:nvSpPr>
        <p:spPr>
          <a:xfrm>
            <a:off x="458509" y="2397974"/>
            <a:ext cx="5506193" cy="112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80%: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[MASK]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토큰으로 변경한다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ex) My </a:t>
            </a:r>
            <a:r>
              <a:rPr lang="en-US" altLang="ko-KR" sz="9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dog 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is cute. He likes playing -&gt; My </a:t>
            </a:r>
            <a:r>
              <a:rPr lang="en-US" altLang="ko-KR" sz="9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[MASK] 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is cute. He likes playing.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altLang="ko-KR" sz="3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10%: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랜덤하게 다른 토큰으로 변경한다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ex) My dog is cute. </a:t>
            </a:r>
            <a:r>
              <a:rPr lang="en-US" altLang="ko-KR" sz="9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He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likes playing -&gt; My dog is cute. </a:t>
            </a:r>
            <a:r>
              <a:rPr lang="en-US" altLang="ko-KR" sz="9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King 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likes playing.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altLang="ko-KR" sz="3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10%: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동일한 토큰으로 그대로 남겨둔다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ex) My dog is cute. He likes playing -&gt; My dog is cute. He likes playing.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A293BA-D4BE-4750-AD74-3D9246994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164" y="2104572"/>
            <a:ext cx="3461553" cy="1545651"/>
          </a:xfrm>
          <a:prstGeom prst="rect">
            <a:avLst/>
          </a:prstGeom>
        </p:spPr>
      </p:pic>
      <p:sp>
        <p:nvSpPr>
          <p:cNvPr id="12" name="Google Shape;285;p29">
            <a:extLst>
              <a:ext uri="{FF2B5EF4-FFF2-40B4-BE49-F238E27FC236}">
                <a16:creationId xmlns:a16="http://schemas.microsoft.com/office/drawing/2014/main" id="{C4D8E246-874A-4A3F-BDD7-3F7D6F12C756}"/>
              </a:ext>
            </a:extLst>
          </p:cNvPr>
          <p:cNvSpPr txBox="1">
            <a:spLocks/>
          </p:cNvSpPr>
          <p:nvPr/>
        </p:nvSpPr>
        <p:spPr>
          <a:xfrm>
            <a:off x="458508" y="3574491"/>
            <a:ext cx="3461553" cy="77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위와 같은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마스킹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기법을 통해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228600" indent="-228600">
              <a:buSzPct val="100000"/>
              <a:buFont typeface="+mj-lt"/>
              <a:buAutoNum type="arabicPeriod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Overfitting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방지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</a:t>
            </a:r>
          </a:p>
          <a:p>
            <a:pPr marL="228600" indent="-228600">
              <a:buSzPct val="100000"/>
              <a:buFont typeface="+mj-lt"/>
              <a:buAutoNum type="arabicPeriod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노이즈가 포함된 상황에서도 문맥을 파악할 수 있음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228600" indent="-228600">
              <a:buSzPct val="100000"/>
              <a:buFont typeface="+mj-lt"/>
              <a:buAutoNum type="arabicPeriod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[MASK]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에만 의존하지 않도록 함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8C95E7DB-2EB5-52A4-DB13-4E3C7CDCC6AB}"/>
              </a:ext>
            </a:extLst>
          </p:cNvPr>
          <p:cNvSpPr txBox="1">
            <a:spLocks/>
          </p:cNvSpPr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497900A-AE5A-4958-9F57-9529A9BF4860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</a:t>
            </a: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sp>
        <p:nvSpPr>
          <p:cNvPr id="12" name="Google Shape;285;p29">
            <a:extLst>
              <a:ext uri="{FF2B5EF4-FFF2-40B4-BE49-F238E27FC236}">
                <a16:creationId xmlns:a16="http://schemas.microsoft.com/office/drawing/2014/main" id="{CCD781AC-76F0-4C3E-AC67-055163E39DF0}"/>
              </a:ext>
            </a:extLst>
          </p:cNvPr>
          <p:cNvSpPr txBox="1">
            <a:spLocks/>
          </p:cNvSpPr>
          <p:nvPr/>
        </p:nvSpPr>
        <p:spPr>
          <a:xfrm>
            <a:off x="458509" y="1792199"/>
            <a:ext cx="5506193" cy="72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Next Sentence Prediction (NSP)  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입력된 두 문장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A,B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이어지는 문장인지를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이진분류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 관계를 학습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함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Classification,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QA, NLI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등 두 문장 관계를 이용하는 것이 중요한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활용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2A4083-2713-4EC6-A42C-0E33514AC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714" y="1847518"/>
            <a:ext cx="3484623" cy="1698754"/>
          </a:xfrm>
          <a:prstGeom prst="rect">
            <a:avLst/>
          </a:prstGeom>
        </p:spPr>
      </p:pic>
      <p:sp>
        <p:nvSpPr>
          <p:cNvPr id="14" name="Google Shape;285;p29">
            <a:extLst>
              <a:ext uri="{FF2B5EF4-FFF2-40B4-BE49-F238E27FC236}">
                <a16:creationId xmlns:a16="http://schemas.microsoft.com/office/drawing/2014/main" id="{090C7F48-BF93-4852-89FD-95E58B375BA7}"/>
              </a:ext>
            </a:extLst>
          </p:cNvPr>
          <p:cNvSpPr txBox="1">
            <a:spLocks/>
          </p:cNvSpPr>
          <p:nvPr/>
        </p:nvSpPr>
        <p:spPr>
          <a:xfrm>
            <a:off x="458510" y="2625384"/>
            <a:ext cx="3896744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 쌍 학습 데이터셋 구성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50%: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뒤에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따라오는 문장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“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IsNext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”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50%: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A, 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관련 없는 무작위 선택 문장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“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NotNext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”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758FD3B4-49E9-A153-761F-38F968E20D8A}"/>
              </a:ext>
            </a:extLst>
          </p:cNvPr>
          <p:cNvSpPr txBox="1">
            <a:spLocks/>
          </p:cNvSpPr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4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8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497900A-AE5A-4958-9F57-9529A9BF4860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D80ABCAA-9D39-4B47-87FA-D0316727258E}"/>
              </a:ext>
            </a:extLst>
          </p:cNvPr>
          <p:cNvSpPr txBox="1">
            <a:spLocks/>
          </p:cNvSpPr>
          <p:nvPr/>
        </p:nvSpPr>
        <p:spPr>
          <a:xfrm>
            <a:off x="817945" y="2167934"/>
            <a:ext cx="4183829" cy="80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Fine-tuning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사전학습된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맞춰 조정하는 과정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가중치를 기반으로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Layer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또는 파라미터를 추가하여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레이블링된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데이터에서 전이학습 진행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F6624-29E3-40E5-BC45-5532259D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0" y="2001151"/>
            <a:ext cx="3485422" cy="1328845"/>
          </a:xfrm>
          <a:prstGeom prst="rect">
            <a:avLst/>
          </a:prstGeom>
        </p:spPr>
      </p:pic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C2738E9A-BB42-76C0-326F-DEC1A7214D7A}"/>
              </a:ext>
            </a:extLst>
          </p:cNvPr>
          <p:cNvSpPr txBox="1">
            <a:spLocks/>
          </p:cNvSpPr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5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DA207032-A5B5-437F-8CCF-880A495DD9FE}"/>
              </a:ext>
            </a:extLst>
          </p:cNvPr>
          <p:cNvSpPr txBox="1">
            <a:spLocks/>
          </p:cNvSpPr>
          <p:nvPr/>
        </p:nvSpPr>
        <p:spPr>
          <a:xfrm>
            <a:off x="419795" y="1747840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Experiments: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11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개의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대해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 Fine-tuning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1" name="Google Shape;285;p29">
            <a:extLst>
              <a:ext uri="{FF2B5EF4-FFF2-40B4-BE49-F238E27FC236}">
                <a16:creationId xmlns:a16="http://schemas.microsoft.com/office/drawing/2014/main" id="{E6486DA2-85F8-4102-90ED-F713D113A506}"/>
              </a:ext>
            </a:extLst>
          </p:cNvPr>
          <p:cNvSpPr txBox="1">
            <a:spLocks/>
          </p:cNvSpPr>
          <p:nvPr/>
        </p:nvSpPr>
        <p:spPr>
          <a:xfrm>
            <a:off x="326526" y="2029484"/>
            <a:ext cx="3971124" cy="203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GLUE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평가체계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8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항목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AI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인간의 언어 능력을 얼마나 따라왔는지 정량적 성능지표를 만들어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평가체계를 표준화한 것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v1.1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10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만개의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QA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쌍 데이터셋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QA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포함되어 있는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passage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주어지면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Answer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범위를 예측하는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v2.0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주어진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passage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Answer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존재하지 않을 가능성 추가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SWAG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근거 있는 추론을 평가하는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11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만개의 문장 쌍 데이터셋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문장이 주어졌을 때 보기로 주어진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4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개의 문장 중 가장 잘 어울리는 문장을 찾는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D41EFD-6E53-40F2-92D2-4F25A222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360" y="853507"/>
            <a:ext cx="3969841" cy="8022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9EF968-2284-4622-95C9-454F25828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360" y="1864552"/>
            <a:ext cx="1579124" cy="13817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F5815C-A655-470E-80D6-68A584D72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698" y="1864552"/>
            <a:ext cx="2062068" cy="13868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F9DD08E-7357-4025-8A8D-F3F9D2662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9360" y="3455081"/>
            <a:ext cx="1579124" cy="1236421"/>
          </a:xfrm>
          <a:prstGeom prst="rect">
            <a:avLst/>
          </a:prstGeom>
        </p:spPr>
      </p:pic>
      <p:sp>
        <p:nvSpPr>
          <p:cNvPr id="19" name="Google Shape;285;p29">
            <a:extLst>
              <a:ext uri="{FF2B5EF4-FFF2-40B4-BE49-F238E27FC236}">
                <a16:creationId xmlns:a16="http://schemas.microsoft.com/office/drawing/2014/main" id="{36C58CC0-E49D-4B08-82BE-0F951ECCD6A3}"/>
              </a:ext>
            </a:extLst>
          </p:cNvPr>
          <p:cNvSpPr txBox="1">
            <a:spLocks/>
          </p:cNvSpPr>
          <p:nvPr/>
        </p:nvSpPr>
        <p:spPr>
          <a:xfrm>
            <a:off x="4741447" y="1649941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v1.1</a:t>
            </a:r>
          </a:p>
        </p:txBody>
      </p:sp>
      <p:sp>
        <p:nvSpPr>
          <p:cNvPr id="20" name="Google Shape;285;p29">
            <a:extLst>
              <a:ext uri="{FF2B5EF4-FFF2-40B4-BE49-F238E27FC236}">
                <a16:creationId xmlns:a16="http://schemas.microsoft.com/office/drawing/2014/main" id="{2EFFDA2E-7957-40BA-9D66-542CD7D648EE}"/>
              </a:ext>
            </a:extLst>
          </p:cNvPr>
          <p:cNvSpPr txBox="1">
            <a:spLocks/>
          </p:cNvSpPr>
          <p:nvPr/>
        </p:nvSpPr>
        <p:spPr>
          <a:xfrm>
            <a:off x="4741447" y="624123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GLUE</a:t>
            </a:r>
          </a:p>
        </p:txBody>
      </p:sp>
      <p:sp>
        <p:nvSpPr>
          <p:cNvPr id="21" name="Google Shape;285;p29">
            <a:extLst>
              <a:ext uri="{FF2B5EF4-FFF2-40B4-BE49-F238E27FC236}">
                <a16:creationId xmlns:a16="http://schemas.microsoft.com/office/drawing/2014/main" id="{352124A4-710F-437B-9FCE-E65DA96C30E8}"/>
              </a:ext>
            </a:extLst>
          </p:cNvPr>
          <p:cNvSpPr txBox="1">
            <a:spLocks/>
          </p:cNvSpPr>
          <p:nvPr/>
        </p:nvSpPr>
        <p:spPr>
          <a:xfrm>
            <a:off x="6553835" y="1649941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v2.0</a:t>
            </a:r>
          </a:p>
        </p:txBody>
      </p:sp>
      <p:sp>
        <p:nvSpPr>
          <p:cNvPr id="22" name="Google Shape;285;p29">
            <a:extLst>
              <a:ext uri="{FF2B5EF4-FFF2-40B4-BE49-F238E27FC236}">
                <a16:creationId xmlns:a16="http://schemas.microsoft.com/office/drawing/2014/main" id="{1D9FA12A-B4C6-432D-87B0-6F44BCED13A9}"/>
              </a:ext>
            </a:extLst>
          </p:cNvPr>
          <p:cNvSpPr txBox="1">
            <a:spLocks/>
          </p:cNvSpPr>
          <p:nvPr/>
        </p:nvSpPr>
        <p:spPr>
          <a:xfrm>
            <a:off x="4741446" y="3265098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SWAG</a:t>
            </a: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0BDE8EEA-5C94-D82B-7CA3-AD300776A8B3}"/>
              </a:ext>
            </a:extLst>
          </p:cNvPr>
          <p:cNvSpPr txBox="1">
            <a:spLocks/>
          </p:cNvSpPr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3740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1416</Words>
  <Application>Microsoft Office PowerPoint</Application>
  <PresentationFormat>화면 슬라이드 쇼(16:9)</PresentationFormat>
  <Paragraphs>311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Noto Sans</vt:lpstr>
      <vt:lpstr>Quicksand</vt:lpstr>
      <vt:lpstr>Mulish</vt:lpstr>
      <vt:lpstr>Arial</vt:lpstr>
      <vt:lpstr>Nunito Light</vt:lpstr>
      <vt:lpstr>Elegant Bachelor Thesis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Bachelor Thesis</dc:title>
  <cp:lastModifiedBy>승건 이</cp:lastModifiedBy>
  <cp:revision>60</cp:revision>
  <dcterms:modified xsi:type="dcterms:W3CDTF">2025-03-04T00:56:57Z</dcterms:modified>
</cp:coreProperties>
</file>