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7" r:id="rId3"/>
    <p:sldId id="279" r:id="rId4"/>
    <p:sldId id="266" r:id="rId5"/>
    <p:sldId id="271" r:id="rId6"/>
    <p:sldId id="272" r:id="rId7"/>
    <p:sldId id="273" r:id="rId8"/>
    <p:sldId id="265" r:id="rId9"/>
    <p:sldId id="267" r:id="rId10"/>
    <p:sldId id="256" r:id="rId11"/>
    <p:sldId id="268" r:id="rId12"/>
    <p:sldId id="269" r:id="rId13"/>
    <p:sldId id="274" r:id="rId14"/>
    <p:sldId id="277" r:id="rId15"/>
    <p:sldId id="27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469" autoAdjust="0"/>
  </p:normalViewPr>
  <p:slideViewPr>
    <p:cSldViewPr snapToGrid="0">
      <p:cViewPr varScale="1">
        <p:scale>
          <a:sx n="75" d="100"/>
          <a:sy n="75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- Text2SQL </a:t>
            </a:r>
            <a:r>
              <a:rPr lang="ko-KR" altLang="en-US" dirty="0"/>
              <a:t>연구 동향 소개 추가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- </a:t>
            </a:r>
            <a:r>
              <a:rPr lang="ko-KR" altLang="en-US" dirty="0"/>
              <a:t>예시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기존에 있던 연구 동향과</a:t>
            </a:r>
            <a:r>
              <a:rPr lang="en-US" altLang="ko-KR" dirty="0"/>
              <a:t>, </a:t>
            </a:r>
            <a:r>
              <a:rPr lang="ko-KR" altLang="en-US" dirty="0"/>
              <a:t>발명 제안에서 추가되는 부분 명시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관련 업체</a:t>
            </a:r>
            <a:r>
              <a:rPr lang="en-US" altLang="ko-KR" dirty="0"/>
              <a:t>, </a:t>
            </a:r>
            <a:r>
              <a:rPr lang="ko-KR" altLang="en-US" dirty="0"/>
              <a:t>연구기관도 알아보기</a:t>
            </a:r>
            <a:r>
              <a:rPr lang="en-US" altLang="ko-KR" dirty="0"/>
              <a:t>(</a:t>
            </a:r>
            <a:r>
              <a:rPr lang="ko-KR" altLang="en-US" dirty="0"/>
              <a:t>기술이전 고려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1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5632A-C616-BA59-3680-D14551497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402808-A3A8-2287-5014-0A45E6AC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0F0EF-55CD-3BAE-29CE-8D3CDF86F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effectLst/>
                <a:latin typeface="Pretendard GOV"/>
              </a:rPr>
              <a:t>자연어 쿼리 번역 장치 및 그것의 제어 방법 </a:t>
            </a:r>
            <a:r>
              <a:rPr lang="en-US" altLang="ko-KR" b="1" i="0" dirty="0">
                <a:effectLst/>
                <a:latin typeface="Pretendard GOV"/>
              </a:rPr>
              <a:t>– </a:t>
            </a:r>
            <a:r>
              <a:rPr lang="ko-KR" altLang="en-US" b="1" i="0" dirty="0" err="1">
                <a:effectLst/>
                <a:latin typeface="Pretendard GOV"/>
              </a:rPr>
              <a:t>카카오엔터프라이즈</a:t>
            </a:r>
            <a:r>
              <a:rPr lang="ko-KR" altLang="en-US" b="1" i="0" dirty="0">
                <a:effectLst/>
                <a:latin typeface="Pretendard GOV"/>
              </a:rPr>
              <a:t> </a:t>
            </a:r>
            <a:r>
              <a:rPr lang="en-US" altLang="ko-KR" b="1" i="0" dirty="0">
                <a:effectLst/>
                <a:latin typeface="Pretendard GOV"/>
              </a:rPr>
              <a:t>(2023.07.21</a:t>
            </a:r>
            <a:r>
              <a:rPr lang="ko-KR" altLang="en-US" b="1" i="0" dirty="0">
                <a:effectLst/>
                <a:latin typeface="Pretendard GOV"/>
              </a:rPr>
              <a:t>출원 </a:t>
            </a:r>
            <a:r>
              <a:rPr lang="en-US" altLang="ko-KR" b="1" i="0" dirty="0">
                <a:effectLst/>
                <a:latin typeface="Pretendard GOV"/>
              </a:rPr>
              <a:t>2025.02.03 </a:t>
            </a:r>
            <a:r>
              <a:rPr lang="ko-KR" altLang="en-US" b="1" i="0" dirty="0">
                <a:effectLst/>
                <a:latin typeface="Pretendard GOV"/>
              </a:rPr>
              <a:t>등록</a:t>
            </a:r>
            <a:r>
              <a:rPr lang="en-US" altLang="ko-KR" b="1" i="0" dirty="0">
                <a:effectLst/>
                <a:latin typeface="Pretendard GOV"/>
              </a:rPr>
              <a:t>)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본 발명은 자연어 쿼리를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변환해주는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보다 구체적으로 본 발명은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자연어 쿼리에 기초하여 데이터 베이스를 분류하고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대규모 언어 모델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(LLM, Large Language Model)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을 포함하는 변환 모델을 이용하여 상기 자연어 쿼리를 분류된 데이터 베이스에 대응하는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SQL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Pretendard GOV"/>
              </a:rPr>
              <a:t>쿼리로 변환하는 자연어 처리 기술에 관한 것이다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Pretendard GOV"/>
              </a:rPr>
              <a:t>.</a:t>
            </a: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Pretendard GOV"/>
            </a:endParaRPr>
          </a:p>
          <a:p>
            <a:r>
              <a:rPr lang="ko-KR" altLang="en-US" sz="1200" dirty="0">
                <a:ea typeface="KoPubWorld돋움체 Medium" panose="00000600000000000000"/>
              </a:rPr>
              <a:t>기존 </a:t>
            </a:r>
            <a:r>
              <a:rPr lang="en-US" altLang="ko-KR" sz="1200" dirty="0">
                <a:ea typeface="KoPubWorld돋움체 Medium" panose="00000600000000000000"/>
              </a:rPr>
              <a:t>RAG</a:t>
            </a:r>
            <a:r>
              <a:rPr lang="ko-KR" altLang="en-US" sz="1200" dirty="0">
                <a:ea typeface="KoPubWorld돋움체 Medium" panose="00000600000000000000"/>
              </a:rPr>
              <a:t>를 활용하는 방법에서</a:t>
            </a:r>
            <a:r>
              <a:rPr lang="en-US" altLang="ko-KR" sz="1200" dirty="0">
                <a:ea typeface="KoPubWorld돋움체 Medium" panose="00000600000000000000"/>
              </a:rPr>
              <a:t>, </a:t>
            </a:r>
            <a:r>
              <a:rPr lang="ko-KR" altLang="en-US" sz="1200" dirty="0">
                <a:ea typeface="KoPubWorld돋움체 Medium" panose="00000600000000000000"/>
              </a:rPr>
              <a:t>데이터베이스와 </a:t>
            </a:r>
            <a:r>
              <a:rPr lang="en-US" altLang="ko-KR" sz="1200" dirty="0">
                <a:ea typeface="KoPubWorld돋움체 Medium" panose="00000600000000000000"/>
              </a:rPr>
              <a:t>LLM </a:t>
            </a:r>
            <a:r>
              <a:rPr lang="ko-KR" altLang="en-US" sz="1200" dirty="0">
                <a:ea typeface="KoPubWorld돋움체 Medium" panose="00000600000000000000"/>
              </a:rPr>
              <a:t>지식을 통합하는 테이블 증강 생성 기술 </a:t>
            </a:r>
            <a:r>
              <a:rPr lang="en-US" altLang="ko-KR" sz="1200" dirty="0">
                <a:ea typeface="KoPubWorld돋움체 Medium" panose="00000600000000000000"/>
              </a:rPr>
              <a:t>TAG </a:t>
            </a:r>
            <a:r>
              <a:rPr lang="ko-KR" altLang="en-US" sz="1200" dirty="0">
                <a:ea typeface="KoPubWorld돋움체 Medium" panose="00000600000000000000"/>
              </a:rPr>
              <a:t>제안</a:t>
            </a:r>
            <a:endParaRPr lang="en-US" altLang="ko-KR" sz="1200" dirty="0"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사용자 질문을 실행 가능한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쿼리로 변환하는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합성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Synthesis)'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쿼리를 실행해 관련 데이터를 검색하는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(Query Execution)'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- 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데이터와 쿼리를 사용해 자연어 답변을 생성하는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(Answer Generation)’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방식을 통해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추론 능력이 쿼리 합성</a:t>
            </a: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(1)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및 답변 생성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(3)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단계에 모두 통합되며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DB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(2)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쿼리 실행은 집계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수학 계산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필터링 등 계산 작업을 처리하는 데 있어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의 비효율성을 해결한다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의미적 추론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세계 지식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도메인 지식을 모두 요구하는 복잡한 질문에 답할 수 있게 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예를 들어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고전으로 여겨지는 최고 수익을 올린 로맨스 영화의 리뷰 요약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'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이라는 질문에 답할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endParaRPr lang="en-US" altLang="ko-KR" sz="1200" b="0" i="0" dirty="0">
              <a:solidFill>
                <a:srgbClr val="555555"/>
              </a:solidFill>
              <a:effectLst/>
              <a:latin typeface="Noto Sans KR" panose="020B0200000000000000" pitchFamily="50" charset="-127"/>
              <a:ea typeface="KoPubWorld돋움체 Medium" panose="00000600000000000000"/>
            </a:endParaRP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 질문은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text-SQL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이나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RAG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에서는 잘 동작하지 않는다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왜냐하면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DB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에서 최고 수익을 올린 로맨스 영화를 찾아야 할 뿐만 아니라 세계 지식을 활용해 해당 영화가 고전인지도 판단해야 하기 때문이다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하지만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TAG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는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시스템은 관련 영화 데이터를 위한 쿼리를 생성하고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필터와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LLM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을 사용해 수익 순으로 정렬된 고전 로맨스 영화 테이블을 생성한 뒤 </a:t>
            </a:r>
          </a:p>
          <a:p>
            <a:pPr algn="l">
              <a:lnSpc>
                <a:spcPts val="1950"/>
              </a:lnSpc>
              <a:spcAft>
                <a:spcPts val="2100"/>
              </a:spcAft>
            </a:pPr>
            <a:r>
              <a:rPr lang="ko-KR" altLang="en-US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테이블에서 가장 높은 순위의 영화에 대한 리뷰를 요약해 원하는 답변을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Noto Sans KR" panose="020B0200000000000000" pitchFamily="50" charset="-127"/>
                <a:ea typeface="KoPubWorld돋움체 Medium" panose="00000600000000000000"/>
              </a:rPr>
              <a:t>.</a:t>
            </a:r>
          </a:p>
          <a:p>
            <a:pPr algn="l"/>
            <a:endParaRPr lang="ko-KR" altLang="en-US" b="1" i="0" dirty="0">
              <a:effectLst/>
              <a:latin typeface="Pretendard GOV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07CB3-3B3A-CF45-094F-3D82F297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3E048-7B4A-4117-B6D0-9043386855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1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거기서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6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10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11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36EF-877B-12D7-0786-32732F6E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97D9BC-6B01-7848-75F6-02F0E53223C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관련 연구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72997-001D-24BF-608B-BECE0113293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462D1F-474B-A669-4D62-7371BBDBD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451" y="626244"/>
            <a:ext cx="2372498" cy="2508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43677-0CFA-7B3F-B57C-3DA34A42BF7C}"/>
              </a:ext>
            </a:extLst>
          </p:cNvPr>
          <p:cNvSpPr txBox="1"/>
          <p:nvPr/>
        </p:nvSpPr>
        <p:spPr>
          <a:xfrm>
            <a:off x="728821" y="1540073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>
                <a:ea typeface="KoPubWorld돋움체 Medium" panose="00000600000000000000"/>
              </a:rPr>
              <a:t>Text2SQL </a:t>
            </a:r>
            <a:r>
              <a:rPr lang="ko-KR" altLang="en-US" sz="800" i="1" dirty="0" err="1">
                <a:ea typeface="KoPubWorld돋움체 Medium" panose="00000600000000000000"/>
              </a:rPr>
              <a:t>is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Not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Enough</a:t>
            </a:r>
            <a:r>
              <a:rPr lang="ko-KR" altLang="en-US" sz="800" i="1" dirty="0">
                <a:ea typeface="KoPubWorld돋움체 Medium" panose="00000600000000000000"/>
              </a:rPr>
              <a:t>: </a:t>
            </a:r>
            <a:r>
              <a:rPr lang="ko-KR" altLang="en-US" sz="800" i="1" dirty="0" err="1">
                <a:ea typeface="KoPubWorld돋움체 Medium" panose="00000600000000000000"/>
              </a:rPr>
              <a:t>Unifying</a:t>
            </a:r>
            <a:r>
              <a:rPr lang="ko-KR" altLang="en-US" sz="800" i="1" dirty="0">
                <a:ea typeface="KoPubWorld돋움체 Medium" panose="00000600000000000000"/>
              </a:rPr>
              <a:t> AI and </a:t>
            </a:r>
            <a:r>
              <a:rPr lang="ko-KR" altLang="en-US" sz="800" i="1" dirty="0" err="1">
                <a:ea typeface="KoPubWorld돋움체 Medium" panose="00000600000000000000"/>
              </a:rPr>
              <a:t>Databases</a:t>
            </a:r>
            <a:r>
              <a:rPr lang="ko-KR" altLang="en-US" sz="800" i="1" dirty="0">
                <a:ea typeface="KoPubWorld돋움체 Medium" panose="00000600000000000000"/>
              </a:rPr>
              <a:t> </a:t>
            </a:r>
            <a:r>
              <a:rPr lang="ko-KR" altLang="en-US" sz="800" i="1" dirty="0" err="1">
                <a:ea typeface="KoPubWorld돋움체 Medium" panose="00000600000000000000"/>
              </a:rPr>
              <a:t>with</a:t>
            </a:r>
            <a:r>
              <a:rPr lang="ko-KR" altLang="en-US" sz="800" i="1" dirty="0">
                <a:ea typeface="KoPubWorld돋움체 Medium" panose="00000600000000000000"/>
              </a:rPr>
              <a:t> TAG</a:t>
            </a:r>
            <a:r>
              <a:rPr lang="en-US" altLang="ko-KR" sz="800" i="1" dirty="0">
                <a:ea typeface="KoPubWorld돋움체 Medium" panose="00000600000000000000"/>
              </a:rPr>
              <a:t>, 2024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94C9F-29A5-B0F6-B28A-E1E6A6512CFC}"/>
              </a:ext>
            </a:extLst>
          </p:cNvPr>
          <p:cNvSpPr txBox="1"/>
          <p:nvPr/>
        </p:nvSpPr>
        <p:spPr>
          <a:xfrm>
            <a:off x="728821" y="1119445"/>
            <a:ext cx="686394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데이터베이스와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지식을 통합하는 테이블 증강 생성 기술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TAG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제안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CF22C-C2E9-5C36-F113-0192A454D0E5}"/>
              </a:ext>
            </a:extLst>
          </p:cNvPr>
          <p:cNvSpPr txBox="1"/>
          <p:nvPr/>
        </p:nvSpPr>
        <p:spPr>
          <a:xfrm>
            <a:off x="728821" y="3740994"/>
            <a:ext cx="6863940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 번역 장치 및 그것의 제어 방법 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BD4D3-166B-CB50-452C-3E30D46273B8}"/>
              </a:ext>
            </a:extLst>
          </p:cNvPr>
          <p:cNvSpPr txBox="1"/>
          <p:nvPr/>
        </p:nvSpPr>
        <p:spPr>
          <a:xfrm>
            <a:off x="728821" y="4161622"/>
            <a:ext cx="69786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 err="1">
                <a:ea typeface="KoPubWorld돋움체 Medium" panose="00000600000000000000"/>
              </a:rPr>
              <a:t>카카오엔터프라이즈</a:t>
            </a:r>
            <a:r>
              <a:rPr lang="en-US" altLang="ko-KR" sz="800" i="1" dirty="0">
                <a:ea typeface="KoPubWorld돋움체 Medium" panose="00000600000000000000"/>
              </a:rPr>
              <a:t>(2023.07.21 </a:t>
            </a:r>
            <a:r>
              <a:rPr lang="ko-KR" altLang="en-US" sz="800" i="1" dirty="0">
                <a:ea typeface="KoPubWorld돋움체 Medium" panose="00000600000000000000"/>
              </a:rPr>
              <a:t>출원 </a:t>
            </a:r>
            <a:r>
              <a:rPr lang="en-US" altLang="ko-KR" sz="800" i="1" dirty="0">
                <a:ea typeface="KoPubWorld돋움체 Medium" panose="00000600000000000000"/>
              </a:rPr>
              <a:t>2025.02.03 </a:t>
            </a:r>
            <a:r>
              <a:rPr lang="ko-KR" altLang="en-US" sz="800" i="1" dirty="0">
                <a:ea typeface="KoPubWorld돋움체 Medium" panose="00000600000000000000"/>
              </a:rPr>
              <a:t>등록</a:t>
            </a:r>
            <a:r>
              <a:rPr lang="en-US" altLang="ko-KR" sz="800" i="1" dirty="0">
                <a:ea typeface="KoPubWorld돋움체 Medium" panose="00000600000000000000"/>
              </a:rPr>
              <a:t>)</a:t>
            </a:r>
            <a:endParaRPr lang="ko-KR" altLang="en-US" sz="800" i="1" dirty="0">
              <a:ea typeface="KoPubWorld돋움체 Medium" panose="0000060000000000000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6F999-8BFC-FCA3-086C-4F1F792AE594}"/>
              </a:ext>
            </a:extLst>
          </p:cNvPr>
          <p:cNvSpPr txBox="1"/>
          <p:nvPr/>
        </p:nvSpPr>
        <p:spPr>
          <a:xfrm>
            <a:off x="728821" y="4424344"/>
            <a:ext cx="686394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endParaRPr lang="en-US" altLang="ko-KR" sz="11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E5744-C1BA-3BBA-C1F2-427868650483}"/>
              </a:ext>
            </a:extLst>
          </p:cNvPr>
          <p:cNvSpPr txBox="1"/>
          <p:nvPr/>
        </p:nvSpPr>
        <p:spPr>
          <a:xfrm>
            <a:off x="728821" y="1755517"/>
            <a:ext cx="686394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쿼리에 기초하여 데이터베이스를 분류하고</a:t>
            </a:r>
            <a:r>
              <a:rPr lang="en-US" altLang="ko-KR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, LLM</a:t>
            </a:r>
            <a:r>
              <a:rPr lang="ko-KR" altLang="en-US" sz="11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이용하여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쿼리를 데이터베이스에 대응하는 </a:t>
            </a:r>
            <a:r>
              <a:rPr lang="en-US" altLang="ko-KR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SQL </a:t>
            </a:r>
            <a:r>
              <a:rPr lang="ko-KR" altLang="en-US" sz="11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쿼리로 변환하는 자연어 처리 기술</a:t>
            </a:r>
            <a:endParaRPr lang="en-US" altLang="ko-KR" sz="11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1D1384C-DFE2-E746-C386-C6D25677A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25" y="3443246"/>
            <a:ext cx="2247924" cy="328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ITEM_TB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27906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ITEM_TB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2178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그 화학물질 목록에서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쓸데없는 거 빼고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590800" y="2472080"/>
            <a:ext cx="217808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“ITEM_TB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10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</a:t>
            </a:r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포함되어 있는 화학물질을 등록일자 기준으로 오름차순 정렬해서 보여줘</a:t>
            </a:r>
            <a:r>
              <a:rPr lang="en-US" altLang="ko-KR" sz="10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10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화학약품에 </a:t>
            </a:r>
            <a:r>
              <a:rPr lang="ko-KR" altLang="en-US" sz="9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기준 빠른 날짜부터 차곡차곡 정렬하는 거 가능할까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?"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거기서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1403</Words>
  <Application>Microsoft Office PowerPoint</Application>
  <PresentationFormat>와이드스크린</PresentationFormat>
  <Paragraphs>193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KoPubWorld돋움체 Medium</vt:lpstr>
      <vt:lpstr>Noto Sans KR</vt:lpstr>
      <vt:lpstr>Pretendard GOV</vt:lpstr>
      <vt:lpstr>맑은 고딕</vt:lpstr>
      <vt:lpstr>맑은 고딕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74</cp:revision>
  <dcterms:created xsi:type="dcterms:W3CDTF">2025-02-25T12:11:45Z</dcterms:created>
  <dcterms:modified xsi:type="dcterms:W3CDTF">2025-03-03T08:55:26Z</dcterms:modified>
</cp:coreProperties>
</file>