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66" r:id="rId4"/>
    <p:sldId id="271" r:id="rId5"/>
    <p:sldId id="272" r:id="rId6"/>
    <p:sldId id="273" r:id="rId7"/>
    <p:sldId id="275" r:id="rId8"/>
    <p:sldId id="265" r:id="rId9"/>
    <p:sldId id="267" r:id="rId10"/>
    <p:sldId id="256" r:id="rId11"/>
    <p:sldId id="276" r:id="rId12"/>
    <p:sldId id="268" r:id="rId13"/>
    <p:sldId id="269" r:id="rId14"/>
    <p:sldId id="274" r:id="rId15"/>
    <p:sldId id="27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30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 생성을 위한 자연어 질의 정제 및 표준화 시스템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b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Natural language query refinement and standardization system for automatic generation of SQL query</a:t>
            </a:r>
            <a:endParaRPr lang="ko-KR" altLang="en-US" sz="15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22754-EAC1-4970-B1B9-1639FA5F81EB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648325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석사과정 송민섭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데이터셋 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312463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endParaRPr lang="en-US" altLang="ko-KR" sz="12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>
            <a:cxnSpLocks/>
          </p:cNvCxnSpPr>
          <p:nvPr/>
        </p:nvCxnSpPr>
        <p:spPr>
          <a:xfrm flipV="1">
            <a:off x="9883161" y="2083849"/>
            <a:ext cx="0" cy="32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28F850-8010-437D-AC38-05B3282451E2}"/>
              </a:ext>
            </a:extLst>
          </p:cNvPr>
          <p:cNvSpPr txBox="1"/>
          <p:nvPr/>
        </p:nvSpPr>
        <p:spPr>
          <a:xfrm>
            <a:off x="70339" y="87923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87484-EE31-46F3-AB99-13AFBB3B60B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8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2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75D0F18-352B-43F9-A99D-C88C4E0C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246" y="1518280"/>
            <a:ext cx="4193507" cy="3821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45078-FDBD-4F2A-ABD8-64A7F9935D59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등록일자 기준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600" b="0" dirty="0">
                <a:solidFill>
                  <a:schemeClr val="tx1"/>
                </a:solidFill>
              </a:rPr>
              <a:t>?”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그 화학물질 목록에서 </a:t>
            </a:r>
            <a:r>
              <a:rPr lang="en-US" altLang="ko-KR" sz="600" dirty="0">
                <a:solidFill>
                  <a:schemeClr val="tx1"/>
                </a:solidFill>
              </a:rPr>
              <a:t>71 </a:t>
            </a:r>
            <a:r>
              <a:rPr lang="ko-KR" altLang="en-US" sz="600" dirty="0">
                <a:solidFill>
                  <a:schemeClr val="tx1"/>
                </a:solidFill>
              </a:rPr>
              <a:t>있는 거만 골라서 정리해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날짜 기준으로 빠른 거부터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쓸데없는 거 빼고</a:t>
            </a:r>
            <a:r>
              <a:rPr lang="en-US" altLang="ko-KR" sz="600" dirty="0">
                <a:solidFill>
                  <a:schemeClr val="tx1"/>
                </a:solidFill>
              </a:rPr>
              <a:t>.”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화학물질 목록을 펼쳐봐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거기서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숨 쉬고 있는 녀석들만 남겨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그리고 시간의 흐름에 순응하도록 정렬해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과거에서 현재로</a:t>
            </a:r>
            <a:r>
              <a:rPr lang="en-US" altLang="ko-KR" sz="600" dirty="0">
                <a:solidFill>
                  <a:schemeClr val="tx1"/>
                </a:solidFill>
              </a:rPr>
              <a:t>.”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등록일자 기준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등록일자 기준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대응하는 표준 질의문장과 비표준 질의문장 데이터셋 사용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질의문장을 입력으로 받으면 표준 질의문장으로 바꿀 수 있도록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학습</a:t>
            </a:r>
          </a:p>
          <a:p>
            <a:endParaRPr lang="ko-KR" altLang="en-US" sz="1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학습을 통한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구축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53B79-A38F-4024-81C1-843FE646E80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Fine-tuning </a:t>
            </a:r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5895E5-3995-469C-9120-491A06828BF6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0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/>
                </a:solidFill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1000" b="0" dirty="0">
                <a:solidFill>
                  <a:schemeClr val="tx1"/>
                </a:solidFill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1000" b="0" dirty="0">
                <a:solidFill>
                  <a:schemeClr val="tx1"/>
                </a:solidFill>
              </a:rPr>
              <a:t>71</a:t>
            </a:r>
            <a:r>
              <a:rPr lang="ko-KR" altLang="en-US" sz="10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1000" b="0" dirty="0">
                <a:solidFill>
                  <a:schemeClr val="tx1"/>
                </a:solidFill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1000" b="0" dirty="0">
                <a:solidFill>
                  <a:schemeClr val="tx1"/>
                </a:solidFill>
              </a:rPr>
              <a:t>?”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학습에 사용한 비표준 질의문장과 같은 입력을 받으면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정제기를 통해 표준 질의문장을 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등록일자 기준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BD1E8-AEBF-41ED-AB1A-7661229DEB05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추론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E950B-6E4E-4D1E-AD81-82B29967A471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9038D21-5104-4EA3-A893-56C06CE76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1938"/>
              </p:ext>
            </p:extLst>
          </p:nvPr>
        </p:nvGraphicFramePr>
        <p:xfrm>
          <a:off x="899579" y="685800"/>
          <a:ext cx="5263095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95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 방안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86555"/>
              </p:ext>
            </p:extLst>
          </p:nvPr>
        </p:nvGraphicFramePr>
        <p:xfrm>
          <a:off x="6162674" y="685800"/>
          <a:ext cx="5124451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451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6890107" y="198156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8510107" y="2341566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Google Shape;630;p32">
            <a:extLst>
              <a:ext uri="{FF2B5EF4-FFF2-40B4-BE49-F238E27FC236}">
                <a16:creationId xmlns:a16="http://schemas.microsoft.com/office/drawing/2014/main" id="{29DF7E8B-7D45-4155-9B0F-61E9C80F7E13}"/>
              </a:ext>
            </a:extLst>
          </p:cNvPr>
          <p:cNvSpPr/>
          <p:nvPr/>
        </p:nvSpPr>
        <p:spPr>
          <a:xfrm>
            <a:off x="88779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279EE0C9-2AF2-4214-80FC-A38BCB00CDED}"/>
              </a:ext>
            </a:extLst>
          </p:cNvPr>
          <p:cNvSpPr/>
          <p:nvPr/>
        </p:nvSpPr>
        <p:spPr>
          <a:xfrm>
            <a:off x="6890107" y="4086244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C5DB15-1D2C-44DE-890F-B265DEE24F9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8510107" y="4446244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두루마리 모양: 가로로 말림 37">
            <a:extLst>
              <a:ext uri="{FF2B5EF4-FFF2-40B4-BE49-F238E27FC236}">
                <a16:creationId xmlns:a16="http://schemas.microsoft.com/office/drawing/2014/main" id="{5DAD2E8A-3256-4A55-82DF-AF99595F3258}"/>
              </a:ext>
            </a:extLst>
          </p:cNvPr>
          <p:cNvSpPr/>
          <p:nvPr/>
        </p:nvSpPr>
        <p:spPr>
          <a:xfrm>
            <a:off x="88779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Elaborate </a:t>
            </a:r>
            <a:b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7D11E2-0227-4CEC-A6AF-387770494C61}"/>
              </a:ext>
            </a:extLst>
          </p:cNvPr>
          <p:cNvCxnSpPr>
            <a:cxnSpLocks/>
          </p:cNvCxnSpPr>
          <p:nvPr/>
        </p:nvCxnSpPr>
        <p:spPr>
          <a:xfrm>
            <a:off x="9687990" y="2634891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8877990" y="198156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B2FE85-2467-43D3-B1D6-714F7774DB73}"/>
              </a:ext>
            </a:extLst>
          </p:cNvPr>
          <p:cNvCxnSpPr>
            <a:cxnSpLocks/>
          </p:cNvCxnSpPr>
          <p:nvPr/>
        </p:nvCxnSpPr>
        <p:spPr>
          <a:xfrm>
            <a:off x="9687990" y="3673135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654;p32">
            <a:extLst>
              <a:ext uri="{FF2B5EF4-FFF2-40B4-BE49-F238E27FC236}">
                <a16:creationId xmlns:a16="http://schemas.microsoft.com/office/drawing/2014/main" id="{2178C2E1-2723-4B5C-A1C8-E6CE248F715D}"/>
              </a:ext>
            </a:extLst>
          </p:cNvPr>
          <p:cNvSpPr/>
          <p:nvPr/>
        </p:nvSpPr>
        <p:spPr>
          <a:xfrm>
            <a:off x="8877990" y="303390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EA6505-220C-4DBA-969F-614881D13723}"/>
              </a:ext>
            </a:extLst>
          </p:cNvPr>
          <p:cNvCxnSpPr>
            <a:endCxn id="38" idx="0"/>
          </p:cNvCxnSpPr>
          <p:nvPr/>
        </p:nvCxnSpPr>
        <p:spPr>
          <a:xfrm>
            <a:off x="96879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630;p32">
            <a:extLst>
              <a:ext uri="{FF2B5EF4-FFF2-40B4-BE49-F238E27FC236}">
                <a16:creationId xmlns:a16="http://schemas.microsoft.com/office/drawing/2014/main" id="{09B3DED0-ABE6-42F1-8C96-5ADA029669DB}"/>
              </a:ext>
            </a:extLst>
          </p:cNvPr>
          <p:cNvSpPr/>
          <p:nvPr/>
        </p:nvSpPr>
        <p:spPr>
          <a:xfrm>
            <a:off x="26676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47" name="두루마리 모양: 가로로 말림 46">
            <a:extLst>
              <a:ext uri="{FF2B5EF4-FFF2-40B4-BE49-F238E27FC236}">
                <a16:creationId xmlns:a16="http://schemas.microsoft.com/office/drawing/2014/main" id="{24F5BB08-3120-41E7-AE13-8A48390D6339}"/>
              </a:ext>
            </a:extLst>
          </p:cNvPr>
          <p:cNvSpPr/>
          <p:nvPr/>
        </p:nvSpPr>
        <p:spPr>
          <a:xfrm>
            <a:off x="26676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6F68BD-3AA1-4710-97A0-3C1035AA52B9}"/>
              </a:ext>
            </a:extLst>
          </p:cNvPr>
          <p:cNvCxnSpPr>
            <a:cxnSpLocks/>
            <a:stCxn id="54" idx="2"/>
            <a:endCxn id="46" idx="0"/>
          </p:cNvCxnSpPr>
          <p:nvPr/>
        </p:nvCxnSpPr>
        <p:spPr>
          <a:xfrm>
            <a:off x="3477690" y="1601627"/>
            <a:ext cx="0" cy="248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B494DF9-536B-4092-BE4F-27F1F6B44DB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4776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03942A03-C74C-42E5-9CEB-F56EE7879288}"/>
              </a:ext>
            </a:extLst>
          </p:cNvPr>
          <p:cNvSpPr/>
          <p:nvPr/>
        </p:nvSpPr>
        <p:spPr>
          <a:xfrm>
            <a:off x="26676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sp>
        <p:nvSpPr>
          <p:cNvPr id="57" name="순서도: 문서 56">
            <a:extLst>
              <a:ext uri="{FF2B5EF4-FFF2-40B4-BE49-F238E27FC236}">
                <a16:creationId xmlns:a16="http://schemas.microsoft.com/office/drawing/2014/main" id="{EBC6AB1D-E222-495F-9AAD-291AF47FFB26}"/>
              </a:ext>
            </a:extLst>
          </p:cNvPr>
          <p:cNvSpPr/>
          <p:nvPr/>
        </p:nvSpPr>
        <p:spPr>
          <a:xfrm>
            <a:off x="88779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BFADC6-E146-477E-9AC8-210B7B99437D}"/>
              </a:ext>
            </a:extLst>
          </p:cNvPr>
          <p:cNvCxnSpPr>
            <a:stCxn id="57" idx="2"/>
            <a:endCxn id="30" idx="0"/>
          </p:cNvCxnSpPr>
          <p:nvPr/>
        </p:nvCxnSpPr>
        <p:spPr>
          <a:xfrm>
            <a:off x="9687990" y="1601627"/>
            <a:ext cx="0" cy="37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048BA1-6C79-45C5-8D4E-A8243091F13B}"/>
              </a:ext>
            </a:extLst>
          </p:cNvPr>
          <p:cNvSpPr txBox="1"/>
          <p:nvPr/>
        </p:nvSpPr>
        <p:spPr>
          <a:xfrm>
            <a:off x="2370738" y="6236602"/>
            <a:ext cx="221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409CE8-0183-448E-A38F-19C89CDAFB49}"/>
              </a:ext>
            </a:extLst>
          </p:cNvPr>
          <p:cNvSpPr txBox="1"/>
          <p:nvPr/>
        </p:nvSpPr>
        <p:spPr>
          <a:xfrm>
            <a:off x="7348858" y="6236602"/>
            <a:ext cx="269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제안 방식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7FABD8-7DF6-4F69-9319-D6240B9E75D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3BD099-FE16-401E-8751-A8326023D87A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결론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E381F-C1B1-4377-B1F5-9E00EC3EAF44}"/>
              </a:ext>
            </a:extLst>
          </p:cNvPr>
          <p:cNvSpPr txBox="1"/>
          <p:nvPr/>
        </p:nvSpPr>
        <p:spPr>
          <a:xfrm>
            <a:off x="935975" y="1059685"/>
            <a:ext cx="9985426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및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활용하여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다수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질의문장과 표준 질의문장을 매핑하여 학습 데이터셋 구축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정제기를 개발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표준 질의문장으로 변환하도록 학습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정제된 표준 질의문장을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모델에 입력하여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작성이 어려운 일반 사용자도 자연어 질의를 통해 데이터 조회 가능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 검색의 접근성과 정교함을 높이는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정제 및 표준화 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시스템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구축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0662B-90B2-42E9-A4AF-B005E4FF6B2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5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551D7-CC59-4C78-BF96-BA2E98B6D937}"/>
              </a:ext>
            </a:extLst>
          </p:cNvPr>
          <p:cNvSpPr txBox="1"/>
          <p:nvPr/>
        </p:nvSpPr>
        <p:spPr>
          <a:xfrm>
            <a:off x="4656259" y="3013501"/>
            <a:ext cx="343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416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059685"/>
            <a:ext cx="10612201" cy="4115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기술의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데이터베이스에서 정보를 조회하기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작성하는 것은 필수적이나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모르는 일반 사용자는 이를 직접 작성하기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방식의 한계점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자동생성을 지원하지만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일반인의 자연어 질의는 </a:t>
            </a:r>
            <a:r>
              <a:rPr lang="ko-KR" altLang="en-US" sz="1600" dirty="0" err="1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비표준적인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용어나 구어적 표현이 많아 정확한 변환이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 정제의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변환을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이해할 수 있도록 비표준 질의문장을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변환하는 과정이 필요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C54A6-6D5C-4A51-966D-3B18B33436BA}"/>
              </a:ext>
            </a:extLst>
          </p:cNvPr>
          <p:cNvSpPr txBox="1"/>
          <p:nvPr/>
        </p:nvSpPr>
        <p:spPr>
          <a:xfrm>
            <a:off x="935975" y="6148716"/>
            <a:ext cx="522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SQL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만들기 위해 </a:t>
            </a:r>
            <a:r>
              <a:rPr lang="ko-KR" altLang="en-US" sz="1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되는 질의문장</a:t>
            </a:r>
            <a:endParaRPr lang="en-US" altLang="ko-KR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altLang="ko-KR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가 생성한 질의문장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6E587-D935-4263-885D-3B9B74E9B029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71ECB2-CD96-4623-A66B-9D9082540847}"/>
              </a:ext>
            </a:extLst>
          </p:cNvPr>
          <p:cNvSpPr txBox="1"/>
          <p:nvPr/>
        </p:nvSpPr>
        <p:spPr>
          <a:xfrm>
            <a:off x="2755983" y="1024516"/>
            <a:ext cx="668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SQL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쿼리를 만들기 위해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표준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이 되는 질의문장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가 생성한 질의문장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1" y="2296592"/>
            <a:ext cx="49571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＂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숫자</a:t>
            </a:r>
            <a:r>
              <a:rPr lang="ko-KR" altLang="en-US" sz="9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57574"/>
            <a:ext cx="47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음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그 화학약품에 </a:t>
            </a:r>
            <a:r>
              <a:rPr lang="ko-KR" altLang="en-US" sz="9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개정일 기준으로 정렬하는 거 가능할까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빠른 날짜부터 차곡차곡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database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6334BD7-DFE9-40D6-85E8-F470FBA6A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64393"/>
              </p:ext>
            </p:extLst>
          </p:nvPr>
        </p:nvGraphicFramePr>
        <p:xfrm>
          <a:off x="5724466" y="4939968"/>
          <a:ext cx="5921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07">
                  <a:extLst>
                    <a:ext uri="{9D8B030D-6E8A-4147-A177-3AD203B41FA5}">
                      <a16:colId xmlns:a16="http://schemas.microsoft.com/office/drawing/2014/main" val="393642388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384018361"/>
                    </a:ext>
                  </a:extLst>
                </a:gridCol>
                <a:gridCol w="2314576">
                  <a:extLst>
                    <a:ext uri="{9D8B030D-6E8A-4147-A177-3AD203B41FA5}">
                      <a16:colId xmlns:a16="http://schemas.microsoft.com/office/drawing/2014/main" val="2468336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물질명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등록일자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971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파라치온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56-71-2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7241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메틸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하이드리진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71-34-4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554955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카바릴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71-25-2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2021-08-17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0743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시클로헥시미드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66-71-9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2025-02-06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533807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노말</a:t>
                      </a:r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프로틸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알코올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71-23-8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2025-02-21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8491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7C4D403-D442-4872-870E-09D6F0628DCA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7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3DA6952-949D-48DF-A077-5A0DA7D77176}"/>
              </a:ext>
            </a:extLst>
          </p:cNvPr>
          <p:cNvSpPr/>
          <p:nvPr/>
        </p:nvSpPr>
        <p:spPr>
          <a:xfrm>
            <a:off x="2670067" y="2460825"/>
            <a:ext cx="4159357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7FC9EB-C216-43C2-A2A1-7432487BBC31}"/>
              </a:ext>
            </a:extLst>
          </p:cNvPr>
          <p:cNvSpPr/>
          <p:nvPr/>
        </p:nvSpPr>
        <p:spPr>
          <a:xfrm>
            <a:off x="5320982" y="1820323"/>
            <a:ext cx="3397326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683940"/>
            <a:ext cx="10115956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</a:t>
            </a: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</a:t>
            </a:r>
            <a:b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자동 생성하는 방법 및 장치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0C12D-8A33-43ED-AE19-1C486EBF0921}"/>
              </a:ext>
            </a:extLst>
          </p:cNvPr>
          <p:cNvSpPr txBox="1"/>
          <p:nvPr/>
        </p:nvSpPr>
        <p:spPr>
          <a:xfrm>
            <a:off x="1762125" y="4139965"/>
            <a:ext cx="9903803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통해 비표준 질의문장을 생성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 이를 학습한 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문장정제기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통해 일반 사용자의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질의를 표준 질의문장으로 변환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이를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보다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생성하는 ‘비표준 질의문장 정제 기반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방법 및 장치’ 를 개발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498B3C4-9D6B-47EB-83DA-E390C64AD977}"/>
              </a:ext>
            </a:extLst>
          </p:cNvPr>
          <p:cNvSpPr/>
          <p:nvPr/>
        </p:nvSpPr>
        <p:spPr>
          <a:xfrm>
            <a:off x="561975" y="4410075"/>
            <a:ext cx="1200150" cy="7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8A700-2225-4D15-BAF2-F6B94B3D50B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0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88D78-CAE0-48D9-A40B-D9C186391F66}"/>
              </a:ext>
            </a:extLst>
          </p:cNvPr>
          <p:cNvSpPr/>
          <p:nvPr/>
        </p:nvSpPr>
        <p:spPr>
          <a:xfrm>
            <a:off x="809625" y="1105174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08905D-0F8B-4243-94A7-501ED255CA47}"/>
              </a:ext>
            </a:extLst>
          </p:cNvPr>
          <p:cNvSpPr/>
          <p:nvPr/>
        </p:nvSpPr>
        <p:spPr>
          <a:xfrm>
            <a:off x="809625" y="2909930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133C12-DC48-4BB0-A7D9-AC9F96395CDF}"/>
              </a:ext>
            </a:extLst>
          </p:cNvPr>
          <p:cNvSpPr/>
          <p:nvPr/>
        </p:nvSpPr>
        <p:spPr>
          <a:xfrm>
            <a:off x="809625" y="4714685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D6893-6107-4A2C-A632-41120DEF5BFB}"/>
              </a:ext>
            </a:extLst>
          </p:cNvPr>
          <p:cNvSpPr txBox="1"/>
          <p:nvPr/>
        </p:nvSpPr>
        <p:spPr>
          <a:xfrm>
            <a:off x="1380226" y="1659699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1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90F04-74E6-463F-AABE-37614D89E28B}"/>
              </a:ext>
            </a:extLst>
          </p:cNvPr>
          <p:cNvSpPr txBox="1"/>
          <p:nvPr/>
        </p:nvSpPr>
        <p:spPr>
          <a:xfrm>
            <a:off x="1380225" y="3464455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19CD6-309B-4DE4-934C-9B4A0AF461CE}"/>
              </a:ext>
            </a:extLst>
          </p:cNvPr>
          <p:cNvSpPr txBox="1"/>
          <p:nvPr/>
        </p:nvSpPr>
        <p:spPr>
          <a:xfrm>
            <a:off x="1380225" y="5269210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3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00966-B6C2-4EBF-85AF-FE2EE5AC2BF9}"/>
              </a:ext>
            </a:extLst>
          </p:cNvPr>
          <p:cNvSpPr txBox="1"/>
          <p:nvPr/>
        </p:nvSpPr>
        <p:spPr>
          <a:xfrm>
            <a:off x="2826561" y="1444554"/>
            <a:ext cx="8174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 입력하여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수행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활용해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표준 질의문장 데이터셋의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참조하며 여러 개의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생성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4E827-DC9B-4A0C-BDBF-2FB543728FCD}"/>
              </a:ext>
            </a:extLst>
          </p:cNvPr>
          <p:cNvSpPr txBox="1"/>
          <p:nvPr/>
        </p:nvSpPr>
        <p:spPr>
          <a:xfrm>
            <a:off x="2826562" y="3250184"/>
            <a:ext cx="8103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IDEA1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생성된 비표준 질의문장을 입력하면 표준 질의문장으로 변환하도록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개발함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9A0AF-847C-4EE5-A2E0-61CC6AF4A606}"/>
              </a:ext>
            </a:extLst>
          </p:cNvPr>
          <p:cNvSpPr txBox="1"/>
          <p:nvPr/>
        </p:nvSpPr>
        <p:spPr>
          <a:xfrm>
            <a:off x="2826561" y="5044540"/>
            <a:ext cx="82583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개발한 문장 정제기를 통해서 비표준 질의문장을 표준 질의문장으로 변환하고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2SQL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정교한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수행함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2" name="그래픽 31" descr="전구 단색으로 채워진">
            <a:extLst>
              <a:ext uri="{FF2B5EF4-FFF2-40B4-BE49-F238E27FC236}">
                <a16:creationId xmlns:a16="http://schemas.microsoft.com/office/drawing/2014/main" id="{3BF7FB8E-2D2B-4D46-9ADF-9DDEB483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1593791"/>
            <a:ext cx="501743" cy="501743"/>
          </a:xfrm>
          <a:prstGeom prst="rect">
            <a:avLst/>
          </a:prstGeom>
        </p:spPr>
      </p:pic>
      <p:pic>
        <p:nvPicPr>
          <p:cNvPr id="33" name="그래픽 32" descr="전구 단색으로 채워진">
            <a:extLst>
              <a:ext uri="{FF2B5EF4-FFF2-40B4-BE49-F238E27FC236}">
                <a16:creationId xmlns:a16="http://schemas.microsoft.com/office/drawing/2014/main" id="{D879B546-ABD4-4DD7-85BF-BE389115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3393545"/>
            <a:ext cx="501743" cy="501743"/>
          </a:xfrm>
          <a:prstGeom prst="rect">
            <a:avLst/>
          </a:prstGeom>
        </p:spPr>
      </p:pic>
      <p:pic>
        <p:nvPicPr>
          <p:cNvPr id="34" name="그래픽 33" descr="전구 단색으로 채워진">
            <a:extLst>
              <a:ext uri="{FF2B5EF4-FFF2-40B4-BE49-F238E27FC236}">
                <a16:creationId xmlns:a16="http://schemas.microsoft.com/office/drawing/2014/main" id="{0D07D1C9-7BA0-4F19-A667-5E207AFE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5193777"/>
            <a:ext cx="501743" cy="501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DD4E28-EFA9-4CD3-BB28-4C61771BB96C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5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방법론 도식화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916"/>
              </p:ext>
            </p:extLst>
          </p:nvPr>
        </p:nvGraphicFramePr>
        <p:xfrm>
          <a:off x="968619" y="1748161"/>
          <a:ext cx="10254762" cy="374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437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  <a:gridCol w="4124325">
                  <a:extLst>
                    <a:ext uri="{9D8B030D-6E8A-4147-A177-3AD203B41FA5}">
                      <a16:colId xmlns:a16="http://schemas.microsoft.com/office/drawing/2014/main" val="4149808213"/>
                    </a:ext>
                  </a:extLst>
                </a:gridCol>
              </a:tblGrid>
              <a:tr h="3747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28" name="Google Shape;631;p32">
            <a:extLst>
              <a:ext uri="{FF2B5EF4-FFF2-40B4-BE49-F238E27FC236}">
                <a16:creationId xmlns:a16="http://schemas.microsoft.com/office/drawing/2014/main" id="{46774B35-FC8F-4030-A5B1-62B0511B60FE}"/>
              </a:ext>
            </a:extLst>
          </p:cNvPr>
          <p:cNvSpPr/>
          <p:nvPr/>
        </p:nvSpPr>
        <p:spPr>
          <a:xfrm>
            <a:off x="329927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sp>
        <p:nvSpPr>
          <p:cNvPr id="31" name="Google Shape;654;p32">
            <a:extLst>
              <a:ext uri="{FF2B5EF4-FFF2-40B4-BE49-F238E27FC236}">
                <a16:creationId xmlns:a16="http://schemas.microsoft.com/office/drawing/2014/main" id="{14124BF8-4139-45B3-8096-B4626C69BD79}"/>
              </a:ext>
            </a:extLst>
          </p:cNvPr>
          <p:cNvSpPr/>
          <p:nvPr/>
        </p:nvSpPr>
        <p:spPr>
          <a:xfrm>
            <a:off x="4293219" y="438645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Non-Standard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Query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40" name="Google Shape;624;p32">
            <a:extLst>
              <a:ext uri="{FF2B5EF4-FFF2-40B4-BE49-F238E27FC236}">
                <a16:creationId xmlns:a16="http://schemas.microsoft.com/office/drawing/2014/main" id="{D65F3740-8450-451F-9A09-606C2E3F28F7}"/>
              </a:ext>
            </a:extLst>
          </p:cNvPr>
          <p:cNvSpPr/>
          <p:nvPr/>
        </p:nvSpPr>
        <p:spPr>
          <a:xfrm>
            <a:off x="977497" y="1760873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1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Google Shape;624;p32">
            <a:extLst>
              <a:ext uri="{FF2B5EF4-FFF2-40B4-BE49-F238E27FC236}">
                <a16:creationId xmlns:a16="http://schemas.microsoft.com/office/drawing/2014/main" id="{60352A22-0D7F-4123-9F1B-BEEDCBC0FC42}"/>
              </a:ext>
            </a:extLst>
          </p:cNvPr>
          <p:cNvSpPr/>
          <p:nvPr/>
        </p:nvSpPr>
        <p:spPr>
          <a:xfrm>
            <a:off x="7096821" y="1751995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2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두루마리 모양: 가로로 말림 41">
            <a:extLst>
              <a:ext uri="{FF2B5EF4-FFF2-40B4-BE49-F238E27FC236}">
                <a16:creationId xmlns:a16="http://schemas.microsoft.com/office/drawing/2014/main" id="{FAD7DBC6-47D3-4957-8C2C-BBEE8B658F17}"/>
              </a:ext>
            </a:extLst>
          </p:cNvPr>
          <p:cNvSpPr/>
          <p:nvPr/>
        </p:nvSpPr>
        <p:spPr>
          <a:xfrm>
            <a:off x="9262935" y="4386455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2" name="Google Shape;631;p32">
            <a:extLst>
              <a:ext uri="{FF2B5EF4-FFF2-40B4-BE49-F238E27FC236}">
                <a16:creationId xmlns:a16="http://schemas.microsoft.com/office/drawing/2014/main" id="{D6815050-1007-44BE-B0D6-8978CEBF1AD4}"/>
              </a:ext>
            </a:extLst>
          </p:cNvPr>
          <p:cNvSpPr/>
          <p:nvPr/>
        </p:nvSpPr>
        <p:spPr>
          <a:xfrm>
            <a:off x="5287162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BFF8204-6C56-41C3-957C-18BC7B509191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rot="16200000" flipH="1">
            <a:off x="4440077" y="2670974"/>
            <a:ext cx="332339" cy="993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D3DE18A-5364-49BF-810C-616C6C9F2997}"/>
              </a:ext>
            </a:extLst>
          </p:cNvPr>
          <p:cNvCxnSpPr>
            <a:cxnSpLocks/>
            <a:stCxn id="62" idx="3"/>
            <a:endCxn id="30" idx="0"/>
          </p:cNvCxnSpPr>
          <p:nvPr/>
        </p:nvCxnSpPr>
        <p:spPr>
          <a:xfrm rot="5400000">
            <a:off x="5434021" y="2670974"/>
            <a:ext cx="332339" cy="993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1311388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2931388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Google Shape;631;p32">
            <a:extLst>
              <a:ext uri="{FF2B5EF4-FFF2-40B4-BE49-F238E27FC236}">
                <a16:creationId xmlns:a16="http://schemas.microsoft.com/office/drawing/2014/main" id="{44CB8658-9558-40F5-97AC-1055E03470DB}"/>
              </a:ext>
            </a:extLst>
          </p:cNvPr>
          <p:cNvSpPr/>
          <p:nvPr/>
        </p:nvSpPr>
        <p:spPr>
          <a:xfrm>
            <a:off x="926293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</a:t>
            </a:r>
          </a:p>
        </p:txBody>
      </p:sp>
      <p:sp>
        <p:nvSpPr>
          <p:cNvPr id="83" name="Google Shape;630;p32">
            <a:extLst>
              <a:ext uri="{FF2B5EF4-FFF2-40B4-BE49-F238E27FC236}">
                <a16:creationId xmlns:a16="http://schemas.microsoft.com/office/drawing/2014/main" id="{FBAB8620-3301-486B-A2A3-EEAFD57E6952}"/>
              </a:ext>
            </a:extLst>
          </p:cNvPr>
          <p:cNvSpPr/>
          <p:nvPr/>
        </p:nvSpPr>
        <p:spPr>
          <a:xfrm>
            <a:off x="9262935" y="333411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Fine-tuning for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Question Refining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1FBB7D63-4EF9-4C87-8C05-55081FF2E82D}"/>
              </a:ext>
            </a:extLst>
          </p:cNvPr>
          <p:cNvSpPr/>
          <p:nvPr/>
        </p:nvSpPr>
        <p:spPr>
          <a:xfrm>
            <a:off x="7275049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002980D-43ED-4458-B86F-E0ADB06ED3DC}"/>
              </a:ext>
            </a:extLst>
          </p:cNvPr>
          <p:cNvCxnSpPr>
            <a:cxnSpLocks/>
          </p:cNvCxnSpPr>
          <p:nvPr/>
        </p:nvCxnSpPr>
        <p:spPr>
          <a:xfrm>
            <a:off x="5103218" y="3977916"/>
            <a:ext cx="0" cy="41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3299274" y="3334116"/>
            <a:ext cx="3607888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SQL2Text using RAG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462C824-1016-4423-86EA-FE9851011EFE}"/>
              </a:ext>
            </a:extLst>
          </p:cNvPr>
          <p:cNvCxnSpPr>
            <a:stCxn id="85" idx="0"/>
            <a:endCxn id="83" idx="1"/>
          </p:cNvCxnSpPr>
          <p:nvPr/>
        </p:nvCxnSpPr>
        <p:spPr>
          <a:xfrm>
            <a:off x="8895049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4C8792C-EA8B-4261-BB06-61E52C6E7C6B}"/>
              </a:ext>
            </a:extLst>
          </p:cNvPr>
          <p:cNvCxnSpPr>
            <a:stCxn id="79" idx="3"/>
            <a:endCxn id="83" idx="0"/>
          </p:cNvCxnSpPr>
          <p:nvPr/>
        </p:nvCxnSpPr>
        <p:spPr>
          <a:xfrm>
            <a:off x="10072935" y="3001777"/>
            <a:ext cx="0" cy="33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8DB4475-B7F7-40DC-96B6-0132F21815A5}"/>
              </a:ext>
            </a:extLst>
          </p:cNvPr>
          <p:cNvCxnSpPr>
            <a:endCxn id="42" idx="0"/>
          </p:cNvCxnSpPr>
          <p:nvPr/>
        </p:nvCxnSpPr>
        <p:spPr>
          <a:xfrm>
            <a:off x="10072935" y="4054116"/>
            <a:ext cx="0" cy="42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F2518F6-63E2-401A-9A3B-7D8AFE11E190}"/>
              </a:ext>
            </a:extLst>
          </p:cNvPr>
          <p:cNvCxnSpPr>
            <a:cxnSpLocks/>
            <a:endCxn id="83" idx="0"/>
          </p:cNvCxnSpPr>
          <p:nvPr/>
        </p:nvCxnSpPr>
        <p:spPr>
          <a:xfrm rot="5400000" flipH="1" flipV="1">
            <a:off x="6738056" y="1699277"/>
            <a:ext cx="1700039" cy="4969718"/>
          </a:xfrm>
          <a:prstGeom prst="bentConnector5">
            <a:avLst>
              <a:gd name="adj1" fmla="val -13447"/>
              <a:gd name="adj2" fmla="val 39996"/>
              <a:gd name="adj3" fmla="val 11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B2AAE1-D84B-4220-A27C-E792398C3FF4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9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23F3982-5F3A-4321-9664-25FDAAAA4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41" y="1869501"/>
            <a:ext cx="5511841" cy="3371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2E23E7-C232-44FE-9D4D-4C6F334418A9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9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27906"/>
              </p:ext>
            </p:extLst>
          </p:nvPr>
        </p:nvGraphicFramePr>
        <p:xfrm>
          <a:off x="46844" y="4627998"/>
          <a:ext cx="7056633" cy="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81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10542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942308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464802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쿼리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표준 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database</a:t>
                      </a:r>
                      <a:r>
                        <a:rPr lang="ko-KR" altLang="en-US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WHERE </a:t>
                      </a:r>
                      <a:r>
                        <a:rPr lang="ko-KR" altLang="en-US" sz="800" dirty="0"/>
                        <a:t>화학물질번호 </a:t>
                      </a:r>
                      <a:r>
                        <a:rPr lang="en-US" altLang="ko-KR" sz="800" dirty="0"/>
                        <a:t>LIKE ‘%71%’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등록일자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숫자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등록일자 기준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SQL</a:t>
            </a:r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쿼리 쌍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질의문장의 </a:t>
            </a:r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endParaRPr lang="ko-KR" altLang="en-US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8" y="2345566"/>
            <a:ext cx="1858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database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latinLnBrk="1"/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화학물질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번호 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latinLnBrk="1"/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62178"/>
              </p:ext>
            </p:extLst>
          </p:nvPr>
        </p:nvGraphicFramePr>
        <p:xfrm>
          <a:off x="8470048" y="4239378"/>
          <a:ext cx="3675107" cy="148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107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옛날 것부터 먼저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그 화학물질 목록에서 </a:t>
                      </a:r>
                      <a:r>
                        <a:rPr lang="en-US" altLang="ko-KR" sz="800" dirty="0"/>
                        <a:t>71 </a:t>
                      </a:r>
                      <a:r>
                        <a:rPr lang="ko-KR" altLang="en-US" sz="800" dirty="0"/>
                        <a:t>있는 거만 골라서 정리해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날짜 기준으로 빠른 거부터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쓸데없는 거 빼고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화학물질 목록을 펼쳐봐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거기서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숨 쉬고 있는 녀석들만 남겨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그리고 시간의 흐름에 순응하도록 정렬해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과거에서 현재로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데이터셋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99112-11A8-4E63-BA1C-4F2DEEC84C1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D836FD-5695-48C0-A192-0A936E619658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8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2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697970" y="2472080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등록일자 기준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900" b="0" dirty="0">
                <a:solidFill>
                  <a:schemeClr val="tx1"/>
                </a:solidFill>
              </a:rPr>
              <a:t>?”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그 화학물질 목록에서 </a:t>
            </a:r>
            <a:r>
              <a:rPr lang="en-US" altLang="ko-KR" sz="900" dirty="0">
                <a:solidFill>
                  <a:schemeClr val="tx1"/>
                </a:solidFill>
              </a:rPr>
              <a:t>71 </a:t>
            </a:r>
            <a:r>
              <a:rPr lang="ko-KR" altLang="en-US" sz="900" dirty="0">
                <a:solidFill>
                  <a:schemeClr val="tx1"/>
                </a:solidFill>
              </a:rPr>
              <a:t>있는 거만 골라서 정리해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날짜 기준으로 빠른 거부터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쓸데없는 거 빼고</a:t>
            </a:r>
            <a:r>
              <a:rPr lang="en-US" altLang="ko-KR" sz="900" dirty="0">
                <a:solidFill>
                  <a:schemeClr val="tx1"/>
                </a:solidFill>
              </a:rPr>
              <a:t>.”</a:t>
            </a:r>
            <a:endParaRPr lang="ko-KR" altLang="en-US" sz="9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화학물질 목록을 펼쳐봐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거기서 </a:t>
            </a:r>
            <a:r>
              <a:rPr lang="en-US" altLang="ko-KR" sz="900" dirty="0">
                <a:solidFill>
                  <a:schemeClr val="tx1"/>
                </a:solidFill>
              </a:rPr>
              <a:t>71</a:t>
            </a:r>
            <a:r>
              <a:rPr lang="ko-KR" altLang="en-US" sz="900" dirty="0">
                <a:solidFill>
                  <a:schemeClr val="tx1"/>
                </a:solidFill>
              </a:rPr>
              <a:t>이 숨 쉬고 있는 녀석들만 남겨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그리고 시간의 흐름에 순응하도록 정렬해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과거에서 현재로</a:t>
            </a:r>
            <a:r>
              <a:rPr lang="en-US" altLang="ko-KR" sz="900" dirty="0">
                <a:solidFill>
                  <a:schemeClr val="tx1"/>
                </a:solidFill>
              </a:rPr>
              <a:t>.”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1731715" y="4977671"/>
            <a:ext cx="872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개와 </a:t>
            </a:r>
            <a:r>
              <a:rPr lang="en-US" altLang="ko-KR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를 통해 생성된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비표준 질의문장과 대응</a:t>
            </a:r>
            <a:r>
              <a:rPr lang="ko-KR" altLang="en-US" sz="2000" dirty="0">
                <a:latin typeface="Noto Sans" panose="020B0502040504020204" pitchFamily="34" charset="0"/>
                <a:cs typeface="Noto Sans" panose="020B0502040504020204" pitchFamily="34" charset="0"/>
              </a:rPr>
              <a:t>된다</a:t>
            </a: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ko-KR" altLang="en-US" sz="20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E036FE-0E24-4CC3-A847-50878E4B4AC3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52BC5-FF88-4DE2-BF41-790A31648962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9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968</Words>
  <Application>Microsoft Office PowerPoint</Application>
  <PresentationFormat>와이드스크린</PresentationFormat>
  <Paragraphs>162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Malgun Gothic</vt:lpstr>
      <vt:lpstr>Malgun Gothic</vt:lpstr>
      <vt:lpstr>Arial</vt:lpstr>
      <vt:lpstr>Noto Sans</vt:lpstr>
      <vt:lpstr>Wingdings</vt:lpstr>
      <vt:lpstr>Office 테마</vt:lpstr>
      <vt:lpstr>SQL 쿼리 자동 생성을 위한 자연어 질의 정제 및 표준화 시스템 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65</cp:revision>
  <dcterms:created xsi:type="dcterms:W3CDTF">2025-02-25T12:11:45Z</dcterms:created>
  <dcterms:modified xsi:type="dcterms:W3CDTF">2025-02-28T09:34:15Z</dcterms:modified>
</cp:coreProperties>
</file>