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85" r:id="rId3"/>
    <p:sldId id="286" r:id="rId4"/>
    <p:sldId id="288" r:id="rId5"/>
    <p:sldId id="302" r:id="rId6"/>
    <p:sldId id="303" r:id="rId7"/>
    <p:sldId id="301" r:id="rId8"/>
    <p:sldId id="304" r:id="rId9"/>
    <p:sldId id="305" r:id="rId10"/>
    <p:sldId id="307" r:id="rId11"/>
    <p:sldId id="308" r:id="rId12"/>
    <p:sldId id="309" r:id="rId13"/>
    <p:sldId id="313" r:id="rId14"/>
    <p:sldId id="314" r:id="rId15"/>
    <p:sldId id="315" r:id="rId16"/>
    <p:sldId id="311" r:id="rId17"/>
    <p:sldId id="316" r:id="rId18"/>
    <p:sldId id="306" r:id="rId19"/>
    <p:sldId id="310" r:id="rId20"/>
    <p:sldId id="287" r:id="rId21"/>
    <p:sldId id="289" r:id="rId22"/>
    <p:sldId id="290" r:id="rId23"/>
    <p:sldId id="291" r:id="rId24"/>
  </p:sldIdLst>
  <p:sldSz cx="9144000" cy="5143500" type="screen16x9"/>
  <p:notesSz cx="6858000" cy="9144000"/>
  <p:embeddedFontLst>
    <p:embeddedFont>
      <p:font typeface="Mulish" panose="020B0600000101010101" charset="0"/>
      <p:regular r:id="rId26"/>
      <p:bold r:id="rId27"/>
      <p:italic r:id="rId28"/>
      <p:boldItalic r:id="rId29"/>
    </p:embeddedFont>
    <p:embeddedFont>
      <p:font typeface="Noto Sans" panose="020B0502040504020204" pitchFamily="34" charset="0"/>
      <p:regular r:id="rId30"/>
      <p:bold r:id="rId31"/>
      <p:italic r:id="rId32"/>
      <p:boldItalic r:id="rId33"/>
    </p:embeddedFont>
    <p:embeddedFont>
      <p:font typeface="Nunito Light" pitchFamily="2" charset="0"/>
      <p:regular r:id="rId34"/>
      <p:italic r:id="rId35"/>
    </p:embeddedFont>
    <p:embeddedFont>
      <p:font typeface="Quicksand" panose="020B0600000101010101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9B773-3AED-4998-A287-ACBF47BDC8B5}">
  <a:tblStyle styleId="{1ED9B773-3AED-4998-A287-ACBF47BDC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4" autoAdjust="0"/>
  </p:normalViewPr>
  <p:slideViewPr>
    <p:cSldViewPr snapToGrid="0">
      <p:cViewPr varScale="1">
        <p:scale>
          <a:sx n="136" d="100"/>
          <a:sy n="136" d="100"/>
        </p:scale>
        <p:origin x="7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14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91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1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59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365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87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439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5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91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0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97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523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972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10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1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3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0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9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57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012E00EE-3581-462D-9FD7-25E0E77EE147}"/>
              </a:ext>
            </a:extLst>
          </p:cNvPr>
          <p:cNvSpPr txBox="1">
            <a:spLocks/>
          </p:cNvSpPr>
          <p:nvPr/>
        </p:nvSpPr>
        <p:spPr>
          <a:xfrm>
            <a:off x="1749360" y="1899623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BERT: </a:t>
            </a:r>
            <a:r>
              <a:rPr lang="ko-KR" altLang="en-US" sz="1800" dirty="0" err="1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시각화를 이용한 데이터 분류</a:t>
            </a: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CB97F9D2-D8AE-4FD2-93E1-5B53BDCB484E}"/>
              </a:ext>
            </a:extLst>
          </p:cNvPr>
          <p:cNvSpPr txBox="1">
            <a:spLocks/>
          </p:cNvSpPr>
          <p:nvPr/>
        </p:nvSpPr>
        <p:spPr>
          <a:xfrm>
            <a:off x="7026811" y="4325779"/>
            <a:ext cx="1631475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석사과정 이승건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21266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709DBAC6-E587-4700-9C3A-0C1BB30AFE93}"/>
              </a:ext>
            </a:extLst>
          </p:cNvPr>
          <p:cNvSpPr txBox="1">
            <a:spLocks/>
          </p:cNvSpPr>
          <p:nvPr/>
        </p:nvSpPr>
        <p:spPr>
          <a:xfrm>
            <a:off x="1228251" y="2012963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뉴스 카테고리 분류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71E614FB-4F1E-4A1A-8D46-72C305BE269A}"/>
              </a:ext>
            </a:extLst>
          </p:cNvPr>
          <p:cNvSpPr/>
          <p:nvPr/>
        </p:nvSpPr>
        <p:spPr>
          <a:xfrm>
            <a:off x="6801414" y="479156"/>
            <a:ext cx="1134549" cy="468640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>
                <a:solidFill>
                  <a:schemeClr val="tx1"/>
                </a:solidFill>
              </a:rPr>
              <a:t>Dataset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749355-017D-4227-984D-B0CF77B53854}"/>
              </a:ext>
            </a:extLst>
          </p:cNvPr>
          <p:cNvSpPr/>
          <p:nvPr/>
        </p:nvSpPr>
        <p:spPr>
          <a:xfrm>
            <a:off x="6821061" y="1223287"/>
            <a:ext cx="1134549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Preprocessing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FA2E56F5-2292-4C66-95BF-B7F20BD60CA4}"/>
              </a:ext>
            </a:extLst>
          </p:cNvPr>
          <p:cNvSpPr/>
          <p:nvPr/>
        </p:nvSpPr>
        <p:spPr>
          <a:xfrm>
            <a:off x="6834181" y="1845092"/>
            <a:ext cx="1108311" cy="345016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Preprocessing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Dataset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FF2C0-FAB0-41EA-9CA6-C11BAB2CDE2B}"/>
              </a:ext>
            </a:extLst>
          </p:cNvPr>
          <p:cNvSpPr/>
          <p:nvPr/>
        </p:nvSpPr>
        <p:spPr>
          <a:xfrm>
            <a:off x="6834181" y="2414507"/>
            <a:ext cx="1108311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Embedding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B5115BBB-FAC8-454B-BA14-033DE4E67097}"/>
              </a:ext>
            </a:extLst>
          </p:cNvPr>
          <p:cNvSpPr/>
          <p:nvPr/>
        </p:nvSpPr>
        <p:spPr>
          <a:xfrm>
            <a:off x="6834181" y="3010109"/>
            <a:ext cx="1108311" cy="344417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Embedded Vector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D60613-FDB9-44BB-AB40-A36BDB80552D}"/>
              </a:ext>
            </a:extLst>
          </p:cNvPr>
          <p:cNvSpPr/>
          <p:nvPr/>
        </p:nvSpPr>
        <p:spPr>
          <a:xfrm>
            <a:off x="6834181" y="3605112"/>
            <a:ext cx="1108311" cy="344417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Train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CCBC3AEA-9416-42A0-BB7C-68000D2FDED8}"/>
              </a:ext>
            </a:extLst>
          </p:cNvPr>
          <p:cNvSpPr/>
          <p:nvPr/>
        </p:nvSpPr>
        <p:spPr>
          <a:xfrm>
            <a:off x="5178075" y="3535165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WandB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F5B32DC9-9452-4E3F-B700-027C449B00DF}"/>
              </a:ext>
            </a:extLst>
          </p:cNvPr>
          <p:cNvSpPr/>
          <p:nvPr/>
        </p:nvSpPr>
        <p:spPr>
          <a:xfrm>
            <a:off x="5178075" y="2344860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KoBERT</a:t>
            </a:r>
            <a:endParaRPr lang="ko-KR" altLang="en-US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80055-B913-4298-912B-CB06198AD6E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388337" y="2167299"/>
            <a:ext cx="0" cy="24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BFB81B-5506-45AA-9BFC-C46C364E865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388337" y="2759523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04947C-B7DA-4526-B528-39893EBBEEA8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>
            <a:off x="6340968" y="2587015"/>
            <a:ext cx="493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26668B-B5C1-41E8-B478-6979A4EC2FA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388337" y="3331756"/>
            <a:ext cx="0" cy="27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0000FF-9F47-47C4-B442-2F122757C83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340968" y="3777320"/>
            <a:ext cx="493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475EC1-6147-4F42-B996-E6FFE2022B1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88337" y="3949529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285;p29">
            <a:extLst>
              <a:ext uri="{FF2B5EF4-FFF2-40B4-BE49-F238E27FC236}">
                <a16:creationId xmlns:a16="http://schemas.microsoft.com/office/drawing/2014/main" id="{C94CA4F7-034A-4881-817D-7B6B7A461C8E}"/>
              </a:ext>
            </a:extLst>
          </p:cNvPr>
          <p:cNvSpPr txBox="1">
            <a:spLocks/>
          </p:cNvSpPr>
          <p:nvPr/>
        </p:nvSpPr>
        <p:spPr>
          <a:xfrm>
            <a:off x="5178075" y="480411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방법론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A8B18FF0-DAC6-43AB-8C44-42255B4F850F}"/>
              </a:ext>
            </a:extLst>
          </p:cNvPr>
          <p:cNvSpPr txBox="1">
            <a:spLocks/>
          </p:cNvSpPr>
          <p:nvPr/>
        </p:nvSpPr>
        <p:spPr>
          <a:xfrm>
            <a:off x="1228251" y="2347489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Tokenizer, </a:t>
            </a: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Classfier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skt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/KoBERT-base-v1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136E6DD2-0056-4151-98C5-DFFE31A1879B}"/>
              </a:ext>
            </a:extLst>
          </p:cNvPr>
          <p:cNvSpPr txBox="1">
            <a:spLocks/>
          </p:cNvSpPr>
          <p:nvPr/>
        </p:nvSpPr>
        <p:spPr>
          <a:xfrm>
            <a:off x="1228250" y="2682015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Dataset: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YNAT(45.7k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dataset)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312081-4364-4A41-AEE3-C453D060688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388336" y="1568303"/>
            <a:ext cx="1" cy="27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3A3B6F-3551-4DB1-82C7-14C9F2EB429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68689" y="947796"/>
            <a:ext cx="0" cy="26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3BED2FF-5345-4AB3-B841-707A5C4B769A}"/>
              </a:ext>
            </a:extLst>
          </p:cNvPr>
          <p:cNvCxnSpPr/>
          <p:nvPr/>
        </p:nvCxnSpPr>
        <p:spPr>
          <a:xfrm>
            <a:off x="4572000" y="1180660"/>
            <a:ext cx="0" cy="2838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85;p29">
            <a:extLst>
              <a:ext uri="{FF2B5EF4-FFF2-40B4-BE49-F238E27FC236}">
                <a16:creationId xmlns:a16="http://schemas.microsoft.com/office/drawing/2014/main" id="{6BECC9E6-8E72-435E-A31E-B945A487B074}"/>
              </a:ext>
            </a:extLst>
          </p:cNvPr>
          <p:cNvSpPr txBox="1">
            <a:spLocks/>
          </p:cNvSpPr>
          <p:nvPr/>
        </p:nvSpPr>
        <p:spPr>
          <a:xfrm>
            <a:off x="1228249" y="2997230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활용한 시각화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&amp;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최적화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34" name="두루마리 모양: 가로로 말림 33">
            <a:extLst>
              <a:ext uri="{FF2B5EF4-FFF2-40B4-BE49-F238E27FC236}">
                <a16:creationId xmlns:a16="http://schemas.microsoft.com/office/drawing/2014/main" id="{762C8F88-9821-48E2-AAED-86B6BDC369DD}"/>
              </a:ext>
            </a:extLst>
          </p:cNvPr>
          <p:cNvSpPr/>
          <p:nvPr/>
        </p:nvSpPr>
        <p:spPr>
          <a:xfrm>
            <a:off x="6834181" y="4185941"/>
            <a:ext cx="1108311" cy="416933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Accuracy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1225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341955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Experiments - Dataset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Google Shape;285;p29">
            <a:extLst>
              <a:ext uri="{FF2B5EF4-FFF2-40B4-BE49-F238E27FC236}">
                <a16:creationId xmlns:a16="http://schemas.microsoft.com/office/drawing/2014/main" id="{C8248940-4060-4C3C-8158-9B278AF8A0DE}"/>
              </a:ext>
            </a:extLst>
          </p:cNvPr>
          <p:cNvSpPr txBox="1">
            <a:spLocks/>
          </p:cNvSpPr>
          <p:nvPr/>
        </p:nvSpPr>
        <p:spPr>
          <a:xfrm>
            <a:off x="1725029" y="1623795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Dataset, ML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모델 개발 및 배포를 하는 오픈소스 중심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플랫폼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DF2A462-0854-40AA-9169-1FC0D4C9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7" y="1594474"/>
            <a:ext cx="1509782" cy="401685"/>
          </a:xfrm>
          <a:prstGeom prst="rect">
            <a:avLst/>
          </a:prstGeom>
        </p:spPr>
      </p:pic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314244" y="2273984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KLUE-YNAT Dataset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연합뉴스 기사 제목으로 구성된 데이터셋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45,700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여개의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 data, </a:t>
            </a:r>
            <a:r>
              <a:rPr lang="en-US" altLang="ko-KR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  <a:r>
              <a:rPr lang="ko-KR" altLang="en-US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개의 </a:t>
            </a:r>
            <a:r>
              <a:rPr lang="en-US" altLang="ko-KR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 label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로 구성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Google Shape;285;p29">
            <a:extLst>
              <a:ext uri="{FF2B5EF4-FFF2-40B4-BE49-F238E27FC236}">
                <a16:creationId xmlns:a16="http://schemas.microsoft.com/office/drawing/2014/main" id="{F68C8B8A-0DD5-47DC-A33E-C29B4F687EB6}"/>
              </a:ext>
            </a:extLst>
          </p:cNvPr>
          <p:cNvSpPr txBox="1">
            <a:spLocks/>
          </p:cNvSpPr>
          <p:nvPr/>
        </p:nvSpPr>
        <p:spPr>
          <a:xfrm>
            <a:off x="1880553" y="4092535"/>
            <a:ext cx="2262662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{'IT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과학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0,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경제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1,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사회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2,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생활문화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3,</a:t>
            </a:r>
          </a:p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세계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4,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스포츠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5,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정치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6}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D96CAD56-F982-4FF3-83E8-E5A8681ABE25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0C9B4C-9FB7-4D5D-8B11-86314FB30A53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50393AE8-3E7E-42AF-848E-1AD1DBBF60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52DBBE-6777-4F42-AB36-506DF1E9D1F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85F97B1E-A790-4C9C-85CD-7CE3AE818525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FB4F03-2123-45F3-AFC7-250095706A5E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준비 33">
            <a:extLst>
              <a:ext uri="{FF2B5EF4-FFF2-40B4-BE49-F238E27FC236}">
                <a16:creationId xmlns:a16="http://schemas.microsoft.com/office/drawing/2014/main" id="{633155DD-D1AE-4C25-83F8-98FEB85828A7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준비 34">
            <a:extLst>
              <a:ext uri="{FF2B5EF4-FFF2-40B4-BE49-F238E27FC236}">
                <a16:creationId xmlns:a16="http://schemas.microsoft.com/office/drawing/2014/main" id="{54373FC0-8080-4CF4-B9B7-C7527C43F404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BA3E01-CB22-474C-B7E3-A7973205159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2FDA5F-AD0E-46B0-8EE1-C6722503832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F5A4B5-B964-43FA-BA8B-3ABF70388ED6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AC75A9-0B17-4402-8BDC-A99D90867E88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1119672-A30B-49FD-AE3A-E7341DBF6DF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535D592-5895-481F-85CD-7E41D00F6E82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B71F627-6372-4518-8BD2-F6764E49635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5461D9-68B4-4178-B1CB-A3D4200FC48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F2DF755-A30D-43CF-97D7-709C94995CAE}"/>
              </a:ext>
            </a:extLst>
          </p:cNvPr>
          <p:cNvCxnSpPr>
            <a:endCxn id="31" idx="0"/>
          </p:cNvCxnSpPr>
          <p:nvPr/>
        </p:nvCxnSpPr>
        <p:spPr>
          <a:xfrm rot="16200000" flipH="1">
            <a:off x="2136414" y="3217065"/>
            <a:ext cx="1229760" cy="5211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7F4E7DB6-5CB4-4246-A253-0AB1F5664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24" y="2180338"/>
            <a:ext cx="3955656" cy="2192723"/>
          </a:xfrm>
          <a:prstGeom prst="rect">
            <a:avLst/>
          </a:prstGeom>
        </p:spPr>
      </p:pic>
      <p:sp>
        <p:nvSpPr>
          <p:cNvPr id="52" name="두루마리 모양: 가로로 말림 51">
            <a:extLst>
              <a:ext uri="{FF2B5EF4-FFF2-40B4-BE49-F238E27FC236}">
                <a16:creationId xmlns:a16="http://schemas.microsoft.com/office/drawing/2014/main" id="{71320E91-BEF8-4E9D-9492-285B1FEEC41E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37602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479877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756289" y="1188145"/>
            <a:ext cx="4082496" cy="11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Preprocessing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영어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특수문자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줄바꿈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tap,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숫자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한자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연속 띄어쓰기 제거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label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카테고리 매핑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텍스트 길이 지정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라벨당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데이터를 동일한 수로 통일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(1,000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0899F6EA-7109-4001-9794-ED0241F303C6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674795-4F5D-4B37-BFFA-B1D3CCE87B66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1B6FFA09-04AF-4577-A4D9-4C33624D3FF9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30A54F-827C-48EC-894F-8D9BC9B8480D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순서도: 문서 25">
            <a:extLst>
              <a:ext uri="{FF2B5EF4-FFF2-40B4-BE49-F238E27FC236}">
                <a16:creationId xmlns:a16="http://schemas.microsoft.com/office/drawing/2014/main" id="{08D195B4-6610-4412-9032-2F285860FA5B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21093C-B065-482D-BFC8-CC44851FDC70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순서도: 준비 27">
            <a:extLst>
              <a:ext uri="{FF2B5EF4-FFF2-40B4-BE49-F238E27FC236}">
                <a16:creationId xmlns:a16="http://schemas.microsoft.com/office/drawing/2014/main" id="{60A24B10-12A7-46B5-A157-46BFE59076E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9" name="순서도: 준비 28">
            <a:extLst>
              <a:ext uri="{FF2B5EF4-FFF2-40B4-BE49-F238E27FC236}">
                <a16:creationId xmlns:a16="http://schemas.microsoft.com/office/drawing/2014/main" id="{43A608DD-4A41-4F74-AA6D-BD62997FDAC7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C3984B-3B76-4C59-9083-85C95738AAF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779B919-3697-4E2E-BC77-91EDA17875E6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33822EB-FB35-4215-A743-0877DA9D130D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267C4C-489D-48FB-AA99-F4CDB9D894FD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B11635-EC73-4303-997B-85F61DE86C7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D4CBE6-DDA4-45A9-80B2-33F2C93EBE18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B158A9-CF6B-4F42-8C3B-A61BD776349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B397878-2BED-481A-AF45-196E254BC24E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1CC440FD-3F94-4763-9A60-905E5DC1A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751" y="2503309"/>
            <a:ext cx="2434296" cy="2055855"/>
          </a:xfrm>
          <a:prstGeom prst="rect">
            <a:avLst/>
          </a:prstGeom>
        </p:spPr>
      </p:pic>
      <p:sp>
        <p:nvSpPr>
          <p:cNvPr id="69" name="두루마리 모양: 가로로 말림 68">
            <a:extLst>
              <a:ext uri="{FF2B5EF4-FFF2-40B4-BE49-F238E27FC236}">
                <a16:creationId xmlns:a16="http://schemas.microsoft.com/office/drawing/2014/main" id="{DA334C8E-47A9-4B2A-B1F5-A90D0927DD66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F630637-890E-42AA-B500-06393009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51" y="2546978"/>
            <a:ext cx="2722365" cy="2012183"/>
          </a:xfrm>
          <a:prstGeom prst="rect">
            <a:avLst/>
          </a:prstGeom>
        </p:spPr>
      </p:pic>
      <p:cxnSp>
        <p:nvCxnSpPr>
          <p:cNvPr id="1154" name="직선 연결선 1153">
            <a:extLst>
              <a:ext uri="{FF2B5EF4-FFF2-40B4-BE49-F238E27FC236}">
                <a16:creationId xmlns:a16="http://schemas.microsoft.com/office/drawing/2014/main" id="{797898B2-9BBA-4147-BDE0-2E73C45D8DDA}"/>
              </a:ext>
            </a:extLst>
          </p:cNvPr>
          <p:cNvCxnSpPr/>
          <p:nvPr/>
        </p:nvCxnSpPr>
        <p:spPr>
          <a:xfrm>
            <a:off x="3474720" y="2345730"/>
            <a:ext cx="220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직선 화살표 연결선 1155">
            <a:extLst>
              <a:ext uri="{FF2B5EF4-FFF2-40B4-BE49-F238E27FC236}">
                <a16:creationId xmlns:a16="http://schemas.microsoft.com/office/drawing/2014/main" id="{DC1F9A4D-FF1A-474A-8DCB-5747E54FF518}"/>
              </a:ext>
            </a:extLst>
          </p:cNvPr>
          <p:cNvCxnSpPr>
            <a:cxnSpLocks/>
          </p:cNvCxnSpPr>
          <p:nvPr/>
        </p:nvCxnSpPr>
        <p:spPr>
          <a:xfrm>
            <a:off x="4367124" y="3531236"/>
            <a:ext cx="40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81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834B176A-F0E7-427A-BD29-7C6B561218B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C7CAA0-2AD3-4473-AA3B-63FCE3BD164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9C5683DB-8B33-4179-A34F-650314E14D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57BF3-D479-41FA-B0AB-CB544696865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6937309-9E51-4559-8C78-6A060B0553EE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41E18E-F528-42CC-8BAB-85DA1677084A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6" name="순서도: 준비 45">
            <a:extLst>
              <a:ext uri="{FF2B5EF4-FFF2-40B4-BE49-F238E27FC236}">
                <a16:creationId xmlns:a16="http://schemas.microsoft.com/office/drawing/2014/main" id="{DEF32243-CDC5-4967-AE40-6086514554A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D2BD319F-C2CD-406A-8165-CCAFC8F406DB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D6F6A7-83AC-4E17-B5ED-6F90E41CEC85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73E45AC-28BA-4E68-B165-74E3B58A3B2E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EC2EB5-83E6-4126-AAF7-4DBE7D9163E4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CF67F-6D54-4886-91DB-AB095F85AFDB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A348CB-BB3D-41C2-9271-ACC727F34A9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2DBA0C-BB1E-41CA-B819-D220A514A248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91C42D-F563-4B0F-8BF1-172F6AE8109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E1F0C7-E099-42C1-97E6-810131A579A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DD8D54F0-CE91-4A8A-94C8-EDF4C9AD17B5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98BC4A5D-4716-4091-89C8-6AB2ED167ED0}"/>
              </a:ext>
            </a:extLst>
          </p:cNvPr>
          <p:cNvSpPr txBox="1">
            <a:spLocks/>
          </p:cNvSpPr>
          <p:nvPr/>
        </p:nvSpPr>
        <p:spPr>
          <a:xfrm>
            <a:off x="900984" y="2151500"/>
            <a:ext cx="2594838" cy="59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 사용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Preprocessing dataset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토큰화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3906C6-2245-4F10-B8F8-397C1EE5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10" y="2236740"/>
            <a:ext cx="3094655" cy="438322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DBEB37A-53C2-4869-AB64-1F9FC52541B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865583" y="2670185"/>
            <a:ext cx="997378" cy="1007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6A75CCF-0F81-435D-85A1-4447F3B4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10" y="1828009"/>
            <a:ext cx="2148683" cy="4135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E64E78-C167-4646-A002-055B849F4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504" y="3728203"/>
            <a:ext cx="6497693" cy="6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3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834B176A-F0E7-427A-BD29-7C6B561218B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C7CAA0-2AD3-4473-AA3B-63FCE3BD164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9C5683DB-8B33-4179-A34F-650314E14D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57BF3-D479-41FA-B0AB-CB544696865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6937309-9E51-4559-8C78-6A060B0553EE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41E18E-F528-42CC-8BAB-85DA1677084A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6" name="순서도: 준비 45">
            <a:extLst>
              <a:ext uri="{FF2B5EF4-FFF2-40B4-BE49-F238E27FC236}">
                <a16:creationId xmlns:a16="http://schemas.microsoft.com/office/drawing/2014/main" id="{DEF32243-CDC5-4967-AE40-6086514554A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D2BD319F-C2CD-406A-8165-CCAFC8F406DB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D6F6A7-83AC-4E17-B5ED-6F90E41CEC85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73E45AC-28BA-4E68-B165-74E3B58A3B2E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EC2EB5-83E6-4126-AAF7-4DBE7D9163E4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CF67F-6D54-4886-91DB-AB095F85AFDB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A348CB-BB3D-41C2-9271-ACC727F34A9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2DBA0C-BB1E-41CA-B819-D220A514A248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91C42D-F563-4B0F-8BF1-172F6AE8109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E1F0C7-E099-42C1-97E6-810131A579A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DD8D54F0-CE91-4A8A-94C8-EDF4C9AD17B5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98BC4A5D-4716-4091-89C8-6AB2ED167ED0}"/>
              </a:ext>
            </a:extLst>
          </p:cNvPr>
          <p:cNvSpPr txBox="1">
            <a:spLocks/>
          </p:cNvSpPr>
          <p:nvPr/>
        </p:nvSpPr>
        <p:spPr>
          <a:xfrm>
            <a:off x="900983" y="2151500"/>
            <a:ext cx="3483645" cy="89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데이터셋 전체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text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토큰화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[CLS], [SEP]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 추가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Padding &amp;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Truncted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통해 문장 패딩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&amp;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길이제한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어텐션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마스크를 통해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패딩부분을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무시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AAFCE-47CC-404E-AAE1-C85E1F73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72" y="908999"/>
            <a:ext cx="2354301" cy="2104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72AFD1-5462-4A34-A0E9-AA8428C88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72" y="3047601"/>
            <a:ext cx="3790901" cy="160464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446850-D360-44FA-B022-C6D6E0AB2916}"/>
              </a:ext>
            </a:extLst>
          </p:cNvPr>
          <p:cNvCxnSpPr/>
          <p:nvPr/>
        </p:nvCxnSpPr>
        <p:spPr>
          <a:xfrm>
            <a:off x="4956148" y="3020507"/>
            <a:ext cx="3397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3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2404924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/ </a:t>
            </a:r>
            <a:r>
              <a:rPr lang="en-US" altLang="ko-KR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Valdation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dataset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834B176A-F0E7-427A-BD29-7C6B561218B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C7CAA0-2AD3-4473-AA3B-63FCE3BD164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9C5683DB-8B33-4179-A34F-650314E14D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57BF3-D479-41FA-B0AB-CB544696865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6937309-9E51-4559-8C78-6A060B0553EE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41E18E-F528-42CC-8BAB-85DA1677084A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6" name="순서도: 준비 45">
            <a:extLst>
              <a:ext uri="{FF2B5EF4-FFF2-40B4-BE49-F238E27FC236}">
                <a16:creationId xmlns:a16="http://schemas.microsoft.com/office/drawing/2014/main" id="{DEF32243-CDC5-4967-AE40-6086514554A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D2BD319F-C2CD-406A-8165-CCAFC8F406DB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D6F6A7-83AC-4E17-B5ED-6F90E41CEC85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73E45AC-28BA-4E68-B165-74E3B58A3B2E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EC2EB5-83E6-4126-AAF7-4DBE7D9163E4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CF67F-6D54-4886-91DB-AB095F85AFDB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A348CB-BB3D-41C2-9271-ACC727F34A9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2DBA0C-BB1E-41CA-B819-D220A514A248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91C42D-F563-4B0F-8BF1-172F6AE8109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E1F0C7-E099-42C1-97E6-810131A579A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DD8D54F0-CE91-4A8A-94C8-EDF4C9AD17B5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9DDD1-25ED-4C64-AE78-2820DC51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79" y="1760393"/>
            <a:ext cx="2747626" cy="1821048"/>
          </a:xfrm>
          <a:prstGeom prst="rect">
            <a:avLst/>
          </a:prstGeom>
        </p:spPr>
      </p:pic>
      <p:sp>
        <p:nvSpPr>
          <p:cNvPr id="28" name="Google Shape;285;p29">
            <a:extLst>
              <a:ext uri="{FF2B5EF4-FFF2-40B4-BE49-F238E27FC236}">
                <a16:creationId xmlns:a16="http://schemas.microsoft.com/office/drawing/2014/main" id="{B80499B0-EC2D-4C30-AC81-A1C70A13C3DB}"/>
              </a:ext>
            </a:extLst>
          </p:cNvPr>
          <p:cNvSpPr txBox="1">
            <a:spLocks/>
          </p:cNvSpPr>
          <p:nvPr/>
        </p:nvSpPr>
        <p:spPr>
          <a:xfrm>
            <a:off x="900983" y="2151500"/>
            <a:ext cx="3755423" cy="8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: Validation = 9 : 1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비율로 랜덤하게 나누기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모델의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방지하기 위한 검증 데이터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모델 학습에 직접적으로 사용되지 않음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Train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834B176A-F0E7-427A-BD29-7C6B561218B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C7CAA0-2AD3-4473-AA3B-63FCE3BD164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9C5683DB-8B33-4179-A34F-650314E14D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57BF3-D479-41FA-B0AB-CB544696865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6937309-9E51-4559-8C78-6A060B0553EE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41E18E-F528-42CC-8BAB-85DA1677084A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6" name="순서도: 준비 45">
            <a:extLst>
              <a:ext uri="{FF2B5EF4-FFF2-40B4-BE49-F238E27FC236}">
                <a16:creationId xmlns:a16="http://schemas.microsoft.com/office/drawing/2014/main" id="{DEF32243-CDC5-4967-AE40-6086514554A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D2BD319F-C2CD-406A-8165-CCAFC8F406DB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D6F6A7-83AC-4E17-B5ED-6F90E41CEC85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73E45AC-28BA-4E68-B165-74E3B58A3B2E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EC2EB5-83E6-4126-AAF7-4DBE7D9163E4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CF67F-6D54-4886-91DB-AB095F85AFDB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A348CB-BB3D-41C2-9271-ACC727F34A9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2DBA0C-BB1E-41CA-B819-D220A514A248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91C42D-F563-4B0F-8BF1-172F6AE8109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E1F0C7-E099-42C1-97E6-810131A579A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두루마리 모양: 가로로 말림 57">
            <a:extLst>
              <a:ext uri="{FF2B5EF4-FFF2-40B4-BE49-F238E27FC236}">
                <a16:creationId xmlns:a16="http://schemas.microsoft.com/office/drawing/2014/main" id="{0E67BBDD-8F33-4C05-987D-1C926606E2B7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sp>
        <p:nvSpPr>
          <p:cNvPr id="22" name="Google Shape;285;p29">
            <a:extLst>
              <a:ext uri="{FF2B5EF4-FFF2-40B4-BE49-F238E27FC236}">
                <a16:creationId xmlns:a16="http://schemas.microsoft.com/office/drawing/2014/main" id="{53D60846-E7E9-4FFA-A2C6-EB98613D21C5}"/>
              </a:ext>
            </a:extLst>
          </p:cNvPr>
          <p:cNvSpPr txBox="1">
            <a:spLocks/>
          </p:cNvSpPr>
          <p:nvPr/>
        </p:nvSpPr>
        <p:spPr>
          <a:xfrm>
            <a:off x="691888" y="104728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모델을 사용하여 학습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FD310F6C-C234-45B4-B650-77D049A60A2D}"/>
              </a:ext>
            </a:extLst>
          </p:cNvPr>
          <p:cNvSpPr txBox="1">
            <a:spLocks/>
          </p:cNvSpPr>
          <p:nvPr/>
        </p:nvSpPr>
        <p:spPr>
          <a:xfrm>
            <a:off x="758578" y="1495335"/>
            <a:ext cx="1646997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AC29EE9-17F7-48C8-8F73-2CFB5B1F1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71139"/>
              </p:ext>
            </p:extLst>
          </p:nvPr>
        </p:nvGraphicFramePr>
        <p:xfrm>
          <a:off x="1272510" y="2674166"/>
          <a:ext cx="6096000" cy="1894840"/>
        </p:xfrm>
        <a:graphic>
          <a:graphicData uri="http://schemas.openxmlformats.org/drawingml/2006/table">
            <a:tbl>
              <a:tblPr firstRow="1" bandRow="1">
                <a:tableStyleId>{1ED9B773-3AED-4998-A287-ACBF47BDC8B5}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385069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24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Sweep hyperparameter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51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~ 8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1359"/>
                  </a:ext>
                </a:extLst>
              </a:tr>
              <a:tr h="18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Batch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8, 16, 32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614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AdamW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147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Learning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2e-5, 3e-5, 5e-5, 1e-4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22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9043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B5C48CC-01C7-43D9-B002-B89071CDF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8" y="1918939"/>
            <a:ext cx="1646997" cy="2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8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 dataset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887480" y="2101779"/>
            <a:ext cx="4082496" cy="11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Preprocessing Dataset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Processing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거쳐 가공된 데이터셋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라벨당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1,000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 클래스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7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: test = 8 : 2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834B176A-F0E7-427A-BD29-7C6B561218B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C7CAA0-2AD3-4473-AA3B-63FCE3BD164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9C5683DB-8B33-4179-A34F-650314E14D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57BF3-D479-41FA-B0AB-CB544696865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6937309-9E51-4559-8C78-6A060B0553EE}"/>
              </a:ext>
            </a:extLst>
          </p:cNvPr>
          <p:cNvSpPr/>
          <p:nvPr/>
        </p:nvSpPr>
        <p:spPr>
          <a:xfrm>
            <a:off x="8205513" y="1188145"/>
            <a:ext cx="506265" cy="104751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 Vector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41E18E-F528-42CC-8BAB-85DA1677084A}"/>
              </a:ext>
            </a:extLst>
          </p:cNvPr>
          <p:cNvSpPr/>
          <p:nvPr/>
        </p:nvSpPr>
        <p:spPr>
          <a:xfrm>
            <a:off x="8205512" y="1338208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6" name="순서도: 준비 45">
            <a:extLst>
              <a:ext uri="{FF2B5EF4-FFF2-40B4-BE49-F238E27FC236}">
                <a16:creationId xmlns:a16="http://schemas.microsoft.com/office/drawing/2014/main" id="{DEF32243-CDC5-4967-AE40-6086514554A6}"/>
              </a:ext>
            </a:extLst>
          </p:cNvPr>
          <p:cNvSpPr/>
          <p:nvPr/>
        </p:nvSpPr>
        <p:spPr>
          <a:xfrm>
            <a:off x="7554356" y="1316934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D2BD319F-C2CD-406A-8165-CCAFC8F406DB}"/>
              </a:ext>
            </a:extLst>
          </p:cNvPr>
          <p:cNvSpPr/>
          <p:nvPr/>
        </p:nvSpPr>
        <p:spPr>
          <a:xfrm>
            <a:off x="7554356" y="1004168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D6F6A7-83AC-4E17-B5ED-6F90E41CEC85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73E45AC-28BA-4E68-B165-74E3B58A3B2E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EC2EB5-83E6-4126-AAF7-4DBE7D9163E4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CF67F-6D54-4886-91DB-AB095F85AFDB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141820" y="1076389"/>
            <a:ext cx="63694" cy="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A348CB-BB3D-41C2-9271-ACC727F34A96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flipH="1">
            <a:off x="8458645" y="1285971"/>
            <a:ext cx="1" cy="5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2DBA0C-BB1E-41CA-B819-D220A514A248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8141819" y="1388111"/>
            <a:ext cx="63693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91C42D-F563-4B0F-8BF1-172F6AE8109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458645" y="1442959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E1F0C7-E099-42C1-97E6-810131A579A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두루마리 모양: 가로로 말림 57">
            <a:extLst>
              <a:ext uri="{FF2B5EF4-FFF2-40B4-BE49-F238E27FC236}">
                <a16:creationId xmlns:a16="http://schemas.microsoft.com/office/drawing/2014/main" id="{0E67BBDD-8F33-4C05-987D-1C926606E2B7}"/>
              </a:ext>
            </a:extLst>
          </p:cNvPr>
          <p:cNvSpPr/>
          <p:nvPr/>
        </p:nvSpPr>
        <p:spPr>
          <a:xfrm>
            <a:off x="8212548" y="1479626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130035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A207032-A5B5-437F-8CCF-880A495DD9FE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Ablation Studies</a:t>
            </a: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E6486DA2-85F8-4102-90ED-F713D113A506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NER(Named Entity Recognition)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6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64E3C261-5B1F-48C6-92F4-8F1B0B95F3D6}"/>
              </a:ext>
            </a:extLst>
          </p:cNvPr>
          <p:cNvSpPr txBox="1">
            <a:spLocks/>
          </p:cNvSpPr>
          <p:nvPr/>
        </p:nvSpPr>
        <p:spPr>
          <a:xfrm>
            <a:off x="1749410" y="2361039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331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4BC116-1494-6FEA-4569-154505FB9A70}"/>
              </a:ext>
            </a:extLst>
          </p:cNvPr>
          <p:cNvSpPr txBox="1">
            <a:spLocks/>
          </p:cNvSpPr>
          <p:nvPr/>
        </p:nvSpPr>
        <p:spPr>
          <a:xfrm>
            <a:off x="291386" y="1012497"/>
            <a:ext cx="2176149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review</a:t>
            </a:r>
          </a:p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</a:t>
            </a:r>
            <a:b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conclusion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DA5BC1DC-5537-1DF6-541B-FC4ECFA7934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Contents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D0BD0-1BCD-4DDB-6FB1-4246A7A41059}"/>
              </a:ext>
            </a:extLst>
          </p:cNvPr>
          <p:cNvSpPr txBox="1"/>
          <p:nvPr/>
        </p:nvSpPr>
        <p:spPr>
          <a:xfrm>
            <a:off x="3489097" y="2306170"/>
            <a:ext cx="19431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Huggingface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dataset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colab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2A273-D77E-4CE2-8F60-56277FCC7370}"/>
              </a:ext>
            </a:extLst>
          </p:cNvPr>
          <p:cNvSpPr txBox="1"/>
          <p:nvPr/>
        </p:nvSpPr>
        <p:spPr>
          <a:xfrm>
            <a:off x="5507500" y="465974"/>
            <a:ext cx="3066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BERT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설명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실험 구조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설명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huggingface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yangwang825/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klue-ynat</a:t>
            </a:r>
            <a:endParaRPr lang="en-US" altLang="ko-KR" b="0" dirty="0">
              <a:solidFill>
                <a:schemeClr val="tx1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라벨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카테고리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전처리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영어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특스문자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줄바꿈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탭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단독 숫자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한자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연속된  띄어쓰기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제거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매핑 포함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ko-KR" altLang="en-US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라벨당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동일한 수로 통일</a:t>
            </a:r>
            <a:endParaRPr lang="en-US" altLang="ko-KR" b="0" dirty="0">
              <a:solidFill>
                <a:srgbClr val="000000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Train:test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8:2</a:t>
            </a:r>
          </a:p>
          <a:p>
            <a:r>
              <a:rPr lang="ko-KR" alt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Skt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/kobert-base-v1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Train_input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contexts 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인코딩 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in:valid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9:1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분류모델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/kobert-base-v1</a:t>
            </a:r>
          </a:p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81239-B9CA-4428-9F59-6AB9F12E947D}"/>
              </a:ext>
            </a:extLst>
          </p:cNvPr>
          <p:cNvSpPr txBox="1"/>
          <p:nvPr/>
        </p:nvSpPr>
        <p:spPr>
          <a:xfrm>
            <a:off x="724841" y="2998667"/>
            <a:ext cx="2433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Optimizer =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AdamW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method = bayes</a:t>
            </a:r>
          </a:p>
          <a:p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Parameter: epoch 2~10 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size: 4,8,16,32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Lr: 1e-6 ~ 1e-3</a:t>
            </a:r>
          </a:p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Sweep: 30 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A178205C-9EFC-41D0-B287-8FF07FCF1DBB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C05CC4-488C-493D-AA2B-9550FDED7089}"/>
              </a:ext>
            </a:extLst>
          </p:cNvPr>
          <p:cNvSpPr txBox="1">
            <a:spLocks/>
          </p:cNvSpPr>
          <p:nvPr/>
        </p:nvSpPr>
        <p:spPr>
          <a:xfrm>
            <a:off x="528847" y="987347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2p.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언어 모델의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51487DB9-95F0-4FE5-8322-0F44F7957729}"/>
              </a:ext>
            </a:extLst>
          </p:cNvPr>
          <p:cNvSpPr txBox="1">
            <a:spLocks/>
          </p:cNvSpPr>
          <p:nvPr/>
        </p:nvSpPr>
        <p:spPr>
          <a:xfrm>
            <a:off x="748589" y="1155934"/>
            <a:ext cx="3603674" cy="24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700" b="0" i="1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(Dai and Le, 2015; Peters et al., 2018a; Radford et al., 2018; Howard and Ruder, 2018)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69C9F-9FF3-4DAA-B26D-32D2189AEB07}"/>
              </a:ext>
            </a:extLst>
          </p:cNvPr>
          <p:cNvSpPr txBox="1"/>
          <p:nvPr/>
        </p:nvSpPr>
        <p:spPr>
          <a:xfrm>
            <a:off x="3489097" y="2306170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3p, </a:t>
            </a:r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ELMo,GPT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에 대한 설명 추가 </a:t>
            </a:r>
          </a:p>
        </p:txBody>
      </p:sp>
    </p:spTree>
    <p:extLst>
      <p:ext uri="{BB962C8B-B14F-4D97-AF65-F5344CB8AC3E}">
        <p14:creationId xmlns:p14="http://schemas.microsoft.com/office/powerpoint/2010/main" val="425348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FE43F-D46F-4DB0-BEB0-23EAA6C09F5B}"/>
              </a:ext>
            </a:extLst>
          </p:cNvPr>
          <p:cNvSpPr txBox="1"/>
          <p:nvPr/>
        </p:nvSpPr>
        <p:spPr>
          <a:xfrm>
            <a:off x="464234" y="5670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 err="1">
                <a:latin typeface="Noto Sans" panose="020B0502040504020204" pitchFamily="34" charset="0"/>
                <a:cs typeface="Noto Sans" panose="020B0502040504020204" pitchFamily="34" charset="0"/>
              </a:rPr>
              <a:t>토크나이저란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67FF8A-D0A8-4ACC-A63C-F7CA5D4A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87" y="874858"/>
            <a:ext cx="8364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subword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 기반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, 단어를 더 작은 의미 단위로 쪼개서 표현할 수 있어.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기존의 단어 단위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(예: 공백 기준으로 나누는 방식)와 다르게,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희귀 단어(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rare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words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)도 처리 가능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한 게 장점이야.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BERT는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학습 데이터에서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자주 등장하는 단어는 그대로 유지하고, 희귀 단어는 더 작은 단위(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)로 분할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하는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방식을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채택했어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15BE02-CB2F-4677-A67E-74319A96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67694"/>
              </p:ext>
            </p:extLst>
          </p:nvPr>
        </p:nvGraphicFramePr>
        <p:xfrm>
          <a:off x="712788" y="1824355"/>
          <a:ext cx="7718424" cy="853440"/>
        </p:xfrm>
        <a:graphic>
          <a:graphicData uri="http://schemas.openxmlformats.org/drawingml/2006/table">
            <a:tbl>
              <a:tblPr/>
              <a:tblGrid>
                <a:gridCol w="1929606">
                  <a:extLst>
                    <a:ext uri="{9D8B030D-6E8A-4147-A177-3AD203B41FA5}">
                      <a16:colId xmlns:a16="http://schemas.microsoft.com/office/drawing/2014/main" val="3660052951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1085615896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3633651628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1494023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토크나이저</a:t>
                      </a:r>
                      <a:endParaRPr lang="ko-KR" altLang="en-US" sz="800" dirty="0">
                        <a:latin typeface="Noto Sans" panose="020B050204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방식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장점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단점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818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Noto Sans" panose="020B0502040504020204" pitchFamily="34" charset="0"/>
                        </a:rPr>
                        <a:t>WordPiece</a:t>
                      </a:r>
                      <a:r>
                        <a:rPr lang="en-US" sz="800" b="1" dirty="0">
                          <a:latin typeface="Noto Sans" panose="020B0502040504020204" pitchFamily="34" charset="0"/>
                        </a:rPr>
                        <a:t> (BERT)</a:t>
                      </a:r>
                      <a:endParaRPr 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데이터 빈도 기반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학습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희귀 단어 처리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처음 보는 단어는 쪼개질 수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89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Noto Sans" panose="020B0502040504020204" pitchFamily="34" charset="0"/>
                        </a:rPr>
                        <a:t>Byte Pair Encoding (BPE, GPT </a:t>
                      </a:r>
                      <a:r>
                        <a:rPr lang="ko-KR" altLang="en-US" sz="800" b="1" dirty="0"/>
                        <a:t>계열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병합된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학습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압축률 높음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단어 학습 효율적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다국어에서는 성능이 떨어질 수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36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Noto Sans" panose="020B0502040504020204" pitchFamily="34" charset="0"/>
                        </a:rPr>
                        <a:t>SentencePiece</a:t>
                      </a:r>
                      <a:r>
                        <a:rPr lang="en-US" sz="800" b="1" dirty="0"/>
                        <a:t> (T5, ALBERT)</a:t>
                      </a:r>
                      <a:endParaRPr lang="en-US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공백 없이 바로 </a:t>
                      </a:r>
                      <a:r>
                        <a:rPr lang="ko-KR" altLang="en-US" sz="800" dirty="0" err="1">
                          <a:latin typeface="Noto Sans" panose="020B0502040504020204" pitchFamily="34" charset="0"/>
                        </a:rPr>
                        <a:t>서브워드</a:t>
                      </a:r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 분할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띄어쓰기 없는 언어에서도 강함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Noto Sans" panose="020B0502040504020204" pitchFamily="34" charset="0"/>
                        </a:rPr>
                        <a:t>단어 경계를 인위적으로 설정해야 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8353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A8934F-27F4-452E-8CD8-568955C25657}"/>
              </a:ext>
            </a:extLst>
          </p:cNvPr>
          <p:cNvSpPr txBox="1"/>
          <p:nvPr/>
        </p:nvSpPr>
        <p:spPr>
          <a:xfrm>
            <a:off x="4846350" y="284011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🔹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BERT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사용 이유</a:t>
            </a:r>
          </a:p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희귀 단어도 효과적으로 학습 가능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전체 단어를 그대로 학습하면 너무 많은 파라미터 필요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입력 크기 제한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(512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토큰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내에서 효율적인 표현 가능</a:t>
            </a:r>
            <a:b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✅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OOV(Out-Of-Vocabulary)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문제 해결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 → 완전히 모르는 단어도 부분적으로 해석 가능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4FE044-7C1D-49DA-A086-DCB208CF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34" y="2781389"/>
            <a:ext cx="3836307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🔹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WordPiece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토크나이저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작동 방식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1️⃣ 자주 등장하는 단어는 그대로 유지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playing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playing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(빈도가 높으므로 그대로 유지)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2️⃣ 희귀한 단어는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서브워드로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분할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unhappiness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happiness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"##"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는 앞 단어와 이어지는 부분(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subword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)이라는 의미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happiness"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는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단독으로 존재할 수 있지만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un"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은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따로 분리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3️⃣ 완전히 새로운 단어는 문자 단위로 쪼갬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예: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xylozine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(훈련 데이터에서 없는 단어)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["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yl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oz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", "##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ine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"]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처음 보는 단어도 일정 부분 유사한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서브워드로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표현 가능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7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3CEA3336-0C79-499E-B9A7-4E6F88B163AD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06D85784-23B7-43C3-962A-8F15E8BBDA06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Ablation Studies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8FA31ED5-CFA9-4128-B762-14A33C10A379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NER(Named Entity Recognition)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5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8;p58">
            <a:extLst>
              <a:ext uri="{FF2B5EF4-FFF2-40B4-BE49-F238E27FC236}">
                <a16:creationId xmlns:a16="http://schemas.microsoft.com/office/drawing/2014/main" id="{ED1E9BFB-50D8-4484-81B2-6ACDAF7729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2D9A5113-F034-435C-A9C4-A69938C93AA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5221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4D1F348F-CEA8-4CB5-A732-B8FFE375366D}"/>
              </a:ext>
            </a:extLst>
          </p:cNvPr>
          <p:cNvSpPr txBox="1">
            <a:spLocks/>
          </p:cNvSpPr>
          <p:nvPr/>
        </p:nvSpPr>
        <p:spPr>
          <a:xfrm>
            <a:off x="528846" y="987347"/>
            <a:ext cx="5226911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언어 모델의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2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08A6E83E-1595-41FB-A77C-44CB42F8A797}"/>
              </a:ext>
            </a:extLst>
          </p:cNvPr>
          <p:cNvSpPr txBox="1">
            <a:spLocks/>
          </p:cNvSpPr>
          <p:nvPr/>
        </p:nvSpPr>
        <p:spPr>
          <a:xfrm>
            <a:off x="528847" y="1799800"/>
            <a:ext cx="4472927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된 언어 표현을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downstream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적용하는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두가지 전략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FD23A284-F0DA-42F2-AED0-AEE299F0205D}"/>
              </a:ext>
            </a:extLst>
          </p:cNvPr>
          <p:cNvSpPr txBox="1">
            <a:spLocks/>
          </p:cNvSpPr>
          <p:nvPr/>
        </p:nvSpPr>
        <p:spPr>
          <a:xfrm>
            <a:off x="528845" y="2112829"/>
            <a:ext cx="7495191" cy="93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   Fine-tuning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맞게 사전 학습된 모델 파라미터를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미세 조정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하고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최소한의 추가적인 파라미터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더함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–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GPT</a:t>
            </a: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   Feature-based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 학습된 모델을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고정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(Freeze)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시키고 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위한 특징 추출로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     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ELMo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14FB3E-58DF-43F2-ADC7-765CEA05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60" y="3063277"/>
            <a:ext cx="4807480" cy="14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EB3A3E4F-7B9C-48D4-BC66-9E93B08E1132}"/>
              </a:ext>
            </a:extLst>
          </p:cNvPr>
          <p:cNvSpPr txBox="1">
            <a:spLocks/>
          </p:cNvSpPr>
          <p:nvPr/>
        </p:nvSpPr>
        <p:spPr>
          <a:xfrm>
            <a:off x="560444" y="1008458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양방향 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encoder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구조를 통해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 Approaches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효과적으로 수행할 수 있도록 설계된 모델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517896" y="2425477"/>
            <a:ext cx="4873147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Context: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단어의 앞뒤 문맥을 동시에 고려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Mechanism: Transformer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핵심 개념인 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D8BF32-A23F-4DFD-A7D1-7285C571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1" y="2973873"/>
            <a:ext cx="1819529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372DA5-0EE7-488C-8601-DF7210F4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037" y="1486769"/>
            <a:ext cx="1841535" cy="1347871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F62C0FBF-22A5-4C06-9AA2-9C8218B1714D}"/>
              </a:ext>
            </a:extLst>
          </p:cNvPr>
          <p:cNvSpPr txBox="1">
            <a:spLocks/>
          </p:cNvSpPr>
          <p:nvPr/>
        </p:nvSpPr>
        <p:spPr>
          <a:xfrm>
            <a:off x="517896" y="2146099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특징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7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= Token embedding + Segment embedding + Position embedding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9821A-B736-45E3-9A07-55C33F0C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32" y="2085056"/>
            <a:ext cx="3088789" cy="1490935"/>
          </a:xfrm>
          <a:prstGeom prst="rect">
            <a:avLst/>
          </a:prstGeom>
        </p:spPr>
      </p:pic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FB3F599B-62CD-4E75-8C9A-D359AE87C9F4}"/>
              </a:ext>
            </a:extLst>
          </p:cNvPr>
          <p:cNvSpPr txBox="1">
            <a:spLocks/>
          </p:cNvSpPr>
          <p:nvPr/>
        </p:nvSpPr>
        <p:spPr>
          <a:xfrm>
            <a:off x="581585" y="2680180"/>
            <a:ext cx="4873147" cy="8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 embedding: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WordPiece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토크나이저를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이용하여 토큰화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Segment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여러 문장이 연결되어 있을 경우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[SEP]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기준으로 문장을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임베딩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Position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기존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방식이 아닌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학습 가능한 벡터를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667A3B7-CDE6-4E9C-9D72-F937A5A1D8B2}"/>
              </a:ext>
            </a:extLst>
          </p:cNvPr>
          <p:cNvSpPr txBox="1">
            <a:spLocks/>
          </p:cNvSpPr>
          <p:nvPr/>
        </p:nvSpPr>
        <p:spPr>
          <a:xfrm>
            <a:off x="581585" y="1813163"/>
            <a:ext cx="4873147" cy="608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Tx/>
              <a:buChar char="-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문장의 시작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알려주는 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Classification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에서는 문장의 정보를 담아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6DBF5-013C-46D5-B6CE-6AC407C28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531" y="2085056"/>
            <a:ext cx="921404" cy="188212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45DD9B74-D19C-4330-9A91-AF31E4E238E0}"/>
              </a:ext>
            </a:extLst>
          </p:cNvPr>
          <p:cNvSpPr txBox="1">
            <a:spLocks/>
          </p:cNvSpPr>
          <p:nvPr/>
        </p:nvSpPr>
        <p:spPr>
          <a:xfrm>
            <a:off x="5759044" y="2039994"/>
            <a:ext cx="418377" cy="23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</a:t>
            </a:r>
          </a:p>
        </p:txBody>
      </p:sp>
    </p:spTree>
    <p:extLst>
      <p:ext uri="{BB962C8B-B14F-4D97-AF65-F5344CB8AC3E}">
        <p14:creationId xmlns:p14="http://schemas.microsoft.com/office/powerpoint/2010/main" val="31535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98C8A40F-D87D-497C-9D92-06FCF52778C1}"/>
              </a:ext>
            </a:extLst>
          </p:cNvPr>
          <p:cNvSpPr txBox="1">
            <a:spLocks/>
          </p:cNvSpPr>
          <p:nvPr/>
        </p:nvSpPr>
        <p:spPr>
          <a:xfrm>
            <a:off x="458510" y="1792199"/>
            <a:ext cx="497865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Masked Language Model (MLM)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입력에서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무작위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15%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ko-KR" altLang="en-US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후 주변 단어를 활용해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토큰을 예측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 과정에서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단어의 양방향 문맥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단어간 관계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문법과 문장 구조 등을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945CB498-39B6-4555-BF32-3D21F2871568}"/>
              </a:ext>
            </a:extLst>
          </p:cNvPr>
          <p:cNvSpPr txBox="1">
            <a:spLocks/>
          </p:cNvSpPr>
          <p:nvPr/>
        </p:nvSpPr>
        <p:spPr>
          <a:xfrm>
            <a:off x="458509" y="2397974"/>
            <a:ext cx="5506193" cy="11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dog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 -&gt; My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랜덤하게 다른 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likes playing -&gt; My dog is cute. </a:t>
            </a:r>
            <a:r>
              <a:rPr lang="en-US" altLang="ko-KR" sz="10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King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동일한 토큰으로 그대로 남겨둔다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He likes playing -&gt; My dog is cute. He likes playing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A293BA-D4BE-4750-AD74-3D924699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85" y="2104572"/>
            <a:ext cx="3461553" cy="1545651"/>
          </a:xfrm>
          <a:prstGeom prst="rect">
            <a:avLst/>
          </a:prstGeom>
        </p:spPr>
      </p:pic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4D8E246-874A-4A3F-BDD7-3F7D6F12C756}"/>
              </a:ext>
            </a:extLst>
          </p:cNvPr>
          <p:cNvSpPr txBox="1">
            <a:spLocks/>
          </p:cNvSpPr>
          <p:nvPr/>
        </p:nvSpPr>
        <p:spPr>
          <a:xfrm>
            <a:off x="592152" y="3650223"/>
            <a:ext cx="5506193" cy="7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위와 같은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기법을 통해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방지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</a:t>
            </a: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노이즈가 포함된 상황에서도 문맥을 파악할 수 있음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에만 의존하지 않도록 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CD781AC-76F0-4C3E-AC67-055163E39DF0}"/>
              </a:ext>
            </a:extLst>
          </p:cNvPr>
          <p:cNvSpPr txBox="1">
            <a:spLocks/>
          </p:cNvSpPr>
          <p:nvPr/>
        </p:nvSpPr>
        <p:spPr>
          <a:xfrm>
            <a:off x="458509" y="1792199"/>
            <a:ext cx="5506193" cy="72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Next Sentence Prediction (NSP) 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입력된 두 문장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이어지는 문장인지를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이진분류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관계를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Classification,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QA, NLI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등 두 문장 관계를 이용하는 것이 중요한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A4083-2713-4EC6-A42C-0E33514A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14" y="1847518"/>
            <a:ext cx="3484623" cy="1698754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090C7F48-BF93-4852-89FD-95E58B375BA7}"/>
              </a:ext>
            </a:extLst>
          </p:cNvPr>
          <p:cNvSpPr txBox="1">
            <a:spLocks/>
          </p:cNvSpPr>
          <p:nvPr/>
        </p:nvSpPr>
        <p:spPr>
          <a:xfrm>
            <a:off x="458509" y="2696895"/>
            <a:ext cx="5506193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쌍 학습 데이터셋 구성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뒤에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따라오는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 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관련 없는 무작위 선택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NotNext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934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1297935" y="530147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80ABCAA-9D39-4B47-87FA-D0316727258E}"/>
              </a:ext>
            </a:extLst>
          </p:cNvPr>
          <p:cNvSpPr txBox="1">
            <a:spLocks/>
          </p:cNvSpPr>
          <p:nvPr/>
        </p:nvSpPr>
        <p:spPr>
          <a:xfrm>
            <a:off x="817945" y="2167934"/>
            <a:ext cx="4183829" cy="80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사전학습된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맞춰 조정하는 과정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 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가중치를 기반으로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Layer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또는 파라미터를 추가하여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데이터에서 전이학습 진행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F6624-29E3-40E5-BC45-5532259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2001151"/>
            <a:ext cx="3485422" cy="13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5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0979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A207032-A5B5-437F-8CCF-880A495DD9FE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Experiments: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Fine-tuning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E6486DA2-85F8-4102-90ED-F713D113A506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평가체계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항목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AI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인간의 언어 능력을 얼마나 따라왔는지 정량적 성능지표를 만들어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평가체계를 표준화한 것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10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포함되어 있는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주어지면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범위를 예측하는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존재하지 않을 가능성 추가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근거 있는 추론을 평가하는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문장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문장이 주어졌을 때 보기로 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4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문장 중 가장 잘 어울리는 문장을 찾는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41EFD-6E53-40F2-92D2-4F25A222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60" y="853507"/>
            <a:ext cx="3969841" cy="8022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EF968-2284-4622-95C9-454F2582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60" y="1864552"/>
            <a:ext cx="1579124" cy="13817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F5815C-A655-470E-80D6-68A584D72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98" y="1864552"/>
            <a:ext cx="2062068" cy="13868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9DD08E-7357-4025-8A8D-F3F9D2662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360" y="3455081"/>
            <a:ext cx="1579124" cy="1236421"/>
          </a:xfrm>
          <a:prstGeom prst="rect">
            <a:avLst/>
          </a:prstGeom>
        </p:spPr>
      </p:pic>
      <p:sp>
        <p:nvSpPr>
          <p:cNvPr id="19" name="Google Shape;285;p29">
            <a:extLst>
              <a:ext uri="{FF2B5EF4-FFF2-40B4-BE49-F238E27FC236}">
                <a16:creationId xmlns:a16="http://schemas.microsoft.com/office/drawing/2014/main" id="{36C58CC0-E49D-4B08-82BE-0F951ECCD6A3}"/>
              </a:ext>
            </a:extLst>
          </p:cNvPr>
          <p:cNvSpPr txBox="1">
            <a:spLocks/>
          </p:cNvSpPr>
          <p:nvPr/>
        </p:nvSpPr>
        <p:spPr>
          <a:xfrm>
            <a:off x="4741447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</a:p>
        </p:txBody>
      </p:sp>
      <p:sp>
        <p:nvSpPr>
          <p:cNvPr id="20" name="Google Shape;285;p29">
            <a:extLst>
              <a:ext uri="{FF2B5EF4-FFF2-40B4-BE49-F238E27FC236}">
                <a16:creationId xmlns:a16="http://schemas.microsoft.com/office/drawing/2014/main" id="{2EFFDA2E-7957-40BA-9D66-542CD7D648EE}"/>
              </a:ext>
            </a:extLst>
          </p:cNvPr>
          <p:cNvSpPr txBox="1">
            <a:spLocks/>
          </p:cNvSpPr>
          <p:nvPr/>
        </p:nvSpPr>
        <p:spPr>
          <a:xfrm>
            <a:off x="4741447" y="624123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</a:p>
        </p:txBody>
      </p:sp>
      <p:sp>
        <p:nvSpPr>
          <p:cNvPr id="21" name="Google Shape;285;p29">
            <a:extLst>
              <a:ext uri="{FF2B5EF4-FFF2-40B4-BE49-F238E27FC236}">
                <a16:creationId xmlns:a16="http://schemas.microsoft.com/office/drawing/2014/main" id="{352124A4-710F-437B-9FCE-E65DA96C30E8}"/>
              </a:ext>
            </a:extLst>
          </p:cNvPr>
          <p:cNvSpPr txBox="1">
            <a:spLocks/>
          </p:cNvSpPr>
          <p:nvPr/>
        </p:nvSpPr>
        <p:spPr>
          <a:xfrm>
            <a:off x="6553835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</a:p>
        </p:txBody>
      </p:sp>
      <p:sp>
        <p:nvSpPr>
          <p:cNvPr id="22" name="Google Shape;285;p29">
            <a:extLst>
              <a:ext uri="{FF2B5EF4-FFF2-40B4-BE49-F238E27FC236}">
                <a16:creationId xmlns:a16="http://schemas.microsoft.com/office/drawing/2014/main" id="{1D9FA12A-B4C6-432D-87B0-6F44BCED13A9}"/>
              </a:ext>
            </a:extLst>
          </p:cNvPr>
          <p:cNvSpPr txBox="1">
            <a:spLocks/>
          </p:cNvSpPr>
          <p:nvPr/>
        </p:nvSpPr>
        <p:spPr>
          <a:xfrm>
            <a:off x="4741446" y="3265098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</a:p>
        </p:txBody>
      </p:sp>
    </p:spTree>
    <p:extLst>
      <p:ext uri="{BB962C8B-B14F-4D97-AF65-F5344CB8AC3E}">
        <p14:creationId xmlns:p14="http://schemas.microsoft.com/office/powerpoint/2010/main" val="85043740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1519</Words>
  <Application>Microsoft Office PowerPoint</Application>
  <PresentationFormat>화면 슬라이드 쇼(16:9)</PresentationFormat>
  <Paragraphs>299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Quicksand</vt:lpstr>
      <vt:lpstr>Nunito Light</vt:lpstr>
      <vt:lpstr>Noto Sans</vt:lpstr>
      <vt:lpstr>Arial</vt:lpstr>
      <vt:lpstr>Mulish</vt:lpstr>
      <vt:lpstr>Elegant Bachelor Thesis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승건 이</cp:lastModifiedBy>
  <cp:revision>50</cp:revision>
  <dcterms:modified xsi:type="dcterms:W3CDTF">2025-02-28T10:15:53Z</dcterms:modified>
</cp:coreProperties>
</file>