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8" r:id="rId11"/>
    <p:sldId id="289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6" r:id="rId23"/>
    <p:sldId id="290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4" r:id="rId33"/>
  </p:sldIdLst>
  <p:sldSz cx="9144000" cy="5143500" type="screen16x9"/>
  <p:notesSz cx="6858000" cy="9144000"/>
  <p:embeddedFontLst>
    <p:embeddedFont>
      <p:font typeface="Mulish" panose="020B0600000101010101" charset="0"/>
      <p:regular r:id="rId35"/>
      <p:bold r:id="rId36"/>
      <p:italic r:id="rId37"/>
      <p:boldItalic r:id="rId38"/>
    </p:embeddedFont>
    <p:embeddedFont>
      <p:font typeface="Noto Sans" panose="020B0502040504020204" pitchFamily="34" charset="0"/>
      <p:regular r:id="rId39"/>
      <p:bold r:id="rId40"/>
      <p:italic r:id="rId41"/>
      <p:boldItalic r:id="rId42"/>
    </p:embeddedFont>
    <p:embeddedFont>
      <p:font typeface="Nunito Light" pitchFamily="2" charset="0"/>
      <p:regular r:id="rId43"/>
      <p:italic r:id="rId44"/>
    </p:embeddedFont>
    <p:embeddedFont>
      <p:font typeface="Quicksand" panose="020B0600000101010101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jPnsPxW5wZ3y7xFk8G9seIHFSG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960ED9-19F6-4A84-85BA-78F865012872}">
  <a:tblStyle styleId="{0E960ED9-19F6-4A84-85BA-78F86501287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278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761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090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198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3c263190d2_3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g33c263190d2_3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" name="Google Shape;47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3c263190d2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g33c263190d2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1" name="Google Shape;11;p29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5" name="Google Shape;15;p3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6" name="Google Shape;16;p3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7" name="Google Shape;17;p3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8" name="Google Shape;18;p3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9" name="Google Shape;19;p3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3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1" name="Google Shape;21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0" name="Google Shape;30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3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32" name="Google Shape;32;p3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33" name="Google Shape;33;p3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" name="Google Shape;34;p3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35" name="Google Shape;35;p33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" name="Google Shape;36;p3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3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40" name="Google Shape;40;p3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41" name="Google Shape;41;p3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42" name="Google Shape;42;p3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43" name="Google Shape;43;p34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1"/>
          <p:cNvCxnSpPr/>
          <p:nvPr/>
        </p:nvCxnSpPr>
        <p:spPr>
          <a:xfrm rot="10800000" flipH="1">
            <a:off x="1600600" y="1348663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" name="Google Shape;49;p1"/>
          <p:cNvSpPr txBox="1"/>
          <p:nvPr/>
        </p:nvSpPr>
        <p:spPr>
          <a:xfrm>
            <a:off x="1749360" y="2150328"/>
            <a:ext cx="5645180" cy="42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BERT: 시각화를 </a:t>
            </a:r>
            <a:r>
              <a:rPr lang="en-US" sz="1800" b="1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이용한</a:t>
            </a:r>
            <a:r>
              <a:rPr lang="en-US" sz="18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 하이퍼파라미터 튜닝</a:t>
            </a:r>
            <a:endParaRPr/>
          </a:p>
        </p:txBody>
      </p:sp>
      <p:sp>
        <p:nvSpPr>
          <p:cNvPr id="50" name="Google Shape;50;p1"/>
          <p:cNvSpPr txBox="1"/>
          <p:nvPr/>
        </p:nvSpPr>
        <p:spPr>
          <a:xfrm>
            <a:off x="7026811" y="4325779"/>
            <a:ext cx="1631475" cy="42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석사과정 이승건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10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45" name="Google Shape;145;p10"/>
          <p:cNvSpPr txBox="1"/>
          <p:nvPr/>
        </p:nvSpPr>
        <p:spPr>
          <a:xfrm>
            <a:off x="291386" y="485820"/>
            <a:ext cx="570848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2. </a:t>
            </a:r>
            <a:r>
              <a:rPr lang="en-US" sz="2000" b="1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M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entoring review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9" name="Google Shape;174;p11">
            <a:extLst>
              <a:ext uri="{FF2B5EF4-FFF2-40B4-BE49-F238E27FC236}">
                <a16:creationId xmlns:a16="http://schemas.microsoft.com/office/drawing/2014/main" id="{DF777255-6F7C-4408-BB86-4FBC9F18753B}"/>
              </a:ext>
            </a:extLst>
          </p:cNvPr>
          <p:cNvSpPr txBox="1"/>
          <p:nvPr/>
        </p:nvSpPr>
        <p:spPr>
          <a:xfrm>
            <a:off x="565854" y="2269918"/>
            <a:ext cx="4082496" cy="70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ko-KR" altLang="en-US" sz="13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뉴스 카테고리 분류 </a:t>
            </a:r>
            <a:r>
              <a:rPr lang="en-US" altLang="ko-KR" sz="1300" b="1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task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24,000여개의 train data</a:t>
            </a:r>
          </a:p>
          <a:p>
            <a:pPr marL="171450" lvl="0" indent="-171450">
              <a:buClr>
                <a:schemeClr val="dk1"/>
              </a:buClr>
              <a:buSzPts val="1000"/>
              <a:buFont typeface="Arial"/>
              <a:buChar char="•"/>
            </a:pPr>
            <a:r>
              <a:rPr lang="ko-KR" altLang="en-US" sz="10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뉴스기사 말뭉치</a:t>
            </a:r>
            <a:r>
              <a:rPr lang="en-US" altLang="ko-KR" sz="10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(context)</a:t>
            </a:r>
            <a:r>
              <a:rPr lang="ko-KR" altLang="en-US" sz="10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와 </a:t>
            </a:r>
            <a:r>
              <a:rPr lang="en-US" altLang="ko-KR" sz="10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7개의 code(label)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로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구성</a:t>
            </a:r>
            <a:endParaRPr sz="10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endParaRPr sz="1300" b="1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45D573-54D2-4C7B-8CC5-24D0D5883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994" y="1682072"/>
            <a:ext cx="3243715" cy="18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5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11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574FA1-432C-4B7E-AE38-4166A5880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0" y="2914444"/>
            <a:ext cx="5056966" cy="5422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508293C-9417-48ED-8CC8-B1897AE05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90" y="1150078"/>
            <a:ext cx="5296117" cy="567546"/>
          </a:xfrm>
          <a:prstGeom prst="rect">
            <a:avLst/>
          </a:prstGeom>
        </p:spPr>
      </p:pic>
      <p:sp>
        <p:nvSpPr>
          <p:cNvPr id="11" name="Google Shape;172;p11">
            <a:extLst>
              <a:ext uri="{FF2B5EF4-FFF2-40B4-BE49-F238E27FC236}">
                <a16:creationId xmlns:a16="http://schemas.microsoft.com/office/drawing/2014/main" id="{AF71878B-B569-4A8D-B478-2DD56F5F29CF}"/>
              </a:ext>
            </a:extLst>
          </p:cNvPr>
          <p:cNvSpPr txBox="1"/>
          <p:nvPr/>
        </p:nvSpPr>
        <p:spPr>
          <a:xfrm>
            <a:off x="702595" y="805908"/>
            <a:ext cx="4317627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ko-KR" altLang="en-US" sz="10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멘토링 모델 </a:t>
            </a:r>
            <a:r>
              <a:rPr lang="en-US" sz="1000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bert</a:t>
            </a:r>
            <a:r>
              <a:rPr lang="en-US" sz="10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-base-uncased </a:t>
            </a:r>
            <a:endParaRPr sz="10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2" name="Google Shape;172;p11">
            <a:extLst>
              <a:ext uri="{FF2B5EF4-FFF2-40B4-BE49-F238E27FC236}">
                <a16:creationId xmlns:a16="http://schemas.microsoft.com/office/drawing/2014/main" id="{C573B616-9519-474F-81C4-6F1C2C25E3D5}"/>
              </a:ext>
            </a:extLst>
          </p:cNvPr>
          <p:cNvSpPr txBox="1"/>
          <p:nvPr/>
        </p:nvSpPr>
        <p:spPr>
          <a:xfrm>
            <a:off x="752990" y="2571750"/>
            <a:ext cx="2707662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ko-KR" altLang="en-US" sz="10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변경한 모델 </a:t>
            </a:r>
            <a:r>
              <a:rPr lang="en-US" sz="1000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bert</a:t>
            </a:r>
            <a:r>
              <a:rPr lang="en-US" sz="10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-base-multilingual-cased</a:t>
            </a:r>
            <a:endParaRPr sz="10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7923D0-1942-4A65-8E92-E4958608D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5114" y="816126"/>
            <a:ext cx="2673523" cy="14809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5A5B76-16CA-4134-9C35-9F2E9D9B7B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8949" y="2772266"/>
            <a:ext cx="2765851" cy="1555108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3BAEACE-BB29-4C52-AE57-AA69AAC03E56}"/>
              </a:ext>
            </a:extLst>
          </p:cNvPr>
          <p:cNvCxnSpPr/>
          <p:nvPr/>
        </p:nvCxnSpPr>
        <p:spPr>
          <a:xfrm>
            <a:off x="2377440" y="2482948"/>
            <a:ext cx="4550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36E031D5-9000-49F8-B916-302AA6A411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990" y="1695609"/>
            <a:ext cx="2537514" cy="67330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C7A9F36-330F-4AF1-8962-0DD854D150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990" y="3448274"/>
            <a:ext cx="2483737" cy="66949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D728C5-BC81-49BD-9620-D4B08723A693}"/>
              </a:ext>
            </a:extLst>
          </p:cNvPr>
          <p:cNvSpPr/>
          <p:nvPr/>
        </p:nvSpPr>
        <p:spPr>
          <a:xfrm>
            <a:off x="907366" y="2244420"/>
            <a:ext cx="900332" cy="11745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5247E0-E61B-479F-B7BB-79197FECE750}"/>
              </a:ext>
            </a:extLst>
          </p:cNvPr>
          <p:cNvSpPr/>
          <p:nvPr/>
        </p:nvSpPr>
        <p:spPr>
          <a:xfrm>
            <a:off x="907366" y="4000308"/>
            <a:ext cx="900332" cy="11745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Google Shape;145;p10">
            <a:extLst>
              <a:ext uri="{FF2B5EF4-FFF2-40B4-BE49-F238E27FC236}">
                <a16:creationId xmlns:a16="http://schemas.microsoft.com/office/drawing/2014/main" id="{DEC25F0F-07D2-423E-8609-447F8FE3B2E1}"/>
              </a:ext>
            </a:extLst>
          </p:cNvPr>
          <p:cNvSpPr txBox="1"/>
          <p:nvPr/>
        </p:nvSpPr>
        <p:spPr>
          <a:xfrm>
            <a:off x="291386" y="485820"/>
            <a:ext cx="570848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2. </a:t>
            </a:r>
            <a:r>
              <a:rPr lang="en-US" sz="2000" b="1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M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entoring review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47701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12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45" name="Google Shape;145;p10"/>
          <p:cNvSpPr txBox="1"/>
          <p:nvPr/>
        </p:nvSpPr>
        <p:spPr>
          <a:xfrm>
            <a:off x="291386" y="485820"/>
            <a:ext cx="221266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. Experiments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46" name="Google Shape;146;p10"/>
          <p:cNvSpPr txBox="1"/>
          <p:nvPr/>
        </p:nvSpPr>
        <p:spPr>
          <a:xfrm>
            <a:off x="674096" y="2007670"/>
            <a:ext cx="3777915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"/>
              <a:buNone/>
            </a:pPr>
            <a:r>
              <a:rPr lang="en-US" sz="12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뉴스 카테고리 분류 task</a:t>
            </a:r>
            <a:endParaRPr/>
          </a:p>
        </p:txBody>
      </p:sp>
      <p:sp>
        <p:nvSpPr>
          <p:cNvPr id="147" name="Google Shape;147;p10"/>
          <p:cNvSpPr/>
          <p:nvPr/>
        </p:nvSpPr>
        <p:spPr>
          <a:xfrm>
            <a:off x="6861478" y="480049"/>
            <a:ext cx="1134549" cy="468640"/>
          </a:xfrm>
          <a:prstGeom prst="flowChartMagneticDisk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1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6861283" y="1124026"/>
            <a:ext cx="1134549" cy="345016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0"/>
          <p:cNvSpPr/>
          <p:nvPr/>
        </p:nvSpPr>
        <p:spPr>
          <a:xfrm>
            <a:off x="6874596" y="1638512"/>
            <a:ext cx="1108311" cy="345016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Tokenized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/>
          <p:nvPr/>
        </p:nvSpPr>
        <p:spPr>
          <a:xfrm>
            <a:off x="6874596" y="2146498"/>
            <a:ext cx="1108311" cy="345016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Embedding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/>
          <p:nvPr/>
        </p:nvSpPr>
        <p:spPr>
          <a:xfrm>
            <a:off x="6874268" y="3179048"/>
            <a:ext cx="1108311" cy="344417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5105039" y="2076851"/>
            <a:ext cx="1234939" cy="484309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 err="1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rPr>
              <a:t>KoBERT</a:t>
            </a:r>
            <a:endParaRPr lang="en-US" sz="800" b="0" i="0" u="none" strike="noStrike" cap="none" dirty="0">
              <a:solidFill>
                <a:schemeClr val="dk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en-US" sz="800" b="0" i="0" u="none" strike="noStrike" cap="none" dirty="0">
              <a:solidFill>
                <a:schemeClr val="dk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al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5126075" y="1054049"/>
            <a:ext cx="1207208" cy="484309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KoBERT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Tokenizer</a:t>
            </a:r>
            <a:endParaRPr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10"/>
          <p:cNvCxnSpPr>
            <a:stCxn id="149" idx="2"/>
            <a:endCxn id="150" idx="0"/>
          </p:cNvCxnSpPr>
          <p:nvPr/>
        </p:nvCxnSpPr>
        <p:spPr>
          <a:xfrm>
            <a:off x="7428752" y="1960719"/>
            <a:ext cx="0" cy="185779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6" name="Google Shape;156;p10"/>
          <p:cNvCxnSpPr>
            <a:cxnSpLocks/>
            <a:stCxn id="151" idx="2"/>
            <a:endCxn id="163" idx="0"/>
          </p:cNvCxnSpPr>
          <p:nvPr/>
        </p:nvCxnSpPr>
        <p:spPr>
          <a:xfrm flipH="1">
            <a:off x="7428229" y="3523465"/>
            <a:ext cx="195" cy="167176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7" name="Google Shape;157;p10"/>
          <p:cNvSpPr txBox="1"/>
          <p:nvPr/>
        </p:nvSpPr>
        <p:spPr>
          <a:xfrm>
            <a:off x="674097" y="2296423"/>
            <a:ext cx="3897902" cy="504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Tokenizer, Embedding, </a:t>
            </a:r>
            <a:r>
              <a:rPr lang="en-US" sz="10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Classfier</a:t>
            </a:r>
            <a:r>
              <a:rPr lang="en-US" sz="10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: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kykim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/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bert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-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kor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-base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네이버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카카오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뉴스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위키피디아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데이터를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기반으로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학습된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모델</a:t>
            </a:r>
            <a:endParaRPr sz="1000" b="1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674142" y="2765853"/>
            <a:ext cx="3777915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Dataset: 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YNAT(45.7k train dataset)</a:t>
            </a:r>
            <a:endParaRPr dirty="0"/>
          </a:p>
        </p:txBody>
      </p:sp>
      <p:cxnSp>
        <p:nvCxnSpPr>
          <p:cNvPr id="159" name="Google Shape;159;p10"/>
          <p:cNvCxnSpPr>
            <a:stCxn id="148" idx="2"/>
            <a:endCxn id="149" idx="0"/>
          </p:cNvCxnSpPr>
          <p:nvPr/>
        </p:nvCxnSpPr>
        <p:spPr>
          <a:xfrm>
            <a:off x="7428558" y="1469042"/>
            <a:ext cx="194" cy="16947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0" name="Google Shape;160;p10"/>
          <p:cNvCxnSpPr>
            <a:cxnSpLocks/>
            <a:stCxn id="147" idx="3"/>
            <a:endCxn id="148" idx="0"/>
          </p:cNvCxnSpPr>
          <p:nvPr/>
        </p:nvCxnSpPr>
        <p:spPr>
          <a:xfrm flipH="1">
            <a:off x="7428558" y="948689"/>
            <a:ext cx="195" cy="175337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1" name="Google Shape;161;p10"/>
          <p:cNvCxnSpPr/>
          <p:nvPr/>
        </p:nvCxnSpPr>
        <p:spPr>
          <a:xfrm>
            <a:off x="4572000" y="1180660"/>
            <a:ext cx="0" cy="2838814"/>
          </a:xfrm>
          <a:prstGeom prst="straightConnector1">
            <a:avLst/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" name="Google Shape;162;p10"/>
          <p:cNvSpPr txBox="1"/>
          <p:nvPr/>
        </p:nvSpPr>
        <p:spPr>
          <a:xfrm>
            <a:off x="674096" y="3097536"/>
            <a:ext cx="3777915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Hyperparameter: 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WandB를 활용한 시각화&amp;최적화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6874073" y="3638524"/>
            <a:ext cx="1108311" cy="416933"/>
          </a:xfrm>
          <a:prstGeom prst="horizontalScroll">
            <a:avLst>
              <a:gd name="adj" fmla="val 12500"/>
            </a:avLst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10"/>
          <p:cNvCxnSpPr>
            <a:cxnSpLocks/>
            <a:endCxn id="148" idx="1"/>
          </p:cNvCxnSpPr>
          <p:nvPr/>
        </p:nvCxnSpPr>
        <p:spPr>
          <a:xfrm>
            <a:off x="6333366" y="1296204"/>
            <a:ext cx="528000" cy="30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" name="Google Shape;149;p10">
            <a:extLst>
              <a:ext uri="{FF2B5EF4-FFF2-40B4-BE49-F238E27FC236}">
                <a16:creationId xmlns:a16="http://schemas.microsoft.com/office/drawing/2014/main" id="{80548D2B-4B60-0E90-EBB7-F3E9A68581F8}"/>
              </a:ext>
            </a:extLst>
          </p:cNvPr>
          <p:cNvSpPr/>
          <p:nvPr/>
        </p:nvSpPr>
        <p:spPr>
          <a:xfrm>
            <a:off x="6874595" y="2666135"/>
            <a:ext cx="1108311" cy="345016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</a:t>
            </a:r>
            <a:r>
              <a:rPr lang="en-US" sz="900" dirty="0">
                <a:solidFill>
                  <a:schemeClr val="dk1"/>
                </a:solidFill>
              </a:rPr>
              <a:t>edding</a:t>
            </a:r>
            <a:endParaRPr lang="en-US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 </a:t>
            </a:r>
          </a:p>
        </p:txBody>
      </p:sp>
      <p:sp>
        <p:nvSpPr>
          <p:cNvPr id="5" name="Google Shape;152;p10">
            <a:extLst>
              <a:ext uri="{FF2B5EF4-FFF2-40B4-BE49-F238E27FC236}">
                <a16:creationId xmlns:a16="http://schemas.microsoft.com/office/drawing/2014/main" id="{4D558D82-5E08-EFAE-6254-432914171517}"/>
              </a:ext>
            </a:extLst>
          </p:cNvPr>
          <p:cNvSpPr/>
          <p:nvPr/>
        </p:nvSpPr>
        <p:spPr>
          <a:xfrm>
            <a:off x="5105039" y="3130562"/>
            <a:ext cx="1234939" cy="484309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 err="1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rPr>
              <a:t>KoBERT</a:t>
            </a:r>
            <a:endParaRPr lang="en-US" sz="800" b="0" i="0" u="none" strike="noStrike" cap="none" dirty="0">
              <a:solidFill>
                <a:schemeClr val="dk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Classfier</a:t>
            </a:r>
            <a:endParaRPr lang="en-US" sz="800" b="0" i="0" u="none" strike="noStrike" cap="none" dirty="0">
              <a:solidFill>
                <a:schemeClr val="dk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al"/>
            </a:endParaRPr>
          </a:p>
        </p:txBody>
      </p:sp>
      <p:cxnSp>
        <p:nvCxnSpPr>
          <p:cNvPr id="6" name="Google Shape;164;p10">
            <a:extLst>
              <a:ext uri="{FF2B5EF4-FFF2-40B4-BE49-F238E27FC236}">
                <a16:creationId xmlns:a16="http://schemas.microsoft.com/office/drawing/2014/main" id="{DDD99529-1C55-7006-4958-ACFE6F1531B8}"/>
              </a:ext>
            </a:extLst>
          </p:cNvPr>
          <p:cNvCxnSpPr>
            <a:cxnSpLocks/>
          </p:cNvCxnSpPr>
          <p:nvPr/>
        </p:nvCxnSpPr>
        <p:spPr>
          <a:xfrm>
            <a:off x="6339980" y="2324611"/>
            <a:ext cx="528000" cy="273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" name="Google Shape;164;p10">
            <a:extLst>
              <a:ext uri="{FF2B5EF4-FFF2-40B4-BE49-F238E27FC236}">
                <a16:creationId xmlns:a16="http://schemas.microsoft.com/office/drawing/2014/main" id="{CD0C5849-36DA-7B4E-31ED-00DE74026EA7}"/>
              </a:ext>
            </a:extLst>
          </p:cNvPr>
          <p:cNvCxnSpPr>
            <a:cxnSpLocks/>
          </p:cNvCxnSpPr>
          <p:nvPr/>
        </p:nvCxnSpPr>
        <p:spPr>
          <a:xfrm>
            <a:off x="6333283" y="3370795"/>
            <a:ext cx="528000" cy="273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ED4E1A8-D1F6-2D94-287C-CEC96DFC87E3}"/>
              </a:ext>
            </a:extLst>
          </p:cNvPr>
          <p:cNvCxnSpPr>
            <a:stCxn id="4" idx="2"/>
            <a:endCxn id="151" idx="0"/>
          </p:cNvCxnSpPr>
          <p:nvPr/>
        </p:nvCxnSpPr>
        <p:spPr>
          <a:xfrm flipH="1">
            <a:off x="7428424" y="2988342"/>
            <a:ext cx="327" cy="190706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912A04E-0B62-9610-BCE2-D4B2BCD67906}"/>
              </a:ext>
            </a:extLst>
          </p:cNvPr>
          <p:cNvCxnSpPr>
            <a:stCxn id="150" idx="2"/>
            <a:endCxn id="4" idx="0"/>
          </p:cNvCxnSpPr>
          <p:nvPr/>
        </p:nvCxnSpPr>
        <p:spPr>
          <a:xfrm flipH="1">
            <a:off x="7428751" y="2491514"/>
            <a:ext cx="1" cy="174621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13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1725029" y="1623795"/>
            <a:ext cx="4317627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Dataset, ML 모델 개발 및 배포를 하는 오픈소스 중심 AI 플랫폼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73" name="Google Shape;17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247" y="1594474"/>
            <a:ext cx="1509782" cy="40168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1"/>
          <p:cNvSpPr txBox="1"/>
          <p:nvPr/>
        </p:nvSpPr>
        <p:spPr>
          <a:xfrm>
            <a:off x="314244" y="2273984"/>
            <a:ext cx="4082496" cy="70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KLUE-YNAT Dataset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연합뉴스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기사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제목으로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구성된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데이터셋</a:t>
            </a:r>
            <a:endParaRPr sz="10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45,700여개의 train data, </a:t>
            </a:r>
            <a:r>
              <a:rPr lang="en-US" sz="1000" b="0" i="0" u="sng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7개의 class </a:t>
            </a:r>
            <a:r>
              <a:rPr lang="en-US" sz="1000" b="0" i="0" u="sng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label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로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구성</a:t>
            </a:r>
            <a:endParaRPr sz="10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endParaRPr sz="1300" b="1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1880553" y="4092535"/>
            <a:ext cx="2262662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 b="0" i="0" u="none" strike="noStrike" cap="none">
                <a:solidFill>
                  <a:srgbClr val="1F1F1F"/>
                </a:solidFill>
                <a:latin typeface="Noto Sans"/>
                <a:ea typeface="Noto Sans"/>
                <a:cs typeface="Noto Sans"/>
                <a:sym typeface="Noto Sans"/>
              </a:rPr>
              <a:t>{'IT과학': 0, '경제': 1, '사회': 2, '생활문화': 3,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 b="0" i="0" u="none" strike="noStrike" cap="none">
                <a:solidFill>
                  <a:srgbClr val="1F1F1F"/>
                </a:solidFill>
                <a:latin typeface="Noto Sans"/>
                <a:ea typeface="Noto Sans"/>
                <a:cs typeface="Noto Sans"/>
                <a:sym typeface="Noto Sans"/>
              </a:rPr>
              <a:t> '세계': 4, '스포츠': 5, '정치': 6}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1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1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8205514" y="1381539"/>
            <a:ext cx="506265" cy="104751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Train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7456299" y="996829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Embeddings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sz="300" b="0" i="0" u="none" strike="noStrike" cap="none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83" name="Google Shape;183;p11"/>
          <p:cNvCxnSpPr>
            <a:stCxn id="182" idx="3"/>
            <a:endCxn id="177" idx="1"/>
          </p:cNvCxnSpPr>
          <p:nvPr/>
        </p:nvCxnSpPr>
        <p:spPr>
          <a:xfrm>
            <a:off x="8035353" y="713105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4" name="Google Shape;184;p11"/>
          <p:cNvCxnSpPr/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5" name="Google Shape;185;p11"/>
          <p:cNvCxnSpPr>
            <a:endCxn id="175" idx="0"/>
          </p:cNvCxnSpPr>
          <p:nvPr/>
        </p:nvCxnSpPr>
        <p:spPr>
          <a:xfrm rot="-5400000" flipH="1">
            <a:off x="2136484" y="3217135"/>
            <a:ext cx="1229700" cy="521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6" name="Google Shape;18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3724" y="2180338"/>
            <a:ext cx="3955656" cy="21927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1"/>
          <p:cNvSpPr/>
          <p:nvPr/>
        </p:nvSpPr>
        <p:spPr>
          <a:xfrm>
            <a:off x="8212615" y="1555245"/>
            <a:ext cx="506400" cy="129600"/>
          </a:xfrm>
          <a:prstGeom prst="horizontalScroll">
            <a:avLst>
              <a:gd name="adj" fmla="val 12500"/>
            </a:avLst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. Experiments - dataset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91" name="Google Shape;191;p11"/>
          <p:cNvCxnSpPr/>
          <p:nvPr/>
        </p:nvCxnSpPr>
        <p:spPr>
          <a:xfrm>
            <a:off x="8459689" y="772401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2" name="Google Shape;192;p11"/>
          <p:cNvCxnSpPr/>
          <p:nvPr/>
        </p:nvCxnSpPr>
        <p:spPr>
          <a:xfrm>
            <a:off x="8459689" y="946292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3" name="Google Shape;193;p11"/>
          <p:cNvCxnSpPr/>
          <p:nvPr/>
        </p:nvCxnSpPr>
        <p:spPr>
          <a:xfrm>
            <a:off x="8459689" y="111301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4" name="Google Shape;194;p11"/>
          <p:cNvCxnSpPr/>
          <p:nvPr/>
        </p:nvCxnSpPr>
        <p:spPr>
          <a:xfrm>
            <a:off x="8460958" y="129200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Google Shape;181;p11">
            <a:extLst>
              <a:ext uri="{FF2B5EF4-FFF2-40B4-BE49-F238E27FC236}">
                <a16:creationId xmlns:a16="http://schemas.microsoft.com/office/drawing/2014/main" id="{6C6D6764-FA2A-E50C-7E64-AC3E9500B771}"/>
              </a:ext>
            </a:extLst>
          </p:cNvPr>
          <p:cNvSpPr/>
          <p:nvPr/>
        </p:nvSpPr>
        <p:spPr>
          <a:xfrm>
            <a:off x="7442851" y="1348335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Classfier</a:t>
            </a:r>
            <a:endParaRPr sz="300" b="0" i="0" u="none" strike="noStrike" cap="none" dirty="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" name="Google Shape;178;p11">
            <a:extLst>
              <a:ext uri="{FF2B5EF4-FFF2-40B4-BE49-F238E27FC236}">
                <a16:creationId xmlns:a16="http://schemas.microsoft.com/office/drawing/2014/main" id="{A8A4F2D7-C384-A99F-542A-B70D075C9227}"/>
              </a:ext>
            </a:extLst>
          </p:cNvPr>
          <p:cNvSpPr/>
          <p:nvPr/>
        </p:nvSpPr>
        <p:spPr>
          <a:xfrm>
            <a:off x="8212615" y="1200700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Vector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4" name="Google Shape;194;p11">
            <a:extLst>
              <a:ext uri="{FF2B5EF4-FFF2-40B4-BE49-F238E27FC236}">
                <a16:creationId xmlns:a16="http://schemas.microsoft.com/office/drawing/2014/main" id="{785F54E5-42F6-7016-478A-FC2529CB8C3B}"/>
              </a:ext>
            </a:extLst>
          </p:cNvPr>
          <p:cNvCxnSpPr/>
          <p:nvPr/>
        </p:nvCxnSpPr>
        <p:spPr>
          <a:xfrm>
            <a:off x="8465440" y="1478027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" name="Google Shape;183;p11">
            <a:extLst>
              <a:ext uri="{FF2B5EF4-FFF2-40B4-BE49-F238E27FC236}">
                <a16:creationId xmlns:a16="http://schemas.microsoft.com/office/drawing/2014/main" id="{1EA8D950-EEB6-D84E-237F-F9763C69B00D}"/>
              </a:ext>
            </a:extLst>
          </p:cNvPr>
          <p:cNvCxnSpPr/>
          <p:nvPr/>
        </p:nvCxnSpPr>
        <p:spPr>
          <a:xfrm>
            <a:off x="8041988" y="1071267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" name="Google Shape;183;p11">
            <a:extLst>
              <a:ext uri="{FF2B5EF4-FFF2-40B4-BE49-F238E27FC236}">
                <a16:creationId xmlns:a16="http://schemas.microsoft.com/office/drawing/2014/main" id="{88DD95FB-955B-1653-3303-FB0DFEA06FBD}"/>
              </a:ext>
            </a:extLst>
          </p:cNvPr>
          <p:cNvCxnSpPr/>
          <p:nvPr/>
        </p:nvCxnSpPr>
        <p:spPr>
          <a:xfrm>
            <a:off x="8030314" y="1419512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14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00" name="Google Shape;200;p12"/>
          <p:cNvSpPr txBox="1"/>
          <p:nvPr/>
        </p:nvSpPr>
        <p:spPr>
          <a:xfrm>
            <a:off x="756288" y="1188145"/>
            <a:ext cx="4342659" cy="115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영어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특수문자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줄바꿈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tap,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숫자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한자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연속</a:t>
            </a:r>
            <a:r>
              <a:rPr lang="ko-KR" altLang="en-US" sz="11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된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띄어쓰기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제거</a:t>
            </a: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label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카테고리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매핑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텍스트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길이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지정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레이블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당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데이터를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동일한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수로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통일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(500개), 총 3,500개</a:t>
            </a:r>
            <a:endParaRPr sz="10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endParaRPr sz="1300" b="1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01" name="Google Shape;20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0751" y="2503309"/>
            <a:ext cx="2434296" cy="205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98951" y="2546978"/>
            <a:ext cx="2722365" cy="20121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12"/>
          <p:cNvCxnSpPr/>
          <p:nvPr/>
        </p:nvCxnSpPr>
        <p:spPr>
          <a:xfrm>
            <a:off x="3474720" y="2345730"/>
            <a:ext cx="2208628" cy="0"/>
          </a:xfrm>
          <a:prstGeom prst="straightConnector1">
            <a:avLst/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" name="Google Shape;204;p12"/>
          <p:cNvCxnSpPr/>
          <p:nvPr/>
        </p:nvCxnSpPr>
        <p:spPr>
          <a:xfrm>
            <a:off x="4367124" y="3531236"/>
            <a:ext cx="409751" cy="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5" name="Google Shape;205;p12"/>
          <p:cNvSpPr txBox="1"/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. Experiments – preprocessing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" name="Google Shape;176;p11">
            <a:extLst>
              <a:ext uri="{FF2B5EF4-FFF2-40B4-BE49-F238E27FC236}">
                <a16:creationId xmlns:a16="http://schemas.microsoft.com/office/drawing/2014/main" id="{495C5346-86C8-E9C2-2D03-69B8F9DC0464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1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1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" name="Google Shape;177;p11">
            <a:extLst>
              <a:ext uri="{FF2B5EF4-FFF2-40B4-BE49-F238E27FC236}">
                <a16:creationId xmlns:a16="http://schemas.microsoft.com/office/drawing/2014/main" id="{D22244BB-6C81-FF52-4B0A-88F2E91E1E5A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" name="Google Shape;178;p11">
            <a:extLst>
              <a:ext uri="{FF2B5EF4-FFF2-40B4-BE49-F238E27FC236}">
                <a16:creationId xmlns:a16="http://schemas.microsoft.com/office/drawing/2014/main" id="{82885BC7-10DA-E709-304C-F7F2FF9033A8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" name="Google Shape;179;p11">
            <a:extLst>
              <a:ext uri="{FF2B5EF4-FFF2-40B4-BE49-F238E27FC236}">
                <a16:creationId xmlns:a16="http://schemas.microsoft.com/office/drawing/2014/main" id="{BEAB94BC-B22F-0C4A-441B-97E2BBF0E0A2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" name="Google Shape;180;p11">
            <a:extLst>
              <a:ext uri="{FF2B5EF4-FFF2-40B4-BE49-F238E27FC236}">
                <a16:creationId xmlns:a16="http://schemas.microsoft.com/office/drawing/2014/main" id="{1D963BC9-27FF-5DC0-87EB-36FE72E7B75C}"/>
              </a:ext>
            </a:extLst>
          </p:cNvPr>
          <p:cNvSpPr/>
          <p:nvPr/>
        </p:nvSpPr>
        <p:spPr>
          <a:xfrm>
            <a:off x="8205514" y="1381539"/>
            <a:ext cx="506265" cy="104751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Train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7" name="Google Shape;181;p11">
            <a:extLst>
              <a:ext uri="{FF2B5EF4-FFF2-40B4-BE49-F238E27FC236}">
                <a16:creationId xmlns:a16="http://schemas.microsoft.com/office/drawing/2014/main" id="{8EC6BB4A-1942-A590-DEFE-FCEC9C8A9877}"/>
              </a:ext>
            </a:extLst>
          </p:cNvPr>
          <p:cNvSpPr/>
          <p:nvPr/>
        </p:nvSpPr>
        <p:spPr>
          <a:xfrm>
            <a:off x="7456299" y="996829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Embeddings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82;p11">
            <a:extLst>
              <a:ext uri="{FF2B5EF4-FFF2-40B4-BE49-F238E27FC236}">
                <a16:creationId xmlns:a16="http://schemas.microsoft.com/office/drawing/2014/main" id="{64053D21-EF01-03AE-94EC-B01C4D8F2193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sz="300" b="0" i="0" u="none" strike="noStrike" cap="none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9" name="Google Shape;183;p11">
            <a:extLst>
              <a:ext uri="{FF2B5EF4-FFF2-40B4-BE49-F238E27FC236}">
                <a16:creationId xmlns:a16="http://schemas.microsoft.com/office/drawing/2014/main" id="{5B77245E-F4D2-A3B6-94A9-2BF99870AFD2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8035353" y="713105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" name="Google Shape;184;p11">
            <a:extLst>
              <a:ext uri="{FF2B5EF4-FFF2-40B4-BE49-F238E27FC236}">
                <a16:creationId xmlns:a16="http://schemas.microsoft.com/office/drawing/2014/main" id="{942EDAC0-8D58-1786-2040-CCAE08A46786}"/>
              </a:ext>
            </a:extLst>
          </p:cNvPr>
          <p:cNvCxnSpPr/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187;p11">
            <a:extLst>
              <a:ext uri="{FF2B5EF4-FFF2-40B4-BE49-F238E27FC236}">
                <a16:creationId xmlns:a16="http://schemas.microsoft.com/office/drawing/2014/main" id="{EF1B1F57-D29A-8605-090A-AC78E0ADAD53}"/>
              </a:ext>
            </a:extLst>
          </p:cNvPr>
          <p:cNvSpPr/>
          <p:nvPr/>
        </p:nvSpPr>
        <p:spPr>
          <a:xfrm>
            <a:off x="8212615" y="1555245"/>
            <a:ext cx="506400" cy="129600"/>
          </a:xfrm>
          <a:prstGeom prst="horizontalScroll">
            <a:avLst>
              <a:gd name="adj" fmla="val 12500"/>
            </a:avLst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91;p11">
            <a:extLst>
              <a:ext uri="{FF2B5EF4-FFF2-40B4-BE49-F238E27FC236}">
                <a16:creationId xmlns:a16="http://schemas.microsoft.com/office/drawing/2014/main" id="{8612D8FD-1538-FA9F-1F15-4F819B1533CD}"/>
              </a:ext>
            </a:extLst>
          </p:cNvPr>
          <p:cNvCxnSpPr/>
          <p:nvPr/>
        </p:nvCxnSpPr>
        <p:spPr>
          <a:xfrm>
            <a:off x="8459689" y="772401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" name="Google Shape;192;p11">
            <a:extLst>
              <a:ext uri="{FF2B5EF4-FFF2-40B4-BE49-F238E27FC236}">
                <a16:creationId xmlns:a16="http://schemas.microsoft.com/office/drawing/2014/main" id="{47954B3C-5398-7D14-566D-9DE776D071FC}"/>
              </a:ext>
            </a:extLst>
          </p:cNvPr>
          <p:cNvCxnSpPr/>
          <p:nvPr/>
        </p:nvCxnSpPr>
        <p:spPr>
          <a:xfrm>
            <a:off x="8459689" y="946292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Google Shape;193;p11">
            <a:extLst>
              <a:ext uri="{FF2B5EF4-FFF2-40B4-BE49-F238E27FC236}">
                <a16:creationId xmlns:a16="http://schemas.microsoft.com/office/drawing/2014/main" id="{4A13AE4F-B9AE-1D77-4F98-4035E7D88FD2}"/>
              </a:ext>
            </a:extLst>
          </p:cNvPr>
          <p:cNvCxnSpPr/>
          <p:nvPr/>
        </p:nvCxnSpPr>
        <p:spPr>
          <a:xfrm>
            <a:off x="8459689" y="111301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" name="Google Shape;194;p11">
            <a:extLst>
              <a:ext uri="{FF2B5EF4-FFF2-40B4-BE49-F238E27FC236}">
                <a16:creationId xmlns:a16="http://schemas.microsoft.com/office/drawing/2014/main" id="{6531BDF8-0C1F-904D-1CE7-42F45A0D7A81}"/>
              </a:ext>
            </a:extLst>
          </p:cNvPr>
          <p:cNvCxnSpPr/>
          <p:nvPr/>
        </p:nvCxnSpPr>
        <p:spPr>
          <a:xfrm>
            <a:off x="8460958" y="129200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181;p11">
            <a:extLst>
              <a:ext uri="{FF2B5EF4-FFF2-40B4-BE49-F238E27FC236}">
                <a16:creationId xmlns:a16="http://schemas.microsoft.com/office/drawing/2014/main" id="{40DB7FAA-7C89-7A1B-EE30-9A579DAC6230}"/>
              </a:ext>
            </a:extLst>
          </p:cNvPr>
          <p:cNvSpPr/>
          <p:nvPr/>
        </p:nvSpPr>
        <p:spPr>
          <a:xfrm>
            <a:off x="7442851" y="1348335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Classfier</a:t>
            </a:r>
            <a:endParaRPr sz="300" b="0" i="0" u="none" strike="noStrike" cap="none" dirty="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" name="Google Shape;178;p11">
            <a:extLst>
              <a:ext uri="{FF2B5EF4-FFF2-40B4-BE49-F238E27FC236}">
                <a16:creationId xmlns:a16="http://schemas.microsoft.com/office/drawing/2014/main" id="{976EB520-3AA6-CC65-C928-0D799B1E2F95}"/>
              </a:ext>
            </a:extLst>
          </p:cNvPr>
          <p:cNvSpPr/>
          <p:nvPr/>
        </p:nvSpPr>
        <p:spPr>
          <a:xfrm>
            <a:off x="8212615" y="1200700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Vector</a:t>
            </a:r>
          </a:p>
        </p:txBody>
      </p:sp>
      <p:cxnSp>
        <p:nvCxnSpPr>
          <p:cNvPr id="18" name="Google Shape;194;p11">
            <a:extLst>
              <a:ext uri="{FF2B5EF4-FFF2-40B4-BE49-F238E27FC236}">
                <a16:creationId xmlns:a16="http://schemas.microsoft.com/office/drawing/2014/main" id="{44654A06-70E8-7F0F-964E-399736098D41}"/>
              </a:ext>
            </a:extLst>
          </p:cNvPr>
          <p:cNvCxnSpPr/>
          <p:nvPr/>
        </p:nvCxnSpPr>
        <p:spPr>
          <a:xfrm>
            <a:off x="8465440" y="1478027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" name="Google Shape;183;p11">
            <a:extLst>
              <a:ext uri="{FF2B5EF4-FFF2-40B4-BE49-F238E27FC236}">
                <a16:creationId xmlns:a16="http://schemas.microsoft.com/office/drawing/2014/main" id="{E1F17483-68F3-39FF-6B01-AA984F5540BA}"/>
              </a:ext>
            </a:extLst>
          </p:cNvPr>
          <p:cNvCxnSpPr/>
          <p:nvPr/>
        </p:nvCxnSpPr>
        <p:spPr>
          <a:xfrm>
            <a:off x="8041988" y="1071267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" name="Google Shape;183;p11">
            <a:extLst>
              <a:ext uri="{FF2B5EF4-FFF2-40B4-BE49-F238E27FC236}">
                <a16:creationId xmlns:a16="http://schemas.microsoft.com/office/drawing/2014/main" id="{BD6E795F-6F2A-F80C-758E-1D0A29434BE7}"/>
              </a:ext>
            </a:extLst>
          </p:cNvPr>
          <p:cNvCxnSpPr/>
          <p:nvPr/>
        </p:nvCxnSpPr>
        <p:spPr>
          <a:xfrm>
            <a:off x="8030314" y="1419512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15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27" name="Google Shape;227;p13"/>
          <p:cNvSpPr txBox="1"/>
          <p:nvPr/>
        </p:nvSpPr>
        <p:spPr>
          <a:xfrm>
            <a:off x="900984" y="1760393"/>
            <a:ext cx="1921317" cy="40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Tokenization</a:t>
            </a:r>
            <a:endParaRPr sz="11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28" name="Google Shape;228;p13"/>
          <p:cNvSpPr txBox="1"/>
          <p:nvPr/>
        </p:nvSpPr>
        <p:spPr>
          <a:xfrm>
            <a:off x="900984" y="2151500"/>
            <a:ext cx="2594838" cy="59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KoBERT 모델을 이용하여 토큰화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29" name="Google Shape;22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0510" y="2236740"/>
            <a:ext cx="3094655" cy="4383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13"/>
          <p:cNvCxnSpPr>
            <a:stCxn id="229" idx="2"/>
          </p:cNvCxnSpPr>
          <p:nvPr/>
        </p:nvCxnSpPr>
        <p:spPr>
          <a:xfrm rot="5400000">
            <a:off x="4865538" y="2670262"/>
            <a:ext cx="997500" cy="100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31" name="Google Shape;23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0510" y="1706307"/>
            <a:ext cx="3036729" cy="53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03592" y="3722725"/>
            <a:ext cx="5982535" cy="55252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3"/>
          <p:cNvSpPr txBox="1"/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. Experiments – preprocessing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" name="Google Shape;176;p11">
            <a:extLst>
              <a:ext uri="{FF2B5EF4-FFF2-40B4-BE49-F238E27FC236}">
                <a16:creationId xmlns:a16="http://schemas.microsoft.com/office/drawing/2014/main" id="{E8291446-27BA-3A6F-1B0B-41504D3CDD17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1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1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" name="Google Shape;177;p11">
            <a:extLst>
              <a:ext uri="{FF2B5EF4-FFF2-40B4-BE49-F238E27FC236}">
                <a16:creationId xmlns:a16="http://schemas.microsoft.com/office/drawing/2014/main" id="{CA7FA9D3-CF33-F8AC-6190-9EB7C040D22A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" name="Google Shape;178;p11">
            <a:extLst>
              <a:ext uri="{FF2B5EF4-FFF2-40B4-BE49-F238E27FC236}">
                <a16:creationId xmlns:a16="http://schemas.microsoft.com/office/drawing/2014/main" id="{AB039385-D42B-9CCF-C562-55291A08EA44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" name="Google Shape;179;p11">
            <a:extLst>
              <a:ext uri="{FF2B5EF4-FFF2-40B4-BE49-F238E27FC236}">
                <a16:creationId xmlns:a16="http://schemas.microsoft.com/office/drawing/2014/main" id="{CF27CE5C-5A69-1727-CA90-749FF7AD44F5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" name="Google Shape;180;p11">
            <a:extLst>
              <a:ext uri="{FF2B5EF4-FFF2-40B4-BE49-F238E27FC236}">
                <a16:creationId xmlns:a16="http://schemas.microsoft.com/office/drawing/2014/main" id="{50426C62-DB56-6BE6-9DFB-25731A3688C0}"/>
              </a:ext>
            </a:extLst>
          </p:cNvPr>
          <p:cNvSpPr/>
          <p:nvPr/>
        </p:nvSpPr>
        <p:spPr>
          <a:xfrm>
            <a:off x="8205514" y="1381539"/>
            <a:ext cx="506265" cy="104751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Train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7" name="Google Shape;181;p11">
            <a:extLst>
              <a:ext uri="{FF2B5EF4-FFF2-40B4-BE49-F238E27FC236}">
                <a16:creationId xmlns:a16="http://schemas.microsoft.com/office/drawing/2014/main" id="{CD5CCC81-FC6D-C06F-BD7A-F5EC827B6754}"/>
              </a:ext>
            </a:extLst>
          </p:cNvPr>
          <p:cNvSpPr/>
          <p:nvPr/>
        </p:nvSpPr>
        <p:spPr>
          <a:xfrm>
            <a:off x="7456299" y="996829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Embeddings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82;p11">
            <a:extLst>
              <a:ext uri="{FF2B5EF4-FFF2-40B4-BE49-F238E27FC236}">
                <a16:creationId xmlns:a16="http://schemas.microsoft.com/office/drawing/2014/main" id="{98F1C009-662B-2F98-D0EC-EEA5BED99348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solidFill>
            <a:srgbClr val="FFFF00"/>
          </a:solidFill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sz="300" b="0" i="0" u="none" strike="noStrike" cap="none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9" name="Google Shape;183;p11">
            <a:extLst>
              <a:ext uri="{FF2B5EF4-FFF2-40B4-BE49-F238E27FC236}">
                <a16:creationId xmlns:a16="http://schemas.microsoft.com/office/drawing/2014/main" id="{3F175A02-2CE4-04F8-03A0-F745C56E786E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8035353" y="713105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" name="Google Shape;184;p11">
            <a:extLst>
              <a:ext uri="{FF2B5EF4-FFF2-40B4-BE49-F238E27FC236}">
                <a16:creationId xmlns:a16="http://schemas.microsoft.com/office/drawing/2014/main" id="{AE2649F3-2299-B485-2E9F-52B8875CE3D1}"/>
              </a:ext>
            </a:extLst>
          </p:cNvPr>
          <p:cNvCxnSpPr/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187;p11">
            <a:extLst>
              <a:ext uri="{FF2B5EF4-FFF2-40B4-BE49-F238E27FC236}">
                <a16:creationId xmlns:a16="http://schemas.microsoft.com/office/drawing/2014/main" id="{11E8B3DE-3DDF-1828-DE7D-2412BA681E65}"/>
              </a:ext>
            </a:extLst>
          </p:cNvPr>
          <p:cNvSpPr/>
          <p:nvPr/>
        </p:nvSpPr>
        <p:spPr>
          <a:xfrm>
            <a:off x="8212615" y="1555245"/>
            <a:ext cx="506400" cy="129600"/>
          </a:xfrm>
          <a:prstGeom prst="horizontalScroll">
            <a:avLst>
              <a:gd name="adj" fmla="val 12500"/>
            </a:avLst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91;p11">
            <a:extLst>
              <a:ext uri="{FF2B5EF4-FFF2-40B4-BE49-F238E27FC236}">
                <a16:creationId xmlns:a16="http://schemas.microsoft.com/office/drawing/2014/main" id="{97FBB81D-FEC2-878E-B965-E48944D48356}"/>
              </a:ext>
            </a:extLst>
          </p:cNvPr>
          <p:cNvCxnSpPr/>
          <p:nvPr/>
        </p:nvCxnSpPr>
        <p:spPr>
          <a:xfrm>
            <a:off x="8459689" y="772401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" name="Google Shape;192;p11">
            <a:extLst>
              <a:ext uri="{FF2B5EF4-FFF2-40B4-BE49-F238E27FC236}">
                <a16:creationId xmlns:a16="http://schemas.microsoft.com/office/drawing/2014/main" id="{A2EFA016-BDDC-B418-7BA6-E1B79B497565}"/>
              </a:ext>
            </a:extLst>
          </p:cNvPr>
          <p:cNvCxnSpPr/>
          <p:nvPr/>
        </p:nvCxnSpPr>
        <p:spPr>
          <a:xfrm>
            <a:off x="8459689" y="946292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Google Shape;193;p11">
            <a:extLst>
              <a:ext uri="{FF2B5EF4-FFF2-40B4-BE49-F238E27FC236}">
                <a16:creationId xmlns:a16="http://schemas.microsoft.com/office/drawing/2014/main" id="{C528A15F-3A28-75B8-C61A-29D581FB43AA}"/>
              </a:ext>
            </a:extLst>
          </p:cNvPr>
          <p:cNvCxnSpPr/>
          <p:nvPr/>
        </p:nvCxnSpPr>
        <p:spPr>
          <a:xfrm>
            <a:off x="8459689" y="111301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" name="Google Shape;194;p11">
            <a:extLst>
              <a:ext uri="{FF2B5EF4-FFF2-40B4-BE49-F238E27FC236}">
                <a16:creationId xmlns:a16="http://schemas.microsoft.com/office/drawing/2014/main" id="{1B2BBCF5-D1C4-ECFD-4E7B-B86EDBE2C6AF}"/>
              </a:ext>
            </a:extLst>
          </p:cNvPr>
          <p:cNvCxnSpPr/>
          <p:nvPr/>
        </p:nvCxnSpPr>
        <p:spPr>
          <a:xfrm>
            <a:off x="8460958" y="129200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181;p11">
            <a:extLst>
              <a:ext uri="{FF2B5EF4-FFF2-40B4-BE49-F238E27FC236}">
                <a16:creationId xmlns:a16="http://schemas.microsoft.com/office/drawing/2014/main" id="{28A74ED2-690F-0A6D-9D2D-BA22AFA17D95}"/>
              </a:ext>
            </a:extLst>
          </p:cNvPr>
          <p:cNvSpPr/>
          <p:nvPr/>
        </p:nvSpPr>
        <p:spPr>
          <a:xfrm>
            <a:off x="7442851" y="1348335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Classfier</a:t>
            </a:r>
            <a:endParaRPr sz="300" b="0" i="0" u="none" strike="noStrike" cap="none" dirty="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" name="Google Shape;178;p11">
            <a:extLst>
              <a:ext uri="{FF2B5EF4-FFF2-40B4-BE49-F238E27FC236}">
                <a16:creationId xmlns:a16="http://schemas.microsoft.com/office/drawing/2014/main" id="{EDF4C67B-56EB-ED88-D14D-75830C377EE4}"/>
              </a:ext>
            </a:extLst>
          </p:cNvPr>
          <p:cNvSpPr/>
          <p:nvPr/>
        </p:nvSpPr>
        <p:spPr>
          <a:xfrm>
            <a:off x="8212615" y="1200700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Vector</a:t>
            </a:r>
          </a:p>
        </p:txBody>
      </p:sp>
      <p:cxnSp>
        <p:nvCxnSpPr>
          <p:cNvPr id="18" name="Google Shape;194;p11">
            <a:extLst>
              <a:ext uri="{FF2B5EF4-FFF2-40B4-BE49-F238E27FC236}">
                <a16:creationId xmlns:a16="http://schemas.microsoft.com/office/drawing/2014/main" id="{7249CFF9-1681-99A3-88D4-39ADE06E7223}"/>
              </a:ext>
            </a:extLst>
          </p:cNvPr>
          <p:cNvCxnSpPr/>
          <p:nvPr/>
        </p:nvCxnSpPr>
        <p:spPr>
          <a:xfrm>
            <a:off x="8465440" y="1478027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" name="Google Shape;183;p11">
            <a:extLst>
              <a:ext uri="{FF2B5EF4-FFF2-40B4-BE49-F238E27FC236}">
                <a16:creationId xmlns:a16="http://schemas.microsoft.com/office/drawing/2014/main" id="{DA994D4F-9B01-7298-08A1-CD6887AEA959}"/>
              </a:ext>
            </a:extLst>
          </p:cNvPr>
          <p:cNvCxnSpPr/>
          <p:nvPr/>
        </p:nvCxnSpPr>
        <p:spPr>
          <a:xfrm>
            <a:off x="8041988" y="1071267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" name="Google Shape;183;p11">
            <a:extLst>
              <a:ext uri="{FF2B5EF4-FFF2-40B4-BE49-F238E27FC236}">
                <a16:creationId xmlns:a16="http://schemas.microsoft.com/office/drawing/2014/main" id="{9DF1268E-54C0-F3BC-6A65-D4058C5DBFDE}"/>
              </a:ext>
            </a:extLst>
          </p:cNvPr>
          <p:cNvCxnSpPr/>
          <p:nvPr/>
        </p:nvCxnSpPr>
        <p:spPr>
          <a:xfrm>
            <a:off x="8030314" y="1419512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16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55" name="Google Shape;255;p14"/>
          <p:cNvSpPr txBox="1"/>
          <p:nvPr/>
        </p:nvSpPr>
        <p:spPr>
          <a:xfrm>
            <a:off x="900984" y="1760393"/>
            <a:ext cx="1921317" cy="40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Tokenization</a:t>
            </a:r>
            <a:endParaRPr sz="11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56" name="Google Shape;256;p14"/>
          <p:cNvSpPr txBox="1"/>
          <p:nvPr/>
        </p:nvSpPr>
        <p:spPr>
          <a:xfrm>
            <a:off x="900983" y="2151500"/>
            <a:ext cx="3671017" cy="896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데이터셋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전체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text에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대해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토큰화</a:t>
            </a: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[CLS], [SEP]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토큰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추가</a:t>
            </a: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Padding &amp;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Trunc</a:t>
            </a:r>
            <a:r>
              <a:rPr lang="en-US" sz="1100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a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ted를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통해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문장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패딩&amp;길이제한</a:t>
            </a: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어텐션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마스크를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통해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패딩부분을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무시</a:t>
            </a: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57" name="Google Shape;25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9372" y="908999"/>
            <a:ext cx="2354301" cy="2104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14"/>
          <p:cNvCxnSpPr/>
          <p:nvPr/>
        </p:nvCxnSpPr>
        <p:spPr>
          <a:xfrm>
            <a:off x="4956148" y="3020507"/>
            <a:ext cx="3397348" cy="0"/>
          </a:xfrm>
          <a:prstGeom prst="straightConnector1">
            <a:avLst/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9" name="Google Shape;25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7823" y="3029801"/>
            <a:ext cx="3307784" cy="156825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4"/>
          <p:cNvSpPr txBox="1"/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. 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Experiments – preprocessing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" name="Google Shape;176;p11">
            <a:extLst>
              <a:ext uri="{FF2B5EF4-FFF2-40B4-BE49-F238E27FC236}">
                <a16:creationId xmlns:a16="http://schemas.microsoft.com/office/drawing/2014/main" id="{EB1BEA47-4762-3B2B-5334-9031CAA316DA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1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1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" name="Google Shape;177;p11">
            <a:extLst>
              <a:ext uri="{FF2B5EF4-FFF2-40B4-BE49-F238E27FC236}">
                <a16:creationId xmlns:a16="http://schemas.microsoft.com/office/drawing/2014/main" id="{27E85AB6-B9B1-C129-A95A-C03F8B46B47F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" name="Google Shape;178;p11">
            <a:extLst>
              <a:ext uri="{FF2B5EF4-FFF2-40B4-BE49-F238E27FC236}">
                <a16:creationId xmlns:a16="http://schemas.microsoft.com/office/drawing/2014/main" id="{E2477C73-76D1-9164-39BB-033BF987AD9B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" name="Google Shape;179;p11">
            <a:extLst>
              <a:ext uri="{FF2B5EF4-FFF2-40B4-BE49-F238E27FC236}">
                <a16:creationId xmlns:a16="http://schemas.microsoft.com/office/drawing/2014/main" id="{254AC62B-916E-FB36-0C42-D040EC2F8BC0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" name="Google Shape;180;p11">
            <a:extLst>
              <a:ext uri="{FF2B5EF4-FFF2-40B4-BE49-F238E27FC236}">
                <a16:creationId xmlns:a16="http://schemas.microsoft.com/office/drawing/2014/main" id="{5169CDC9-26F6-6690-F1F0-9998A74C3B52}"/>
              </a:ext>
            </a:extLst>
          </p:cNvPr>
          <p:cNvSpPr/>
          <p:nvPr/>
        </p:nvSpPr>
        <p:spPr>
          <a:xfrm>
            <a:off x="8205514" y="1381539"/>
            <a:ext cx="506265" cy="104751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Train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7" name="Google Shape;181;p11">
            <a:extLst>
              <a:ext uri="{FF2B5EF4-FFF2-40B4-BE49-F238E27FC236}">
                <a16:creationId xmlns:a16="http://schemas.microsoft.com/office/drawing/2014/main" id="{9473E4DE-1F92-1A22-5666-EEDB900ADAB5}"/>
              </a:ext>
            </a:extLst>
          </p:cNvPr>
          <p:cNvSpPr/>
          <p:nvPr/>
        </p:nvSpPr>
        <p:spPr>
          <a:xfrm>
            <a:off x="7456299" y="996829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Embeddings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82;p11">
            <a:extLst>
              <a:ext uri="{FF2B5EF4-FFF2-40B4-BE49-F238E27FC236}">
                <a16:creationId xmlns:a16="http://schemas.microsoft.com/office/drawing/2014/main" id="{0E40A863-1674-F5AB-9F0B-B6207FD6D25E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solidFill>
            <a:srgbClr val="FFFF00"/>
          </a:solidFill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sz="300" b="0" i="0" u="none" strike="noStrike" cap="none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9" name="Google Shape;183;p11">
            <a:extLst>
              <a:ext uri="{FF2B5EF4-FFF2-40B4-BE49-F238E27FC236}">
                <a16:creationId xmlns:a16="http://schemas.microsoft.com/office/drawing/2014/main" id="{A096DAA0-4A97-82B7-BDAD-AFAFABCE241A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8035353" y="713105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" name="Google Shape;184;p11">
            <a:extLst>
              <a:ext uri="{FF2B5EF4-FFF2-40B4-BE49-F238E27FC236}">
                <a16:creationId xmlns:a16="http://schemas.microsoft.com/office/drawing/2014/main" id="{8A1BEA3F-8A0A-C682-096C-D997B84D1C40}"/>
              </a:ext>
            </a:extLst>
          </p:cNvPr>
          <p:cNvCxnSpPr/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187;p11">
            <a:extLst>
              <a:ext uri="{FF2B5EF4-FFF2-40B4-BE49-F238E27FC236}">
                <a16:creationId xmlns:a16="http://schemas.microsoft.com/office/drawing/2014/main" id="{46C8BC3E-B5F9-CB41-91FF-153E4D958411}"/>
              </a:ext>
            </a:extLst>
          </p:cNvPr>
          <p:cNvSpPr/>
          <p:nvPr/>
        </p:nvSpPr>
        <p:spPr>
          <a:xfrm>
            <a:off x="8212615" y="1555245"/>
            <a:ext cx="506400" cy="129600"/>
          </a:xfrm>
          <a:prstGeom prst="horizontalScroll">
            <a:avLst>
              <a:gd name="adj" fmla="val 12500"/>
            </a:avLst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91;p11">
            <a:extLst>
              <a:ext uri="{FF2B5EF4-FFF2-40B4-BE49-F238E27FC236}">
                <a16:creationId xmlns:a16="http://schemas.microsoft.com/office/drawing/2014/main" id="{6CF46B83-80E7-54E7-D4E2-89B44C434CCB}"/>
              </a:ext>
            </a:extLst>
          </p:cNvPr>
          <p:cNvCxnSpPr/>
          <p:nvPr/>
        </p:nvCxnSpPr>
        <p:spPr>
          <a:xfrm>
            <a:off x="8459689" y="772401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" name="Google Shape;192;p11">
            <a:extLst>
              <a:ext uri="{FF2B5EF4-FFF2-40B4-BE49-F238E27FC236}">
                <a16:creationId xmlns:a16="http://schemas.microsoft.com/office/drawing/2014/main" id="{C5D238DB-4F47-C5AE-E0AC-96231A7E5F18}"/>
              </a:ext>
            </a:extLst>
          </p:cNvPr>
          <p:cNvCxnSpPr/>
          <p:nvPr/>
        </p:nvCxnSpPr>
        <p:spPr>
          <a:xfrm>
            <a:off x="8459689" y="946292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Google Shape;193;p11">
            <a:extLst>
              <a:ext uri="{FF2B5EF4-FFF2-40B4-BE49-F238E27FC236}">
                <a16:creationId xmlns:a16="http://schemas.microsoft.com/office/drawing/2014/main" id="{ED9AF424-15F2-AFCF-45D6-6BC0AE4F704D}"/>
              </a:ext>
            </a:extLst>
          </p:cNvPr>
          <p:cNvCxnSpPr/>
          <p:nvPr/>
        </p:nvCxnSpPr>
        <p:spPr>
          <a:xfrm>
            <a:off x="8459689" y="111301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" name="Google Shape;194;p11">
            <a:extLst>
              <a:ext uri="{FF2B5EF4-FFF2-40B4-BE49-F238E27FC236}">
                <a16:creationId xmlns:a16="http://schemas.microsoft.com/office/drawing/2014/main" id="{67A71707-67B6-AABE-E457-FC8C409D928C}"/>
              </a:ext>
            </a:extLst>
          </p:cNvPr>
          <p:cNvCxnSpPr/>
          <p:nvPr/>
        </p:nvCxnSpPr>
        <p:spPr>
          <a:xfrm>
            <a:off x="8460958" y="129200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181;p11">
            <a:extLst>
              <a:ext uri="{FF2B5EF4-FFF2-40B4-BE49-F238E27FC236}">
                <a16:creationId xmlns:a16="http://schemas.microsoft.com/office/drawing/2014/main" id="{AA47FF28-8948-68B5-2AFA-1797A086433E}"/>
              </a:ext>
            </a:extLst>
          </p:cNvPr>
          <p:cNvSpPr/>
          <p:nvPr/>
        </p:nvSpPr>
        <p:spPr>
          <a:xfrm>
            <a:off x="7442851" y="1348335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Classfier</a:t>
            </a:r>
            <a:endParaRPr sz="300" b="0" i="0" u="none" strike="noStrike" cap="none" dirty="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" name="Google Shape;178;p11">
            <a:extLst>
              <a:ext uri="{FF2B5EF4-FFF2-40B4-BE49-F238E27FC236}">
                <a16:creationId xmlns:a16="http://schemas.microsoft.com/office/drawing/2014/main" id="{EA62E3FE-4D14-5572-0815-4DC654F9710C}"/>
              </a:ext>
            </a:extLst>
          </p:cNvPr>
          <p:cNvSpPr/>
          <p:nvPr/>
        </p:nvSpPr>
        <p:spPr>
          <a:xfrm>
            <a:off x="8212615" y="1200700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Vector</a:t>
            </a:r>
          </a:p>
        </p:txBody>
      </p:sp>
      <p:cxnSp>
        <p:nvCxnSpPr>
          <p:cNvPr id="18" name="Google Shape;194;p11">
            <a:extLst>
              <a:ext uri="{FF2B5EF4-FFF2-40B4-BE49-F238E27FC236}">
                <a16:creationId xmlns:a16="http://schemas.microsoft.com/office/drawing/2014/main" id="{3F740107-9363-8552-7F3E-D960F3D60380}"/>
              </a:ext>
            </a:extLst>
          </p:cNvPr>
          <p:cNvCxnSpPr/>
          <p:nvPr/>
        </p:nvCxnSpPr>
        <p:spPr>
          <a:xfrm>
            <a:off x="8465440" y="1478027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" name="Google Shape;183;p11">
            <a:extLst>
              <a:ext uri="{FF2B5EF4-FFF2-40B4-BE49-F238E27FC236}">
                <a16:creationId xmlns:a16="http://schemas.microsoft.com/office/drawing/2014/main" id="{CAD740BD-7F10-792D-E7A8-B09F8CADC4F5}"/>
              </a:ext>
            </a:extLst>
          </p:cNvPr>
          <p:cNvCxnSpPr/>
          <p:nvPr/>
        </p:nvCxnSpPr>
        <p:spPr>
          <a:xfrm>
            <a:off x="8041988" y="1071267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" name="Google Shape;183;p11">
            <a:extLst>
              <a:ext uri="{FF2B5EF4-FFF2-40B4-BE49-F238E27FC236}">
                <a16:creationId xmlns:a16="http://schemas.microsoft.com/office/drawing/2014/main" id="{AF9612A0-AD9F-5B4D-E840-5865E8640930}"/>
              </a:ext>
            </a:extLst>
          </p:cNvPr>
          <p:cNvCxnSpPr/>
          <p:nvPr/>
        </p:nvCxnSpPr>
        <p:spPr>
          <a:xfrm>
            <a:off x="8030314" y="1419512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17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82" name="Google Shape;282;p15"/>
          <p:cNvSpPr txBox="1"/>
          <p:nvPr/>
        </p:nvSpPr>
        <p:spPr>
          <a:xfrm>
            <a:off x="900984" y="1760393"/>
            <a:ext cx="2943076" cy="40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Train, </a:t>
            </a:r>
            <a:r>
              <a:rPr lang="en-US" sz="13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Va</a:t>
            </a:r>
            <a:r>
              <a:rPr lang="en-US" sz="1300" b="1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li</a:t>
            </a:r>
            <a:r>
              <a:rPr lang="en-US" sz="13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dation,Test</a:t>
            </a:r>
            <a:r>
              <a:rPr lang="en-US" sz="13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dataset</a:t>
            </a:r>
            <a:endParaRPr sz="1100" b="1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84" name="Google Shape;284;p15"/>
          <p:cNvSpPr txBox="1"/>
          <p:nvPr/>
        </p:nvSpPr>
        <p:spPr>
          <a:xfrm>
            <a:off x="900983" y="2151500"/>
            <a:ext cx="3755423" cy="868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Train : Test = 8 : 2, 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Train : Validation = 9 : 1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Validation </a:t>
            </a:r>
            <a:r>
              <a:rPr lang="en-US" sz="1100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은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모델의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Overfitting을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방지하기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위한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검증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데이터</a:t>
            </a: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Validation은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모델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학습에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직접적으로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사용되지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않음</a:t>
            </a: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85" name="Google Shape;285;p15"/>
          <p:cNvSpPr txBox="1"/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. Experiments – preprocessing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E5795C-A452-E6E2-32CE-75AA2A9D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325" y="2490898"/>
            <a:ext cx="3578603" cy="4925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F223CF-947E-8008-01B2-FF1755ED7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325" y="2987324"/>
            <a:ext cx="2304796" cy="1067929"/>
          </a:xfrm>
          <a:prstGeom prst="rect">
            <a:avLst/>
          </a:prstGeom>
        </p:spPr>
      </p:pic>
      <p:sp>
        <p:nvSpPr>
          <p:cNvPr id="6" name="Google Shape;176;p11">
            <a:extLst>
              <a:ext uri="{FF2B5EF4-FFF2-40B4-BE49-F238E27FC236}">
                <a16:creationId xmlns:a16="http://schemas.microsoft.com/office/drawing/2014/main" id="{5135668F-979C-1AE2-762C-765DFD24ED12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1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1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7" name="Google Shape;177;p11">
            <a:extLst>
              <a:ext uri="{FF2B5EF4-FFF2-40B4-BE49-F238E27FC236}">
                <a16:creationId xmlns:a16="http://schemas.microsoft.com/office/drawing/2014/main" id="{BF7C681A-2DCA-82B8-0B54-B6DA50AED593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78;p11">
            <a:extLst>
              <a:ext uri="{FF2B5EF4-FFF2-40B4-BE49-F238E27FC236}">
                <a16:creationId xmlns:a16="http://schemas.microsoft.com/office/drawing/2014/main" id="{295EEBF6-9DD2-190F-49C2-3942033680B8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" name="Google Shape;179;p11">
            <a:extLst>
              <a:ext uri="{FF2B5EF4-FFF2-40B4-BE49-F238E27FC236}">
                <a16:creationId xmlns:a16="http://schemas.microsoft.com/office/drawing/2014/main" id="{72180C36-E663-DAF7-2422-64D5D60E334D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0" name="Google Shape;180;p11">
            <a:extLst>
              <a:ext uri="{FF2B5EF4-FFF2-40B4-BE49-F238E27FC236}">
                <a16:creationId xmlns:a16="http://schemas.microsoft.com/office/drawing/2014/main" id="{8F21F6F3-3AFD-099A-94D7-004179ADC8B5}"/>
              </a:ext>
            </a:extLst>
          </p:cNvPr>
          <p:cNvSpPr/>
          <p:nvPr/>
        </p:nvSpPr>
        <p:spPr>
          <a:xfrm>
            <a:off x="8205514" y="1381539"/>
            <a:ext cx="506265" cy="104751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Train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1" name="Google Shape;181;p11">
            <a:extLst>
              <a:ext uri="{FF2B5EF4-FFF2-40B4-BE49-F238E27FC236}">
                <a16:creationId xmlns:a16="http://schemas.microsoft.com/office/drawing/2014/main" id="{1D42DE0D-6DB3-7B43-9FB2-DEFE7D04A67D}"/>
              </a:ext>
            </a:extLst>
          </p:cNvPr>
          <p:cNvSpPr/>
          <p:nvPr/>
        </p:nvSpPr>
        <p:spPr>
          <a:xfrm>
            <a:off x="7456299" y="996829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Embeddings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2" name="Google Shape;182;p11">
            <a:extLst>
              <a:ext uri="{FF2B5EF4-FFF2-40B4-BE49-F238E27FC236}">
                <a16:creationId xmlns:a16="http://schemas.microsoft.com/office/drawing/2014/main" id="{591E2414-CF51-ACB1-7B30-698EB670A109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sz="300" b="0" i="0" u="none" strike="noStrike" cap="none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3" name="Google Shape;183;p11">
            <a:extLst>
              <a:ext uri="{FF2B5EF4-FFF2-40B4-BE49-F238E27FC236}">
                <a16:creationId xmlns:a16="http://schemas.microsoft.com/office/drawing/2014/main" id="{0831A721-6E39-3665-99B6-90FC83BE7C52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8035353" y="713105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Google Shape;184;p11">
            <a:extLst>
              <a:ext uri="{FF2B5EF4-FFF2-40B4-BE49-F238E27FC236}">
                <a16:creationId xmlns:a16="http://schemas.microsoft.com/office/drawing/2014/main" id="{70DA9E4B-804E-15E9-1348-DA2F280794D8}"/>
              </a:ext>
            </a:extLst>
          </p:cNvPr>
          <p:cNvCxnSpPr/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" name="Google Shape;187;p11">
            <a:extLst>
              <a:ext uri="{FF2B5EF4-FFF2-40B4-BE49-F238E27FC236}">
                <a16:creationId xmlns:a16="http://schemas.microsoft.com/office/drawing/2014/main" id="{6CFA1416-8C31-3C8D-B86F-49921E158B60}"/>
              </a:ext>
            </a:extLst>
          </p:cNvPr>
          <p:cNvSpPr/>
          <p:nvPr/>
        </p:nvSpPr>
        <p:spPr>
          <a:xfrm>
            <a:off x="8212615" y="1555245"/>
            <a:ext cx="506400" cy="129600"/>
          </a:xfrm>
          <a:prstGeom prst="horizontalScroll">
            <a:avLst>
              <a:gd name="adj" fmla="val 12500"/>
            </a:avLst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91;p11">
            <a:extLst>
              <a:ext uri="{FF2B5EF4-FFF2-40B4-BE49-F238E27FC236}">
                <a16:creationId xmlns:a16="http://schemas.microsoft.com/office/drawing/2014/main" id="{602E4D8F-1A25-BDE4-11BB-A31CED6179BD}"/>
              </a:ext>
            </a:extLst>
          </p:cNvPr>
          <p:cNvCxnSpPr/>
          <p:nvPr/>
        </p:nvCxnSpPr>
        <p:spPr>
          <a:xfrm>
            <a:off x="8459689" y="772401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" name="Google Shape;192;p11">
            <a:extLst>
              <a:ext uri="{FF2B5EF4-FFF2-40B4-BE49-F238E27FC236}">
                <a16:creationId xmlns:a16="http://schemas.microsoft.com/office/drawing/2014/main" id="{E5E1CD04-5159-9034-E319-3594C3284E3D}"/>
              </a:ext>
            </a:extLst>
          </p:cNvPr>
          <p:cNvCxnSpPr/>
          <p:nvPr/>
        </p:nvCxnSpPr>
        <p:spPr>
          <a:xfrm>
            <a:off x="8459689" y="946292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" name="Google Shape;193;p11">
            <a:extLst>
              <a:ext uri="{FF2B5EF4-FFF2-40B4-BE49-F238E27FC236}">
                <a16:creationId xmlns:a16="http://schemas.microsoft.com/office/drawing/2014/main" id="{F185505B-7182-212E-D2C4-A44EC2FF6FA8}"/>
              </a:ext>
            </a:extLst>
          </p:cNvPr>
          <p:cNvCxnSpPr/>
          <p:nvPr/>
        </p:nvCxnSpPr>
        <p:spPr>
          <a:xfrm>
            <a:off x="8459689" y="111301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" name="Google Shape;194;p11">
            <a:extLst>
              <a:ext uri="{FF2B5EF4-FFF2-40B4-BE49-F238E27FC236}">
                <a16:creationId xmlns:a16="http://schemas.microsoft.com/office/drawing/2014/main" id="{8407D1C4-11C7-6D98-FBDE-50604AA69886}"/>
              </a:ext>
            </a:extLst>
          </p:cNvPr>
          <p:cNvCxnSpPr/>
          <p:nvPr/>
        </p:nvCxnSpPr>
        <p:spPr>
          <a:xfrm>
            <a:off x="8460958" y="129200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181;p11">
            <a:extLst>
              <a:ext uri="{FF2B5EF4-FFF2-40B4-BE49-F238E27FC236}">
                <a16:creationId xmlns:a16="http://schemas.microsoft.com/office/drawing/2014/main" id="{8E30C207-21A8-D23D-7F29-88684CD666AD}"/>
              </a:ext>
            </a:extLst>
          </p:cNvPr>
          <p:cNvSpPr/>
          <p:nvPr/>
        </p:nvSpPr>
        <p:spPr>
          <a:xfrm>
            <a:off x="7442851" y="1348335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Classfier</a:t>
            </a:r>
            <a:endParaRPr sz="300" b="0" i="0" u="none" strike="noStrike" cap="none" dirty="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1" name="Google Shape;178;p11">
            <a:extLst>
              <a:ext uri="{FF2B5EF4-FFF2-40B4-BE49-F238E27FC236}">
                <a16:creationId xmlns:a16="http://schemas.microsoft.com/office/drawing/2014/main" id="{47C5AF8A-81D9-DCA3-FE5C-D6E495B4B07C}"/>
              </a:ext>
            </a:extLst>
          </p:cNvPr>
          <p:cNvSpPr/>
          <p:nvPr/>
        </p:nvSpPr>
        <p:spPr>
          <a:xfrm>
            <a:off x="8212615" y="1200700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Vector</a:t>
            </a:r>
          </a:p>
        </p:txBody>
      </p:sp>
      <p:cxnSp>
        <p:nvCxnSpPr>
          <p:cNvPr id="22" name="Google Shape;194;p11">
            <a:extLst>
              <a:ext uri="{FF2B5EF4-FFF2-40B4-BE49-F238E27FC236}">
                <a16:creationId xmlns:a16="http://schemas.microsoft.com/office/drawing/2014/main" id="{F0B41816-B0DB-8C77-9383-E72CD4A9823C}"/>
              </a:ext>
            </a:extLst>
          </p:cNvPr>
          <p:cNvCxnSpPr/>
          <p:nvPr/>
        </p:nvCxnSpPr>
        <p:spPr>
          <a:xfrm>
            <a:off x="8465440" y="1478027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" name="Google Shape;183;p11">
            <a:extLst>
              <a:ext uri="{FF2B5EF4-FFF2-40B4-BE49-F238E27FC236}">
                <a16:creationId xmlns:a16="http://schemas.microsoft.com/office/drawing/2014/main" id="{069F6333-1417-8C16-4FF6-98A04E6403A4}"/>
              </a:ext>
            </a:extLst>
          </p:cNvPr>
          <p:cNvCxnSpPr/>
          <p:nvPr/>
        </p:nvCxnSpPr>
        <p:spPr>
          <a:xfrm>
            <a:off x="8041988" y="1071267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" name="Google Shape;183;p11">
            <a:extLst>
              <a:ext uri="{FF2B5EF4-FFF2-40B4-BE49-F238E27FC236}">
                <a16:creationId xmlns:a16="http://schemas.microsoft.com/office/drawing/2014/main" id="{EF4B8F54-A942-3D84-A7EB-FBA889802C0F}"/>
              </a:ext>
            </a:extLst>
          </p:cNvPr>
          <p:cNvCxnSpPr/>
          <p:nvPr/>
        </p:nvCxnSpPr>
        <p:spPr>
          <a:xfrm>
            <a:off x="8030314" y="1419512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2609A5D-0D14-4B15-98BB-F124980E7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504" y="1855139"/>
            <a:ext cx="2943077" cy="6485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18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307" name="Google Shape;30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257" y="1808669"/>
            <a:ext cx="1646997" cy="24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94860" y="3183429"/>
            <a:ext cx="4386494" cy="129643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6"/>
          <p:cNvSpPr txBox="1"/>
          <p:nvPr/>
        </p:nvSpPr>
        <p:spPr>
          <a:xfrm>
            <a:off x="768927" y="2183951"/>
            <a:ext cx="3866764" cy="68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WandB</a:t>
            </a: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- 머신러닝 실험 추적 및 협업을 위한 도구 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주요 기능 – </a:t>
            </a: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실험 로깅</a:t>
            </a: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데이터 시각화</a:t>
            </a: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하이퍼파라미터 튜닝</a:t>
            </a:r>
            <a:endParaRPr sz="11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310" name="Google Shape;31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0" y="1698698"/>
            <a:ext cx="4380925" cy="11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8747" y="2994836"/>
            <a:ext cx="3621763" cy="150055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6"/>
          <p:cNvSpPr txBox="1"/>
          <p:nvPr/>
        </p:nvSpPr>
        <p:spPr>
          <a:xfrm>
            <a:off x="4572000" y="2791932"/>
            <a:ext cx="43633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logging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6"/>
          <p:cNvSpPr txBox="1"/>
          <p:nvPr/>
        </p:nvSpPr>
        <p:spPr>
          <a:xfrm>
            <a:off x="698746" y="4507462"/>
            <a:ext cx="424019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runs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6"/>
          <p:cNvSpPr txBox="1"/>
          <p:nvPr/>
        </p:nvSpPr>
        <p:spPr>
          <a:xfrm>
            <a:off x="4594860" y="4479868"/>
            <a:ext cx="9144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p16"/>
          <p:cNvCxnSpPr/>
          <p:nvPr/>
        </p:nvCxnSpPr>
        <p:spPr>
          <a:xfrm>
            <a:off x="4381500" y="3916680"/>
            <a:ext cx="121920" cy="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6" name="Google Shape;316;p16"/>
          <p:cNvSpPr txBox="1"/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. 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Experiments – train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19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38" name="Google Shape;338;p17"/>
          <p:cNvSpPr txBox="1"/>
          <p:nvPr/>
        </p:nvSpPr>
        <p:spPr>
          <a:xfrm>
            <a:off x="473888" y="1926435"/>
            <a:ext cx="1646997" cy="36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Hyperparameter</a:t>
            </a:r>
            <a:endParaRPr sz="11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graphicFrame>
        <p:nvGraphicFramePr>
          <p:cNvPr id="339" name="Google Shape;339;p17"/>
          <p:cNvGraphicFramePr/>
          <p:nvPr>
            <p:extLst>
              <p:ext uri="{D42A27DB-BD31-4B8C-83A1-F6EECF244321}">
                <p14:modId xmlns:p14="http://schemas.microsoft.com/office/powerpoint/2010/main" val="4211030692"/>
              </p:ext>
            </p:extLst>
          </p:nvPr>
        </p:nvGraphicFramePr>
        <p:xfrm>
          <a:off x="4748186" y="1642075"/>
          <a:ext cx="3924325" cy="1859350"/>
        </p:xfrm>
        <a:graphic>
          <a:graphicData uri="http://schemas.openxmlformats.org/drawingml/2006/table">
            <a:tbl>
              <a:tblPr firstRow="1" bandRow="1">
                <a:noFill/>
                <a:tableStyleId>{0E960ED9-19F6-4A84-85BA-78F865012872}</a:tableStyleId>
              </a:tblPr>
              <a:tblGrid>
                <a:gridCol w="129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hyperparameter</a:t>
                      </a:r>
                      <a:endParaRPr sz="1000" b="1" u="none" strike="noStrike" cap="none"/>
                    </a:p>
                  </a:txBody>
                  <a:tcPr marL="91450" marR="91450" marT="45725" marB="45725"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 dirty="0"/>
                        <a:t>values</a:t>
                      </a:r>
                      <a:endParaRPr sz="1000" b="1" u="none" strike="noStrike" cap="none" dirty="0"/>
                    </a:p>
                  </a:txBody>
                  <a:tcPr marL="91450" marR="91450" marT="45725" marB="45725"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epoch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/>
                        <a:t>2 ~ 7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Batch size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8, 16, 32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9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Optimizer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AdamW( betas(0.9, 0.999), eps = 1e-8, weight decay = 0.01)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Learning rate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/>
                        <a:t>2e-5, 3e-5, 5e-5, 1e-4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Method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random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dropout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0.1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0" name="Google Shape;340;p17"/>
          <p:cNvSpPr txBox="1"/>
          <p:nvPr/>
        </p:nvSpPr>
        <p:spPr>
          <a:xfrm>
            <a:off x="412928" y="2301202"/>
            <a:ext cx="4730197" cy="45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Method: </a:t>
            </a:r>
            <a:r>
              <a:rPr lang="en-US" sz="10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random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(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랜덤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선택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), grid(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모든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조합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), bayes(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베이지안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최적화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)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10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runs를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통한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하이퍼파라미터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최적의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값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탐색</a:t>
            </a:r>
            <a:endParaRPr sz="10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57" name="Google Shape;357;p17"/>
          <p:cNvSpPr txBox="1"/>
          <p:nvPr/>
        </p:nvSpPr>
        <p:spPr>
          <a:xfrm>
            <a:off x="291386" y="485820"/>
            <a:ext cx="4456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. Experiments – train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291386" y="1175839"/>
            <a:ext cx="3112996" cy="1293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r>
              <a:rPr lang="en-US" sz="200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1. </a:t>
            </a:r>
            <a:r>
              <a:rPr lang="en-US" sz="20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BERT review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r>
              <a:rPr lang="en-US" sz="20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2. </a:t>
            </a:r>
            <a:r>
              <a:rPr lang="en-US" sz="2000" b="1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Mentoring review</a:t>
            </a:r>
            <a:endParaRPr b="1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r>
              <a:rPr lang="en-US" sz="200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3. </a:t>
            </a:r>
            <a:r>
              <a:rPr lang="en-US" sz="20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Experiments</a:t>
            </a:r>
            <a:br>
              <a:rPr lang="en-US" sz="2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200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4. </a:t>
            </a:r>
            <a:r>
              <a:rPr lang="en-US" sz="20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conclusion</a:t>
            </a:r>
            <a:endParaRPr dirty="0"/>
          </a:p>
        </p:txBody>
      </p:sp>
      <p:sp>
        <p:nvSpPr>
          <p:cNvPr id="57" name="Google Shape;57;p2"/>
          <p:cNvSpPr txBox="1"/>
          <p:nvPr/>
        </p:nvSpPr>
        <p:spPr>
          <a:xfrm>
            <a:off x="291386" y="485820"/>
            <a:ext cx="147914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Contents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5036475-5755-D12D-D21F-360D47D24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101" y="1389837"/>
            <a:ext cx="5093511" cy="1504567"/>
          </a:xfrm>
          <a:prstGeom prst="rect">
            <a:avLst/>
          </a:prstGeom>
        </p:spPr>
      </p:pic>
      <p:sp>
        <p:nvSpPr>
          <p:cNvPr id="362" name="Google Shape;362;p1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20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63" name="Google Shape;363;p18"/>
          <p:cNvSpPr txBox="1"/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. 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Experiments – </a:t>
            </a:r>
            <a:r>
              <a:rPr lang="en-US" sz="2000" b="1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ccuracy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64" name="Google Shape;364;p18"/>
          <p:cNvSpPr txBox="1"/>
          <p:nvPr/>
        </p:nvSpPr>
        <p:spPr>
          <a:xfrm>
            <a:off x="685354" y="1539514"/>
            <a:ext cx="2353768" cy="36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Validation Accuracy</a:t>
            </a:r>
            <a:endParaRPr/>
          </a:p>
        </p:txBody>
      </p:sp>
      <p:sp>
        <p:nvSpPr>
          <p:cNvPr id="366" name="Google Shape;366;p18"/>
          <p:cNvSpPr txBox="1"/>
          <p:nvPr/>
        </p:nvSpPr>
        <p:spPr>
          <a:xfrm>
            <a:off x="685353" y="1825164"/>
            <a:ext cx="2319811" cy="193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ko-KR" altLang="en-US" sz="1100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최적의 </a:t>
            </a:r>
            <a:r>
              <a:rPr lang="ko-KR" altLang="en-US" sz="1100" dirty="0" err="1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하이퍼파라미터</a:t>
            </a:r>
            <a:endParaRPr lang="en-US" sz="1100" b="0" i="0" u="none" strike="noStrike" cap="none" dirty="0">
              <a:solidFill>
                <a:srgbClr val="191919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run name   youthful-sweep-3</a:t>
            </a:r>
            <a:endParaRPr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Char char="-"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Batch size 	16 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Char char="-"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Epochs 	5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Char char="-"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Lr 	</a:t>
            </a:r>
            <a:r>
              <a:rPr lang="en-US" sz="1100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3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e-5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endParaRPr sz="1100" b="0" i="0" u="none" strike="noStrike" cap="none" dirty="0">
              <a:solidFill>
                <a:srgbClr val="191919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endParaRPr sz="1100" b="0" i="0" u="none" strike="noStrike" cap="none" dirty="0">
              <a:solidFill>
                <a:srgbClr val="191919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Run name: youthful-sweep-3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Train loss</a:t>
            </a:r>
            <a:r>
              <a:rPr lang="ko-KR" altLang="en-US" sz="14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≈</a:t>
            </a:r>
            <a:r>
              <a:rPr lang="ko-KR" altLang="en-US" sz="14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1.4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Validation accuracy </a:t>
            </a:r>
            <a:r>
              <a:rPr lang="ko-KR" altLang="en-US" sz="11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≈</a:t>
            </a:r>
            <a:r>
              <a:rPr lang="ko-KR" altLang="en-US" sz="14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0.84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69" name="Google Shape;369;p18"/>
          <p:cNvSpPr/>
          <p:nvPr/>
        </p:nvSpPr>
        <p:spPr>
          <a:xfrm>
            <a:off x="7031863" y="1788461"/>
            <a:ext cx="518660" cy="356346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E56A2F-17F2-E76A-438C-7A873F042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815" y="2841790"/>
            <a:ext cx="3003929" cy="16449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21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. Experiments – </a:t>
            </a:r>
            <a:r>
              <a:rPr lang="en-US" sz="2000" b="1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r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esults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685354" y="1539514"/>
            <a:ext cx="2353768" cy="36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Test Accuracy</a:t>
            </a:r>
            <a:endParaRPr dirty="0"/>
          </a:p>
        </p:txBody>
      </p:sp>
      <p:sp>
        <p:nvSpPr>
          <p:cNvPr id="394" name="Google Shape;394;p19"/>
          <p:cNvSpPr txBox="1"/>
          <p:nvPr/>
        </p:nvSpPr>
        <p:spPr>
          <a:xfrm>
            <a:off x="685354" y="1825164"/>
            <a:ext cx="3322766" cy="830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Best run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</a:t>
            </a:r>
            <a:r>
              <a:rPr lang="ko-KR" altLang="en-US" sz="10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하이퍼파라미터를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통한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Fine-tuning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Fine-tuning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된 모델을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Drive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에 저장</a:t>
            </a: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저장된 모델을 </a:t>
            </a:r>
            <a:r>
              <a:rPr lang="ko-KR" altLang="en-US" sz="10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로드해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최종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test accuracy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를 구함</a:t>
            </a: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2D79CD-5835-F24B-B542-10D06B396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074" y="498609"/>
            <a:ext cx="1763189" cy="21183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FE8F265-D803-6344-042F-3D0EDF76D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949" y="3094428"/>
            <a:ext cx="1319914" cy="11776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C20E034-2C06-88AF-9A93-B18E6577C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051" y="2734125"/>
            <a:ext cx="1764906" cy="1898254"/>
          </a:xfrm>
          <a:prstGeom prst="rect">
            <a:avLst/>
          </a:prstGeom>
        </p:spPr>
      </p:pic>
      <p:sp>
        <p:nvSpPr>
          <p:cNvPr id="18" name="Google Shape;394;p19">
            <a:extLst>
              <a:ext uri="{FF2B5EF4-FFF2-40B4-BE49-F238E27FC236}">
                <a16:creationId xmlns:a16="http://schemas.microsoft.com/office/drawing/2014/main" id="{BC1A9E35-8C59-A282-489D-3ABCA6206B4D}"/>
              </a:ext>
            </a:extLst>
          </p:cNvPr>
          <p:cNvSpPr txBox="1"/>
          <p:nvPr/>
        </p:nvSpPr>
        <p:spPr>
          <a:xfrm>
            <a:off x="685354" y="2700124"/>
            <a:ext cx="1889758" cy="118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ko-KR" altLang="en-US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최종 결과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Validation loss</a:t>
            </a:r>
            <a:r>
              <a:rPr lang="ko-KR" altLang="en-US" sz="10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≈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0.72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Validation accuracy</a:t>
            </a:r>
            <a:r>
              <a:rPr lang="ko-KR" altLang="en-US" sz="10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≈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0.84</a:t>
            </a: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Test loss</a:t>
            </a:r>
            <a:r>
              <a:rPr lang="ko-KR" altLang="en-US" sz="10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≈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0.70</a:t>
            </a: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Test accuracy</a:t>
            </a:r>
            <a:r>
              <a:rPr lang="ko-KR" altLang="en-US" sz="10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≈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0.83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altLang="ko-KR" sz="10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34DE96C-39CC-3A95-C007-04799353F70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833263" y="1557780"/>
            <a:ext cx="78686" cy="1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315CF72-2B0B-A4F8-8882-F12464757D45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>
            <a:off x="5809957" y="3683252"/>
            <a:ext cx="1019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360E9E40-1D63-702C-388B-06FE5335E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949" y="1023922"/>
            <a:ext cx="1497607" cy="1017527"/>
          </a:xfrm>
          <a:prstGeom prst="rect">
            <a:avLst/>
          </a:prstGeom>
        </p:spPr>
      </p:pic>
      <p:sp>
        <p:nvSpPr>
          <p:cNvPr id="28" name="Google Shape;369;p18">
            <a:extLst>
              <a:ext uri="{FF2B5EF4-FFF2-40B4-BE49-F238E27FC236}">
                <a16:creationId xmlns:a16="http://schemas.microsoft.com/office/drawing/2014/main" id="{E8A24607-8721-2B0D-81D2-D91EB7BA3B7B}"/>
              </a:ext>
            </a:extLst>
          </p:cNvPr>
          <p:cNvSpPr/>
          <p:nvPr/>
        </p:nvSpPr>
        <p:spPr>
          <a:xfrm>
            <a:off x="5911949" y="1915371"/>
            <a:ext cx="851922" cy="133698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369;p18">
            <a:extLst>
              <a:ext uri="{FF2B5EF4-FFF2-40B4-BE49-F238E27FC236}">
                <a16:creationId xmlns:a16="http://schemas.microsoft.com/office/drawing/2014/main" id="{624D28F1-D3AB-4397-8537-170BC9F79D44}"/>
              </a:ext>
            </a:extLst>
          </p:cNvPr>
          <p:cNvSpPr/>
          <p:nvPr/>
        </p:nvSpPr>
        <p:spPr>
          <a:xfrm>
            <a:off x="5965875" y="3971812"/>
            <a:ext cx="1215682" cy="300264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22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9" name="Google Shape;394;p19">
            <a:extLst>
              <a:ext uri="{FF2B5EF4-FFF2-40B4-BE49-F238E27FC236}">
                <a16:creationId xmlns:a16="http://schemas.microsoft.com/office/drawing/2014/main" id="{E0CB9B74-EF96-4743-B6F8-36884D324186}"/>
              </a:ext>
            </a:extLst>
          </p:cNvPr>
          <p:cNvSpPr txBox="1"/>
          <p:nvPr/>
        </p:nvSpPr>
        <p:spPr>
          <a:xfrm>
            <a:off x="685354" y="1798701"/>
            <a:ext cx="3000229" cy="855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Dropout = 0.5 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적용</a:t>
            </a: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Sweep config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0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하이퍼파라미터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동일</a:t>
            </a: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Batch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size	32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Epochs	3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Lr	3e-5</a:t>
            </a:r>
          </a:p>
        </p:txBody>
      </p:sp>
      <p:sp>
        <p:nvSpPr>
          <p:cNvPr id="10" name="Google Shape;392;p19">
            <a:extLst>
              <a:ext uri="{FF2B5EF4-FFF2-40B4-BE49-F238E27FC236}">
                <a16:creationId xmlns:a16="http://schemas.microsoft.com/office/drawing/2014/main" id="{E6162D6F-91E7-4EDE-88CC-139A4D921320}"/>
              </a:ext>
            </a:extLst>
          </p:cNvPr>
          <p:cNvSpPr txBox="1"/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. Experiments – </a:t>
            </a:r>
            <a:r>
              <a:rPr lang="en-US" sz="2000" b="1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r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esults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C4E24F-1BA2-4963-9C3E-0EC63D281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35" y="1113479"/>
            <a:ext cx="5495712" cy="16080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C62458-0A24-4C1A-8EBA-AEDF71743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235" y="3230070"/>
            <a:ext cx="2607345" cy="9676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79794A4-81F9-49F1-AFC0-E5EAEC17C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328" y="2806265"/>
            <a:ext cx="1648055" cy="1419423"/>
          </a:xfrm>
          <a:prstGeom prst="rect">
            <a:avLst/>
          </a:prstGeom>
        </p:spPr>
      </p:pic>
      <p:sp>
        <p:nvSpPr>
          <p:cNvPr id="18" name="Google Shape;394;p19">
            <a:extLst>
              <a:ext uri="{FF2B5EF4-FFF2-40B4-BE49-F238E27FC236}">
                <a16:creationId xmlns:a16="http://schemas.microsoft.com/office/drawing/2014/main" id="{295C67B2-1149-4598-9429-E2C70C52B8E9}"/>
              </a:ext>
            </a:extLst>
          </p:cNvPr>
          <p:cNvSpPr txBox="1"/>
          <p:nvPr/>
        </p:nvSpPr>
        <p:spPr>
          <a:xfrm>
            <a:off x="578526" y="3048906"/>
            <a:ext cx="1889758" cy="118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ko-KR" altLang="en-US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최종 결과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Validation loss</a:t>
            </a:r>
            <a:r>
              <a:rPr lang="ko-KR" altLang="en-US" sz="10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≈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0.62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Validation accuracy</a:t>
            </a:r>
            <a:r>
              <a:rPr lang="ko-KR" altLang="en-US" sz="10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≈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0.82</a:t>
            </a: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Test loss</a:t>
            </a:r>
            <a:r>
              <a:rPr lang="ko-KR" altLang="en-US" sz="10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≈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0.55</a:t>
            </a: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Test accuracy</a:t>
            </a:r>
            <a:r>
              <a:rPr lang="ko-KR" altLang="en-US" sz="10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≈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0.82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altLang="ko-KR" sz="10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0" name="Google Shape;393;p19">
            <a:extLst>
              <a:ext uri="{FF2B5EF4-FFF2-40B4-BE49-F238E27FC236}">
                <a16:creationId xmlns:a16="http://schemas.microsoft.com/office/drawing/2014/main" id="{AD22BC0F-222C-48A2-9467-F0276C6C6D02}"/>
              </a:ext>
            </a:extLst>
          </p:cNvPr>
          <p:cNvSpPr txBox="1"/>
          <p:nvPr/>
        </p:nvSpPr>
        <p:spPr>
          <a:xfrm>
            <a:off x="685354" y="1539514"/>
            <a:ext cx="2353768" cy="36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ko-KR" altLang="en-US" sz="11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비교 실험 </a:t>
            </a:r>
            <a:r>
              <a:rPr lang="en-US" altLang="ko-KR" sz="11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</a:t>
            </a:r>
            <a:endParaRPr dirty="0"/>
          </a:p>
        </p:txBody>
      </p:sp>
      <p:sp>
        <p:nvSpPr>
          <p:cNvPr id="21" name="Google Shape;369;p18">
            <a:extLst>
              <a:ext uri="{FF2B5EF4-FFF2-40B4-BE49-F238E27FC236}">
                <a16:creationId xmlns:a16="http://schemas.microsoft.com/office/drawing/2014/main" id="{D6595BE9-F6E4-4AD6-8009-9AE88697E998}"/>
              </a:ext>
            </a:extLst>
          </p:cNvPr>
          <p:cNvSpPr/>
          <p:nvPr/>
        </p:nvSpPr>
        <p:spPr>
          <a:xfrm>
            <a:off x="3483858" y="3976343"/>
            <a:ext cx="1309497" cy="221401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369;p18">
            <a:extLst>
              <a:ext uri="{FF2B5EF4-FFF2-40B4-BE49-F238E27FC236}">
                <a16:creationId xmlns:a16="http://schemas.microsoft.com/office/drawing/2014/main" id="{06CD3559-C90E-46B9-B23A-93A6E89FD2AC}"/>
              </a:ext>
            </a:extLst>
          </p:cNvPr>
          <p:cNvSpPr/>
          <p:nvPr/>
        </p:nvSpPr>
        <p:spPr>
          <a:xfrm>
            <a:off x="6357532" y="3865190"/>
            <a:ext cx="1481480" cy="332554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249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23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717D98C-B4B6-4589-AC48-C4A5E025A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742" y="2708908"/>
            <a:ext cx="5503951" cy="1596683"/>
          </a:xfrm>
          <a:prstGeom prst="rect">
            <a:avLst/>
          </a:prstGeom>
        </p:spPr>
      </p:pic>
      <p:graphicFrame>
        <p:nvGraphicFramePr>
          <p:cNvPr id="16" name="Google Shape;339;p17">
            <a:extLst>
              <a:ext uri="{FF2B5EF4-FFF2-40B4-BE49-F238E27FC236}">
                <a16:creationId xmlns:a16="http://schemas.microsoft.com/office/drawing/2014/main" id="{00A1A915-99D9-4FF1-B96E-8A0B2E87B37A}"/>
              </a:ext>
            </a:extLst>
          </p:cNvPr>
          <p:cNvGraphicFramePr/>
          <p:nvPr/>
        </p:nvGraphicFramePr>
        <p:xfrm>
          <a:off x="745154" y="2812258"/>
          <a:ext cx="2457090" cy="1377115"/>
        </p:xfrm>
        <a:graphic>
          <a:graphicData uri="http://schemas.openxmlformats.org/drawingml/2006/table">
            <a:tbl>
              <a:tblPr firstRow="1" bandRow="1">
                <a:noFill/>
                <a:tableStyleId>{0E960ED9-19F6-4A84-85BA-78F865012872}</a:tableStyleId>
              </a:tblPr>
              <a:tblGrid>
                <a:gridCol w="832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6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u="none" strike="noStrike" cap="none"/>
                        <a:t>hyperparameter</a:t>
                      </a:r>
                      <a:endParaRPr sz="600" b="1" u="none" strike="noStrike" cap="none"/>
                    </a:p>
                  </a:txBody>
                  <a:tcPr marL="91450" marR="91450" marT="45725" marB="45725"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u="none" strike="noStrike" cap="none" dirty="0"/>
                        <a:t>values</a:t>
                      </a:r>
                      <a:endParaRPr sz="600" b="1" u="none" strike="noStrike" cap="none" dirty="0"/>
                    </a:p>
                  </a:txBody>
                  <a:tcPr marL="91450" marR="91450" marT="45725" marB="45725"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28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epoch</a:t>
                      </a:r>
                      <a:endParaRPr sz="600" u="none" strike="noStrike" cap="none" dirty="0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3 ~ 9</a:t>
                      </a:r>
                      <a:endParaRPr sz="600" u="none" strike="noStrike" cap="none" dirty="0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28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/>
                        <a:t>Batch size</a:t>
                      </a:r>
                      <a:endParaRPr sz="6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32,64,128</a:t>
                      </a:r>
                      <a:endParaRPr sz="600" u="none" strike="noStrike" cap="none" dirty="0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3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/>
                        <a:t>Optimizer</a:t>
                      </a:r>
                      <a:endParaRPr sz="6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/>
                        <a:t>AdamW( betas(0.9, 0.999), eps = 1e-8, weight decay = 0.01)</a:t>
                      </a:r>
                      <a:endParaRPr sz="6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3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/>
                        <a:t>Learning rate</a:t>
                      </a:r>
                      <a:endParaRPr sz="6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0.1 , 0.01, 0.001</a:t>
                      </a:r>
                      <a:endParaRPr sz="600" u="none" strike="noStrike" cap="none" dirty="0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28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/>
                        <a:t>Method</a:t>
                      </a:r>
                      <a:endParaRPr sz="6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/>
                        <a:t>random</a:t>
                      </a:r>
                      <a:endParaRPr sz="6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28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/>
                        <a:t>dropout</a:t>
                      </a:r>
                      <a:endParaRPr sz="600" u="none" strike="noStrike" cap="none" dirty="0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/>
                        <a:t>0.1</a:t>
                      </a:r>
                      <a:endParaRPr sz="600" u="none" strike="noStrike" cap="none" dirty="0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Google Shape;394;p19">
            <a:extLst>
              <a:ext uri="{FF2B5EF4-FFF2-40B4-BE49-F238E27FC236}">
                <a16:creationId xmlns:a16="http://schemas.microsoft.com/office/drawing/2014/main" id="{E0CB9B74-EF96-4743-B6F8-36884D324186}"/>
              </a:ext>
            </a:extLst>
          </p:cNvPr>
          <p:cNvSpPr txBox="1"/>
          <p:nvPr/>
        </p:nvSpPr>
        <p:spPr>
          <a:xfrm>
            <a:off x="685354" y="1827251"/>
            <a:ext cx="3000229" cy="746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하이퍼파라미터의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값을 크게 변경 후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 runs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Batch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size, Learning rate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값을 크게 했을 경우 </a:t>
            </a: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학습이 제대로 이뤄지지 않는 점을 확인</a:t>
            </a: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작은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batch size, 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작은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epoch, 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큰 </a:t>
            </a:r>
            <a:r>
              <a:rPr lang="en-US" altLang="ko-KR" sz="10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lr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이 주된 요인</a:t>
            </a: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2F89B3-2D30-4072-803F-A508D4D58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367" y="902745"/>
            <a:ext cx="2620361" cy="13978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6D63F1-861F-48B7-AF6A-9456ECF68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332" y="902745"/>
            <a:ext cx="2620361" cy="1448243"/>
          </a:xfrm>
          <a:prstGeom prst="rect">
            <a:avLst/>
          </a:prstGeom>
        </p:spPr>
      </p:pic>
      <p:sp>
        <p:nvSpPr>
          <p:cNvPr id="10" name="Google Shape;392;p19">
            <a:extLst>
              <a:ext uri="{FF2B5EF4-FFF2-40B4-BE49-F238E27FC236}">
                <a16:creationId xmlns:a16="http://schemas.microsoft.com/office/drawing/2014/main" id="{E6162D6F-91E7-4EDE-88CC-139A4D921320}"/>
              </a:ext>
            </a:extLst>
          </p:cNvPr>
          <p:cNvSpPr txBox="1"/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. Experiments – </a:t>
            </a:r>
            <a:r>
              <a:rPr lang="en-US" sz="2000" b="1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r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esults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1" name="Google Shape;393;p19">
            <a:extLst>
              <a:ext uri="{FF2B5EF4-FFF2-40B4-BE49-F238E27FC236}">
                <a16:creationId xmlns:a16="http://schemas.microsoft.com/office/drawing/2014/main" id="{7B6D927D-1F04-4A5B-ABAD-33B9A3CBC5AF}"/>
              </a:ext>
            </a:extLst>
          </p:cNvPr>
          <p:cNvSpPr txBox="1"/>
          <p:nvPr/>
        </p:nvSpPr>
        <p:spPr>
          <a:xfrm>
            <a:off x="685354" y="1539514"/>
            <a:ext cx="2353768" cy="36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ko-KR" altLang="en-US" sz="11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비교 실험 </a:t>
            </a:r>
            <a:r>
              <a:rPr lang="en-US" altLang="ko-KR" sz="1100" b="1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2</a:t>
            </a:r>
            <a:endParaRPr dirty="0"/>
          </a:p>
        </p:txBody>
      </p:sp>
      <p:sp>
        <p:nvSpPr>
          <p:cNvPr id="13" name="Google Shape;369;p18">
            <a:extLst>
              <a:ext uri="{FF2B5EF4-FFF2-40B4-BE49-F238E27FC236}">
                <a16:creationId xmlns:a16="http://schemas.microsoft.com/office/drawing/2014/main" id="{8383BD59-AA6A-4139-9F2B-EF6A37CFB6E5}"/>
              </a:ext>
            </a:extLst>
          </p:cNvPr>
          <p:cNvSpPr/>
          <p:nvPr/>
        </p:nvSpPr>
        <p:spPr>
          <a:xfrm>
            <a:off x="3490893" y="4236362"/>
            <a:ext cx="82301" cy="69229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369;p18">
            <a:extLst>
              <a:ext uri="{FF2B5EF4-FFF2-40B4-BE49-F238E27FC236}">
                <a16:creationId xmlns:a16="http://schemas.microsoft.com/office/drawing/2014/main" id="{F4845B70-7825-4D66-8FD3-E9BFB429C36F}"/>
              </a:ext>
            </a:extLst>
          </p:cNvPr>
          <p:cNvSpPr/>
          <p:nvPr/>
        </p:nvSpPr>
        <p:spPr>
          <a:xfrm>
            <a:off x="4496580" y="4236362"/>
            <a:ext cx="138725" cy="69229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369;p18">
            <a:extLst>
              <a:ext uri="{FF2B5EF4-FFF2-40B4-BE49-F238E27FC236}">
                <a16:creationId xmlns:a16="http://schemas.microsoft.com/office/drawing/2014/main" id="{8D6B734E-ABCE-481B-A2A3-6C854A1AFDD3}"/>
              </a:ext>
            </a:extLst>
          </p:cNvPr>
          <p:cNvSpPr/>
          <p:nvPr/>
        </p:nvSpPr>
        <p:spPr>
          <a:xfrm>
            <a:off x="5500076" y="2805224"/>
            <a:ext cx="138725" cy="69229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1752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0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24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20" name="Google Shape;420;p20"/>
          <p:cNvSpPr txBox="1"/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4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. Conclusion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21" name="Google Shape;421;p20"/>
          <p:cNvSpPr txBox="1"/>
          <p:nvPr/>
        </p:nvSpPr>
        <p:spPr>
          <a:xfrm>
            <a:off x="636060" y="1572537"/>
            <a:ext cx="73689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16 Batch size, 4 epochs, 2e-5 learning rate 일 때 Validation </a:t>
            </a:r>
            <a:r>
              <a:rPr lang="en-US" sz="12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accuracy가</a:t>
            </a: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2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제일</a:t>
            </a: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200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높음</a:t>
            </a:r>
            <a:endParaRPr sz="1200"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Validation accuracy</a:t>
            </a:r>
            <a:r>
              <a:rPr lang="ko-KR" altLang="en-US" sz="12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≈ </a:t>
            </a:r>
            <a:r>
              <a:rPr lang="en-US" sz="12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0.84</a:t>
            </a: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Test accuracy</a:t>
            </a:r>
            <a:r>
              <a:rPr lang="ko-KR" altLang="en-US" sz="12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≈ </a:t>
            </a:r>
            <a:r>
              <a:rPr lang="en-US" sz="12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0.83</a:t>
            </a:r>
          </a:p>
          <a:p>
            <a:pPr marL="171450" indent="-171450">
              <a:buSzPts val="1400"/>
              <a:buFont typeface="Arial"/>
              <a:buChar char="•"/>
            </a:pPr>
            <a:r>
              <a:rPr lang="en-US" altLang="ko-KR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를 활용해 </a:t>
            </a:r>
            <a:r>
              <a:rPr lang="ko-KR" altLang="en-US" sz="1200" dirty="0" err="1">
                <a:latin typeface="Noto Sans" panose="020B0502040504020204" pitchFamily="34" charset="0"/>
                <a:cs typeface="Noto Sans" panose="020B0502040504020204" pitchFamily="34" charset="0"/>
              </a:rPr>
              <a:t>하이퍼파라미터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 튜닝과정을 로깅</a:t>
            </a:r>
            <a:r>
              <a:rPr lang="en-US" altLang="ko-KR" sz="1200" dirty="0">
                <a:latin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시각화를 통해 성능 비교</a:t>
            </a:r>
            <a:endParaRPr lang="en-US" altLang="ko-KR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sz="1200" dirty="0"/>
          </a:p>
        </p:txBody>
      </p:sp>
      <p:sp>
        <p:nvSpPr>
          <p:cNvPr id="4" name="Google Shape;421;p20">
            <a:extLst>
              <a:ext uri="{FF2B5EF4-FFF2-40B4-BE49-F238E27FC236}">
                <a16:creationId xmlns:a16="http://schemas.microsoft.com/office/drawing/2014/main" id="{9C5FEC31-44D8-5C81-8A71-983DDECEFBDB}"/>
              </a:ext>
            </a:extLst>
          </p:cNvPr>
          <p:cNvSpPr txBox="1"/>
          <p:nvPr/>
        </p:nvSpPr>
        <p:spPr>
          <a:xfrm>
            <a:off x="636060" y="2924646"/>
            <a:ext cx="73689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altLang="en-US" sz="1200" dirty="0" err="1">
                <a:latin typeface="Noto Sans" panose="020B0502040504020204" pitchFamily="34" charset="0"/>
                <a:cs typeface="Noto Sans" panose="020B0502040504020204" pitchFamily="34" charset="0"/>
              </a:rPr>
              <a:t>하이퍼파라미터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 값은 모델 학습에 있어서 매우 중요한 요소 </a:t>
            </a:r>
            <a:endParaRPr lang="en-US" altLang="ko-KR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최적의 </a:t>
            </a:r>
            <a:r>
              <a:rPr lang="ko-KR" altLang="en-US" sz="1200" dirty="0" err="1">
                <a:latin typeface="Noto Sans" panose="020B0502040504020204" pitchFamily="34" charset="0"/>
                <a:cs typeface="Noto Sans" panose="020B0502040504020204" pitchFamily="34" charset="0"/>
              </a:rPr>
              <a:t>하이퍼파라미터를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 구해  </a:t>
            </a:r>
            <a:r>
              <a:rPr lang="en-US" altLang="ko-KR" sz="1200" dirty="0">
                <a:latin typeface="Noto Sans" panose="020B0502040504020204" pitchFamily="34" charset="0"/>
                <a:cs typeface="Noto Sans" panose="020B0502040504020204" pitchFamily="34" charset="0"/>
              </a:rPr>
              <a:t>Fine-tuning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하는 방식으로 </a:t>
            </a:r>
            <a:r>
              <a:rPr lang="en-US" altLang="ko-KR" sz="1200" dirty="0">
                <a:latin typeface="Noto Sans" panose="020B0502040504020204" pitchFamily="34" charset="0"/>
                <a:cs typeface="Noto Sans" panose="020B0502040504020204" pitchFamily="34" charset="0"/>
              </a:rPr>
              <a:t>test accuracy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를 구함  </a:t>
            </a:r>
            <a:endParaRPr lang="en-US" altLang="ko-KR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altLang="ko-KR" sz="1200" dirty="0">
                <a:latin typeface="Noto Sans" panose="020B0502040504020204" pitchFamily="34" charset="0"/>
                <a:cs typeface="Noto Sans" panose="020B0502040504020204" pitchFamily="34" charset="0"/>
              </a:rPr>
              <a:t>sweep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단위 최고 성능의 모델을 저장 및 </a:t>
            </a:r>
            <a:r>
              <a:rPr lang="ko-KR" altLang="en-US" sz="1200" dirty="0" err="1">
                <a:latin typeface="Noto Sans" panose="020B0502040504020204" pitchFamily="34" charset="0"/>
                <a:cs typeface="Noto Sans" panose="020B0502040504020204" pitchFamily="34" charset="0"/>
              </a:rPr>
              <a:t>로드하는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 방식의 개선 </a:t>
            </a:r>
            <a:endParaRPr lang="en-US" altLang="ko-KR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Google Shape;518;g33c263190d2_1_146">
            <a:extLst>
              <a:ext uri="{FF2B5EF4-FFF2-40B4-BE49-F238E27FC236}">
                <a16:creationId xmlns:a16="http://schemas.microsoft.com/office/drawing/2014/main" id="{3F017586-75D8-4C07-ADD2-98A67DC14490}"/>
              </a:ext>
            </a:extLst>
          </p:cNvPr>
          <p:cNvSpPr txBox="1"/>
          <p:nvPr/>
        </p:nvSpPr>
        <p:spPr>
          <a:xfrm>
            <a:off x="524699" y="1211031"/>
            <a:ext cx="4321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200" b="1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Conclusion</a:t>
            </a:r>
            <a:endParaRPr sz="1200" b="1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7" name="Google Shape;518;g33c263190d2_1_146">
            <a:extLst>
              <a:ext uri="{FF2B5EF4-FFF2-40B4-BE49-F238E27FC236}">
                <a16:creationId xmlns:a16="http://schemas.microsoft.com/office/drawing/2014/main" id="{4C84A6AA-9CE4-4681-92A9-E861A9B8F73E}"/>
              </a:ext>
            </a:extLst>
          </p:cNvPr>
          <p:cNvSpPr txBox="1"/>
          <p:nvPr/>
        </p:nvSpPr>
        <p:spPr>
          <a:xfrm>
            <a:off x="524699" y="2571750"/>
            <a:ext cx="4321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200" b="1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Opinion</a:t>
            </a:r>
            <a:endParaRPr sz="1200" b="1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3c263190d2_3_3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25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27" name="Google Shape;427;g33c263190d2_3_38"/>
          <p:cNvSpPr txBox="1"/>
          <p:nvPr/>
        </p:nvSpPr>
        <p:spPr>
          <a:xfrm>
            <a:off x="314245" y="501060"/>
            <a:ext cx="54957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4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. Conclusion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F487CC1-5D5D-55C2-F12E-423413A45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320535"/>
              </p:ext>
            </p:extLst>
          </p:nvPr>
        </p:nvGraphicFramePr>
        <p:xfrm>
          <a:off x="1437710" y="952562"/>
          <a:ext cx="6268580" cy="3633506"/>
        </p:xfrm>
        <a:graphic>
          <a:graphicData uri="http://schemas.openxmlformats.org/drawingml/2006/table">
            <a:tbl>
              <a:tblPr/>
              <a:tblGrid>
                <a:gridCol w="911933">
                  <a:extLst>
                    <a:ext uri="{9D8B030D-6E8A-4147-A177-3AD203B41FA5}">
                      <a16:colId xmlns:a16="http://schemas.microsoft.com/office/drawing/2014/main" val="851553388"/>
                    </a:ext>
                  </a:extLst>
                </a:gridCol>
                <a:gridCol w="5356647">
                  <a:extLst>
                    <a:ext uri="{9D8B030D-6E8A-4147-A177-3AD203B41FA5}">
                      <a16:colId xmlns:a16="http://schemas.microsoft.com/office/drawing/2014/main" val="613866732"/>
                    </a:ext>
                  </a:extLst>
                </a:gridCol>
              </a:tblGrid>
              <a:tr h="32185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사전 세미나 코멘트</a:t>
                      </a:r>
                      <a:endParaRPr lang="ko-KR" altLang="en-US" sz="1100">
                        <a:effectLst/>
                      </a:endParaRPr>
                    </a:p>
                  </a:txBody>
                  <a:tcPr marL="76633" marR="76633" marT="38317" marB="383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91625"/>
                  </a:ext>
                </a:extLst>
              </a:tr>
              <a:tr h="4674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본 세미나에 반영함</a:t>
                      </a:r>
                      <a:endParaRPr lang="ko-KR" altLang="en-US" sz="1100">
                        <a:effectLst/>
                      </a:endParaRPr>
                    </a:p>
                  </a:txBody>
                  <a:tcPr marL="76633" marR="76633" marT="38317" marB="383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/>
                        <a:t>Fine-tuning, Feature based </a:t>
                      </a:r>
                      <a:r>
                        <a:rPr lang="ko-KR" altLang="en-US" sz="700" dirty="0"/>
                        <a:t>기반 접근 방식이 각각 어떤 상황에서 더 유리한지</a:t>
                      </a:r>
                      <a:r>
                        <a:rPr lang="en-US" altLang="ko-KR" sz="700" dirty="0"/>
                        <a:t>, 3p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멘토링 때 실습한 다른 데이터셋의 결과 비교 추가</a:t>
                      </a:r>
                      <a:r>
                        <a:rPr lang="en-US" altLang="ko-KR" sz="700" dirty="0"/>
                        <a:t>, 10&amp;11p</a:t>
                      </a:r>
                    </a:p>
                    <a:p>
                      <a:r>
                        <a:rPr lang="ko-KR" altLang="en-US" sz="700" dirty="0"/>
                        <a:t>도식화 수정</a:t>
                      </a:r>
                      <a:r>
                        <a:rPr lang="en-US" altLang="ko-KR" sz="700" dirty="0"/>
                        <a:t>, 12p</a:t>
                      </a:r>
                    </a:p>
                    <a:p>
                      <a:r>
                        <a:rPr lang="en-US" altLang="ko-KR" sz="700" dirty="0"/>
                        <a:t>train, validation </a:t>
                      </a:r>
                      <a:r>
                        <a:rPr lang="ko-KR" altLang="en-US" sz="700" dirty="0"/>
                        <a:t>데이터의 올바른 분할</a:t>
                      </a:r>
                      <a:r>
                        <a:rPr lang="en-US" altLang="ko-KR" sz="700" dirty="0"/>
                        <a:t>, 17p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Test accuracy </a:t>
                      </a:r>
                      <a:r>
                        <a:rPr lang="ko-KR" altLang="en-US" sz="700" dirty="0"/>
                        <a:t>코드 확인해볼 것</a:t>
                      </a:r>
                      <a:r>
                        <a:rPr lang="en-US" altLang="ko-KR" sz="700" dirty="0"/>
                        <a:t>, 21p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파라미터를 큰 폭으로 둔 것을 비교해 볼 것</a:t>
                      </a:r>
                      <a:r>
                        <a:rPr lang="en-US" altLang="ko-KR" sz="700" dirty="0"/>
                        <a:t>, 22p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의견 추가</a:t>
                      </a:r>
                      <a:r>
                        <a:rPr lang="en-US" altLang="ko-KR" sz="700" dirty="0"/>
                        <a:t>, 23p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Train accuracy </a:t>
                      </a:r>
                      <a:r>
                        <a:rPr lang="ko-KR" altLang="en-US" sz="700" dirty="0"/>
                        <a:t>확인해볼 것</a:t>
                      </a:r>
                      <a:r>
                        <a:rPr lang="en-US" altLang="ko-KR" sz="700" dirty="0"/>
                        <a:t>, 31p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오타 수정</a:t>
                      </a:r>
                      <a:endParaRPr lang="en-US" altLang="ko-KR" sz="700" dirty="0"/>
                    </a:p>
                  </a:txBody>
                  <a:tcPr marL="76633" marR="76633" marT="38317" marB="38317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397059"/>
                  </a:ext>
                </a:extLst>
              </a:tr>
              <a:tr h="2274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그 외 코멘트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76633" marR="76633" marT="38317" marB="383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/>
                        <a:t>Q. validation </a:t>
                      </a:r>
                      <a:r>
                        <a:rPr lang="ko-KR" altLang="en-US" sz="700" dirty="0"/>
                        <a:t>데이터는 학습에 반영이 안되는데 </a:t>
                      </a:r>
                      <a:r>
                        <a:rPr lang="en-US" altLang="ko-KR" sz="700" dirty="0"/>
                        <a:t>test accuracy</a:t>
                      </a:r>
                      <a:r>
                        <a:rPr lang="ko-KR" altLang="en-US" sz="700" dirty="0"/>
                        <a:t>가 왜 높다고 생각하는지</a:t>
                      </a:r>
                    </a:p>
                    <a:p>
                      <a:r>
                        <a:rPr lang="en-US" altLang="ko-KR" sz="700" dirty="0"/>
                        <a:t>A. </a:t>
                      </a:r>
                      <a:r>
                        <a:rPr lang="ko-KR" altLang="en-US" sz="700" dirty="0"/>
                        <a:t>라벨별 불균형 분포를 생각했는데 </a:t>
                      </a:r>
                      <a:r>
                        <a:rPr lang="ko-KR" altLang="en-US" sz="700" dirty="0" err="1"/>
                        <a:t>아니였고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테스트 데이터에 대한 패턴을 모델이 잘 학습해서 높게 나왔을 것이라 생각</a:t>
                      </a:r>
                      <a:endParaRPr lang="en-US" altLang="ko-KR" sz="700" dirty="0"/>
                    </a:p>
                    <a:p>
                      <a:endParaRPr lang="ko-KR" altLang="en-US" sz="700" dirty="0"/>
                    </a:p>
                    <a:p>
                      <a:r>
                        <a:rPr lang="en-US" altLang="ko-KR" sz="700" dirty="0"/>
                        <a:t>Q. </a:t>
                      </a:r>
                      <a:r>
                        <a:rPr lang="ko-KR" altLang="en-US" sz="700" dirty="0"/>
                        <a:t>과적합이 일어났다고 판단한 근거가 무엇인지</a:t>
                      </a:r>
                    </a:p>
                    <a:p>
                      <a:r>
                        <a:rPr lang="en-US" altLang="ko-KR" sz="700" dirty="0"/>
                        <a:t>A. Validation accuracy</a:t>
                      </a:r>
                      <a:r>
                        <a:rPr lang="ko-KR" altLang="en-US" sz="700" dirty="0"/>
                        <a:t>가 </a:t>
                      </a:r>
                      <a:r>
                        <a:rPr lang="ko-KR" altLang="en-US" sz="700" dirty="0" err="1"/>
                        <a:t>에폭을</a:t>
                      </a:r>
                      <a:r>
                        <a:rPr lang="ko-KR" altLang="en-US" sz="700" dirty="0"/>
                        <a:t> 거치면서 지속적으로 상승하지 않고 하락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상승을 반복했기 때문에 일어났다고 판단했는데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정상적인 상황의 그래프인 것을 확인함</a:t>
                      </a:r>
                      <a:endParaRPr lang="en-US" altLang="ko-KR" sz="700" dirty="0"/>
                    </a:p>
                    <a:p>
                      <a:endParaRPr lang="en-US" altLang="ko-KR" sz="700" dirty="0"/>
                    </a:p>
                    <a:p>
                      <a:r>
                        <a:rPr lang="en-US" altLang="ko-KR" sz="700" dirty="0"/>
                        <a:t>Q.BERT</a:t>
                      </a:r>
                      <a:r>
                        <a:rPr lang="ko-KR" altLang="en-US" sz="700" dirty="0"/>
                        <a:t>의 입력 표현에서 세그먼트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포지션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토큰 </a:t>
                      </a:r>
                      <a:r>
                        <a:rPr lang="ko-KR" altLang="en-US" sz="700" dirty="0" err="1"/>
                        <a:t>임베딩이</a:t>
                      </a:r>
                      <a:r>
                        <a:rPr lang="ko-KR" altLang="en-US" sz="700" dirty="0"/>
                        <a:t> 더해져서 들어가는데 기존의 트랜스포머와 </a:t>
                      </a:r>
                      <a:r>
                        <a:rPr lang="ko-KR" altLang="en-US" sz="700" dirty="0" err="1"/>
                        <a:t>다른점이</a:t>
                      </a:r>
                      <a:r>
                        <a:rPr lang="ko-KR" altLang="en-US" sz="700" dirty="0"/>
                        <a:t> 무엇인지</a:t>
                      </a:r>
                    </a:p>
                    <a:p>
                      <a:r>
                        <a:rPr lang="en-US" altLang="ko-KR" sz="700" dirty="0"/>
                        <a:t>A. </a:t>
                      </a:r>
                      <a:r>
                        <a:rPr lang="ko-KR" altLang="en-US" sz="700" dirty="0"/>
                        <a:t>세그먼트 </a:t>
                      </a:r>
                      <a:r>
                        <a:rPr lang="ko-KR" altLang="en-US" sz="700" dirty="0" err="1"/>
                        <a:t>임베딩이</a:t>
                      </a:r>
                      <a:r>
                        <a:rPr lang="ko-KR" altLang="en-US" sz="700" dirty="0"/>
                        <a:t> 추가되었고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포지션 </a:t>
                      </a:r>
                      <a:r>
                        <a:rPr lang="ko-KR" altLang="en-US" sz="700" dirty="0" err="1"/>
                        <a:t>임베딩의</a:t>
                      </a:r>
                      <a:r>
                        <a:rPr lang="ko-KR" altLang="en-US" sz="700" dirty="0"/>
                        <a:t> 방식이 다름</a:t>
                      </a:r>
                      <a:endParaRPr lang="en-US" altLang="ko-KR" sz="700" dirty="0"/>
                    </a:p>
                    <a:p>
                      <a:endParaRPr lang="ko-KR" altLang="en-US" sz="700" dirty="0"/>
                    </a:p>
                    <a:p>
                      <a:r>
                        <a:rPr lang="en-US" altLang="ko-KR" sz="700" dirty="0"/>
                        <a:t>Q. </a:t>
                      </a:r>
                      <a:r>
                        <a:rPr lang="en-US" altLang="ko-KR" sz="700" dirty="0" err="1"/>
                        <a:t>WandB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시각화 그래프에서 회색 선은 무엇인지</a:t>
                      </a:r>
                    </a:p>
                    <a:p>
                      <a:r>
                        <a:rPr lang="en-US" altLang="ko-KR" sz="700" dirty="0"/>
                        <a:t>A. </a:t>
                      </a:r>
                      <a:r>
                        <a:rPr lang="ko-KR" altLang="en-US" sz="700" dirty="0"/>
                        <a:t>최종 테스트 결과인데 </a:t>
                      </a:r>
                      <a:r>
                        <a:rPr lang="en-US" altLang="ko-KR" sz="700" dirty="0"/>
                        <a:t>eval loss</a:t>
                      </a:r>
                      <a:r>
                        <a:rPr lang="ko-KR" altLang="en-US" sz="700" dirty="0"/>
                        <a:t>와 </a:t>
                      </a:r>
                      <a:r>
                        <a:rPr lang="en-US" altLang="ko-KR" sz="700" dirty="0"/>
                        <a:t>eval accuracy</a:t>
                      </a:r>
                      <a:r>
                        <a:rPr lang="ko-KR" altLang="en-US" sz="700" dirty="0"/>
                        <a:t>에 해당사항이 없기 때문에 </a:t>
                      </a:r>
                      <a:r>
                        <a:rPr lang="en-US" altLang="ko-KR" sz="700" dirty="0"/>
                        <a:t>null</a:t>
                      </a:r>
                      <a:r>
                        <a:rPr lang="ko-KR" altLang="en-US" sz="700" dirty="0"/>
                        <a:t>값으로 나옴</a:t>
                      </a:r>
                    </a:p>
                    <a:p>
                      <a:endParaRPr lang="ko-KR" altLang="en-US" sz="700" dirty="0"/>
                    </a:p>
                    <a:p>
                      <a:endParaRPr lang="ko-KR" altLang="en-US" sz="700" dirty="0"/>
                    </a:p>
                  </a:txBody>
                  <a:tcPr marL="76633" marR="76633" marT="38317" marB="38317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569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26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35" name="Google Shape;435;p21"/>
          <p:cNvSpPr txBox="1"/>
          <p:nvPr/>
        </p:nvSpPr>
        <p:spPr>
          <a:xfrm>
            <a:off x="1749410" y="2361039"/>
            <a:ext cx="5645180" cy="42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감사합니다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27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41" name="Google Shape;441;p22"/>
          <p:cNvSpPr txBox="1"/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Appendix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42" name="Google Shape;442;p22"/>
          <p:cNvSpPr txBox="1"/>
          <p:nvPr/>
        </p:nvSpPr>
        <p:spPr>
          <a:xfrm>
            <a:off x="1978332" y="1379993"/>
            <a:ext cx="3999530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WordPiece Tokenizer</a:t>
            </a:r>
            <a:endParaRPr/>
          </a:p>
        </p:txBody>
      </p:sp>
      <p:sp>
        <p:nvSpPr>
          <p:cNvPr id="443" name="Google Shape;443;p22"/>
          <p:cNvSpPr txBox="1"/>
          <p:nvPr/>
        </p:nvSpPr>
        <p:spPr>
          <a:xfrm>
            <a:off x="1978332" y="1680117"/>
            <a:ext cx="5736036" cy="99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단어를 작은 단위(subword)로 분할하여 토큰화하는 방식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OOV(Out Of Vocabulary) 문제를 해결하고, 일반적인 단어는 효율적으로 표현 가능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빈도가 높은 단어는 분할하지 않고 Vocabulary에 추가 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빈도가 낮은 단어는 더 작은 subword로 분할되어 Vocabulary에 추가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444" name="Google Shape;44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7622" y="2529890"/>
            <a:ext cx="3548755" cy="185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28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50" name="Google Shape;450;p23"/>
          <p:cNvSpPr txBox="1"/>
          <p:nvPr/>
        </p:nvSpPr>
        <p:spPr>
          <a:xfrm>
            <a:off x="4649164" y="1174876"/>
            <a:ext cx="32313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ELMo</a:t>
            </a:r>
            <a:r>
              <a:rPr lang="en-US" sz="11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(Embeddings from Language Models)</a:t>
            </a:r>
            <a:endParaRPr sz="1100" b="1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51" name="Google Shape;451;p23"/>
          <p:cNvSpPr txBox="1"/>
          <p:nvPr/>
        </p:nvSpPr>
        <p:spPr>
          <a:xfrm>
            <a:off x="4649164" y="1478393"/>
            <a:ext cx="3795300" cy="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BiLSTM 구조를 통해 문맥을 반영하는 단어 임베딩 제공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NLP 모델에서 사용할 수 있는 문맥적 단어 표현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Word2Vec, GloVe보다 문맥 정보를 더 잘 반영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다양한 NLP Task에서 성능 향상 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52" name="Google Shape;452;p23"/>
          <p:cNvSpPr txBox="1"/>
          <p:nvPr/>
        </p:nvSpPr>
        <p:spPr>
          <a:xfrm>
            <a:off x="960873" y="1174876"/>
            <a:ext cx="32313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GPT-1 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(Generative Pre-trained Transformer)</a:t>
            </a:r>
            <a:endParaRPr sz="1100" b="1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53" name="Google Shape;453;p23"/>
          <p:cNvSpPr txBox="1"/>
          <p:nvPr/>
        </p:nvSpPr>
        <p:spPr>
          <a:xfrm>
            <a:off x="960873" y="1473022"/>
            <a:ext cx="3231300" cy="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Transformer의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Decoder구조만을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활용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Pre-tuning + Fine-tuning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병렬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연산이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가능하여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LSTM보다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효율적</a:t>
            </a: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단방향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구조로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전체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문맥을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반영하기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어려움</a:t>
            </a: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454" name="Google Shape;45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8260" y="3016174"/>
            <a:ext cx="4807480" cy="1483897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3"/>
          <p:cNvSpPr txBox="1"/>
          <p:nvPr/>
        </p:nvSpPr>
        <p:spPr>
          <a:xfrm>
            <a:off x="314245" y="501060"/>
            <a:ext cx="54957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Appendix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4"/>
          <p:cNvSpPr txBox="1"/>
          <p:nvPr/>
        </p:nvSpPr>
        <p:spPr>
          <a:xfrm>
            <a:off x="314245" y="501060"/>
            <a:ext cx="264231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Appendix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4232586" y="1448841"/>
            <a:ext cx="290442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monologg/kobert Tokenization</a:t>
            </a:r>
            <a:endParaRPr/>
          </a:p>
        </p:txBody>
      </p:sp>
      <p:pic>
        <p:nvPicPr>
          <p:cNvPr id="462" name="Google Shape;46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819" y="2601667"/>
            <a:ext cx="3094655" cy="438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32586" y="1809715"/>
            <a:ext cx="2549779" cy="23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32588" y="2658122"/>
            <a:ext cx="4571123" cy="162706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4"/>
          <p:cNvSpPr txBox="1"/>
          <p:nvPr/>
        </p:nvSpPr>
        <p:spPr>
          <a:xfrm>
            <a:off x="4232587" y="2170065"/>
            <a:ext cx="290442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skt/kobert v1 Tokenization</a:t>
            </a:r>
            <a:endParaRPr/>
          </a:p>
        </p:txBody>
      </p:sp>
      <p:sp>
        <p:nvSpPr>
          <p:cNvPr id="466" name="Google Shape;466;p24"/>
          <p:cNvSpPr txBox="1"/>
          <p:nvPr/>
        </p:nvSpPr>
        <p:spPr>
          <a:xfrm>
            <a:off x="4232587" y="2959249"/>
            <a:ext cx="4644713" cy="56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1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nlpodyssey</a:t>
            </a:r>
            <a:r>
              <a:rPr lang="en-US" sz="11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/</a:t>
            </a:r>
            <a:r>
              <a:rPr lang="en-US" sz="11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bert</a:t>
            </a:r>
            <a:r>
              <a:rPr lang="en-US" sz="11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-multilingual-uncased-geo-countries-headlines</a:t>
            </a:r>
            <a:br>
              <a:rPr lang="en-US" sz="11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11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Tokenization</a:t>
            </a:r>
            <a:endParaRPr dirty="0"/>
          </a:p>
        </p:txBody>
      </p:sp>
      <p:pic>
        <p:nvPicPr>
          <p:cNvPr id="467" name="Google Shape;467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32586" y="3628424"/>
            <a:ext cx="4644714" cy="209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7819" y="1974976"/>
            <a:ext cx="2319635" cy="596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9" name="Google Shape;469;p24"/>
          <p:cNvCxnSpPr/>
          <p:nvPr/>
        </p:nvCxnSpPr>
        <p:spPr>
          <a:xfrm>
            <a:off x="3581400" y="2658122"/>
            <a:ext cx="396240" cy="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0" name="Google Shape;470;p24"/>
          <p:cNvCxnSpPr/>
          <p:nvPr/>
        </p:nvCxnSpPr>
        <p:spPr>
          <a:xfrm>
            <a:off x="4160520" y="1522041"/>
            <a:ext cx="0" cy="2402307"/>
          </a:xfrm>
          <a:prstGeom prst="straightConnector1">
            <a:avLst/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1" name="Google Shape;471;p24"/>
          <p:cNvSpPr txBox="1"/>
          <p:nvPr/>
        </p:nvSpPr>
        <p:spPr>
          <a:xfrm>
            <a:off x="244810" y="964735"/>
            <a:ext cx="2904423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BERT </a:t>
            </a:r>
            <a:r>
              <a:rPr lang="en-US" sz="13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모델의</a:t>
            </a:r>
            <a:r>
              <a:rPr lang="en-US" sz="13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Tokenization</a:t>
            </a:r>
            <a:endParaRPr dirty="0"/>
          </a:p>
        </p:txBody>
      </p:sp>
      <p:sp>
        <p:nvSpPr>
          <p:cNvPr id="472" name="Google Shape;472;p2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29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3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3" name="Google Shape;63;p3"/>
          <p:cNvSpPr txBox="1"/>
          <p:nvPr/>
        </p:nvSpPr>
        <p:spPr>
          <a:xfrm>
            <a:off x="291386" y="485820"/>
            <a:ext cx="25221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1. BERT review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528846" y="987347"/>
            <a:ext cx="5226911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2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언어</a:t>
            </a: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2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모델의</a:t>
            </a: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2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사전</a:t>
            </a:r>
            <a:r>
              <a:rPr lang="en-US" sz="12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2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학습</a:t>
            </a:r>
            <a:r>
              <a:rPr lang="en-US" sz="12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은</a:t>
            </a: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NLP </a:t>
            </a:r>
            <a:r>
              <a:rPr lang="en-US" sz="12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task를</a:t>
            </a: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2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향상시키는</a:t>
            </a: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데 </a:t>
            </a:r>
            <a:r>
              <a:rPr lang="en-US" sz="12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효과적임이</a:t>
            </a: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2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입증</a:t>
            </a:r>
            <a:endParaRPr sz="12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28847" y="1799800"/>
            <a:ext cx="4472927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사전 학습된 언어 표현을 downstream task에 적용하는 </a:t>
            </a: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두가지 전략</a:t>
            </a:r>
            <a:endParaRPr sz="10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528845" y="2112829"/>
            <a:ext cx="7495191" cy="147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AutoNum type="arabicPeriod"/>
            </a:pP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Fine-tuning Approaches</a:t>
            </a:r>
            <a:endParaRPr lang="en-US" sz="900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특정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task에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맞게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사전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학습된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모델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파라미터를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미세</a:t>
            </a:r>
            <a:r>
              <a:rPr lang="en-US" sz="9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조정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하고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9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최소한의</a:t>
            </a:r>
            <a:r>
              <a:rPr lang="en-US" sz="9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추가적인</a:t>
            </a:r>
            <a:r>
              <a:rPr lang="en-US" sz="9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파라미터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를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더함</a:t>
            </a:r>
            <a:endParaRPr lang="en-US" sz="900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ko-KR" alt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데</a:t>
            </a:r>
            <a:r>
              <a:rPr lang="ko-KR" altLang="en-US" sz="9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이터와 자원이 많을 때</a:t>
            </a:r>
            <a:r>
              <a:rPr lang="en-US" altLang="ko-KR" sz="9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ko-KR" altLang="en-US" sz="9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특정 도메인에 맞게 최적화되어야 할 때 유리</a:t>
            </a:r>
            <a:endParaRPr lang="en-US" sz="9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대표적인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모델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– GPT</a:t>
            </a:r>
            <a:endParaRPr sz="9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endParaRPr sz="9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2.    Feature-based Approaches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사전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학습된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모델을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고정</a:t>
            </a:r>
            <a:r>
              <a:rPr lang="en-US" sz="9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(Freeze)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시키고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특정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task를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위한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특징</a:t>
            </a:r>
            <a:r>
              <a:rPr lang="en-US" sz="9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추출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로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사용</a:t>
            </a:r>
            <a:endParaRPr lang="en-US" sz="9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데이터와 자원이 한정적일 때</a:t>
            </a:r>
            <a:r>
              <a:rPr lang="en-US" altLang="ko-KR" sz="9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ko-KR" altLang="en-US" sz="9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일반화 성능이 중요할 때 유리</a:t>
            </a:r>
            <a:endParaRPr lang="en-US" sz="900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대표적인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모델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-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ELMo</a:t>
            </a:r>
            <a:endParaRPr sz="9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3259" y="2112829"/>
            <a:ext cx="2948346" cy="102404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 txBox="1"/>
          <p:nvPr/>
        </p:nvSpPr>
        <p:spPr>
          <a:xfrm>
            <a:off x="556846" y="1172401"/>
            <a:ext cx="3603674" cy="24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700" b="0" i="1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(Dai and Le, 2015; Peters et al., 2018a; Radford et al., 2018; Howard and Ruder, 2018)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5"/>
          <p:cNvSpPr txBox="1"/>
          <p:nvPr/>
        </p:nvSpPr>
        <p:spPr>
          <a:xfrm>
            <a:off x="314245" y="501060"/>
            <a:ext cx="16593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Appendix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78" name="Google Shape;478;p25"/>
          <p:cNvSpPr txBox="1"/>
          <p:nvPr/>
        </p:nvSpPr>
        <p:spPr>
          <a:xfrm>
            <a:off x="244810" y="1316224"/>
            <a:ext cx="2904423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monologg/kobert train</a:t>
            </a:r>
            <a:endParaRPr/>
          </a:p>
        </p:txBody>
      </p:sp>
      <p:pic>
        <p:nvPicPr>
          <p:cNvPr id="479" name="Google Shape;47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4352" y="2951881"/>
            <a:ext cx="4572000" cy="1324934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25"/>
          <p:cNvSpPr txBox="1"/>
          <p:nvPr/>
        </p:nvSpPr>
        <p:spPr>
          <a:xfrm>
            <a:off x="244810" y="1600683"/>
            <a:ext cx="4624400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10 runs, </a:t>
            </a:r>
            <a:r>
              <a:rPr lang="en-US" sz="9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Best: 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32 batch size, 4 epochs, lr = 2e-5, train loss= 0.48</a:t>
            </a:r>
            <a:endParaRPr/>
          </a:p>
        </p:txBody>
      </p:sp>
      <p:sp>
        <p:nvSpPr>
          <p:cNvPr id="481" name="Google Shape;481;p25"/>
          <p:cNvSpPr txBox="1"/>
          <p:nvPr/>
        </p:nvSpPr>
        <p:spPr>
          <a:xfrm>
            <a:off x="244810" y="3148448"/>
            <a:ext cx="4258610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nlpodyssey/bert-multilingual-uncased-geo-countries-headlines</a:t>
            </a:r>
            <a:endParaRPr/>
          </a:p>
        </p:txBody>
      </p:sp>
      <p:sp>
        <p:nvSpPr>
          <p:cNvPr id="482" name="Google Shape;482;p25"/>
          <p:cNvSpPr txBox="1"/>
          <p:nvPr/>
        </p:nvSpPr>
        <p:spPr>
          <a:xfrm>
            <a:off x="244810" y="3460884"/>
            <a:ext cx="4624400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30 runs, </a:t>
            </a:r>
            <a:r>
              <a:rPr lang="en-US" sz="9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Best: 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32 batch size, 3 epochs, lr = 5e-5, train loss= 1.58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                         Validation accuracy: 0.76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endParaRPr sz="9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483" name="Google Shape;48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4352" y="1142844"/>
            <a:ext cx="4572000" cy="1351198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25"/>
          <p:cNvSpPr txBox="1"/>
          <p:nvPr/>
        </p:nvSpPr>
        <p:spPr>
          <a:xfrm>
            <a:off x="244810" y="964735"/>
            <a:ext cx="2904423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BERT </a:t>
            </a:r>
            <a:r>
              <a:rPr lang="en-US" sz="13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모델들의</a:t>
            </a:r>
            <a:r>
              <a:rPr lang="en-US" sz="13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Fine-tuning</a:t>
            </a:r>
            <a:endParaRPr dirty="0"/>
          </a:p>
        </p:txBody>
      </p:sp>
      <p:sp>
        <p:nvSpPr>
          <p:cNvPr id="485" name="Google Shape;485;p25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30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6"/>
          <p:cNvSpPr txBox="1"/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Appendix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91" name="Google Shape;491;p26"/>
          <p:cNvSpPr txBox="1"/>
          <p:nvPr/>
        </p:nvSpPr>
        <p:spPr>
          <a:xfrm>
            <a:off x="812942" y="1609977"/>
            <a:ext cx="290442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Hyperparameter code</a:t>
            </a:r>
            <a:endParaRPr/>
          </a:p>
        </p:txBody>
      </p:sp>
      <p:pic>
        <p:nvPicPr>
          <p:cNvPr id="492" name="Google Shape;49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942" y="2046567"/>
            <a:ext cx="2997398" cy="10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2221" y="1236370"/>
            <a:ext cx="1222882" cy="3141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01422" y="1835294"/>
            <a:ext cx="2657846" cy="97168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6"/>
          <p:cNvSpPr txBox="1"/>
          <p:nvPr/>
        </p:nvSpPr>
        <p:spPr>
          <a:xfrm>
            <a:off x="4649211" y="902745"/>
            <a:ext cx="290442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WandB hyperparameter </a:t>
            </a:r>
            <a:endParaRPr/>
          </a:p>
        </p:txBody>
      </p:sp>
      <p:sp>
        <p:nvSpPr>
          <p:cNvPr id="496" name="Google Shape;496;p26"/>
          <p:cNvSpPr txBox="1"/>
          <p:nvPr/>
        </p:nvSpPr>
        <p:spPr>
          <a:xfrm>
            <a:off x="502710" y="1111623"/>
            <a:ext cx="39996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WandB 하이퍼파라미터 입력 확인</a:t>
            </a:r>
            <a:endParaRPr sz="13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97" name="Google Shape;497;p26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31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3c263190d2_1_146"/>
          <p:cNvSpPr txBox="1"/>
          <p:nvPr/>
        </p:nvSpPr>
        <p:spPr>
          <a:xfrm>
            <a:off x="314245" y="501060"/>
            <a:ext cx="54957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Appendix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18" name="Google Shape;518;g33c263190d2_1_146"/>
          <p:cNvSpPr txBox="1"/>
          <p:nvPr/>
        </p:nvSpPr>
        <p:spPr>
          <a:xfrm>
            <a:off x="427389" y="848867"/>
            <a:ext cx="4321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ko-KR" altLang="en-US" sz="1200" b="1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본 실험 </a:t>
            </a:r>
            <a:r>
              <a:rPr lang="en-US" altLang="ko-KR" sz="1200" b="1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sweep</a:t>
            </a:r>
            <a:r>
              <a:rPr lang="ko-KR" altLang="en-US" sz="1200" b="1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의 </a:t>
            </a:r>
            <a:r>
              <a:rPr lang="en-US" altLang="ko-KR" sz="1200" b="1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10 runs</a:t>
            </a:r>
            <a:r>
              <a:rPr lang="ko-KR" altLang="en-US" sz="1200" b="1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추가 정보</a:t>
            </a:r>
            <a:endParaRPr sz="1200" b="1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19" name="Google Shape;519;g33c263190d2_1_146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32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901587-9EBE-47D5-B5AF-DFF8C9C59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655" y="2934547"/>
            <a:ext cx="2913268" cy="16843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DDAF5D-5E1D-4714-ACF1-F08F5EE60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655" y="1196673"/>
            <a:ext cx="2856536" cy="1580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F7418D-9744-4EFF-88E8-8A5EED35B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258" y="1162053"/>
            <a:ext cx="2856537" cy="16148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700CBD7-1EC9-4E37-8219-E21ED5898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9079" y="2976688"/>
            <a:ext cx="2913269" cy="16000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4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2202812" y="530146"/>
            <a:ext cx="37038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Bidirectional Encoder Representations from Transformer</a:t>
            </a:r>
            <a:endParaRPr/>
          </a:p>
        </p:txBody>
      </p:sp>
      <p:sp>
        <p:nvSpPr>
          <p:cNvPr id="75" name="Google Shape;75;p4"/>
          <p:cNvSpPr txBox="1"/>
          <p:nvPr/>
        </p:nvSpPr>
        <p:spPr>
          <a:xfrm>
            <a:off x="525245" y="1181608"/>
            <a:ext cx="754480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BERT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는</a:t>
            </a: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양방향 transformer encoder 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구조를 통해 Fine-tuning Approaches를 효과적으로 수행할 수 있도록 설계된 모델</a:t>
            </a:r>
            <a:endParaRPr sz="10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517896" y="2425477"/>
            <a:ext cx="4873147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Bidirectional Context: 단어의 앞뒤 문맥을 동시에 고려 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Self-Attention Mechanism: Transformer의 핵심 개념인  Self-Attention 활용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5041" y="2973873"/>
            <a:ext cx="1819529" cy="1629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4037" y="1486769"/>
            <a:ext cx="1841535" cy="134787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 txBox="1"/>
          <p:nvPr/>
        </p:nvSpPr>
        <p:spPr>
          <a:xfrm>
            <a:off x="517896" y="2146099"/>
            <a:ext cx="754480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특징</a:t>
            </a:r>
            <a:endParaRPr sz="10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1. BERT review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5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291386" y="887503"/>
            <a:ext cx="6504998" cy="70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1. input representation = Token embedding + Segment embedding + Position embedding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2. pre-training: MLM &amp; NSP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3. fine-tuning</a:t>
            </a:r>
            <a:endParaRPr/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2332" y="1941342"/>
            <a:ext cx="3298874" cy="16346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"/>
          <p:cNvSpPr txBox="1"/>
          <p:nvPr/>
        </p:nvSpPr>
        <p:spPr>
          <a:xfrm>
            <a:off x="581585" y="2680180"/>
            <a:ext cx="4873147" cy="81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Token embedding: WordPiece 토크나이저를 이용하여 토큰화 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Segment embedding: 여러 문장이 연결되어 있을 경우, [SEP]토큰을 기준으로 문장을 임베딩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Position embedding: 기존 Transformer 방식이 아닌, 학습 가능한 벡터를 사용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81585" y="1813163"/>
            <a:ext cx="4873147" cy="60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[CLS] 토큰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문장의 시작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을 알려주는 토큰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Classification task에서는 문장의 정보를 담아 </a:t>
            </a: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레이블링</a:t>
            </a:r>
            <a:endParaRPr sz="10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63802" y="1963399"/>
            <a:ext cx="921404" cy="18821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5784204" y="1883990"/>
            <a:ext cx="480600" cy="2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[CLS]</a:t>
            </a:r>
            <a:endParaRPr/>
          </a:p>
        </p:txBody>
      </p:sp>
      <p:sp>
        <p:nvSpPr>
          <p:cNvPr id="92" name="Google Shape;92;p5"/>
          <p:cNvSpPr txBox="1"/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1. BERT review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6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291382" y="887500"/>
            <a:ext cx="25383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1. input representation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2. pre-training: MLM &amp; NSP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3. fine-tuning</a:t>
            </a:r>
            <a:endParaRPr/>
          </a:p>
        </p:txBody>
      </p:sp>
      <p:sp>
        <p:nvSpPr>
          <p:cNvPr id="99" name="Google Shape;99;p6"/>
          <p:cNvSpPr txBox="1"/>
          <p:nvPr/>
        </p:nvSpPr>
        <p:spPr>
          <a:xfrm>
            <a:off x="458510" y="1792199"/>
            <a:ext cx="4978654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Masked Language Model (MLM) 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입력에서 </a:t>
            </a:r>
            <a:r>
              <a:rPr lang="en-US" sz="9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무작위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15%의 </a:t>
            </a:r>
            <a:r>
              <a:rPr lang="en-US" sz="9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토큰을 마스킹 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후 주변 단어를 활용해 마스킹된 토큰을 예측 </a:t>
            </a:r>
            <a:endParaRPr sz="9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이 과정에서 BERT는 </a:t>
            </a:r>
            <a:r>
              <a:rPr lang="en-US" sz="9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단어의 양방향 문맥, 단어간 관계, 문법과 문장 구조 등을 학습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함</a:t>
            </a:r>
            <a:endParaRPr sz="9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458509" y="2397974"/>
            <a:ext cx="5506193" cy="112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80%: 토큰을 [MASK] 토큰으로 변경한다. </a:t>
            </a:r>
            <a:b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ex) My </a:t>
            </a:r>
            <a:r>
              <a:rPr lang="en-US" sz="900" b="0" i="0" u="none" strike="noStrike" cap="none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dog 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is cute. He likes playing -&gt; My </a:t>
            </a:r>
            <a:r>
              <a:rPr lang="en-US" sz="900" b="0" i="0" u="none" strike="noStrike" cap="none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[MASK] 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is cute. He likes playing.</a:t>
            </a:r>
            <a:endParaRPr/>
          </a:p>
          <a:p>
            <a:pPr marL="17145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3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10%: 토큰을 랜덤하게 다른 토큰으로 변경한다. </a:t>
            </a:r>
            <a:b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ex) My dog is cute. </a:t>
            </a:r>
            <a:r>
              <a:rPr lang="en-US" sz="900" b="0" i="0" u="none" strike="noStrike" cap="none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He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likes playing -&gt; My dog is cute. </a:t>
            </a:r>
            <a:r>
              <a:rPr lang="en-US" sz="900" b="0" i="0" u="none" strike="noStrike" cap="none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King 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likes playing.</a:t>
            </a:r>
            <a:endParaRPr/>
          </a:p>
          <a:p>
            <a:pPr marL="17145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3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10%: 동일한 토큰으로 그대로 남겨둔다. </a:t>
            </a:r>
            <a:b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ex) My dog is cute. He likes</a:t>
            </a:r>
            <a:r>
              <a:rPr lang="en-US" sz="900" b="0" i="0" u="none" strike="noStrike" cap="none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 play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ing -&gt; My dog is cute. He likes </a:t>
            </a:r>
            <a:r>
              <a:rPr lang="en-US" sz="900" b="0" i="0" u="none" strike="noStrike" cap="none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play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ing. </a:t>
            </a:r>
            <a:endParaRPr/>
          </a:p>
        </p:txBody>
      </p:sp>
      <p:pic>
        <p:nvPicPr>
          <p:cNvPr id="101" name="Google Shape;10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3950" y="1875100"/>
            <a:ext cx="3590450" cy="16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6"/>
          <p:cNvSpPr txBox="1"/>
          <p:nvPr/>
        </p:nvSpPr>
        <p:spPr>
          <a:xfrm>
            <a:off x="458508" y="3574491"/>
            <a:ext cx="3461553" cy="77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위와 같은 마스킹 기법을 통해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Overfitting 방지 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노이즈가 포함된 상황에서도 문맥을 파악할 수 있음 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[MASK]에만 의존하지 않도록 함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1. BERT review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7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291386" y="887503"/>
            <a:ext cx="6504998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1. input representation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2. pre-training: MLM &amp; NSP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3. fine-tuning</a:t>
            </a:r>
            <a:endParaRPr/>
          </a:p>
        </p:txBody>
      </p:sp>
      <p:sp>
        <p:nvSpPr>
          <p:cNvPr id="110" name="Google Shape;110;p7"/>
          <p:cNvSpPr txBox="1"/>
          <p:nvPr/>
        </p:nvSpPr>
        <p:spPr>
          <a:xfrm>
            <a:off x="458509" y="1792199"/>
            <a:ext cx="5506193" cy="72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Next Sentence Prediction (NSP)  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입력된 두 문장 A,B가 이어지는 문장인지를 </a:t>
            </a: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이진분류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BERT가 </a:t>
            </a: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문장 관계를 학습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함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Classification, QA, NLI 등 두 문장 관계를 이용하는 것이 중요한 task에 활용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11" name="Google Shape;11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8714" y="1847518"/>
            <a:ext cx="3484623" cy="169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7"/>
          <p:cNvSpPr txBox="1"/>
          <p:nvPr/>
        </p:nvSpPr>
        <p:spPr>
          <a:xfrm>
            <a:off x="458498" y="3055200"/>
            <a:ext cx="45918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문장 쌍 학습 데이터셋 구성</a:t>
            </a:r>
            <a:b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50%: 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A 뒤에 B가 따라오는 문장</a:t>
            </a:r>
            <a:r>
              <a:rPr lang="en-US" sz="100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일 경우 0 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“IsNext” 레이블링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50%: 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A, B가 관련 없는 무작위 선택 문장</a:t>
            </a:r>
            <a:r>
              <a:rPr lang="en-US" sz="100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일 경우 1 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“NotNext” 레이블링 </a:t>
            </a:r>
            <a:endParaRPr/>
          </a:p>
        </p:txBody>
      </p:sp>
      <p:sp>
        <p:nvSpPr>
          <p:cNvPr id="113" name="Google Shape;113;p7"/>
          <p:cNvSpPr txBox="1"/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1. BERT review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14" name="Google Shape;11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00" y="2518125"/>
            <a:ext cx="2967284" cy="3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8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20" name="Google Shape;120;p8"/>
          <p:cNvSpPr txBox="1"/>
          <p:nvPr/>
        </p:nvSpPr>
        <p:spPr>
          <a:xfrm>
            <a:off x="291386" y="887503"/>
            <a:ext cx="6504998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1. input representation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2. pre-training: MLM &amp; NSP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3. fine-tuning</a:t>
            </a:r>
            <a:endParaRPr/>
          </a:p>
        </p:txBody>
      </p:sp>
      <p:sp>
        <p:nvSpPr>
          <p:cNvPr id="121" name="Google Shape;121;p8"/>
          <p:cNvSpPr txBox="1"/>
          <p:nvPr/>
        </p:nvSpPr>
        <p:spPr>
          <a:xfrm>
            <a:off x="817945" y="2167934"/>
            <a:ext cx="3845495" cy="807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Fine-tuning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사전학습된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BERT를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NLP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task에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맞춰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조정하는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과정</a:t>
            </a:r>
            <a:endParaRPr sz="10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BERT의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가중치를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기반으로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Layer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또는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파라미터를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추가하여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레이블링된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데이터에서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전이학습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진행</a:t>
            </a:r>
            <a:endParaRPr sz="10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22" name="Google Shape;12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0777" y="1905676"/>
            <a:ext cx="3791213" cy="164907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8"/>
          <p:cNvSpPr txBox="1"/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1. BERT review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9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29" name="Google Shape;129;p9"/>
          <p:cNvSpPr txBox="1"/>
          <p:nvPr/>
        </p:nvSpPr>
        <p:spPr>
          <a:xfrm>
            <a:off x="419795" y="1747840"/>
            <a:ext cx="43216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"/>
              <a:buNone/>
            </a:pPr>
            <a:r>
              <a:rPr lang="en-US" sz="12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Experiments: </a:t>
            </a:r>
            <a:r>
              <a:rPr lang="en-US" sz="12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11개의 NLP task에 대해 BERT Fine-tuning </a:t>
            </a:r>
            <a:endParaRPr sz="12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30" name="Google Shape;130;p9"/>
          <p:cNvSpPr txBox="1"/>
          <p:nvPr/>
        </p:nvSpPr>
        <p:spPr>
          <a:xfrm>
            <a:off x="326526" y="2029484"/>
            <a:ext cx="3971124" cy="203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GLUE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평가체계 8항목: AI가 인간의 언어 능력을 얼마나 따라왔는지 정량적 성능지표를 만들어 NLP task 평가체계를 표준화한 것</a:t>
            </a:r>
            <a:b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SQuAD v1.1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: 10만개의 QA 쌍 데이터셋. QA가 포함되어 있는 passage가 주어지면 Answer의 범위를 예측하는 task</a:t>
            </a:r>
            <a:b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SQuAD v2.0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: 주어진 passage에 Answer가 존재하지 않을 가능성 추가</a:t>
            </a:r>
            <a:b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SWAG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: 근거 있는 추론을 평가하는 11만개의 문장 쌍 데이터셋. 문장이 주어졌을 때 보기로 주어진 4개의 문장 중 가장 잘 어울리는 문장을 찾는 task 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31" name="Google Shape;13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9360" y="853507"/>
            <a:ext cx="3969841" cy="80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9360" y="1864552"/>
            <a:ext cx="1579124" cy="1381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17698" y="1864552"/>
            <a:ext cx="2062068" cy="1386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09360" y="3455081"/>
            <a:ext cx="1579124" cy="123642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9"/>
          <p:cNvSpPr txBox="1"/>
          <p:nvPr/>
        </p:nvSpPr>
        <p:spPr>
          <a:xfrm>
            <a:off x="4741447" y="1649941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Quicksand"/>
              <a:buNone/>
            </a:pPr>
            <a:r>
              <a:rPr lang="en-US" sz="6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SQuAD v1.1</a:t>
            </a:r>
            <a:endParaRPr/>
          </a:p>
        </p:txBody>
      </p:sp>
      <p:sp>
        <p:nvSpPr>
          <p:cNvPr id="136" name="Google Shape;136;p9"/>
          <p:cNvSpPr txBox="1"/>
          <p:nvPr/>
        </p:nvSpPr>
        <p:spPr>
          <a:xfrm>
            <a:off x="4741447" y="624123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Quicksand"/>
              <a:buNone/>
            </a:pPr>
            <a:r>
              <a:rPr lang="en-US" sz="6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GLUE</a:t>
            </a:r>
            <a:endParaRPr/>
          </a:p>
        </p:txBody>
      </p:sp>
      <p:sp>
        <p:nvSpPr>
          <p:cNvPr id="137" name="Google Shape;137;p9"/>
          <p:cNvSpPr txBox="1"/>
          <p:nvPr/>
        </p:nvSpPr>
        <p:spPr>
          <a:xfrm>
            <a:off x="6553835" y="1649941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Quicksand"/>
              <a:buNone/>
            </a:pPr>
            <a:r>
              <a:rPr lang="en-US" sz="6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SQuAD v2.0</a:t>
            </a:r>
            <a:endParaRPr/>
          </a:p>
        </p:txBody>
      </p:sp>
      <p:sp>
        <p:nvSpPr>
          <p:cNvPr id="138" name="Google Shape;138;p9"/>
          <p:cNvSpPr txBox="1"/>
          <p:nvPr/>
        </p:nvSpPr>
        <p:spPr>
          <a:xfrm>
            <a:off x="4741446" y="3265098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Quicksand"/>
              <a:buNone/>
            </a:pPr>
            <a:r>
              <a:rPr lang="en-US" sz="6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SWAG</a:t>
            </a:r>
            <a:endParaRPr/>
          </a:p>
        </p:txBody>
      </p:sp>
      <p:sp>
        <p:nvSpPr>
          <p:cNvPr id="139" name="Google Shape;139;p9"/>
          <p:cNvSpPr txBox="1"/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1. BERT review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1839</Words>
  <Application>Microsoft Office PowerPoint</Application>
  <PresentationFormat>화면 슬라이드 쇼(16:9)</PresentationFormat>
  <Paragraphs>384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Nunito Light</vt:lpstr>
      <vt:lpstr>Mulish</vt:lpstr>
      <vt:lpstr>Arial</vt:lpstr>
      <vt:lpstr>Noto Sans</vt:lpstr>
      <vt:lpstr>Quicksand</vt:lpstr>
      <vt:lpstr>Elegant Bachelor Thesis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승건 이</cp:lastModifiedBy>
  <cp:revision>32</cp:revision>
  <dcterms:modified xsi:type="dcterms:W3CDTF">2025-03-06T09:24:01Z</dcterms:modified>
</cp:coreProperties>
</file>