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8" r:id="rId2"/>
    <p:sldId id="257" r:id="rId3"/>
    <p:sldId id="266" r:id="rId4"/>
    <p:sldId id="265" r:id="rId5"/>
    <p:sldId id="267" r:id="rId6"/>
    <p:sldId id="256" r:id="rId7"/>
    <p:sldId id="268" r:id="rId8"/>
    <p:sldId id="269" r:id="rId9"/>
    <p:sldId id="270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336" autoAdjust="0"/>
  </p:normalViewPr>
  <p:slideViewPr>
    <p:cSldViewPr snapToGrid="0">
      <p:cViewPr varScale="1">
        <p:scale>
          <a:sx n="113" d="100"/>
          <a:sy n="113" d="100"/>
        </p:scale>
        <p:origin x="4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E34C07-989B-4F61-AE3F-153A5F3AB426}" type="datetimeFigureOut">
              <a:rPr lang="ko-KR" altLang="en-US" smtClean="0"/>
              <a:t>2025-02-26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43E048-7B4A-4117-B6D0-9043386855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1255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EBDE6A-97F3-CC40-4AEE-90F8CF3C3A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4AA2C50-F721-E846-B0A3-912C20B437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4627D3-6D38-3AED-8815-166D4CAB2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1F66-E70E-4992-8451-264A0511747B}" type="datetimeFigureOut">
              <a:rPr lang="ko-KR" altLang="en-US" smtClean="0"/>
              <a:t>2025-02-26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44E353-5936-79D9-1D4C-AA8EC0624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41E368-3A52-479D-19A8-72AD396AE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28D1-038F-404E-90CD-F62F5A1AE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109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A66AAE-0309-9FD6-3B2A-A6E339552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7DFFBC-970D-1841-4C38-0525937A7A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6BB82F-E93E-1256-1C82-339B723FB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1F66-E70E-4992-8451-264A0511747B}" type="datetimeFigureOut">
              <a:rPr lang="ko-KR" altLang="en-US" smtClean="0"/>
              <a:t>2025-02-26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D41B73-C342-4B09-D4F2-7F519A6A3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C0BBF7-3199-8000-BD61-D7468E4B5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28D1-038F-404E-90CD-F62F5A1AE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797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80A4077-FB3E-15C4-EAC1-205A97F3CE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DA51433-048F-6B88-BDE0-71B6D75AF3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518426-9298-D715-1B72-43727C620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1F66-E70E-4992-8451-264A0511747B}" type="datetimeFigureOut">
              <a:rPr lang="ko-KR" altLang="en-US" smtClean="0"/>
              <a:t>2025-02-26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1CFFF6-712D-F1E0-AEB9-0C0356CAB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F7F429-6243-3335-0790-154FDDCC1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28D1-038F-404E-90CD-F62F5A1AE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489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69C572-FD61-462C-620D-20829F1BB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969721-0338-621C-21C1-1EB73A133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8DB024-7A5F-1D4A-10AD-A660E7FF6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1F66-E70E-4992-8451-264A0511747B}" type="datetimeFigureOut">
              <a:rPr lang="ko-KR" altLang="en-US" smtClean="0"/>
              <a:t>2025-02-26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48C074-84BB-D4D8-8A35-E5F6FF804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518A6A-97D8-52E9-8D83-F68665296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28D1-038F-404E-90CD-F62F5A1AE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086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4218AD-2F91-37B1-D083-97AFB4BD0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2533B0-DFC5-11FA-EFB3-714175757E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9FCAEC-5738-A778-0C82-83EE54A25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1F66-E70E-4992-8451-264A0511747B}" type="datetimeFigureOut">
              <a:rPr lang="ko-KR" altLang="en-US" smtClean="0"/>
              <a:t>2025-02-26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A1A1D0-5B70-3ED7-6F9C-F29AE6FDF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447421-D7F5-4241-C780-86AAE0F12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28D1-038F-404E-90CD-F62F5A1AE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69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037BEF-D739-68FE-6D80-5DD628A2F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B5E0F6-4F53-3351-A726-989164FE88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5CE8B9-4CBC-48B5-F300-6F3B2E52EC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7DD377-D735-2EA5-CD55-A8FA03CFE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1F66-E70E-4992-8451-264A0511747B}" type="datetimeFigureOut">
              <a:rPr lang="ko-KR" altLang="en-US" smtClean="0"/>
              <a:t>2025-02-26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FC311A-CF67-020A-867E-F26CA053B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68D09D-A394-C3D6-C92E-AAA32402C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28D1-038F-404E-90CD-F62F5A1AE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643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ED954E-D35A-2358-61A5-2CA0BC38C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D311A3-6371-65D7-C93D-63EDA400DF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B5C697-4D4B-AAF0-17E6-E257147A8B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689AE8C-7BAC-3236-4AE1-25D37292EB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5D5D473-EB72-A26F-B994-13E761E1BF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39E6242-A60B-3E65-64CB-BB2AB9577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1F66-E70E-4992-8451-264A0511747B}" type="datetimeFigureOut">
              <a:rPr lang="ko-KR" altLang="en-US" smtClean="0"/>
              <a:t>2025-02-26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0E6A28F-A398-146D-0B12-E75732039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760A37A-E6F5-6691-8254-3AF1ED9C8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28D1-038F-404E-90CD-F62F5A1AE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623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BB334-F5C7-21E7-F7E5-23E0A9CFC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8867F09-5F5E-3D38-A87A-2DF95D5F5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1F66-E70E-4992-8451-264A0511747B}" type="datetimeFigureOut">
              <a:rPr lang="ko-KR" altLang="en-US" smtClean="0"/>
              <a:t>2025-02-26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AD06DCE-62AB-CF9A-2CD0-844FF720B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DE1EFEE-EC5F-2BC7-E622-B75518C1F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28D1-038F-404E-90CD-F62F5A1AE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4696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83AF918-9BA8-A51C-3292-C4DBC691A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1F66-E70E-4992-8451-264A0511747B}" type="datetimeFigureOut">
              <a:rPr lang="ko-KR" altLang="en-US" smtClean="0"/>
              <a:t>2025-02-26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DB9D63D-B538-7E45-EBF2-36885458A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0F048AE-50A2-9934-8D02-048DD5B72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28D1-038F-404E-90CD-F62F5A1AE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471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F55F61-53FD-F860-174D-C87A0112D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240B27-385D-74F6-36AC-01785EA35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CC7A9E7-058F-821B-8EDD-DC5E776F69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970838-B463-E87E-A1CF-A170FCA83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1F66-E70E-4992-8451-264A0511747B}" type="datetimeFigureOut">
              <a:rPr lang="ko-KR" altLang="en-US" smtClean="0"/>
              <a:t>2025-02-26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C75A8D-0D9A-D788-EDCF-8F7A5CED4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CCFB7C-1C4D-8A5C-0EEB-5A78CC90C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28D1-038F-404E-90CD-F62F5A1AE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171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F05536-0380-2D9E-A61C-549DF6974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FBD26C6-8246-B1FF-34DE-BA4D8A4616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888404-B169-F1ED-DB8F-3C877CE72C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E2E511-5BDC-287F-F76F-EC93CE73F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1F66-E70E-4992-8451-264A0511747B}" type="datetimeFigureOut">
              <a:rPr lang="ko-KR" altLang="en-US" smtClean="0"/>
              <a:t>2025-02-26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E6268F-B807-65C8-CC2A-6386401D3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D9C40B-EB6A-29C5-515E-4A84F5C29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828D1-038F-404E-90CD-F62F5A1AE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2514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5928E0A-0E7D-B522-8309-0E919DCAC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1F61B1-58D0-E917-4BD5-DAED061FC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092F31-976E-1E71-6EF7-CF30CBE3E5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E1F66-E70E-4992-8451-264A0511747B}" type="datetimeFigureOut">
              <a:rPr lang="ko-KR" altLang="en-US" smtClean="0"/>
              <a:t>2025-02-26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2DC6C2-1FC7-2FB6-420B-B373B28FDF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1C2DEE-8EBD-83A0-955D-B6183AF58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828D1-038F-404E-90CD-F62F5A1AEA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1929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2DC3FA-90EA-49EE-84D5-1C82E9BD2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9" y="2766218"/>
            <a:ext cx="11207262" cy="1325563"/>
          </a:xfrm>
        </p:spPr>
        <p:txBody>
          <a:bodyPr>
            <a:normAutofit/>
          </a:bodyPr>
          <a:lstStyle/>
          <a:p>
            <a:pPr algn="ctr" latinLnBrk="1"/>
            <a:r>
              <a:rPr lang="en-US" altLang="ko-KR" sz="3000" b="1" dirty="0"/>
              <a:t>SQL </a:t>
            </a:r>
            <a:r>
              <a:rPr lang="ko-KR" altLang="en-US" sz="3000" b="1" dirty="0"/>
              <a:t>쿼리 자동생성을 위한 자연어 질의 정제 및 표준화 시스템</a:t>
            </a:r>
            <a:r>
              <a:rPr lang="en-US" altLang="ko-KR" sz="2000" b="1" dirty="0"/>
              <a:t> </a:t>
            </a:r>
            <a:r>
              <a:rPr lang="en-US" altLang="ko-KR" sz="1500" b="1" dirty="0"/>
              <a:t>Natural language query refinement and standardization system for automatic generation of SQL query</a:t>
            </a:r>
            <a:endParaRPr lang="ko-KR" altLang="en-US" sz="15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222754-EAC1-4970-B1B9-1639FA5F81EB}"/>
              </a:ext>
            </a:extLst>
          </p:cNvPr>
          <p:cNvSpPr txBox="1"/>
          <p:nvPr/>
        </p:nvSpPr>
        <p:spPr>
          <a:xfrm>
            <a:off x="11857657" y="6445507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1</a:t>
            </a:r>
            <a:endParaRPr lang="ko-KR" altLang="en-US" sz="1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2C453B-0BB4-4087-B7B5-41E5EC825AFB}"/>
              </a:ext>
            </a:extLst>
          </p:cNvPr>
          <p:cNvSpPr txBox="1"/>
          <p:nvPr/>
        </p:nvSpPr>
        <p:spPr>
          <a:xfrm>
            <a:off x="9686925" y="5791200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석사과정 이승건</a:t>
            </a:r>
          </a:p>
        </p:txBody>
      </p:sp>
    </p:spTree>
    <p:extLst>
      <p:ext uri="{BB962C8B-B14F-4D97-AF65-F5344CB8AC3E}">
        <p14:creationId xmlns:p14="http://schemas.microsoft.com/office/powerpoint/2010/main" val="1825509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35B82CD-20CA-9BEE-CBD0-DAD043F3FE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5244821"/>
              </p:ext>
            </p:extLst>
          </p:nvPr>
        </p:nvGraphicFramePr>
        <p:xfrm>
          <a:off x="2032000" y="2354580"/>
          <a:ext cx="8128000" cy="2148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5100">
                  <a:extLst>
                    <a:ext uri="{9D8B030D-6E8A-4147-A177-3AD203B41FA5}">
                      <a16:colId xmlns:a16="http://schemas.microsoft.com/office/drawing/2014/main" val="825246426"/>
                    </a:ext>
                  </a:extLst>
                </a:gridCol>
                <a:gridCol w="6692900">
                  <a:extLst>
                    <a:ext uri="{9D8B030D-6E8A-4147-A177-3AD203B41FA5}">
                      <a16:colId xmlns:a16="http://schemas.microsoft.com/office/drawing/2014/main" val="2625059254"/>
                    </a:ext>
                  </a:extLst>
                </a:gridCol>
              </a:tblGrid>
              <a:tr h="32929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특허 명칭</a:t>
                      </a: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SQL 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쿼리 자동생성을 위한 자연어 질의 정제 및 표준화 시스템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3261239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주제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500" dirty="0"/>
                        <a:t>sql2text</a:t>
                      </a:r>
                      <a:r>
                        <a:rPr lang="ko-KR" altLang="en-US" sz="1500" dirty="0"/>
                        <a:t> </a:t>
                      </a:r>
                      <a:r>
                        <a:rPr lang="en-US" altLang="ko-KR" sz="1500" dirty="0"/>
                        <a:t>RAG</a:t>
                      </a:r>
                      <a:r>
                        <a:rPr lang="ko-KR" altLang="en-US" sz="1500" dirty="0"/>
                        <a:t>를 통한 학습 데이터셋 증강</a:t>
                      </a:r>
                      <a:endParaRPr lang="en-US" altLang="ko-KR" sz="15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500" dirty="0"/>
                        <a:t>표준질의문장</a:t>
                      </a:r>
                      <a:r>
                        <a:rPr lang="en-US" altLang="ko-KR" sz="1500" dirty="0"/>
                        <a:t>, SQL </a:t>
                      </a:r>
                      <a:r>
                        <a:rPr lang="ko-KR" altLang="en-US" sz="1500" dirty="0"/>
                        <a:t>쿼리의 데이터셋 쌍을 활용 </a:t>
                      </a:r>
                      <a:endParaRPr lang="en-US" altLang="ko-KR" sz="15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500" dirty="0"/>
                        <a:t>RAG</a:t>
                      </a:r>
                      <a:r>
                        <a:rPr lang="ko-KR" altLang="en-US" sz="1500" dirty="0"/>
                        <a:t>를 활용해 생성한 문장들을 </a:t>
                      </a:r>
                      <a:r>
                        <a:rPr lang="en-US" altLang="ko-KR" sz="1500" dirty="0"/>
                        <a:t>1:N </a:t>
                      </a:r>
                      <a:r>
                        <a:rPr lang="ko-KR" altLang="en-US" sz="1500" dirty="0"/>
                        <a:t>매핑</a:t>
                      </a:r>
                    </a:p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7097029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500" dirty="0"/>
                        <a:t>배경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500" dirty="0"/>
                        <a:t>text2sql</a:t>
                      </a:r>
                      <a:r>
                        <a:rPr lang="ko-KR" altLang="en-US" sz="1500" dirty="0"/>
                        <a:t>에서 전문용어를 사용하는 특정 분야의 데이터셋 크기 및 정보의 한계 개선을 위해</a:t>
                      </a:r>
                      <a:r>
                        <a:rPr lang="en-US" altLang="ko-KR" sz="1500" dirty="0"/>
                        <a:t>, </a:t>
                      </a:r>
                      <a:r>
                        <a:rPr lang="en-US" altLang="ko-KR" sz="1500" b="1" dirty="0"/>
                        <a:t>sql2text</a:t>
                      </a:r>
                      <a:r>
                        <a:rPr lang="ko-KR" altLang="en-US" sz="1500" b="1" dirty="0"/>
                        <a:t>를 통해 데이터셋 증강</a:t>
                      </a:r>
                      <a:r>
                        <a:rPr lang="ko-KR" altLang="en-US" sz="1500" dirty="0"/>
                        <a:t>을 해보고자 함 </a:t>
                      </a:r>
                    </a:p>
                    <a:p>
                      <a:pPr latinLnBrk="1"/>
                      <a:endParaRPr lang="ko-KR" altLang="en-US" sz="1500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052360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C7B4F19-7853-A72E-EEA9-C01F436A1B4D}"/>
              </a:ext>
            </a:extLst>
          </p:cNvPr>
          <p:cNvSpPr txBox="1"/>
          <p:nvPr/>
        </p:nvSpPr>
        <p:spPr>
          <a:xfrm>
            <a:off x="11857657" y="6445507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2</a:t>
            </a:r>
            <a:endParaRPr lang="ko-KR" altLang="en-US" sz="12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D81958-EA21-43DB-8E66-3F0BC85E2F32}"/>
              </a:ext>
            </a:extLst>
          </p:cNvPr>
          <p:cNvSpPr txBox="1"/>
          <p:nvPr/>
        </p:nvSpPr>
        <p:spPr>
          <a:xfrm>
            <a:off x="70338" y="87923"/>
            <a:ext cx="26092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/>
              <a:t>특허 명칭 및 주제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905274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171ECB2-CD96-4623-A66B-9D9082540847}"/>
              </a:ext>
            </a:extLst>
          </p:cNvPr>
          <p:cNvSpPr txBox="1"/>
          <p:nvPr/>
        </p:nvSpPr>
        <p:spPr>
          <a:xfrm>
            <a:off x="2755983" y="1024516"/>
            <a:ext cx="66800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표준질의문장 </a:t>
            </a:r>
            <a:r>
              <a:rPr lang="en-US" altLang="ko-KR" dirty="0"/>
              <a:t>– SQL </a:t>
            </a:r>
            <a:r>
              <a:rPr lang="ko-KR" altLang="en-US" dirty="0"/>
              <a:t>쿼리를 만들기 위해 </a:t>
            </a:r>
            <a:r>
              <a:rPr lang="ko-KR" altLang="en-US" b="1" dirty="0"/>
              <a:t>표준</a:t>
            </a:r>
            <a:r>
              <a:rPr lang="ko-KR" altLang="en-US" dirty="0"/>
              <a:t>이 되는 질의문장</a:t>
            </a:r>
            <a:endParaRPr lang="en-US" altLang="ko-KR" dirty="0"/>
          </a:p>
          <a:p>
            <a:r>
              <a:rPr lang="ko-KR" altLang="en-US" dirty="0"/>
              <a:t>비표준질의문장 </a:t>
            </a:r>
            <a:r>
              <a:rPr lang="en-US" altLang="ko-KR" dirty="0"/>
              <a:t>– </a:t>
            </a:r>
            <a:r>
              <a:rPr lang="en-US" altLang="ko-KR" b="1" dirty="0"/>
              <a:t>AI</a:t>
            </a:r>
            <a:r>
              <a:rPr lang="ko-KR" altLang="en-US" dirty="0"/>
              <a:t>가 생성한 질의문장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44168B-6AE2-41DE-A6DD-B585D423E906}"/>
              </a:ext>
            </a:extLst>
          </p:cNvPr>
          <p:cNvSpPr txBox="1"/>
          <p:nvPr/>
        </p:nvSpPr>
        <p:spPr>
          <a:xfrm>
            <a:off x="1417242" y="2322968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sz="1000" dirty="0"/>
              <a:t>"CAS</a:t>
            </a:r>
            <a:r>
              <a:rPr lang="ko-KR" altLang="en-US" sz="1000" dirty="0" err="1"/>
              <a:t>번호중</a:t>
            </a:r>
            <a:r>
              <a:rPr lang="ko-KR" altLang="en-US" sz="1000" dirty="0"/>
              <a:t> </a:t>
            </a:r>
            <a:r>
              <a:rPr lang="en-US" altLang="ko-KR" sz="1000" dirty="0"/>
              <a:t>71</a:t>
            </a:r>
            <a:r>
              <a:rPr lang="ko-KR" altLang="en-US" sz="1000" dirty="0"/>
              <a:t>이 포함되어 있는 화학물질을 개정일 오름차순으로 정렬해서 보여줘</a:t>
            </a:r>
            <a:r>
              <a:rPr lang="en-US" altLang="ko-KR" sz="1000" dirty="0"/>
              <a:t>"</a:t>
            </a:r>
            <a:endParaRPr lang="ko-KR" altLang="en-US" sz="1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D3F878-02B6-45C4-A58C-456F389C84E1}"/>
              </a:ext>
            </a:extLst>
          </p:cNvPr>
          <p:cNvSpPr txBox="1"/>
          <p:nvPr/>
        </p:nvSpPr>
        <p:spPr>
          <a:xfrm>
            <a:off x="1417242" y="3031198"/>
            <a:ext cx="48768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sz="1000" dirty="0"/>
              <a:t>"</a:t>
            </a:r>
            <a:r>
              <a:rPr lang="ko-KR" altLang="en-US" sz="1000" dirty="0"/>
              <a:t>음</a:t>
            </a:r>
            <a:r>
              <a:rPr lang="en-US" altLang="ko-KR" sz="1000" dirty="0"/>
              <a:t>, CAS </a:t>
            </a:r>
            <a:r>
              <a:rPr lang="ko-KR" altLang="en-US" sz="1000" dirty="0"/>
              <a:t>번호라는 게 있잖아</a:t>
            </a:r>
            <a:r>
              <a:rPr lang="en-US" altLang="ko-KR" sz="1000" dirty="0"/>
              <a:t>? </a:t>
            </a:r>
            <a:r>
              <a:rPr lang="ko-KR" altLang="en-US" sz="1000" dirty="0"/>
              <a:t>그거에 </a:t>
            </a:r>
            <a:r>
              <a:rPr lang="en-US" altLang="ko-KR" sz="1000" dirty="0"/>
              <a:t>71</a:t>
            </a:r>
            <a:r>
              <a:rPr lang="ko-KR" altLang="en-US" sz="1000" dirty="0"/>
              <a:t>이 들어가는 </a:t>
            </a:r>
            <a:r>
              <a:rPr lang="ko-KR" altLang="en-US" sz="1000" dirty="0" err="1"/>
              <a:t>화학물</a:t>
            </a:r>
            <a:r>
              <a:rPr lang="ko-KR" altLang="en-US" sz="1000" dirty="0"/>
              <a:t> 리스트 뽑고 싶은데</a:t>
            </a:r>
            <a:r>
              <a:rPr lang="en-US" altLang="ko-KR" sz="1000" dirty="0"/>
              <a:t>, </a:t>
            </a:r>
            <a:r>
              <a:rPr lang="ko-KR" altLang="en-US" sz="1000" dirty="0"/>
              <a:t>개정일 기준으로 정렬하는 거 가능할까</a:t>
            </a:r>
            <a:r>
              <a:rPr lang="en-US" altLang="ko-KR" sz="1000" dirty="0"/>
              <a:t>? </a:t>
            </a:r>
            <a:r>
              <a:rPr lang="ko-KR" altLang="en-US" sz="1000" dirty="0"/>
              <a:t>오름차순으로</a:t>
            </a:r>
            <a:r>
              <a:rPr lang="en-US" altLang="ko-KR" sz="1000" dirty="0"/>
              <a:t>, </a:t>
            </a:r>
            <a:r>
              <a:rPr lang="ko-KR" altLang="en-US" sz="1000" dirty="0"/>
              <a:t>빠른 날짜부터 차곡차곡</a:t>
            </a:r>
            <a:r>
              <a:rPr lang="en-US" altLang="ko-KR" sz="1000" dirty="0"/>
              <a:t>."</a:t>
            </a:r>
            <a:endParaRPr lang="ko-KR" altLang="en-US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260C93-8FA5-4799-8BE9-E38541B6D21A}"/>
              </a:ext>
            </a:extLst>
          </p:cNvPr>
          <p:cNvSpPr txBox="1"/>
          <p:nvPr/>
        </p:nvSpPr>
        <p:spPr>
          <a:xfrm>
            <a:off x="1318260" y="3513846"/>
            <a:ext cx="19864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*CAS</a:t>
            </a:r>
            <a:r>
              <a:rPr lang="ko-KR" altLang="en-US" sz="800" dirty="0"/>
              <a:t>번호</a:t>
            </a:r>
            <a:r>
              <a:rPr lang="en-US" altLang="ko-KR" sz="800" dirty="0"/>
              <a:t>: </a:t>
            </a:r>
            <a:r>
              <a:rPr lang="ko-KR" altLang="en-US" sz="800" dirty="0"/>
              <a:t>화학물질에 부여한 고유번호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46C38C-2EB9-4FEF-9D13-DE0B3504661A}"/>
              </a:ext>
            </a:extLst>
          </p:cNvPr>
          <p:cNvSpPr txBox="1"/>
          <p:nvPr/>
        </p:nvSpPr>
        <p:spPr>
          <a:xfrm>
            <a:off x="1417242" y="2077439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표준질의문장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9534AC-64E1-4F20-B488-C41523A52A39}"/>
              </a:ext>
            </a:extLst>
          </p:cNvPr>
          <p:cNvSpPr txBox="1"/>
          <p:nvPr/>
        </p:nvSpPr>
        <p:spPr>
          <a:xfrm>
            <a:off x="1417242" y="2860875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비표준질의문장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5A7B238F-46AB-48B8-9998-CCF2D01572A1}"/>
              </a:ext>
            </a:extLst>
          </p:cNvPr>
          <p:cNvSpPr/>
          <p:nvPr/>
        </p:nvSpPr>
        <p:spPr>
          <a:xfrm>
            <a:off x="1318260" y="2062578"/>
            <a:ext cx="5143500" cy="64633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E244E096-ED6A-4437-A4B3-4C29C54D34C9}"/>
              </a:ext>
            </a:extLst>
          </p:cNvPr>
          <p:cNvSpPr/>
          <p:nvPr/>
        </p:nvSpPr>
        <p:spPr>
          <a:xfrm>
            <a:off x="1318260" y="2860875"/>
            <a:ext cx="5143500" cy="64633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순서도: 문서 15">
            <a:extLst>
              <a:ext uri="{FF2B5EF4-FFF2-40B4-BE49-F238E27FC236}">
                <a16:creationId xmlns:a16="http://schemas.microsoft.com/office/drawing/2014/main" id="{499981AF-D56D-4901-A794-9D83CFD094BE}"/>
              </a:ext>
            </a:extLst>
          </p:cNvPr>
          <p:cNvSpPr/>
          <p:nvPr/>
        </p:nvSpPr>
        <p:spPr>
          <a:xfrm>
            <a:off x="7612224" y="1962989"/>
            <a:ext cx="2145895" cy="837361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r>
              <a:rPr lang="en-US" altLang="ko-KR" sz="1000" dirty="0">
                <a:solidFill>
                  <a:schemeClr val="tx1"/>
                </a:solidFill>
              </a:rPr>
              <a:t>SELECT * FROM database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</a:p>
          <a:p>
            <a:pPr algn="ctr" latinLnBrk="1"/>
            <a:r>
              <a:rPr lang="en-US" altLang="ko-KR" sz="1000" dirty="0">
                <a:solidFill>
                  <a:schemeClr val="tx1"/>
                </a:solidFill>
              </a:rPr>
              <a:t>WHERE CAS</a:t>
            </a:r>
            <a:r>
              <a:rPr lang="ko-KR" altLang="en-US" sz="1000" dirty="0">
                <a:solidFill>
                  <a:schemeClr val="tx1"/>
                </a:solidFill>
              </a:rPr>
              <a:t>번호 </a:t>
            </a:r>
            <a:r>
              <a:rPr lang="en-US" altLang="ko-KR" sz="1000" dirty="0">
                <a:solidFill>
                  <a:schemeClr val="tx1"/>
                </a:solidFill>
              </a:rPr>
              <a:t>LIKE '%71%' </a:t>
            </a:r>
          </a:p>
          <a:p>
            <a:pPr algn="ctr" latinLnBrk="1"/>
            <a:r>
              <a:rPr lang="en-US" altLang="ko-KR" sz="1000" dirty="0">
                <a:solidFill>
                  <a:schemeClr val="tx1"/>
                </a:solidFill>
              </a:rPr>
              <a:t>ORDER BY </a:t>
            </a:r>
            <a:r>
              <a:rPr lang="ko-KR" altLang="en-US" sz="1000" dirty="0">
                <a:solidFill>
                  <a:schemeClr val="tx1"/>
                </a:solidFill>
              </a:rPr>
              <a:t>개정일 </a:t>
            </a:r>
            <a:r>
              <a:rPr lang="en-US" altLang="ko-KR" sz="1000" dirty="0">
                <a:solidFill>
                  <a:schemeClr val="tx1"/>
                </a:solidFill>
              </a:rPr>
              <a:t>ASC;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E2A5D63-15DA-4193-A795-019472E40E47}"/>
              </a:ext>
            </a:extLst>
          </p:cNvPr>
          <p:cNvCxnSpPr>
            <a:cxnSpLocks/>
            <a:stCxn id="13" idx="3"/>
            <a:endCxn id="16" idx="1"/>
          </p:cNvCxnSpPr>
          <p:nvPr/>
        </p:nvCxnSpPr>
        <p:spPr>
          <a:xfrm flipV="1">
            <a:off x="6461760" y="2381670"/>
            <a:ext cx="1150464" cy="4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그림 29">
            <a:extLst>
              <a:ext uri="{FF2B5EF4-FFF2-40B4-BE49-F238E27FC236}">
                <a16:creationId xmlns:a16="http://schemas.microsoft.com/office/drawing/2014/main" id="{9EF334FA-C31D-4FCF-B4B0-8A22E085B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629" y="5020881"/>
            <a:ext cx="5939084" cy="1349402"/>
          </a:xfrm>
          <a:prstGeom prst="rect">
            <a:avLst/>
          </a:prstGeom>
        </p:spPr>
      </p:pic>
      <p:sp>
        <p:nvSpPr>
          <p:cNvPr id="39" name="직사각형 38">
            <a:extLst>
              <a:ext uri="{FF2B5EF4-FFF2-40B4-BE49-F238E27FC236}">
                <a16:creationId xmlns:a16="http://schemas.microsoft.com/office/drawing/2014/main" id="{EB0BDCD3-92E8-4B46-ADBA-3A0A7F85FAD9}"/>
              </a:ext>
            </a:extLst>
          </p:cNvPr>
          <p:cNvSpPr/>
          <p:nvPr/>
        </p:nvSpPr>
        <p:spPr>
          <a:xfrm>
            <a:off x="7997514" y="3611454"/>
            <a:ext cx="1375313" cy="506883"/>
          </a:xfrm>
          <a:prstGeom prst="rect">
            <a:avLst/>
          </a:prstGeom>
          <a:noFill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프로세스</a:t>
            </a:r>
          </a:p>
        </p:txBody>
      </p:sp>
      <p:sp>
        <p:nvSpPr>
          <p:cNvPr id="40" name="순서도: 자기 디스크 39">
            <a:extLst>
              <a:ext uri="{FF2B5EF4-FFF2-40B4-BE49-F238E27FC236}">
                <a16:creationId xmlns:a16="http://schemas.microsoft.com/office/drawing/2014/main" id="{F72A6B13-F1FF-43A4-8C2C-EC51D5DAFD6E}"/>
              </a:ext>
            </a:extLst>
          </p:cNvPr>
          <p:cNvSpPr/>
          <p:nvPr/>
        </p:nvSpPr>
        <p:spPr>
          <a:xfrm>
            <a:off x="10540317" y="3611454"/>
            <a:ext cx="1198196" cy="506883"/>
          </a:xfrm>
          <a:prstGeom prst="flowChartMagneticDisk">
            <a:avLst/>
          </a:prstGeom>
          <a:noFill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데이터베이스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5DE86FDD-BAB6-497D-AC49-C6E4F27C3803}"/>
              </a:ext>
            </a:extLst>
          </p:cNvPr>
          <p:cNvCxnSpPr/>
          <p:nvPr/>
        </p:nvCxnSpPr>
        <p:spPr>
          <a:xfrm>
            <a:off x="8685170" y="3031198"/>
            <a:ext cx="0" cy="397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93ACF922-2616-4EE7-85A4-51EFD33FB828}"/>
              </a:ext>
            </a:extLst>
          </p:cNvPr>
          <p:cNvCxnSpPr/>
          <p:nvPr/>
        </p:nvCxnSpPr>
        <p:spPr>
          <a:xfrm flipH="1">
            <a:off x="9648825" y="3864895"/>
            <a:ext cx="6953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3C2C2AE3-351E-4E97-9977-C28EBB66ABE0}"/>
              </a:ext>
            </a:extLst>
          </p:cNvPr>
          <p:cNvCxnSpPr/>
          <p:nvPr/>
        </p:nvCxnSpPr>
        <p:spPr>
          <a:xfrm>
            <a:off x="8685170" y="4305300"/>
            <a:ext cx="0" cy="438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0C9BD83-D8A5-D754-5EC9-D2A1267D0880}"/>
              </a:ext>
            </a:extLst>
          </p:cNvPr>
          <p:cNvSpPr txBox="1"/>
          <p:nvPr/>
        </p:nvSpPr>
        <p:spPr>
          <a:xfrm>
            <a:off x="11857657" y="6445507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3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938936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047BDBD-7379-497E-A05B-E9D6B7CC75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804273"/>
              </p:ext>
            </p:extLst>
          </p:nvPr>
        </p:nvGraphicFramePr>
        <p:xfrm>
          <a:off x="46844" y="4627998"/>
          <a:ext cx="7056633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526">
                  <a:extLst>
                    <a:ext uri="{9D8B030D-6E8A-4147-A177-3AD203B41FA5}">
                      <a16:colId xmlns:a16="http://schemas.microsoft.com/office/drawing/2014/main" val="1963920097"/>
                    </a:ext>
                  </a:extLst>
                </a:gridCol>
                <a:gridCol w="1836997">
                  <a:extLst>
                    <a:ext uri="{9D8B030D-6E8A-4147-A177-3AD203B41FA5}">
                      <a16:colId xmlns:a16="http://schemas.microsoft.com/office/drawing/2014/main" val="888795744"/>
                    </a:ext>
                  </a:extLst>
                </a:gridCol>
                <a:gridCol w="1516380">
                  <a:extLst>
                    <a:ext uri="{9D8B030D-6E8A-4147-A177-3AD203B41FA5}">
                      <a16:colId xmlns:a16="http://schemas.microsoft.com/office/drawing/2014/main" val="949320744"/>
                    </a:ext>
                  </a:extLst>
                </a:gridCol>
                <a:gridCol w="2890730">
                  <a:extLst>
                    <a:ext uri="{9D8B030D-6E8A-4147-A177-3AD203B41FA5}">
                      <a16:colId xmlns:a16="http://schemas.microsoft.com/office/drawing/2014/main" val="643325331"/>
                    </a:ext>
                  </a:extLst>
                </a:gridCol>
              </a:tblGrid>
              <a:tr h="3225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Standard term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/>
                        <a:t>Query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표준질의문장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Description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8646183"/>
                  </a:ext>
                </a:extLst>
              </a:tr>
              <a:tr h="1954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CAS</a:t>
                      </a:r>
                      <a:r>
                        <a:rPr lang="ko-KR" altLang="en-US" sz="800" dirty="0"/>
                        <a:t>번호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SELECT * FROM database</a:t>
                      </a:r>
                      <a:r>
                        <a:rPr lang="ko-KR" altLang="en-US" sz="800" dirty="0"/>
                        <a:t> </a:t>
                      </a:r>
                    </a:p>
                    <a:p>
                      <a:pPr latinLnBrk="1"/>
                      <a:r>
                        <a:rPr lang="en-US" altLang="ko-KR" sz="800" dirty="0"/>
                        <a:t>WHERE CAS</a:t>
                      </a:r>
                      <a:r>
                        <a:rPr lang="ko-KR" altLang="en-US" sz="800" dirty="0"/>
                        <a:t>번호 </a:t>
                      </a:r>
                      <a:r>
                        <a:rPr lang="en-US" altLang="ko-KR" sz="800" dirty="0"/>
                        <a:t>LIKE '%71%' </a:t>
                      </a:r>
                    </a:p>
                    <a:p>
                      <a:pPr latinLnBrk="1"/>
                      <a:r>
                        <a:rPr lang="en-US" altLang="ko-KR" sz="800" dirty="0"/>
                        <a:t>ORDER BY </a:t>
                      </a:r>
                      <a:r>
                        <a:rPr lang="ko-KR" altLang="en-US" sz="800" dirty="0"/>
                        <a:t>개정일 </a:t>
                      </a:r>
                      <a:r>
                        <a:rPr lang="en-US" altLang="ko-KR" sz="800" dirty="0"/>
                        <a:t>ASC;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"CAS</a:t>
                      </a:r>
                      <a:r>
                        <a:rPr lang="ko-KR" altLang="en-US" sz="800" dirty="0" err="1"/>
                        <a:t>번호중</a:t>
                      </a:r>
                      <a:r>
                        <a:rPr lang="ko-KR" altLang="en-US" sz="800" dirty="0"/>
                        <a:t> </a:t>
                      </a:r>
                      <a:r>
                        <a:rPr lang="en-US" altLang="ko-KR" sz="800" dirty="0"/>
                        <a:t>71</a:t>
                      </a:r>
                      <a:r>
                        <a:rPr lang="ko-KR" altLang="en-US" sz="800" dirty="0"/>
                        <a:t>이 포함되어 있는 화학물질을 개정일 오름차순으로 정렬해서 보여줘</a:t>
                      </a:r>
                      <a:r>
                        <a:rPr lang="en-US" altLang="ko-KR" sz="800" dirty="0"/>
                        <a:t>"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/>
                        <a:t>화학적 동질성을 갖는 물질에 대하여 미국 </a:t>
                      </a:r>
                      <a:r>
                        <a:rPr lang="ko-KR" altLang="en-US" sz="800" dirty="0" err="1"/>
                        <a:t>화학회</a:t>
                      </a:r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化學會</a:t>
                      </a:r>
                      <a:r>
                        <a:rPr lang="en-US" altLang="ko-KR" sz="800" dirty="0"/>
                        <a:t>)</a:t>
                      </a:r>
                      <a:r>
                        <a:rPr lang="ko-KR" altLang="en-US" sz="800" dirty="0"/>
                        <a:t>에서 부여한 고유 번호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310710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7EE16C4-4D99-4F56-AFCF-6BBEE3FCED60}"/>
              </a:ext>
            </a:extLst>
          </p:cNvPr>
          <p:cNvSpPr txBox="1"/>
          <p:nvPr/>
        </p:nvSpPr>
        <p:spPr>
          <a:xfrm>
            <a:off x="0" y="4303448"/>
            <a:ext cx="27526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표준질의문장 </a:t>
            </a:r>
            <a:r>
              <a:rPr lang="en-US" altLang="ko-KR" sz="1200" b="1" dirty="0"/>
              <a:t>- SQL</a:t>
            </a:r>
            <a:r>
              <a:rPr lang="ko-KR" altLang="en-US" sz="1200" b="1" dirty="0"/>
              <a:t>쿼리 쌍</a:t>
            </a:r>
            <a:r>
              <a:rPr lang="ko-KR" altLang="en-US" sz="1200" dirty="0"/>
              <a:t> 데이터셋</a:t>
            </a:r>
          </a:p>
        </p:txBody>
      </p:sp>
      <p:sp>
        <p:nvSpPr>
          <p:cNvPr id="8" name="순서도: 문서 7">
            <a:extLst>
              <a:ext uri="{FF2B5EF4-FFF2-40B4-BE49-F238E27FC236}">
                <a16:creationId xmlns:a16="http://schemas.microsoft.com/office/drawing/2014/main" id="{4412DC0E-723D-472F-8A71-C95DCC88A890}"/>
              </a:ext>
            </a:extLst>
          </p:cNvPr>
          <p:cNvSpPr/>
          <p:nvPr/>
        </p:nvSpPr>
        <p:spPr>
          <a:xfrm>
            <a:off x="894569" y="2849562"/>
            <a:ext cx="2070913" cy="888603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표준질의문장의 </a:t>
            </a:r>
            <a:r>
              <a:rPr lang="en-US" altLang="ko-KR" sz="1300" dirty="0">
                <a:solidFill>
                  <a:schemeClr val="tx1"/>
                </a:solidFill>
              </a:rPr>
              <a:t>SQL</a:t>
            </a:r>
            <a:r>
              <a:rPr lang="ko-KR" altLang="en-US" sz="1300" dirty="0">
                <a:solidFill>
                  <a:schemeClr val="tx1"/>
                </a:solidFill>
              </a:rPr>
              <a:t>쿼리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0A68A26-9902-46B4-A29C-B606514E5D0C}"/>
              </a:ext>
            </a:extLst>
          </p:cNvPr>
          <p:cNvCxnSpPr>
            <a:cxnSpLocks/>
          </p:cNvCxnSpPr>
          <p:nvPr/>
        </p:nvCxnSpPr>
        <p:spPr>
          <a:xfrm flipV="1">
            <a:off x="3557476" y="3126727"/>
            <a:ext cx="881174" cy="5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순서도: 자기 디스크 9">
            <a:extLst>
              <a:ext uri="{FF2B5EF4-FFF2-40B4-BE49-F238E27FC236}">
                <a16:creationId xmlns:a16="http://schemas.microsoft.com/office/drawing/2014/main" id="{BD193AD2-2B90-4888-A666-680B41E0DF41}"/>
              </a:ext>
            </a:extLst>
          </p:cNvPr>
          <p:cNvSpPr/>
          <p:nvPr/>
        </p:nvSpPr>
        <p:spPr>
          <a:xfrm>
            <a:off x="5294714" y="1093653"/>
            <a:ext cx="1591112" cy="888603"/>
          </a:xfrm>
          <a:prstGeom prst="flowChartMagneticDisk">
            <a:avLst/>
          </a:prstGeom>
          <a:noFill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i="1" dirty="0">
                <a:solidFill>
                  <a:schemeClr val="tx1"/>
                </a:solidFill>
              </a:rPr>
              <a:t>RAG</a:t>
            </a:r>
            <a:endParaRPr lang="ko-KR" altLang="en-US" i="1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FF14C9-37B7-4ADC-AF95-BCBCDB2FD062}"/>
              </a:ext>
            </a:extLst>
          </p:cNvPr>
          <p:cNvSpPr txBox="1"/>
          <p:nvPr/>
        </p:nvSpPr>
        <p:spPr>
          <a:xfrm>
            <a:off x="4694300" y="823656"/>
            <a:ext cx="27919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표준질의문장 데이터셋의 </a:t>
            </a:r>
            <a:r>
              <a:rPr lang="en-US" altLang="ko-KR" sz="1000" dirty="0"/>
              <a:t>Description</a:t>
            </a:r>
            <a:r>
              <a:rPr lang="ko-KR" altLang="en-US" sz="1000" dirty="0"/>
              <a:t>을 참조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DB9DE8D-5140-44F3-A7AF-F07EE07257F1}"/>
              </a:ext>
            </a:extLst>
          </p:cNvPr>
          <p:cNvSpPr/>
          <p:nvPr/>
        </p:nvSpPr>
        <p:spPr>
          <a:xfrm>
            <a:off x="5029846" y="2837091"/>
            <a:ext cx="2132307" cy="888603"/>
          </a:xfrm>
          <a:prstGeom prst="rect">
            <a:avLst/>
          </a:prstGeom>
          <a:noFill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SQL2TEXT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3EDA158-2F92-4CBD-B512-DDFEF6FF61FB}"/>
              </a:ext>
            </a:extLst>
          </p:cNvPr>
          <p:cNvCxnSpPr>
            <a:cxnSpLocks/>
          </p:cNvCxnSpPr>
          <p:nvPr/>
        </p:nvCxnSpPr>
        <p:spPr>
          <a:xfrm>
            <a:off x="6090270" y="2085975"/>
            <a:ext cx="0" cy="347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8C6FDB0-D56B-41B4-B240-12AB6B8A9734}"/>
              </a:ext>
            </a:extLst>
          </p:cNvPr>
          <p:cNvCxnSpPr/>
          <p:nvPr/>
        </p:nvCxnSpPr>
        <p:spPr>
          <a:xfrm>
            <a:off x="7683260" y="3131781"/>
            <a:ext cx="647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순서도: 문서 19">
            <a:extLst>
              <a:ext uri="{FF2B5EF4-FFF2-40B4-BE49-F238E27FC236}">
                <a16:creationId xmlns:a16="http://schemas.microsoft.com/office/drawing/2014/main" id="{50A26ACB-09CA-41C6-A971-86190DEFAA2D}"/>
              </a:ext>
            </a:extLst>
          </p:cNvPr>
          <p:cNvSpPr/>
          <p:nvPr/>
        </p:nvSpPr>
        <p:spPr>
          <a:xfrm>
            <a:off x="9415279" y="2396932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순서도: 문서 20">
            <a:extLst>
              <a:ext uri="{FF2B5EF4-FFF2-40B4-BE49-F238E27FC236}">
                <a16:creationId xmlns:a16="http://schemas.microsoft.com/office/drawing/2014/main" id="{A50EC14A-938E-4998-BD28-27AB9C0F4251}"/>
              </a:ext>
            </a:extLst>
          </p:cNvPr>
          <p:cNvSpPr/>
          <p:nvPr/>
        </p:nvSpPr>
        <p:spPr>
          <a:xfrm>
            <a:off x="9343392" y="2434144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순서도: 문서 21">
            <a:extLst>
              <a:ext uri="{FF2B5EF4-FFF2-40B4-BE49-F238E27FC236}">
                <a16:creationId xmlns:a16="http://schemas.microsoft.com/office/drawing/2014/main" id="{009AA20E-E9F6-4131-8843-2F79C6D50D98}"/>
              </a:ext>
            </a:extLst>
          </p:cNvPr>
          <p:cNvSpPr/>
          <p:nvPr/>
        </p:nvSpPr>
        <p:spPr>
          <a:xfrm>
            <a:off x="9271505" y="2486184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순서도: 문서 22">
            <a:extLst>
              <a:ext uri="{FF2B5EF4-FFF2-40B4-BE49-F238E27FC236}">
                <a16:creationId xmlns:a16="http://schemas.microsoft.com/office/drawing/2014/main" id="{26C79174-2F6B-4BC6-A374-90375E9DD1AB}"/>
              </a:ext>
            </a:extLst>
          </p:cNvPr>
          <p:cNvSpPr/>
          <p:nvPr/>
        </p:nvSpPr>
        <p:spPr>
          <a:xfrm>
            <a:off x="9199618" y="2538224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순서도: 문서 29">
            <a:extLst>
              <a:ext uri="{FF2B5EF4-FFF2-40B4-BE49-F238E27FC236}">
                <a16:creationId xmlns:a16="http://schemas.microsoft.com/office/drawing/2014/main" id="{BD3F903A-F0C5-4E4B-B670-9CC5CED1B0FB}"/>
              </a:ext>
            </a:extLst>
          </p:cNvPr>
          <p:cNvSpPr/>
          <p:nvPr/>
        </p:nvSpPr>
        <p:spPr>
          <a:xfrm>
            <a:off x="9134833" y="2576399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순서도: 문서 30">
            <a:extLst>
              <a:ext uri="{FF2B5EF4-FFF2-40B4-BE49-F238E27FC236}">
                <a16:creationId xmlns:a16="http://schemas.microsoft.com/office/drawing/2014/main" id="{C7421F67-4520-412F-9DA4-B26CB812AA68}"/>
              </a:ext>
            </a:extLst>
          </p:cNvPr>
          <p:cNvSpPr/>
          <p:nvPr/>
        </p:nvSpPr>
        <p:spPr>
          <a:xfrm>
            <a:off x="9062946" y="2613611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순서도: 문서 31">
            <a:extLst>
              <a:ext uri="{FF2B5EF4-FFF2-40B4-BE49-F238E27FC236}">
                <a16:creationId xmlns:a16="http://schemas.microsoft.com/office/drawing/2014/main" id="{D6CB28E9-0177-4699-8582-2D3F97C7C5F8}"/>
              </a:ext>
            </a:extLst>
          </p:cNvPr>
          <p:cNvSpPr/>
          <p:nvPr/>
        </p:nvSpPr>
        <p:spPr>
          <a:xfrm>
            <a:off x="8991059" y="2665651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순서도: 문서 32">
            <a:extLst>
              <a:ext uri="{FF2B5EF4-FFF2-40B4-BE49-F238E27FC236}">
                <a16:creationId xmlns:a16="http://schemas.microsoft.com/office/drawing/2014/main" id="{1260F15D-E487-4237-9F18-BA70B1809BF9}"/>
              </a:ext>
            </a:extLst>
          </p:cNvPr>
          <p:cNvSpPr/>
          <p:nvPr/>
        </p:nvSpPr>
        <p:spPr>
          <a:xfrm>
            <a:off x="8926274" y="2717691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순서도: 문서 33">
            <a:extLst>
              <a:ext uri="{FF2B5EF4-FFF2-40B4-BE49-F238E27FC236}">
                <a16:creationId xmlns:a16="http://schemas.microsoft.com/office/drawing/2014/main" id="{15F7DFD7-E24C-45DF-9118-BF9740D4BBC8}"/>
              </a:ext>
            </a:extLst>
          </p:cNvPr>
          <p:cNvSpPr/>
          <p:nvPr/>
        </p:nvSpPr>
        <p:spPr>
          <a:xfrm>
            <a:off x="8861489" y="2780030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순서도: 문서 23">
            <a:extLst>
              <a:ext uri="{FF2B5EF4-FFF2-40B4-BE49-F238E27FC236}">
                <a16:creationId xmlns:a16="http://schemas.microsoft.com/office/drawing/2014/main" id="{E6BDEE81-8EEB-4BA9-A7B9-C99A0BFB57C3}"/>
              </a:ext>
            </a:extLst>
          </p:cNvPr>
          <p:cNvSpPr/>
          <p:nvPr/>
        </p:nvSpPr>
        <p:spPr>
          <a:xfrm>
            <a:off x="8789603" y="2860108"/>
            <a:ext cx="2132306" cy="870185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비표준질의문장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04AB476-7E9F-4E48-975F-C481FCD758F9}"/>
              </a:ext>
            </a:extLst>
          </p:cNvPr>
          <p:cNvSpPr txBox="1"/>
          <p:nvPr/>
        </p:nvSpPr>
        <p:spPr>
          <a:xfrm>
            <a:off x="894569" y="2345566"/>
            <a:ext cx="1600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sz="800" dirty="0"/>
              <a:t>SELECT * FROM database</a:t>
            </a:r>
            <a:r>
              <a:rPr lang="ko-KR" altLang="en-US" sz="800" dirty="0"/>
              <a:t> </a:t>
            </a:r>
          </a:p>
          <a:p>
            <a:pPr latinLnBrk="1"/>
            <a:r>
              <a:rPr lang="en-US" altLang="ko-KR" sz="800" dirty="0"/>
              <a:t>WHERE CAS</a:t>
            </a:r>
            <a:r>
              <a:rPr lang="ko-KR" altLang="en-US" sz="800" dirty="0"/>
              <a:t>번호 </a:t>
            </a:r>
            <a:r>
              <a:rPr lang="en-US" altLang="ko-KR" sz="800" dirty="0"/>
              <a:t>LIKE '%71%' </a:t>
            </a:r>
          </a:p>
          <a:p>
            <a:pPr latinLnBrk="1"/>
            <a:r>
              <a:rPr lang="en-US" altLang="ko-KR" sz="800" dirty="0"/>
              <a:t>ORDER BY </a:t>
            </a:r>
            <a:r>
              <a:rPr lang="ko-KR" altLang="en-US" sz="800" dirty="0"/>
              <a:t>개정일 </a:t>
            </a:r>
            <a:r>
              <a:rPr lang="en-US" altLang="ko-KR" sz="800" dirty="0"/>
              <a:t>ASC;</a:t>
            </a:r>
          </a:p>
        </p:txBody>
      </p:sp>
      <p:graphicFrame>
        <p:nvGraphicFramePr>
          <p:cNvPr id="40" name="표 40">
            <a:extLst>
              <a:ext uri="{FF2B5EF4-FFF2-40B4-BE49-F238E27FC236}">
                <a16:creationId xmlns:a16="http://schemas.microsoft.com/office/drawing/2014/main" id="{C03A6E56-1019-47ED-BD82-364B1A4032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1649349"/>
              </p:ext>
            </p:extLst>
          </p:nvPr>
        </p:nvGraphicFramePr>
        <p:xfrm>
          <a:off x="8470049" y="4239378"/>
          <a:ext cx="3598050" cy="1529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8050">
                  <a:extLst>
                    <a:ext uri="{9D8B030D-6E8A-4147-A177-3AD203B41FA5}">
                      <a16:colId xmlns:a16="http://schemas.microsoft.com/office/drawing/2014/main" val="2188063730"/>
                    </a:ext>
                  </a:extLst>
                </a:gridCol>
              </a:tblGrid>
              <a:tr h="2406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chemeClr val="bg1"/>
                          </a:solidFill>
                        </a:rPr>
                        <a:t>비표준질의문장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4120407"/>
                  </a:ext>
                </a:extLst>
              </a:tr>
              <a:tr h="4159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"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음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…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그러니까 화학물질 테이블에서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CAS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번호에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71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이 포함된 걸 골라야 하는데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개정된 날짜 있잖아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그거를 빠른 순서대로 나열해주면 좋겠어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."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5150782"/>
                  </a:ext>
                </a:extLst>
              </a:tr>
              <a:tr h="4159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"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그냥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CAS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번호 중에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71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들어 있는 애들 리스트 좀 뽑아줘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그리고 개정일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?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그거 기준으로 가장 오래된 것부터 정렬하는 방식으로 하면 될 듯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."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8596381"/>
                  </a:ext>
                </a:extLst>
              </a:tr>
              <a:tr h="4159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"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화학물질을 찾는데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그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CAS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번호 안에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71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이라는 숫자가 어디든 들어 있는 애들만 뽑아주고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근데 개정일이 빠른 순서대로 좀 정리해서 보여줄 수 있어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?"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846471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6A46BB4F-D32C-426A-979F-82A78E2683FE}"/>
              </a:ext>
            </a:extLst>
          </p:cNvPr>
          <p:cNvSpPr txBox="1"/>
          <p:nvPr/>
        </p:nvSpPr>
        <p:spPr>
          <a:xfrm>
            <a:off x="8408084" y="3912675"/>
            <a:ext cx="19319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/>
              <a:t>비표준질의문장 </a:t>
            </a:r>
            <a:r>
              <a:rPr lang="ko-KR" altLang="en-US" sz="1200"/>
              <a:t>데이터셋</a:t>
            </a:r>
            <a:endParaRPr lang="ko-KR" altLang="en-US" sz="12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8FAEFB-7995-E6D6-3F02-2FE3A0FD63DC}"/>
              </a:ext>
            </a:extLst>
          </p:cNvPr>
          <p:cNvSpPr txBox="1"/>
          <p:nvPr/>
        </p:nvSpPr>
        <p:spPr>
          <a:xfrm>
            <a:off x="11857657" y="6445507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4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226327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6F5D31-10E4-3496-408B-58BE0B8E6D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27977559-1ED9-C0D2-71CC-4BD35D617BF8}"/>
              </a:ext>
            </a:extLst>
          </p:cNvPr>
          <p:cNvSpPr txBox="1"/>
          <p:nvPr/>
        </p:nvSpPr>
        <p:spPr>
          <a:xfrm>
            <a:off x="0" y="122549"/>
            <a:ext cx="11565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sql2text</a:t>
            </a:r>
            <a:endParaRPr lang="ko-KR" altLang="en-US" sz="20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DCB33E-1548-47D2-9394-EE902A786B74}"/>
              </a:ext>
            </a:extLst>
          </p:cNvPr>
          <p:cNvSpPr txBox="1"/>
          <p:nvPr/>
        </p:nvSpPr>
        <p:spPr>
          <a:xfrm>
            <a:off x="11857657" y="6445507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5</a:t>
            </a:r>
            <a:endParaRPr lang="ko-KR" altLang="en-US" sz="1200" b="1" dirty="0"/>
          </a:p>
        </p:txBody>
      </p:sp>
      <p:sp>
        <p:nvSpPr>
          <p:cNvPr id="4" name="순서도: 문서 3">
            <a:extLst>
              <a:ext uri="{FF2B5EF4-FFF2-40B4-BE49-F238E27FC236}">
                <a16:creationId xmlns:a16="http://schemas.microsoft.com/office/drawing/2014/main" id="{4B5DE520-B8F9-080E-6927-34E998E47330}"/>
              </a:ext>
            </a:extLst>
          </p:cNvPr>
          <p:cNvSpPr/>
          <p:nvPr/>
        </p:nvSpPr>
        <p:spPr>
          <a:xfrm>
            <a:off x="2697970" y="2472080"/>
            <a:ext cx="2070913" cy="888603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/>
            <a:r>
              <a:rPr lang="en-US" altLang="ko-KR" sz="1000" dirty="0">
                <a:solidFill>
                  <a:schemeClr val="tx1"/>
                </a:solidFill>
              </a:rPr>
              <a:t>"CAS</a:t>
            </a:r>
            <a:r>
              <a:rPr lang="ko-KR" altLang="en-US" sz="1000" dirty="0" err="1">
                <a:solidFill>
                  <a:schemeClr val="tx1"/>
                </a:solidFill>
              </a:rPr>
              <a:t>번호중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71</a:t>
            </a:r>
            <a:r>
              <a:rPr lang="ko-KR" altLang="en-US" sz="1000" dirty="0">
                <a:solidFill>
                  <a:schemeClr val="tx1"/>
                </a:solidFill>
              </a:rPr>
              <a:t>이 포함되어 있는 화학물질을 개정일 오름차순으로 정렬해서 보여줘</a:t>
            </a:r>
            <a:r>
              <a:rPr lang="en-US" altLang="ko-KR" sz="1000" dirty="0">
                <a:solidFill>
                  <a:schemeClr val="tx1"/>
                </a:solidFill>
              </a:rPr>
              <a:t>"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순서도: 문서 4">
            <a:extLst>
              <a:ext uri="{FF2B5EF4-FFF2-40B4-BE49-F238E27FC236}">
                <a16:creationId xmlns:a16="http://schemas.microsoft.com/office/drawing/2014/main" id="{B4C4D78A-7649-F4EF-D3E8-996CB35AEB0E}"/>
              </a:ext>
            </a:extLst>
          </p:cNvPr>
          <p:cNvSpPr/>
          <p:nvPr/>
        </p:nvSpPr>
        <p:spPr>
          <a:xfrm>
            <a:off x="7193770" y="1274431"/>
            <a:ext cx="2070913" cy="888603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b="0" dirty="0">
                <a:solidFill>
                  <a:schemeClr val="tx1"/>
                </a:solidFill>
              </a:rPr>
              <a:t>"</a:t>
            </a:r>
            <a:r>
              <a:rPr lang="ko-KR" altLang="en-US" sz="900" b="0" dirty="0">
                <a:solidFill>
                  <a:schemeClr val="tx1"/>
                </a:solidFill>
              </a:rPr>
              <a:t>음</a:t>
            </a:r>
            <a:r>
              <a:rPr lang="en-US" altLang="ko-KR" sz="900" b="0" dirty="0">
                <a:solidFill>
                  <a:schemeClr val="tx1"/>
                </a:solidFill>
              </a:rPr>
              <a:t>… </a:t>
            </a:r>
            <a:r>
              <a:rPr lang="ko-KR" altLang="en-US" sz="900" b="0" dirty="0">
                <a:solidFill>
                  <a:schemeClr val="tx1"/>
                </a:solidFill>
              </a:rPr>
              <a:t>그러니까 화학물질 테이블에서 </a:t>
            </a:r>
            <a:r>
              <a:rPr lang="en-US" altLang="ko-KR" sz="900" b="0" dirty="0">
                <a:solidFill>
                  <a:schemeClr val="tx1"/>
                </a:solidFill>
              </a:rPr>
              <a:t>CAS</a:t>
            </a:r>
            <a:r>
              <a:rPr lang="ko-KR" altLang="en-US" sz="900" b="0" dirty="0">
                <a:solidFill>
                  <a:schemeClr val="tx1"/>
                </a:solidFill>
              </a:rPr>
              <a:t>번호에 </a:t>
            </a:r>
            <a:r>
              <a:rPr lang="en-US" altLang="ko-KR" sz="900" b="0" dirty="0">
                <a:solidFill>
                  <a:schemeClr val="tx1"/>
                </a:solidFill>
              </a:rPr>
              <a:t>71</a:t>
            </a:r>
            <a:r>
              <a:rPr lang="ko-KR" altLang="en-US" sz="900" b="0" dirty="0">
                <a:solidFill>
                  <a:schemeClr val="tx1"/>
                </a:solidFill>
              </a:rPr>
              <a:t>이 포함된 걸 골라야 하는데</a:t>
            </a:r>
            <a:r>
              <a:rPr lang="en-US" altLang="ko-KR" sz="900" b="0" dirty="0">
                <a:solidFill>
                  <a:schemeClr val="tx1"/>
                </a:solidFill>
              </a:rPr>
              <a:t>, </a:t>
            </a:r>
            <a:r>
              <a:rPr lang="ko-KR" altLang="en-US" sz="900" b="0" dirty="0">
                <a:solidFill>
                  <a:schemeClr val="tx1"/>
                </a:solidFill>
              </a:rPr>
              <a:t>개정된 날짜 있잖아</a:t>
            </a:r>
            <a:r>
              <a:rPr lang="en-US" altLang="ko-KR" sz="900" b="0" dirty="0">
                <a:solidFill>
                  <a:schemeClr val="tx1"/>
                </a:solidFill>
              </a:rPr>
              <a:t>, </a:t>
            </a:r>
            <a:r>
              <a:rPr lang="ko-KR" altLang="en-US" sz="900" b="0" dirty="0">
                <a:solidFill>
                  <a:schemeClr val="tx1"/>
                </a:solidFill>
              </a:rPr>
              <a:t>그거를 빠른 순서대로 나열해주면 좋겠어</a:t>
            </a:r>
            <a:r>
              <a:rPr lang="en-US" altLang="ko-KR" sz="900" b="0" dirty="0">
                <a:solidFill>
                  <a:schemeClr val="tx1"/>
                </a:solidFill>
              </a:rPr>
              <a:t>."</a:t>
            </a:r>
            <a:endParaRPr lang="ko-KR" altLang="en-US" sz="900" b="0" dirty="0">
              <a:solidFill>
                <a:schemeClr val="tx1"/>
              </a:solidFill>
            </a:endParaRPr>
          </a:p>
        </p:txBody>
      </p:sp>
      <p:sp>
        <p:nvSpPr>
          <p:cNvPr id="8" name="순서도: 문서 7">
            <a:extLst>
              <a:ext uri="{FF2B5EF4-FFF2-40B4-BE49-F238E27FC236}">
                <a16:creationId xmlns:a16="http://schemas.microsoft.com/office/drawing/2014/main" id="{4040D823-AFCE-2467-46BA-CE2B8D85AA78}"/>
              </a:ext>
            </a:extLst>
          </p:cNvPr>
          <p:cNvSpPr/>
          <p:nvPr/>
        </p:nvSpPr>
        <p:spPr>
          <a:xfrm>
            <a:off x="7193770" y="2366631"/>
            <a:ext cx="2070913" cy="888603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b="0" dirty="0">
                <a:solidFill>
                  <a:schemeClr val="tx1"/>
                </a:solidFill>
              </a:rPr>
              <a:t>"</a:t>
            </a:r>
            <a:r>
              <a:rPr lang="ko-KR" altLang="en-US" sz="900" b="0" dirty="0">
                <a:solidFill>
                  <a:schemeClr val="tx1"/>
                </a:solidFill>
              </a:rPr>
              <a:t>그냥 </a:t>
            </a:r>
            <a:r>
              <a:rPr lang="en-US" altLang="ko-KR" sz="900" b="0" dirty="0">
                <a:solidFill>
                  <a:schemeClr val="tx1"/>
                </a:solidFill>
              </a:rPr>
              <a:t>CAS </a:t>
            </a:r>
            <a:r>
              <a:rPr lang="ko-KR" altLang="en-US" sz="900" b="0" dirty="0">
                <a:solidFill>
                  <a:schemeClr val="tx1"/>
                </a:solidFill>
              </a:rPr>
              <a:t>번호 중에 </a:t>
            </a:r>
            <a:r>
              <a:rPr lang="en-US" altLang="ko-KR" sz="900" b="0" dirty="0">
                <a:solidFill>
                  <a:schemeClr val="tx1"/>
                </a:solidFill>
              </a:rPr>
              <a:t>71 </a:t>
            </a:r>
            <a:r>
              <a:rPr lang="ko-KR" altLang="en-US" sz="900" b="0" dirty="0">
                <a:solidFill>
                  <a:schemeClr val="tx1"/>
                </a:solidFill>
              </a:rPr>
              <a:t>들어 있는 애들 리스트 좀 뽑아줘</a:t>
            </a:r>
            <a:r>
              <a:rPr lang="en-US" altLang="ko-KR" sz="900" b="0" dirty="0">
                <a:solidFill>
                  <a:schemeClr val="tx1"/>
                </a:solidFill>
              </a:rPr>
              <a:t>. </a:t>
            </a:r>
            <a:r>
              <a:rPr lang="ko-KR" altLang="en-US" sz="900" b="0" dirty="0">
                <a:solidFill>
                  <a:schemeClr val="tx1"/>
                </a:solidFill>
              </a:rPr>
              <a:t>그리고 개정일</a:t>
            </a:r>
            <a:r>
              <a:rPr lang="en-US" altLang="ko-KR" sz="900" b="0" dirty="0">
                <a:solidFill>
                  <a:schemeClr val="tx1"/>
                </a:solidFill>
              </a:rPr>
              <a:t>? </a:t>
            </a:r>
            <a:r>
              <a:rPr lang="ko-KR" altLang="en-US" sz="900" b="0" dirty="0">
                <a:solidFill>
                  <a:schemeClr val="tx1"/>
                </a:solidFill>
              </a:rPr>
              <a:t>그거 기준으로 가장 오래된 것부터 정렬하는 방식으로 하면 될 듯</a:t>
            </a:r>
            <a:r>
              <a:rPr lang="en-US" altLang="ko-KR" sz="900" b="0" dirty="0">
                <a:solidFill>
                  <a:schemeClr val="tx1"/>
                </a:solidFill>
              </a:rPr>
              <a:t>."</a:t>
            </a:r>
            <a:endParaRPr lang="ko-KR" altLang="en-US" sz="900" b="0" dirty="0">
              <a:solidFill>
                <a:schemeClr val="tx1"/>
              </a:solidFill>
            </a:endParaRPr>
          </a:p>
        </p:txBody>
      </p:sp>
      <p:sp>
        <p:nvSpPr>
          <p:cNvPr id="9" name="순서도: 문서 8">
            <a:extLst>
              <a:ext uri="{FF2B5EF4-FFF2-40B4-BE49-F238E27FC236}">
                <a16:creationId xmlns:a16="http://schemas.microsoft.com/office/drawing/2014/main" id="{7376F2BC-CE37-A6CB-5F7F-6C8B049380A7}"/>
              </a:ext>
            </a:extLst>
          </p:cNvPr>
          <p:cNvSpPr/>
          <p:nvPr/>
        </p:nvSpPr>
        <p:spPr>
          <a:xfrm>
            <a:off x="7193770" y="3861782"/>
            <a:ext cx="2070913" cy="888603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b="0" dirty="0">
                <a:solidFill>
                  <a:schemeClr val="tx1"/>
                </a:solidFill>
              </a:rPr>
              <a:t>"</a:t>
            </a:r>
            <a:r>
              <a:rPr lang="ko-KR" altLang="en-US" sz="900" b="0" dirty="0">
                <a:solidFill>
                  <a:schemeClr val="tx1"/>
                </a:solidFill>
              </a:rPr>
              <a:t>그냥 </a:t>
            </a:r>
            <a:r>
              <a:rPr lang="en-US" altLang="ko-KR" sz="900" b="0" dirty="0">
                <a:solidFill>
                  <a:schemeClr val="tx1"/>
                </a:solidFill>
              </a:rPr>
              <a:t>CAS </a:t>
            </a:r>
            <a:r>
              <a:rPr lang="ko-KR" altLang="en-US" sz="900" b="0" dirty="0">
                <a:solidFill>
                  <a:schemeClr val="tx1"/>
                </a:solidFill>
              </a:rPr>
              <a:t>번호 중에 </a:t>
            </a:r>
            <a:r>
              <a:rPr lang="en-US" altLang="ko-KR" sz="900" b="0" dirty="0">
                <a:solidFill>
                  <a:schemeClr val="tx1"/>
                </a:solidFill>
              </a:rPr>
              <a:t>71 </a:t>
            </a:r>
            <a:r>
              <a:rPr lang="ko-KR" altLang="en-US" sz="900" b="0" dirty="0">
                <a:solidFill>
                  <a:schemeClr val="tx1"/>
                </a:solidFill>
              </a:rPr>
              <a:t>들어 있는 애들 리스트 좀 뽑아줘</a:t>
            </a:r>
            <a:r>
              <a:rPr lang="en-US" altLang="ko-KR" sz="900" b="0" dirty="0">
                <a:solidFill>
                  <a:schemeClr val="tx1"/>
                </a:solidFill>
              </a:rPr>
              <a:t>. </a:t>
            </a:r>
            <a:r>
              <a:rPr lang="ko-KR" altLang="en-US" sz="900" b="0" dirty="0">
                <a:solidFill>
                  <a:schemeClr val="tx1"/>
                </a:solidFill>
              </a:rPr>
              <a:t>그리고 개정일</a:t>
            </a:r>
            <a:r>
              <a:rPr lang="en-US" altLang="ko-KR" sz="900" b="0" dirty="0">
                <a:solidFill>
                  <a:schemeClr val="tx1"/>
                </a:solidFill>
              </a:rPr>
              <a:t>? </a:t>
            </a:r>
            <a:r>
              <a:rPr lang="ko-KR" altLang="en-US" sz="900" b="0" dirty="0">
                <a:solidFill>
                  <a:schemeClr val="tx1"/>
                </a:solidFill>
              </a:rPr>
              <a:t>그거 기준으로 가장 오래된 것부터 정렬하는 방식으로 하면 될 듯</a:t>
            </a:r>
            <a:r>
              <a:rPr lang="en-US" altLang="ko-KR" sz="900" b="0" dirty="0">
                <a:solidFill>
                  <a:schemeClr val="tx1"/>
                </a:solidFill>
              </a:rPr>
              <a:t>."</a:t>
            </a:r>
            <a:endParaRPr lang="ko-KR" altLang="en-US" sz="900" b="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E2C10E-06DB-2AC8-995A-E43F288E812A}"/>
              </a:ext>
            </a:extLst>
          </p:cNvPr>
          <p:cNvSpPr txBox="1"/>
          <p:nvPr/>
        </p:nvSpPr>
        <p:spPr>
          <a:xfrm>
            <a:off x="8072305" y="3360683"/>
            <a:ext cx="461665" cy="29591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b="1" dirty="0"/>
              <a:t>…</a:t>
            </a:r>
            <a:endParaRPr lang="ko-KR" altLang="en-US" b="1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4ECC847-15B6-A6F6-B450-55CC3B9FBCDE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4768883" y="1718733"/>
            <a:ext cx="2424887" cy="11976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5F0287A-1898-9BB8-D6E4-A491EA79D7CA}"/>
              </a:ext>
            </a:extLst>
          </p:cNvPr>
          <p:cNvCxnSpPr>
            <a:stCxn id="4" idx="3"/>
            <a:endCxn id="8" idx="1"/>
          </p:cNvCxnSpPr>
          <p:nvPr/>
        </p:nvCxnSpPr>
        <p:spPr>
          <a:xfrm flipV="1">
            <a:off x="4768883" y="2810933"/>
            <a:ext cx="2424887" cy="1054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F87B9DC7-ED9C-BDA3-4285-E46583407A6D}"/>
              </a:ext>
            </a:extLst>
          </p:cNvPr>
          <p:cNvCxnSpPr>
            <a:stCxn id="4" idx="3"/>
            <a:endCxn id="9" idx="1"/>
          </p:cNvCxnSpPr>
          <p:nvPr/>
        </p:nvCxnSpPr>
        <p:spPr>
          <a:xfrm>
            <a:off x="4768883" y="2916382"/>
            <a:ext cx="2424887" cy="13897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D41E0A1-8237-633E-3152-58C0EB81EE26}"/>
              </a:ext>
            </a:extLst>
          </p:cNvPr>
          <p:cNvSpPr txBox="1"/>
          <p:nvPr/>
        </p:nvSpPr>
        <p:spPr>
          <a:xfrm>
            <a:off x="2368056" y="5040812"/>
            <a:ext cx="74558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표준질의문장 </a:t>
            </a:r>
            <a:r>
              <a:rPr lang="en-US" altLang="ko-KR" sz="2000" b="1" dirty="0"/>
              <a:t>1</a:t>
            </a:r>
            <a:r>
              <a:rPr lang="ko-KR" altLang="en-US" sz="2000" b="1" dirty="0"/>
              <a:t>개와 생성된 </a:t>
            </a:r>
            <a:r>
              <a:rPr lang="en-US" altLang="ko-KR" sz="2000" b="1" dirty="0"/>
              <a:t>N</a:t>
            </a:r>
            <a:r>
              <a:rPr lang="ko-KR" altLang="en-US" sz="2000" b="1" dirty="0"/>
              <a:t>개의 비표준질의문장과 대응</a:t>
            </a:r>
            <a:r>
              <a:rPr lang="ko-KR" altLang="en-US" sz="2000" dirty="0"/>
              <a:t>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41698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순서도: 자기 디스크 10">
            <a:extLst>
              <a:ext uri="{FF2B5EF4-FFF2-40B4-BE49-F238E27FC236}">
                <a16:creationId xmlns:a16="http://schemas.microsoft.com/office/drawing/2014/main" id="{3C41BC82-4371-B842-F76D-67053839BD88}"/>
              </a:ext>
            </a:extLst>
          </p:cNvPr>
          <p:cNvSpPr/>
          <p:nvPr/>
        </p:nvSpPr>
        <p:spPr>
          <a:xfrm>
            <a:off x="1986103" y="4924739"/>
            <a:ext cx="1386373" cy="736441"/>
          </a:xfrm>
          <a:prstGeom prst="flowChartMagneticDisk">
            <a:avLst/>
          </a:prstGeom>
          <a:noFill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i="1" dirty="0">
                <a:solidFill>
                  <a:schemeClr val="tx1"/>
                </a:solidFill>
              </a:rPr>
              <a:t>표준질의문장</a:t>
            </a:r>
            <a:endParaRPr lang="en-US" altLang="ko-KR" sz="1000" i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i="1" dirty="0">
                <a:solidFill>
                  <a:schemeClr val="tx1"/>
                </a:solidFill>
              </a:rPr>
              <a:t>데이터셋 </a:t>
            </a:r>
            <a:endParaRPr lang="en-US" altLang="ko-KR" sz="1000" i="1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B9B793C-26CC-C1F5-831A-345912350386}"/>
              </a:ext>
            </a:extLst>
          </p:cNvPr>
          <p:cNvSpPr txBox="1"/>
          <p:nvPr/>
        </p:nvSpPr>
        <p:spPr>
          <a:xfrm>
            <a:off x="321733" y="266483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전체 구조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505C57-1325-E883-8B29-BF50C9E28725}"/>
              </a:ext>
            </a:extLst>
          </p:cNvPr>
          <p:cNvSpPr txBox="1"/>
          <p:nvPr/>
        </p:nvSpPr>
        <p:spPr>
          <a:xfrm>
            <a:off x="11857657" y="6445507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6</a:t>
            </a:r>
            <a:endParaRPr lang="ko-KR" altLang="en-US" sz="1200" b="1" dirty="0"/>
          </a:p>
        </p:txBody>
      </p:sp>
      <p:sp>
        <p:nvSpPr>
          <p:cNvPr id="3" name="순서도: 자기 디스크 2">
            <a:extLst>
              <a:ext uri="{FF2B5EF4-FFF2-40B4-BE49-F238E27FC236}">
                <a16:creationId xmlns:a16="http://schemas.microsoft.com/office/drawing/2014/main" id="{67497B06-66A1-DC3C-F43C-27DEF43DF924}"/>
              </a:ext>
            </a:extLst>
          </p:cNvPr>
          <p:cNvSpPr/>
          <p:nvPr/>
        </p:nvSpPr>
        <p:spPr>
          <a:xfrm>
            <a:off x="9176036" y="1070355"/>
            <a:ext cx="1386373" cy="736441"/>
          </a:xfrm>
          <a:prstGeom prst="flowChartMagneticDisk">
            <a:avLst/>
          </a:prstGeom>
          <a:noFill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i="1" dirty="0">
                <a:solidFill>
                  <a:schemeClr val="tx1"/>
                </a:solidFill>
              </a:rPr>
              <a:t>비표준질의문장 </a:t>
            </a:r>
            <a:endParaRPr lang="en-US" altLang="ko-KR" sz="1200" i="1" dirty="0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639758F-ADBF-9FB9-C5C2-0C000C1B0DF7}"/>
              </a:ext>
            </a:extLst>
          </p:cNvPr>
          <p:cNvCxnSpPr>
            <a:cxnSpLocks/>
          </p:cNvCxnSpPr>
          <p:nvPr/>
        </p:nvCxnSpPr>
        <p:spPr>
          <a:xfrm flipV="1">
            <a:off x="2679290" y="4147429"/>
            <a:ext cx="0" cy="336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1DADC86-AD6D-72E2-3E7B-A53FF1720575}"/>
              </a:ext>
            </a:extLst>
          </p:cNvPr>
          <p:cNvSpPr/>
          <p:nvPr/>
        </p:nvSpPr>
        <p:spPr>
          <a:xfrm>
            <a:off x="4892781" y="2949651"/>
            <a:ext cx="2132307" cy="888603"/>
          </a:xfrm>
          <a:prstGeom prst="rect">
            <a:avLst/>
          </a:prstGeom>
          <a:noFill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sql2text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35" name="순서도: 문서 34">
            <a:extLst>
              <a:ext uri="{FF2B5EF4-FFF2-40B4-BE49-F238E27FC236}">
                <a16:creationId xmlns:a16="http://schemas.microsoft.com/office/drawing/2014/main" id="{0D21D022-88ED-151F-D344-CE842BBABE08}"/>
              </a:ext>
            </a:extLst>
          </p:cNvPr>
          <p:cNvSpPr/>
          <p:nvPr/>
        </p:nvSpPr>
        <p:spPr>
          <a:xfrm>
            <a:off x="8912501" y="2530731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순서도: 문서 35">
            <a:extLst>
              <a:ext uri="{FF2B5EF4-FFF2-40B4-BE49-F238E27FC236}">
                <a16:creationId xmlns:a16="http://schemas.microsoft.com/office/drawing/2014/main" id="{76A233EB-66A2-5EF0-D792-14FB5EB9ADAB}"/>
              </a:ext>
            </a:extLst>
          </p:cNvPr>
          <p:cNvSpPr/>
          <p:nvPr/>
        </p:nvSpPr>
        <p:spPr>
          <a:xfrm>
            <a:off x="8840614" y="2567943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순서도: 문서 36">
            <a:extLst>
              <a:ext uri="{FF2B5EF4-FFF2-40B4-BE49-F238E27FC236}">
                <a16:creationId xmlns:a16="http://schemas.microsoft.com/office/drawing/2014/main" id="{7DDC720E-36DE-0409-308A-34206AD37E19}"/>
              </a:ext>
            </a:extLst>
          </p:cNvPr>
          <p:cNvSpPr/>
          <p:nvPr/>
        </p:nvSpPr>
        <p:spPr>
          <a:xfrm>
            <a:off x="8768727" y="2619983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순서도: 문서 37">
            <a:extLst>
              <a:ext uri="{FF2B5EF4-FFF2-40B4-BE49-F238E27FC236}">
                <a16:creationId xmlns:a16="http://schemas.microsoft.com/office/drawing/2014/main" id="{B995F21A-CB1B-C02D-0B96-509F9190E921}"/>
              </a:ext>
            </a:extLst>
          </p:cNvPr>
          <p:cNvSpPr/>
          <p:nvPr/>
        </p:nvSpPr>
        <p:spPr>
          <a:xfrm>
            <a:off x="8696840" y="2672023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순서도: 문서 38">
            <a:extLst>
              <a:ext uri="{FF2B5EF4-FFF2-40B4-BE49-F238E27FC236}">
                <a16:creationId xmlns:a16="http://schemas.microsoft.com/office/drawing/2014/main" id="{EE82F94E-E8B9-D6B5-6CB8-381DA255BD9E}"/>
              </a:ext>
            </a:extLst>
          </p:cNvPr>
          <p:cNvSpPr/>
          <p:nvPr/>
        </p:nvSpPr>
        <p:spPr>
          <a:xfrm>
            <a:off x="8632055" y="2710198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순서도: 문서 39">
            <a:extLst>
              <a:ext uri="{FF2B5EF4-FFF2-40B4-BE49-F238E27FC236}">
                <a16:creationId xmlns:a16="http://schemas.microsoft.com/office/drawing/2014/main" id="{8402F7EB-782F-02DF-D1B3-1A82CC74EC16}"/>
              </a:ext>
            </a:extLst>
          </p:cNvPr>
          <p:cNvSpPr/>
          <p:nvPr/>
        </p:nvSpPr>
        <p:spPr>
          <a:xfrm>
            <a:off x="8560168" y="2747410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순서도: 문서 40">
            <a:extLst>
              <a:ext uri="{FF2B5EF4-FFF2-40B4-BE49-F238E27FC236}">
                <a16:creationId xmlns:a16="http://schemas.microsoft.com/office/drawing/2014/main" id="{BE413858-D913-AD30-D734-3221282C938B}"/>
              </a:ext>
            </a:extLst>
          </p:cNvPr>
          <p:cNvSpPr/>
          <p:nvPr/>
        </p:nvSpPr>
        <p:spPr>
          <a:xfrm>
            <a:off x="8488281" y="2799450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순서도: 문서 41">
            <a:extLst>
              <a:ext uri="{FF2B5EF4-FFF2-40B4-BE49-F238E27FC236}">
                <a16:creationId xmlns:a16="http://schemas.microsoft.com/office/drawing/2014/main" id="{1D05AF93-C143-75BA-0545-D7340B9CB820}"/>
              </a:ext>
            </a:extLst>
          </p:cNvPr>
          <p:cNvSpPr/>
          <p:nvPr/>
        </p:nvSpPr>
        <p:spPr>
          <a:xfrm>
            <a:off x="8423496" y="2851490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순서도: 문서 42">
            <a:extLst>
              <a:ext uri="{FF2B5EF4-FFF2-40B4-BE49-F238E27FC236}">
                <a16:creationId xmlns:a16="http://schemas.microsoft.com/office/drawing/2014/main" id="{579E26CE-8CFE-E0C8-23DF-46347AB3FAAA}"/>
              </a:ext>
            </a:extLst>
          </p:cNvPr>
          <p:cNvSpPr/>
          <p:nvPr/>
        </p:nvSpPr>
        <p:spPr>
          <a:xfrm>
            <a:off x="8358711" y="2913829"/>
            <a:ext cx="2138913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순서도: 문서 43">
            <a:extLst>
              <a:ext uri="{FF2B5EF4-FFF2-40B4-BE49-F238E27FC236}">
                <a16:creationId xmlns:a16="http://schemas.microsoft.com/office/drawing/2014/main" id="{CE1320D1-C2A8-AB93-CB2B-940780E22C0A}"/>
              </a:ext>
            </a:extLst>
          </p:cNvPr>
          <p:cNvSpPr/>
          <p:nvPr/>
        </p:nvSpPr>
        <p:spPr>
          <a:xfrm>
            <a:off x="8286825" y="2993907"/>
            <a:ext cx="2132306" cy="870185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>
                <a:solidFill>
                  <a:schemeClr val="tx1"/>
                </a:solidFill>
              </a:rPr>
              <a:t>비표준질의문장</a:t>
            </a: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D931FE36-F6AA-6BF3-F6B0-DE6FF7853309}"/>
              </a:ext>
            </a:extLst>
          </p:cNvPr>
          <p:cNvCxnSpPr/>
          <p:nvPr/>
        </p:nvCxnSpPr>
        <p:spPr>
          <a:xfrm>
            <a:off x="3943230" y="3446303"/>
            <a:ext cx="6469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8340BAA2-1407-8607-C5A9-FEF690145075}"/>
              </a:ext>
            </a:extLst>
          </p:cNvPr>
          <p:cNvCxnSpPr/>
          <p:nvPr/>
        </p:nvCxnSpPr>
        <p:spPr>
          <a:xfrm>
            <a:off x="7244272" y="3469786"/>
            <a:ext cx="6469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B3B3FD0A-A689-BB93-DFFF-D4A8A7815344}"/>
              </a:ext>
            </a:extLst>
          </p:cNvPr>
          <p:cNvCxnSpPr/>
          <p:nvPr/>
        </p:nvCxnSpPr>
        <p:spPr>
          <a:xfrm flipV="1">
            <a:off x="9888983" y="1973094"/>
            <a:ext cx="0" cy="443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순서도: 문서 49">
            <a:extLst>
              <a:ext uri="{FF2B5EF4-FFF2-40B4-BE49-F238E27FC236}">
                <a16:creationId xmlns:a16="http://schemas.microsoft.com/office/drawing/2014/main" id="{57BDC1D1-D247-E664-7246-D567DC503AE6}"/>
              </a:ext>
            </a:extLst>
          </p:cNvPr>
          <p:cNvSpPr/>
          <p:nvPr/>
        </p:nvSpPr>
        <p:spPr>
          <a:xfrm>
            <a:off x="1674531" y="3064283"/>
            <a:ext cx="2070913" cy="888603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tx1"/>
                </a:solidFill>
              </a:rPr>
              <a:t>SQL</a:t>
            </a:r>
            <a:r>
              <a:rPr lang="ko-KR" altLang="en-US" sz="1300" dirty="0">
                <a:solidFill>
                  <a:schemeClr val="tx1"/>
                </a:solidFill>
              </a:rPr>
              <a:t>쿼리</a:t>
            </a:r>
          </a:p>
        </p:txBody>
      </p:sp>
      <p:sp>
        <p:nvSpPr>
          <p:cNvPr id="52" name="순서도: 자기 디스크 51">
            <a:extLst>
              <a:ext uri="{FF2B5EF4-FFF2-40B4-BE49-F238E27FC236}">
                <a16:creationId xmlns:a16="http://schemas.microsoft.com/office/drawing/2014/main" id="{C98C4FCC-252F-9C14-8C77-C0C04426AA65}"/>
              </a:ext>
            </a:extLst>
          </p:cNvPr>
          <p:cNvSpPr/>
          <p:nvPr/>
        </p:nvSpPr>
        <p:spPr>
          <a:xfrm>
            <a:off x="5265747" y="1317534"/>
            <a:ext cx="1386373" cy="736441"/>
          </a:xfrm>
          <a:prstGeom prst="flowChartMagneticDisk">
            <a:avLst/>
          </a:prstGeom>
          <a:noFill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i="1" dirty="0">
                <a:solidFill>
                  <a:schemeClr val="tx1"/>
                </a:solidFill>
              </a:rPr>
              <a:t>RAG</a:t>
            </a: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77091F2B-FA8E-86A9-CB88-050A811954D8}"/>
              </a:ext>
            </a:extLst>
          </p:cNvPr>
          <p:cNvCxnSpPr/>
          <p:nvPr/>
        </p:nvCxnSpPr>
        <p:spPr>
          <a:xfrm>
            <a:off x="5958933" y="2308086"/>
            <a:ext cx="0" cy="439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D4760F01-062D-A7FE-3B3F-7DF817D5D7E8}"/>
              </a:ext>
            </a:extLst>
          </p:cNvPr>
          <p:cNvSpPr txBox="1"/>
          <p:nvPr/>
        </p:nvSpPr>
        <p:spPr>
          <a:xfrm>
            <a:off x="4736172" y="992182"/>
            <a:ext cx="27919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표준질의문장 데이터셋의 </a:t>
            </a:r>
            <a:r>
              <a:rPr lang="en-US" altLang="ko-KR" sz="1000" dirty="0"/>
              <a:t>Description</a:t>
            </a:r>
            <a:r>
              <a:rPr lang="ko-KR" altLang="en-US" sz="1000" dirty="0"/>
              <a:t>을 참조</a:t>
            </a:r>
          </a:p>
        </p:txBody>
      </p:sp>
    </p:spTree>
    <p:extLst>
      <p:ext uri="{BB962C8B-B14F-4D97-AF65-F5344CB8AC3E}">
        <p14:creationId xmlns:p14="http://schemas.microsoft.com/office/powerpoint/2010/main" val="4055322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C5FD14-328F-54DC-C328-56F8EB3CDF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A6997136-E76F-5EEF-3FBB-30036EFA8307}"/>
              </a:ext>
            </a:extLst>
          </p:cNvPr>
          <p:cNvSpPr txBox="1"/>
          <p:nvPr/>
        </p:nvSpPr>
        <p:spPr>
          <a:xfrm>
            <a:off x="321733" y="266483"/>
            <a:ext cx="21900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Fine-tuning</a:t>
            </a:r>
            <a:r>
              <a:rPr lang="ko-KR" altLang="en-US" sz="2000" b="1" dirty="0"/>
              <a:t> 학습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B24500-3ACD-594B-E704-78DFFEF45DF7}"/>
              </a:ext>
            </a:extLst>
          </p:cNvPr>
          <p:cNvSpPr txBox="1"/>
          <p:nvPr/>
        </p:nvSpPr>
        <p:spPr>
          <a:xfrm>
            <a:off x="11857657" y="6445507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7</a:t>
            </a:r>
            <a:endParaRPr lang="ko-KR" altLang="en-US" sz="1200" b="1" dirty="0"/>
          </a:p>
        </p:txBody>
      </p:sp>
      <p:sp>
        <p:nvSpPr>
          <p:cNvPr id="4" name="순서도: 문서 3">
            <a:extLst>
              <a:ext uri="{FF2B5EF4-FFF2-40B4-BE49-F238E27FC236}">
                <a16:creationId xmlns:a16="http://schemas.microsoft.com/office/drawing/2014/main" id="{E1BD12A6-C031-F515-6F09-3030DD337F9B}"/>
              </a:ext>
            </a:extLst>
          </p:cNvPr>
          <p:cNvSpPr/>
          <p:nvPr/>
        </p:nvSpPr>
        <p:spPr>
          <a:xfrm>
            <a:off x="7670201" y="935639"/>
            <a:ext cx="1300356" cy="542053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/>
            <a:r>
              <a:rPr lang="en-US" altLang="ko-KR" sz="600" dirty="0">
                <a:solidFill>
                  <a:schemeClr val="tx1"/>
                </a:solidFill>
              </a:rPr>
              <a:t>"CAS</a:t>
            </a:r>
            <a:r>
              <a:rPr lang="ko-KR" altLang="en-US" sz="600" dirty="0" err="1">
                <a:solidFill>
                  <a:schemeClr val="tx1"/>
                </a:solidFill>
              </a:rPr>
              <a:t>번호중</a:t>
            </a:r>
            <a:r>
              <a:rPr lang="ko-KR" altLang="en-US" sz="600" dirty="0">
                <a:solidFill>
                  <a:schemeClr val="tx1"/>
                </a:solidFill>
              </a:rPr>
              <a:t> </a:t>
            </a:r>
            <a:r>
              <a:rPr lang="en-US" altLang="ko-KR" sz="600" dirty="0">
                <a:solidFill>
                  <a:schemeClr val="tx1"/>
                </a:solidFill>
              </a:rPr>
              <a:t>71</a:t>
            </a:r>
            <a:r>
              <a:rPr lang="ko-KR" altLang="en-US" sz="600" dirty="0">
                <a:solidFill>
                  <a:schemeClr val="tx1"/>
                </a:solidFill>
              </a:rPr>
              <a:t>이 포함되어 있는 화학물질을 개정일 오름차순으로 정렬해서 보여줘</a:t>
            </a:r>
            <a:r>
              <a:rPr lang="en-US" altLang="ko-KR" sz="600" dirty="0">
                <a:solidFill>
                  <a:schemeClr val="tx1"/>
                </a:solidFill>
              </a:rPr>
              <a:t>"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6" name="순서도: 문서 5">
            <a:extLst>
              <a:ext uri="{FF2B5EF4-FFF2-40B4-BE49-F238E27FC236}">
                <a16:creationId xmlns:a16="http://schemas.microsoft.com/office/drawing/2014/main" id="{719D226A-9EF2-4320-6EE0-573274967DC5}"/>
              </a:ext>
            </a:extLst>
          </p:cNvPr>
          <p:cNvSpPr/>
          <p:nvPr/>
        </p:nvSpPr>
        <p:spPr>
          <a:xfrm>
            <a:off x="9480773" y="935638"/>
            <a:ext cx="1459315" cy="542053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600" b="0" dirty="0">
                <a:solidFill>
                  <a:schemeClr val="tx1"/>
                </a:solidFill>
              </a:rPr>
              <a:t>"</a:t>
            </a:r>
            <a:r>
              <a:rPr lang="ko-KR" altLang="en-US" sz="600" b="0" dirty="0">
                <a:solidFill>
                  <a:schemeClr val="tx1"/>
                </a:solidFill>
              </a:rPr>
              <a:t>음</a:t>
            </a:r>
            <a:r>
              <a:rPr lang="en-US" altLang="ko-KR" sz="600" b="0" dirty="0">
                <a:solidFill>
                  <a:schemeClr val="tx1"/>
                </a:solidFill>
              </a:rPr>
              <a:t>… </a:t>
            </a:r>
            <a:r>
              <a:rPr lang="ko-KR" altLang="en-US" sz="600" b="0" dirty="0">
                <a:solidFill>
                  <a:schemeClr val="tx1"/>
                </a:solidFill>
              </a:rPr>
              <a:t>그러니까 화학물질 테이블에서 </a:t>
            </a:r>
            <a:r>
              <a:rPr lang="en-US" altLang="ko-KR" sz="600" b="0" dirty="0">
                <a:solidFill>
                  <a:schemeClr val="tx1"/>
                </a:solidFill>
              </a:rPr>
              <a:t>CAS</a:t>
            </a:r>
            <a:r>
              <a:rPr lang="ko-KR" altLang="en-US" sz="600" b="0" dirty="0">
                <a:solidFill>
                  <a:schemeClr val="tx1"/>
                </a:solidFill>
              </a:rPr>
              <a:t>번호에 </a:t>
            </a:r>
            <a:r>
              <a:rPr lang="en-US" altLang="ko-KR" sz="600" b="0" dirty="0">
                <a:solidFill>
                  <a:schemeClr val="tx1"/>
                </a:solidFill>
              </a:rPr>
              <a:t>71</a:t>
            </a:r>
            <a:r>
              <a:rPr lang="ko-KR" altLang="en-US" sz="600" b="0" dirty="0">
                <a:solidFill>
                  <a:schemeClr val="tx1"/>
                </a:solidFill>
              </a:rPr>
              <a:t>이 포함된 걸 골라야 하는데</a:t>
            </a:r>
            <a:r>
              <a:rPr lang="en-US" altLang="ko-KR" sz="600" b="0" dirty="0">
                <a:solidFill>
                  <a:schemeClr val="tx1"/>
                </a:solidFill>
              </a:rPr>
              <a:t>, </a:t>
            </a:r>
            <a:r>
              <a:rPr lang="ko-KR" altLang="en-US" sz="600" b="0" dirty="0">
                <a:solidFill>
                  <a:schemeClr val="tx1"/>
                </a:solidFill>
              </a:rPr>
              <a:t>개정된 날짜 있잖아</a:t>
            </a:r>
            <a:r>
              <a:rPr lang="en-US" altLang="ko-KR" sz="600" b="0" dirty="0">
                <a:solidFill>
                  <a:schemeClr val="tx1"/>
                </a:solidFill>
              </a:rPr>
              <a:t>, </a:t>
            </a:r>
            <a:r>
              <a:rPr lang="ko-KR" altLang="en-US" sz="600" b="0" dirty="0">
                <a:solidFill>
                  <a:schemeClr val="tx1"/>
                </a:solidFill>
              </a:rPr>
              <a:t>그거를 빠른 순서대로 나열해주면 좋겠어</a:t>
            </a:r>
            <a:r>
              <a:rPr lang="en-US" altLang="ko-KR" sz="600" b="0" dirty="0">
                <a:solidFill>
                  <a:schemeClr val="tx1"/>
                </a:solidFill>
              </a:rPr>
              <a:t>."</a:t>
            </a:r>
            <a:endParaRPr lang="ko-KR" altLang="en-US" sz="600" b="0" dirty="0">
              <a:solidFill>
                <a:schemeClr val="tx1"/>
              </a:solidFill>
            </a:endParaRPr>
          </a:p>
        </p:txBody>
      </p:sp>
      <p:sp>
        <p:nvSpPr>
          <p:cNvPr id="7" name="순서도: 문서 6">
            <a:extLst>
              <a:ext uri="{FF2B5EF4-FFF2-40B4-BE49-F238E27FC236}">
                <a16:creationId xmlns:a16="http://schemas.microsoft.com/office/drawing/2014/main" id="{B2BDAFA8-3495-562B-CB35-0C4CF624B6B8}"/>
              </a:ext>
            </a:extLst>
          </p:cNvPr>
          <p:cNvSpPr/>
          <p:nvPr/>
        </p:nvSpPr>
        <p:spPr>
          <a:xfrm>
            <a:off x="9480773" y="1578544"/>
            <a:ext cx="1459315" cy="542053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600" b="0" dirty="0">
                <a:solidFill>
                  <a:schemeClr val="tx1"/>
                </a:solidFill>
              </a:rPr>
              <a:t>"</a:t>
            </a:r>
            <a:r>
              <a:rPr lang="ko-KR" altLang="en-US" sz="600" b="0" dirty="0">
                <a:solidFill>
                  <a:schemeClr val="tx1"/>
                </a:solidFill>
              </a:rPr>
              <a:t>그냥 </a:t>
            </a:r>
            <a:r>
              <a:rPr lang="en-US" altLang="ko-KR" sz="600" b="0" dirty="0">
                <a:solidFill>
                  <a:schemeClr val="tx1"/>
                </a:solidFill>
              </a:rPr>
              <a:t>CAS </a:t>
            </a:r>
            <a:r>
              <a:rPr lang="ko-KR" altLang="en-US" sz="600" b="0" dirty="0">
                <a:solidFill>
                  <a:schemeClr val="tx1"/>
                </a:solidFill>
              </a:rPr>
              <a:t>번호 중에 </a:t>
            </a:r>
            <a:r>
              <a:rPr lang="en-US" altLang="ko-KR" sz="600" b="0" dirty="0">
                <a:solidFill>
                  <a:schemeClr val="tx1"/>
                </a:solidFill>
              </a:rPr>
              <a:t>71 </a:t>
            </a:r>
            <a:r>
              <a:rPr lang="ko-KR" altLang="en-US" sz="600" b="0" dirty="0">
                <a:solidFill>
                  <a:schemeClr val="tx1"/>
                </a:solidFill>
              </a:rPr>
              <a:t>들어 있는 애들 리스트 좀 뽑아줘</a:t>
            </a:r>
            <a:r>
              <a:rPr lang="en-US" altLang="ko-KR" sz="600" b="0" dirty="0">
                <a:solidFill>
                  <a:schemeClr val="tx1"/>
                </a:solidFill>
              </a:rPr>
              <a:t>. </a:t>
            </a:r>
            <a:r>
              <a:rPr lang="ko-KR" altLang="en-US" sz="600" b="0" dirty="0">
                <a:solidFill>
                  <a:schemeClr val="tx1"/>
                </a:solidFill>
              </a:rPr>
              <a:t>그리고 개정일</a:t>
            </a:r>
            <a:r>
              <a:rPr lang="en-US" altLang="ko-KR" sz="600" b="0" dirty="0">
                <a:solidFill>
                  <a:schemeClr val="tx1"/>
                </a:solidFill>
              </a:rPr>
              <a:t>? </a:t>
            </a:r>
            <a:r>
              <a:rPr lang="ko-KR" altLang="en-US" sz="600" b="0" dirty="0">
                <a:solidFill>
                  <a:schemeClr val="tx1"/>
                </a:solidFill>
              </a:rPr>
              <a:t>그거 기준으로 가장 오래된 것부터 정렬하는 방식으로 하면 될 듯</a:t>
            </a:r>
            <a:r>
              <a:rPr lang="en-US" altLang="ko-KR" sz="600" b="0" dirty="0">
                <a:solidFill>
                  <a:schemeClr val="tx1"/>
                </a:solidFill>
              </a:rPr>
              <a:t>."</a:t>
            </a:r>
            <a:endParaRPr lang="ko-KR" altLang="en-US" sz="600" b="0" dirty="0">
              <a:solidFill>
                <a:schemeClr val="tx1"/>
              </a:solidFill>
            </a:endParaRPr>
          </a:p>
        </p:txBody>
      </p:sp>
      <p:sp>
        <p:nvSpPr>
          <p:cNvPr id="8" name="순서도: 문서 7">
            <a:extLst>
              <a:ext uri="{FF2B5EF4-FFF2-40B4-BE49-F238E27FC236}">
                <a16:creationId xmlns:a16="http://schemas.microsoft.com/office/drawing/2014/main" id="{51AAAA56-E484-EA53-AC84-4E441D6CE76B}"/>
              </a:ext>
            </a:extLst>
          </p:cNvPr>
          <p:cNvSpPr/>
          <p:nvPr/>
        </p:nvSpPr>
        <p:spPr>
          <a:xfrm>
            <a:off x="9480773" y="2590800"/>
            <a:ext cx="1459315" cy="542053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600" b="0" dirty="0">
                <a:solidFill>
                  <a:schemeClr val="tx1"/>
                </a:solidFill>
              </a:rPr>
              <a:t>"</a:t>
            </a:r>
            <a:r>
              <a:rPr lang="ko-KR" altLang="en-US" sz="600" b="0" dirty="0">
                <a:solidFill>
                  <a:schemeClr val="tx1"/>
                </a:solidFill>
              </a:rPr>
              <a:t>그냥 </a:t>
            </a:r>
            <a:r>
              <a:rPr lang="en-US" altLang="ko-KR" sz="600" b="0" dirty="0">
                <a:solidFill>
                  <a:schemeClr val="tx1"/>
                </a:solidFill>
              </a:rPr>
              <a:t>CAS </a:t>
            </a:r>
            <a:r>
              <a:rPr lang="ko-KR" altLang="en-US" sz="600" b="0" dirty="0">
                <a:solidFill>
                  <a:schemeClr val="tx1"/>
                </a:solidFill>
              </a:rPr>
              <a:t>번호 중에 </a:t>
            </a:r>
            <a:r>
              <a:rPr lang="en-US" altLang="ko-KR" sz="600" b="0" dirty="0">
                <a:solidFill>
                  <a:schemeClr val="tx1"/>
                </a:solidFill>
              </a:rPr>
              <a:t>71 </a:t>
            </a:r>
            <a:r>
              <a:rPr lang="ko-KR" altLang="en-US" sz="600" b="0" dirty="0">
                <a:solidFill>
                  <a:schemeClr val="tx1"/>
                </a:solidFill>
              </a:rPr>
              <a:t>들어 있는 애들 리스트 좀 뽑아줘</a:t>
            </a:r>
            <a:r>
              <a:rPr lang="en-US" altLang="ko-KR" sz="600" b="0" dirty="0">
                <a:solidFill>
                  <a:schemeClr val="tx1"/>
                </a:solidFill>
              </a:rPr>
              <a:t>. </a:t>
            </a:r>
            <a:r>
              <a:rPr lang="ko-KR" altLang="en-US" sz="600" b="0" dirty="0">
                <a:solidFill>
                  <a:schemeClr val="tx1"/>
                </a:solidFill>
              </a:rPr>
              <a:t>그리고 개정일</a:t>
            </a:r>
            <a:r>
              <a:rPr lang="en-US" altLang="ko-KR" sz="600" b="0" dirty="0">
                <a:solidFill>
                  <a:schemeClr val="tx1"/>
                </a:solidFill>
              </a:rPr>
              <a:t>? </a:t>
            </a:r>
            <a:r>
              <a:rPr lang="ko-KR" altLang="en-US" sz="600" b="0" dirty="0">
                <a:solidFill>
                  <a:schemeClr val="tx1"/>
                </a:solidFill>
              </a:rPr>
              <a:t>그거 기준으로 가장 오래된 것부터 정렬하는 방식으로 하면 될 듯</a:t>
            </a:r>
            <a:r>
              <a:rPr lang="en-US" altLang="ko-KR" sz="600" b="0" dirty="0">
                <a:solidFill>
                  <a:schemeClr val="tx1"/>
                </a:solidFill>
              </a:rPr>
              <a:t>."</a:t>
            </a:r>
            <a:endParaRPr lang="ko-KR" altLang="en-US" sz="600" b="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FE5754-8322-A475-8F56-DC393153CEE4}"/>
              </a:ext>
            </a:extLst>
          </p:cNvPr>
          <p:cNvSpPr txBox="1"/>
          <p:nvPr/>
        </p:nvSpPr>
        <p:spPr>
          <a:xfrm>
            <a:off x="9979597" y="2213918"/>
            <a:ext cx="461665" cy="29591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b="1" dirty="0"/>
              <a:t>…</a:t>
            </a:r>
            <a:endParaRPr lang="ko-KR" altLang="en-US" b="1" dirty="0"/>
          </a:p>
        </p:txBody>
      </p:sp>
      <p:sp>
        <p:nvSpPr>
          <p:cNvPr id="13" name="순서도: 문서 12">
            <a:extLst>
              <a:ext uri="{FF2B5EF4-FFF2-40B4-BE49-F238E27FC236}">
                <a16:creationId xmlns:a16="http://schemas.microsoft.com/office/drawing/2014/main" id="{C2562708-ED9B-5C15-CEC0-BD1AFF8C7102}"/>
              </a:ext>
            </a:extLst>
          </p:cNvPr>
          <p:cNvSpPr/>
          <p:nvPr/>
        </p:nvSpPr>
        <p:spPr>
          <a:xfrm>
            <a:off x="7670201" y="1578544"/>
            <a:ext cx="1300356" cy="542053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/>
            <a:r>
              <a:rPr lang="en-US" altLang="ko-KR" sz="600" dirty="0">
                <a:solidFill>
                  <a:schemeClr val="tx1"/>
                </a:solidFill>
              </a:rPr>
              <a:t>"CAS</a:t>
            </a:r>
            <a:r>
              <a:rPr lang="ko-KR" altLang="en-US" sz="600" dirty="0" err="1">
                <a:solidFill>
                  <a:schemeClr val="tx1"/>
                </a:solidFill>
              </a:rPr>
              <a:t>번호중</a:t>
            </a:r>
            <a:r>
              <a:rPr lang="ko-KR" altLang="en-US" sz="600" dirty="0">
                <a:solidFill>
                  <a:schemeClr val="tx1"/>
                </a:solidFill>
              </a:rPr>
              <a:t> </a:t>
            </a:r>
            <a:r>
              <a:rPr lang="en-US" altLang="ko-KR" sz="600" dirty="0">
                <a:solidFill>
                  <a:schemeClr val="tx1"/>
                </a:solidFill>
              </a:rPr>
              <a:t>71</a:t>
            </a:r>
            <a:r>
              <a:rPr lang="ko-KR" altLang="en-US" sz="600" dirty="0">
                <a:solidFill>
                  <a:schemeClr val="tx1"/>
                </a:solidFill>
              </a:rPr>
              <a:t>이 포함되어 있는 화학물질을 개정일 오름차순으로 정렬해서 보여줘</a:t>
            </a:r>
            <a:r>
              <a:rPr lang="en-US" altLang="ko-KR" sz="600" dirty="0">
                <a:solidFill>
                  <a:schemeClr val="tx1"/>
                </a:solidFill>
              </a:rPr>
              <a:t>"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4" name="순서도: 문서 13">
            <a:extLst>
              <a:ext uri="{FF2B5EF4-FFF2-40B4-BE49-F238E27FC236}">
                <a16:creationId xmlns:a16="http://schemas.microsoft.com/office/drawing/2014/main" id="{B443EAEB-6834-B70C-865F-7F760FDB293E}"/>
              </a:ext>
            </a:extLst>
          </p:cNvPr>
          <p:cNvSpPr/>
          <p:nvPr/>
        </p:nvSpPr>
        <p:spPr>
          <a:xfrm>
            <a:off x="7670200" y="2590800"/>
            <a:ext cx="1300356" cy="542053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/>
            <a:r>
              <a:rPr lang="en-US" altLang="ko-KR" sz="600" dirty="0">
                <a:solidFill>
                  <a:schemeClr val="tx1"/>
                </a:solidFill>
              </a:rPr>
              <a:t>"CAS</a:t>
            </a:r>
            <a:r>
              <a:rPr lang="ko-KR" altLang="en-US" sz="600" dirty="0" err="1">
                <a:solidFill>
                  <a:schemeClr val="tx1"/>
                </a:solidFill>
              </a:rPr>
              <a:t>번호중</a:t>
            </a:r>
            <a:r>
              <a:rPr lang="ko-KR" altLang="en-US" sz="600" dirty="0">
                <a:solidFill>
                  <a:schemeClr val="tx1"/>
                </a:solidFill>
              </a:rPr>
              <a:t> </a:t>
            </a:r>
            <a:r>
              <a:rPr lang="en-US" altLang="ko-KR" sz="600" dirty="0">
                <a:solidFill>
                  <a:schemeClr val="tx1"/>
                </a:solidFill>
              </a:rPr>
              <a:t>71</a:t>
            </a:r>
            <a:r>
              <a:rPr lang="ko-KR" altLang="en-US" sz="600" dirty="0">
                <a:solidFill>
                  <a:schemeClr val="tx1"/>
                </a:solidFill>
              </a:rPr>
              <a:t>이 포함되어 있는 화학물질을 개정일 오름차순으로 정렬해서 보여줘</a:t>
            </a:r>
            <a:r>
              <a:rPr lang="en-US" altLang="ko-KR" sz="600" dirty="0">
                <a:solidFill>
                  <a:schemeClr val="tx1"/>
                </a:solidFill>
              </a:rPr>
              <a:t>"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2DE5D4-BD3C-E83C-05A5-2A72D288D843}"/>
              </a:ext>
            </a:extLst>
          </p:cNvPr>
          <p:cNvSpPr txBox="1"/>
          <p:nvPr/>
        </p:nvSpPr>
        <p:spPr>
          <a:xfrm>
            <a:off x="8176197" y="2221449"/>
            <a:ext cx="461665" cy="29591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b="1" dirty="0"/>
              <a:t>…</a:t>
            </a:r>
            <a:endParaRPr lang="ko-KR" altLang="en-US" b="1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6A0E3FB-E88C-CA4B-4E9D-AFA4C83DD822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8970557" y="1206665"/>
            <a:ext cx="510216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BB0A52FA-3E27-4376-FA00-6FC37A8DEDC0}"/>
              </a:ext>
            </a:extLst>
          </p:cNvPr>
          <p:cNvCxnSpPr>
            <a:stCxn id="13" idx="3"/>
            <a:endCxn id="7" idx="1"/>
          </p:cNvCxnSpPr>
          <p:nvPr/>
        </p:nvCxnSpPr>
        <p:spPr>
          <a:xfrm>
            <a:off x="8970557" y="1849571"/>
            <a:ext cx="5102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7FA67CC7-44E7-B78A-CFF4-990F2442F9A5}"/>
              </a:ext>
            </a:extLst>
          </p:cNvPr>
          <p:cNvCxnSpPr>
            <a:endCxn id="8" idx="1"/>
          </p:cNvCxnSpPr>
          <p:nvPr/>
        </p:nvCxnSpPr>
        <p:spPr>
          <a:xfrm>
            <a:off x="8970556" y="2861826"/>
            <a:ext cx="510217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07ADA244-9F5F-C6EE-D442-FC04AC94E40E}"/>
              </a:ext>
            </a:extLst>
          </p:cNvPr>
          <p:cNvSpPr/>
          <p:nvPr/>
        </p:nvSpPr>
        <p:spPr>
          <a:xfrm>
            <a:off x="7240156" y="749559"/>
            <a:ext cx="4055533" cy="2590800"/>
          </a:xfrm>
          <a:prstGeom prst="roundRect">
            <a:avLst/>
          </a:prstGeom>
          <a:noFill/>
          <a:effectLst>
            <a:outerShdw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D0E85B1-CA82-916C-0BDF-C8DE330120E2}"/>
              </a:ext>
            </a:extLst>
          </p:cNvPr>
          <p:cNvSpPr txBox="1"/>
          <p:nvPr/>
        </p:nvSpPr>
        <p:spPr>
          <a:xfrm>
            <a:off x="285473" y="1725003"/>
            <a:ext cx="6907660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/>
              <a:t>대응하는 표준질의문장과 비표준질의문장 데이터셋 사용</a:t>
            </a:r>
            <a:endParaRPr lang="en-US" altLang="ko-K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/>
              <a:t>비표준질의문장을 입력으로 받으면 표준질의문장으로 바꿀 수 있도록 </a:t>
            </a:r>
            <a:r>
              <a:rPr lang="ko-KR" altLang="en-US" sz="1500" b="1" dirty="0"/>
              <a:t>학습</a:t>
            </a:r>
          </a:p>
          <a:p>
            <a:endParaRPr lang="ko-KR" altLang="en-US" sz="1500" b="1" dirty="0"/>
          </a:p>
        </p:txBody>
      </p:sp>
      <p:sp>
        <p:nvSpPr>
          <p:cNvPr id="27" name="화살표: 아래쪽 26">
            <a:extLst>
              <a:ext uri="{FF2B5EF4-FFF2-40B4-BE49-F238E27FC236}">
                <a16:creationId xmlns:a16="http://schemas.microsoft.com/office/drawing/2014/main" id="{650884CD-FD3A-A2BC-BEA8-901964935F18}"/>
              </a:ext>
            </a:extLst>
          </p:cNvPr>
          <p:cNvSpPr/>
          <p:nvPr/>
        </p:nvSpPr>
        <p:spPr>
          <a:xfrm>
            <a:off x="5699448" y="3810230"/>
            <a:ext cx="793102" cy="755779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8423732-049D-1D03-164B-DBDE534191F9}"/>
              </a:ext>
            </a:extLst>
          </p:cNvPr>
          <p:cNvSpPr txBox="1"/>
          <p:nvPr/>
        </p:nvSpPr>
        <p:spPr>
          <a:xfrm>
            <a:off x="4681189" y="6039339"/>
            <a:ext cx="282962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/>
              <a:t>학습을 통한 </a:t>
            </a:r>
            <a:r>
              <a:rPr lang="ko-KR" altLang="en-US" sz="1500" b="1" dirty="0"/>
              <a:t>문장 정제기 </a:t>
            </a:r>
            <a:r>
              <a:rPr lang="ko-KR" altLang="en-US" sz="1500" dirty="0"/>
              <a:t>구축</a:t>
            </a:r>
            <a:r>
              <a:rPr lang="ko-KR" altLang="en-US" sz="1500" b="1" dirty="0"/>
              <a:t> </a:t>
            </a: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AC542167-B84A-F56A-CEDD-B4497C1BAE5A}"/>
              </a:ext>
            </a:extLst>
          </p:cNvPr>
          <p:cNvCxnSpPr/>
          <p:nvPr/>
        </p:nvCxnSpPr>
        <p:spPr>
          <a:xfrm>
            <a:off x="662473" y="3676261"/>
            <a:ext cx="10795519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74A0191-2EB0-EFF6-0BCC-C398DF543F5F}"/>
              </a:ext>
            </a:extLst>
          </p:cNvPr>
          <p:cNvSpPr/>
          <p:nvPr/>
        </p:nvSpPr>
        <p:spPr>
          <a:xfrm>
            <a:off x="4994078" y="4886949"/>
            <a:ext cx="2132307" cy="888603"/>
          </a:xfrm>
          <a:prstGeom prst="rect">
            <a:avLst/>
          </a:prstGeom>
          <a:noFill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>
                <a:solidFill>
                  <a:schemeClr val="tx1"/>
                </a:solidFill>
              </a:rPr>
              <a:t>문장 정제기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3984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9813D6-3705-C6FF-C06D-43878A5748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74CB0E-745C-2434-4919-4E72A259C023}"/>
              </a:ext>
            </a:extLst>
          </p:cNvPr>
          <p:cNvSpPr txBox="1"/>
          <p:nvPr/>
        </p:nvSpPr>
        <p:spPr>
          <a:xfrm>
            <a:off x="11857657" y="6445507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8</a:t>
            </a:r>
            <a:endParaRPr lang="ko-KR" altLang="en-US" sz="1200" b="1" dirty="0"/>
          </a:p>
        </p:txBody>
      </p:sp>
      <p:sp>
        <p:nvSpPr>
          <p:cNvPr id="4" name="순서도: 문서 3">
            <a:extLst>
              <a:ext uri="{FF2B5EF4-FFF2-40B4-BE49-F238E27FC236}">
                <a16:creationId xmlns:a16="http://schemas.microsoft.com/office/drawing/2014/main" id="{E72C65CB-236C-7A9B-4783-3951A027EB65}"/>
              </a:ext>
            </a:extLst>
          </p:cNvPr>
          <p:cNvSpPr/>
          <p:nvPr/>
        </p:nvSpPr>
        <p:spPr>
          <a:xfrm>
            <a:off x="1190006" y="3125741"/>
            <a:ext cx="2464304" cy="890347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/>
            <a:r>
              <a:rPr lang="en-US" altLang="ko-KR" sz="800" dirty="0">
                <a:solidFill>
                  <a:schemeClr val="tx1"/>
                </a:solidFill>
              </a:rPr>
              <a:t>"CAS </a:t>
            </a:r>
            <a:r>
              <a:rPr lang="ko-KR" altLang="en-US" sz="800" dirty="0">
                <a:solidFill>
                  <a:schemeClr val="tx1"/>
                </a:solidFill>
              </a:rPr>
              <a:t>넘버 중에 </a:t>
            </a:r>
            <a:r>
              <a:rPr lang="en-US" altLang="ko-KR" sz="800" dirty="0">
                <a:solidFill>
                  <a:schemeClr val="tx1"/>
                </a:solidFill>
              </a:rPr>
              <a:t>71 </a:t>
            </a:r>
            <a:r>
              <a:rPr lang="ko-KR" altLang="en-US" sz="800" dirty="0">
                <a:solidFill>
                  <a:schemeClr val="tx1"/>
                </a:solidFill>
              </a:rPr>
              <a:t>포함된 것들만 뽑고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en-US" sz="800" dirty="0">
                <a:solidFill>
                  <a:schemeClr val="tx1"/>
                </a:solidFill>
              </a:rPr>
              <a:t>개정일을 기준으로 가장 빠른 거부터 정렬하는 거 가능</a:t>
            </a:r>
            <a:r>
              <a:rPr lang="en-US" altLang="ko-KR" sz="800" dirty="0">
                <a:solidFill>
                  <a:schemeClr val="tx1"/>
                </a:solidFill>
              </a:rPr>
              <a:t>? SQL</a:t>
            </a:r>
            <a:r>
              <a:rPr lang="ko-KR" altLang="en-US" sz="800" dirty="0">
                <a:solidFill>
                  <a:schemeClr val="tx1"/>
                </a:solidFill>
              </a:rPr>
              <a:t>로 그런 거 만들 수 있어</a:t>
            </a:r>
            <a:r>
              <a:rPr lang="en-US" altLang="ko-KR" sz="800" dirty="0">
                <a:solidFill>
                  <a:schemeClr val="tx1"/>
                </a:solidFill>
              </a:rPr>
              <a:t>?"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2109756-C639-E72D-B3CD-D9C9464B846F}"/>
              </a:ext>
            </a:extLst>
          </p:cNvPr>
          <p:cNvSpPr txBox="1"/>
          <p:nvPr/>
        </p:nvSpPr>
        <p:spPr>
          <a:xfrm>
            <a:off x="1444011" y="1800705"/>
            <a:ext cx="917645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학습에 사용한 비표준질의문장과 같은 입력을 받으면 </a:t>
            </a:r>
            <a:r>
              <a:rPr lang="ko-KR" altLang="en-US" sz="1500" b="1" dirty="0"/>
              <a:t>문장 정제기를 통해 표준질의문장을 추론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C948F5-25F1-1C1F-B36B-D282DA75FD5F}"/>
              </a:ext>
            </a:extLst>
          </p:cNvPr>
          <p:cNvSpPr txBox="1"/>
          <p:nvPr/>
        </p:nvSpPr>
        <p:spPr>
          <a:xfrm>
            <a:off x="321733" y="266483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추론</a:t>
            </a:r>
          </a:p>
        </p:txBody>
      </p:sp>
      <p:sp>
        <p:nvSpPr>
          <p:cNvPr id="10" name="순서도: 문서 9">
            <a:extLst>
              <a:ext uri="{FF2B5EF4-FFF2-40B4-BE49-F238E27FC236}">
                <a16:creationId xmlns:a16="http://schemas.microsoft.com/office/drawing/2014/main" id="{70949AD2-B63D-04C3-4782-678400D7D507}"/>
              </a:ext>
            </a:extLst>
          </p:cNvPr>
          <p:cNvSpPr/>
          <p:nvPr/>
        </p:nvSpPr>
        <p:spPr>
          <a:xfrm>
            <a:off x="8181467" y="3071596"/>
            <a:ext cx="2726019" cy="888602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/>
            <a:r>
              <a:rPr lang="en-US" altLang="ko-KR" sz="1000" dirty="0">
                <a:solidFill>
                  <a:schemeClr val="tx1"/>
                </a:solidFill>
              </a:rPr>
              <a:t>"CAS</a:t>
            </a:r>
            <a:r>
              <a:rPr lang="ko-KR" altLang="en-US" sz="1000" dirty="0" err="1">
                <a:solidFill>
                  <a:schemeClr val="tx1"/>
                </a:solidFill>
              </a:rPr>
              <a:t>번호중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71</a:t>
            </a:r>
            <a:r>
              <a:rPr lang="ko-KR" altLang="en-US" sz="1000" dirty="0">
                <a:solidFill>
                  <a:schemeClr val="tx1"/>
                </a:solidFill>
              </a:rPr>
              <a:t>이 포함되어 있는 화학물질을 개정일 오름차순으로 정렬해서 보여줘</a:t>
            </a:r>
            <a:r>
              <a:rPr lang="en-US" altLang="ko-KR" sz="1000" dirty="0">
                <a:solidFill>
                  <a:schemeClr val="tx1"/>
                </a:solidFill>
              </a:rPr>
              <a:t>"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04E4F1F-4016-CAF3-C394-AE30E499A6CD}"/>
              </a:ext>
            </a:extLst>
          </p:cNvPr>
          <p:cNvCxnSpPr/>
          <p:nvPr/>
        </p:nvCxnSpPr>
        <p:spPr>
          <a:xfrm>
            <a:off x="3890866" y="3429000"/>
            <a:ext cx="6718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6911C1F-D1B3-B2D1-A109-7F65E488BC37}"/>
              </a:ext>
            </a:extLst>
          </p:cNvPr>
          <p:cNvCxnSpPr/>
          <p:nvPr/>
        </p:nvCxnSpPr>
        <p:spPr>
          <a:xfrm>
            <a:off x="7243333" y="3450772"/>
            <a:ext cx="6718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231D3B2D-A46A-3BC9-8CA6-876D7647509A}"/>
              </a:ext>
            </a:extLst>
          </p:cNvPr>
          <p:cNvSpPr/>
          <p:nvPr/>
        </p:nvSpPr>
        <p:spPr>
          <a:xfrm>
            <a:off x="503454" y="2275514"/>
            <a:ext cx="11038513" cy="2539082"/>
          </a:xfrm>
          <a:prstGeom prst="roundRect">
            <a:avLst/>
          </a:prstGeom>
          <a:noFill/>
          <a:effectLst>
            <a:outerShdw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2102C07-3D91-F2D4-03D3-6119FB38FCFE}"/>
              </a:ext>
            </a:extLst>
          </p:cNvPr>
          <p:cNvSpPr/>
          <p:nvPr/>
        </p:nvSpPr>
        <p:spPr>
          <a:xfrm>
            <a:off x="4851735" y="2992474"/>
            <a:ext cx="2132307" cy="888603"/>
          </a:xfrm>
          <a:prstGeom prst="rect">
            <a:avLst/>
          </a:prstGeom>
          <a:noFill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>
                <a:solidFill>
                  <a:schemeClr val="tx1"/>
                </a:solidFill>
              </a:rPr>
              <a:t>문장 정제기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583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776602-3DE1-4A51-A324-A8F9B4970F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6CC8B5-6A7A-56FC-10AC-08EB8964D241}"/>
              </a:ext>
            </a:extLst>
          </p:cNvPr>
          <p:cNvSpPr txBox="1"/>
          <p:nvPr/>
        </p:nvSpPr>
        <p:spPr>
          <a:xfrm>
            <a:off x="11857657" y="6445507"/>
            <a:ext cx="2744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9</a:t>
            </a:r>
            <a:endParaRPr lang="ko-KR" altLang="en-US" sz="1200" b="1" dirty="0"/>
          </a:p>
        </p:txBody>
      </p:sp>
      <p:sp>
        <p:nvSpPr>
          <p:cNvPr id="4" name="순서도: 문서 3">
            <a:extLst>
              <a:ext uri="{FF2B5EF4-FFF2-40B4-BE49-F238E27FC236}">
                <a16:creationId xmlns:a16="http://schemas.microsoft.com/office/drawing/2014/main" id="{C5AE11FA-9E51-4252-F3CC-F519D2B5CAAB}"/>
              </a:ext>
            </a:extLst>
          </p:cNvPr>
          <p:cNvSpPr/>
          <p:nvPr/>
        </p:nvSpPr>
        <p:spPr>
          <a:xfrm>
            <a:off x="7146515" y="1097062"/>
            <a:ext cx="946704" cy="400110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1"/>
            <a:r>
              <a:rPr lang="ko-KR" altLang="en-US" sz="800" dirty="0">
                <a:solidFill>
                  <a:schemeClr val="tx1"/>
                </a:solidFill>
              </a:rPr>
              <a:t>비표준질의문장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6BA1AC2E-4EBC-8246-E69C-4748159DABCB}"/>
              </a:ext>
            </a:extLst>
          </p:cNvPr>
          <p:cNvSpPr/>
          <p:nvPr/>
        </p:nvSpPr>
        <p:spPr>
          <a:xfrm>
            <a:off x="8358301" y="861460"/>
            <a:ext cx="1094993" cy="700618"/>
          </a:xfrm>
          <a:prstGeom prst="roundRect">
            <a:avLst/>
          </a:prstGeom>
          <a:noFill/>
          <a:effectLst>
            <a:outerShdw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0A695C1-A4E8-0A62-01BB-5B94762AC6C4}"/>
              </a:ext>
            </a:extLst>
          </p:cNvPr>
          <p:cNvSpPr txBox="1"/>
          <p:nvPr/>
        </p:nvSpPr>
        <p:spPr>
          <a:xfrm>
            <a:off x="8538549" y="1081673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문장 정제기</a:t>
            </a:r>
            <a:endParaRPr lang="ko-KR" altLang="en-US" sz="8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1531A64-D8B0-CB3B-E1BF-17CE8B9B1DFD}"/>
              </a:ext>
            </a:extLst>
          </p:cNvPr>
          <p:cNvSpPr txBox="1"/>
          <p:nvPr/>
        </p:nvSpPr>
        <p:spPr>
          <a:xfrm>
            <a:off x="2584133" y="6199285"/>
            <a:ext cx="641412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300" dirty="0"/>
              <a:t>비표준질의문장으로 얻은 표준질의문장을 기존 </a:t>
            </a:r>
            <a:r>
              <a:rPr lang="en-US" altLang="ko-KR" sz="1300" dirty="0"/>
              <a:t>text2sql </a:t>
            </a:r>
            <a:r>
              <a:rPr lang="ko-KR" altLang="en-US" sz="1300" dirty="0"/>
              <a:t>모델의 입력으로 활용하여 </a:t>
            </a:r>
            <a:endParaRPr lang="en-US" altLang="ko-KR" sz="1300" dirty="0"/>
          </a:p>
          <a:p>
            <a:pPr algn="ctr"/>
            <a:r>
              <a:rPr lang="en-US" altLang="ko-KR" sz="1300" dirty="0"/>
              <a:t>text2sql</a:t>
            </a:r>
            <a:r>
              <a:rPr lang="ko-KR" altLang="en-US" sz="1300" dirty="0"/>
              <a:t>의 성능개선을 기대할 수 있음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8A3D3C-571A-0CB2-31C9-4504725A5456}"/>
              </a:ext>
            </a:extLst>
          </p:cNvPr>
          <p:cNvSpPr txBox="1"/>
          <p:nvPr/>
        </p:nvSpPr>
        <p:spPr>
          <a:xfrm>
            <a:off x="6142696" y="16627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활용</a:t>
            </a:r>
          </a:p>
        </p:txBody>
      </p:sp>
      <p:sp>
        <p:nvSpPr>
          <p:cNvPr id="5" name="순서도: 문서 4">
            <a:extLst>
              <a:ext uri="{FF2B5EF4-FFF2-40B4-BE49-F238E27FC236}">
                <a16:creationId xmlns:a16="http://schemas.microsoft.com/office/drawing/2014/main" id="{0EFEC02B-CD92-5828-5DF9-3C25940AE64B}"/>
              </a:ext>
            </a:extLst>
          </p:cNvPr>
          <p:cNvSpPr/>
          <p:nvPr/>
        </p:nvSpPr>
        <p:spPr>
          <a:xfrm>
            <a:off x="9741677" y="1081673"/>
            <a:ext cx="946704" cy="400110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r>
              <a:rPr lang="ko-KR" altLang="en-US" sz="800" dirty="0">
                <a:solidFill>
                  <a:schemeClr val="tx1"/>
                </a:solidFill>
              </a:rPr>
              <a:t>표준질의문장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C05FE902-B4E8-0E3B-C2E6-66536ECDB5FD}"/>
              </a:ext>
            </a:extLst>
          </p:cNvPr>
          <p:cNvCxnSpPr/>
          <p:nvPr/>
        </p:nvCxnSpPr>
        <p:spPr>
          <a:xfrm>
            <a:off x="8155350" y="1262635"/>
            <a:ext cx="1749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2151C3F-9EF6-D97F-EDD8-29A4E97F2F59}"/>
              </a:ext>
            </a:extLst>
          </p:cNvPr>
          <p:cNvCxnSpPr>
            <a:cxnSpLocks/>
          </p:cNvCxnSpPr>
          <p:nvPr/>
        </p:nvCxnSpPr>
        <p:spPr>
          <a:xfrm>
            <a:off x="9506094" y="1252711"/>
            <a:ext cx="1749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B0E84310-367A-0F44-4033-11D6C9F19D64}"/>
              </a:ext>
            </a:extLst>
          </p:cNvPr>
          <p:cNvSpPr/>
          <p:nvPr/>
        </p:nvSpPr>
        <p:spPr>
          <a:xfrm>
            <a:off x="6840323" y="655853"/>
            <a:ext cx="4177735" cy="1153482"/>
          </a:xfrm>
          <a:prstGeom prst="roundRect">
            <a:avLst/>
          </a:prstGeom>
          <a:noFill/>
          <a:effectLst>
            <a:outerShdw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57AA1C2-EF14-5F5E-5AFD-B712F8FC8368}"/>
              </a:ext>
            </a:extLst>
          </p:cNvPr>
          <p:cNvCxnSpPr>
            <a:cxnSpLocks/>
          </p:cNvCxnSpPr>
          <p:nvPr/>
        </p:nvCxnSpPr>
        <p:spPr>
          <a:xfrm>
            <a:off x="10176934" y="1717203"/>
            <a:ext cx="0" cy="1032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B74776D-9A9A-96B6-FCE1-30B92ED73CDF}"/>
              </a:ext>
            </a:extLst>
          </p:cNvPr>
          <p:cNvSpPr/>
          <p:nvPr/>
        </p:nvSpPr>
        <p:spPr>
          <a:xfrm>
            <a:off x="9102313" y="3042434"/>
            <a:ext cx="2132307" cy="888603"/>
          </a:xfrm>
          <a:prstGeom prst="rect">
            <a:avLst/>
          </a:prstGeom>
          <a:noFill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text2sql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0884F59-A66B-172D-7FD5-882185553C55}"/>
              </a:ext>
            </a:extLst>
          </p:cNvPr>
          <p:cNvSpPr/>
          <p:nvPr/>
        </p:nvSpPr>
        <p:spPr>
          <a:xfrm>
            <a:off x="9681051" y="900516"/>
            <a:ext cx="1094993" cy="7006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5B5B834-0D12-6DEA-5219-BD284F2E5823}"/>
              </a:ext>
            </a:extLst>
          </p:cNvPr>
          <p:cNvCxnSpPr/>
          <p:nvPr/>
        </p:nvCxnSpPr>
        <p:spPr>
          <a:xfrm>
            <a:off x="10176934" y="4240269"/>
            <a:ext cx="0" cy="677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순서도: 문서 22">
            <a:extLst>
              <a:ext uri="{FF2B5EF4-FFF2-40B4-BE49-F238E27FC236}">
                <a16:creationId xmlns:a16="http://schemas.microsoft.com/office/drawing/2014/main" id="{28A58C87-1D44-90B4-515B-F12B7B5243D3}"/>
              </a:ext>
            </a:extLst>
          </p:cNvPr>
          <p:cNvSpPr/>
          <p:nvPr/>
        </p:nvSpPr>
        <p:spPr>
          <a:xfrm>
            <a:off x="9356450" y="5088940"/>
            <a:ext cx="1640965" cy="631821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r>
              <a:rPr lang="en-US" altLang="ko-KR" sz="1500" dirty="0">
                <a:solidFill>
                  <a:schemeClr val="tx1"/>
                </a:solidFill>
              </a:rPr>
              <a:t>SQL </a:t>
            </a:r>
            <a:r>
              <a:rPr lang="ko-KR" altLang="en-US" sz="1500" dirty="0">
                <a:solidFill>
                  <a:schemeClr val="tx1"/>
                </a:solidFill>
              </a:rPr>
              <a:t>쿼리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7C7184A-F060-D3EB-9A33-CA74FEE6D924}"/>
              </a:ext>
            </a:extLst>
          </p:cNvPr>
          <p:cNvCxnSpPr/>
          <p:nvPr/>
        </p:nvCxnSpPr>
        <p:spPr>
          <a:xfrm>
            <a:off x="6062133" y="266483"/>
            <a:ext cx="0" cy="5786559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A32BF6F-2713-3E17-A51A-7AE15D8D8BC1}"/>
              </a:ext>
            </a:extLst>
          </p:cNvPr>
          <p:cNvSpPr/>
          <p:nvPr/>
        </p:nvSpPr>
        <p:spPr>
          <a:xfrm>
            <a:off x="2032646" y="2984698"/>
            <a:ext cx="2132307" cy="888603"/>
          </a:xfrm>
          <a:prstGeom prst="rect">
            <a:avLst/>
          </a:prstGeom>
          <a:noFill/>
          <a:effectLst>
            <a:outerShdw blurRad="1270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chemeClr val="tx1"/>
                </a:solidFill>
              </a:rPr>
              <a:t>text2sql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7C5AF3FF-724D-A7C5-5DF0-0BF098E6622C}"/>
              </a:ext>
            </a:extLst>
          </p:cNvPr>
          <p:cNvCxnSpPr/>
          <p:nvPr/>
        </p:nvCxnSpPr>
        <p:spPr>
          <a:xfrm>
            <a:off x="3107267" y="4240269"/>
            <a:ext cx="0" cy="677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순서도: 문서 31">
            <a:extLst>
              <a:ext uri="{FF2B5EF4-FFF2-40B4-BE49-F238E27FC236}">
                <a16:creationId xmlns:a16="http://schemas.microsoft.com/office/drawing/2014/main" id="{725E9CC6-8467-756D-59A7-5D89423DA1E5}"/>
              </a:ext>
            </a:extLst>
          </p:cNvPr>
          <p:cNvSpPr/>
          <p:nvPr/>
        </p:nvSpPr>
        <p:spPr>
          <a:xfrm>
            <a:off x="2286783" y="5088940"/>
            <a:ext cx="1640965" cy="631821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r>
              <a:rPr lang="en-US" altLang="ko-KR" sz="1500" dirty="0">
                <a:solidFill>
                  <a:schemeClr val="tx1"/>
                </a:solidFill>
              </a:rPr>
              <a:t>SQL </a:t>
            </a:r>
            <a:r>
              <a:rPr lang="ko-KR" altLang="en-US" sz="1500" dirty="0">
                <a:solidFill>
                  <a:schemeClr val="tx1"/>
                </a:solidFill>
              </a:rPr>
              <a:t>쿼리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75B0C2C-A9A2-F356-C647-2ECAF29557A0}"/>
              </a:ext>
            </a:extLst>
          </p:cNvPr>
          <p:cNvSpPr txBox="1"/>
          <p:nvPr/>
        </p:nvSpPr>
        <p:spPr>
          <a:xfrm>
            <a:off x="258363" y="166272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기존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D757FE91-8B27-E027-057D-501D14C6D0E2}"/>
              </a:ext>
            </a:extLst>
          </p:cNvPr>
          <p:cNvCxnSpPr>
            <a:cxnSpLocks/>
          </p:cNvCxnSpPr>
          <p:nvPr/>
        </p:nvCxnSpPr>
        <p:spPr>
          <a:xfrm>
            <a:off x="3107265" y="2074333"/>
            <a:ext cx="0" cy="640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순서도: 문서 35">
            <a:extLst>
              <a:ext uri="{FF2B5EF4-FFF2-40B4-BE49-F238E27FC236}">
                <a16:creationId xmlns:a16="http://schemas.microsoft.com/office/drawing/2014/main" id="{17BE0A09-CC93-1367-A4FD-50F9E6831A5D}"/>
              </a:ext>
            </a:extLst>
          </p:cNvPr>
          <p:cNvSpPr/>
          <p:nvPr/>
        </p:nvSpPr>
        <p:spPr>
          <a:xfrm>
            <a:off x="2094040" y="852815"/>
            <a:ext cx="2070913" cy="888603"/>
          </a:xfrm>
          <a:prstGeom prst="flowChartDocument">
            <a:avLst/>
          </a:prstGeom>
          <a:solidFill>
            <a:schemeClr val="bg1"/>
          </a:solidFill>
          <a:effectLst>
            <a:outerShdw blurRad="127000" dist="50800" dir="54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사람이 질문한</a:t>
            </a:r>
            <a:endParaRPr lang="en-US" altLang="ko-KR" sz="1300" dirty="0">
              <a:solidFill>
                <a:schemeClr val="tx1"/>
              </a:solidFill>
            </a:endParaRPr>
          </a:p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비표준질의문장</a:t>
            </a:r>
          </a:p>
        </p:txBody>
      </p:sp>
    </p:spTree>
    <p:extLst>
      <p:ext uri="{BB962C8B-B14F-4D97-AF65-F5344CB8AC3E}">
        <p14:creationId xmlns:p14="http://schemas.microsoft.com/office/powerpoint/2010/main" val="16553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</TotalTime>
  <Words>687</Words>
  <Application>Microsoft Office PowerPoint</Application>
  <PresentationFormat>와이드스크린</PresentationFormat>
  <Paragraphs>103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SQL 쿼리 자동생성을 위한 자연어 질의 정제 및 표준화 시스템 Natural language query refinement and standardization system for automatic generation of SQL query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text2sql 학습을 위한 sql2text 데이터 생성</dc:title>
  <dc:creator>승건 이</dc:creator>
  <cp:lastModifiedBy>승건 이</cp:lastModifiedBy>
  <cp:revision>28</cp:revision>
  <dcterms:created xsi:type="dcterms:W3CDTF">2025-02-25T12:11:45Z</dcterms:created>
  <dcterms:modified xsi:type="dcterms:W3CDTF">2025-02-26T12:07:51Z</dcterms:modified>
</cp:coreProperties>
</file>