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7" r:id="rId3"/>
    <p:sldId id="266" r:id="rId4"/>
    <p:sldId id="265" r:id="rId5"/>
    <p:sldId id="256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36" autoAdjust="0"/>
  </p:normalViewPr>
  <p:slideViewPr>
    <p:cSldViewPr snapToGrid="0">
      <p:cViewPr>
        <p:scale>
          <a:sx n="100" d="100"/>
          <a:sy n="100" d="100"/>
        </p:scale>
        <p:origin x="85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34C07-989B-4F61-AE3F-153A5F3AB426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3E048-7B4A-4117-B6D0-90433868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25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BDE6A-97F3-CC40-4AEE-90F8CF3C3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AA2C50-F721-E846-B0A3-912C20B43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627D3-6D38-3AED-8815-166D4CAB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4E353-5936-79D9-1D4C-AA8EC062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1E368-3A52-479D-19A8-72AD396A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0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66AAE-0309-9FD6-3B2A-A6E33955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7DFFBC-970D-1841-4C38-0525937A7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6BB82F-E93E-1256-1C82-339B723F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D41B73-C342-4B09-D4F2-7F519A6A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0BBF7-3199-8000-BD61-D7468E4B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9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0A4077-FB3E-15C4-EAC1-205A97F3C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51433-048F-6B88-BDE0-71B6D75AF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18426-9298-D715-1B72-43727C62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CFFF6-712D-F1E0-AEB9-0C0356CA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7F429-6243-3335-0790-154FDDCC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48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9C572-FD61-462C-620D-20829F1B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69721-0338-621C-21C1-1EB73A133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DB024-7A5F-1D4A-10AD-A660E7FF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C074-84BB-D4D8-8A35-E5F6FF80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18A6A-97D8-52E9-8D83-F6866529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8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218AD-2F91-37B1-D083-97AFB4BD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2533B0-DFC5-11FA-EFB3-71417575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FCAEC-5738-A778-0C82-83EE54A2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1A1D0-5B70-3ED7-6F9C-F29AE6FD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47421-D7F5-4241-C780-86AAE0F1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37BEF-D739-68FE-6D80-5DD628A2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5E0F6-4F53-3351-A726-989164FE8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5CE8B9-4CBC-48B5-F300-6F3B2E52E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DD377-D735-2EA5-CD55-A8FA03CF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FC311A-CF67-020A-867E-F26CA053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8D09D-A394-C3D6-C92E-AAA32402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4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D954E-D35A-2358-61A5-2CA0BC38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D311A3-6371-65D7-C93D-63EDA400D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B5C697-4D4B-AAF0-17E6-E257147A8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89AE8C-7BAC-3236-4AE1-25D37292E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D5D473-EB72-A26F-B994-13E761E1B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9E6242-A60B-3E65-64CB-BB2AB957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E6A28F-A398-146D-0B12-E7573203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60A37A-E6F5-6691-8254-3AF1ED9C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2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BB334-F5C7-21E7-F7E5-23E0A9CF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867F09-5F5E-3D38-A87A-2DF95D5F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D06DCE-62AB-CF9A-2CD0-844FF720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E1EFEE-EC5F-2BC7-E622-B75518C1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9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3AF918-9BA8-A51C-3292-C4DBC691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B9D63D-B538-7E45-EBF2-36885458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F048AE-50A2-9934-8D02-048DD5B7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47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55F61-53FD-F860-174D-C87A0112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40B27-385D-74F6-36AC-01785EA35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C7A9E7-058F-821B-8EDD-DC5E776F6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970838-B463-E87E-A1CF-A170FCA8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75A8D-0D9A-D788-EDCF-8F7A5CED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CCFB7C-1C4D-8A5C-0EEB-5A78CC90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7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05536-0380-2D9E-A61C-549DF697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BD26C6-8246-B1FF-34DE-BA4D8A461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888404-B169-F1ED-DB8F-3C877CE72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E2E511-5BDC-287F-F76F-EC93CE73F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6268F-B807-65C8-CC2A-6386401D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D9C40B-EB6A-29C5-515E-4A84F5C2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1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928E0A-0E7D-B522-8309-0E919DCA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F61B1-58D0-E917-4BD5-DAED061F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92F31-976E-1E71-6EF7-CF30CBE3E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DC6C2-1FC7-2FB6-420B-B373B28FD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C2DEE-8EBD-83A0-955D-B6183AF58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2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C3FA-90EA-49EE-84D5-1C82E9BD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2766218"/>
            <a:ext cx="11207262" cy="1325563"/>
          </a:xfrm>
        </p:spPr>
        <p:txBody>
          <a:bodyPr>
            <a:normAutofit/>
          </a:bodyPr>
          <a:lstStyle/>
          <a:p>
            <a:pPr algn="ctr" latinLnBrk="1"/>
            <a:r>
              <a:rPr lang="en-US" altLang="ko-KR" sz="3000" b="1" dirty="0"/>
              <a:t>SQL </a:t>
            </a:r>
            <a:r>
              <a:rPr lang="ko-KR" altLang="en-US" sz="3000" b="1" dirty="0"/>
              <a:t>쿼리 자동생성을 위한 자연어 질의 정제 및 표준화 시스템</a:t>
            </a:r>
            <a:r>
              <a:rPr lang="en-US" altLang="ko-KR" sz="2000" b="1" dirty="0"/>
              <a:t> </a:t>
            </a:r>
            <a:r>
              <a:rPr lang="en-US" altLang="ko-KR" sz="1500" b="1" dirty="0"/>
              <a:t>Natural language query refinement and standardization system for automatic generation of SQL query</a:t>
            </a:r>
            <a:endParaRPr lang="ko-KR" altLang="en-US" sz="15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22754-EAC1-4970-B1B9-1639FA5F81EB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2C453B-0BB4-4087-B7B5-41E5EC825AFB}"/>
              </a:ext>
            </a:extLst>
          </p:cNvPr>
          <p:cNvSpPr txBox="1"/>
          <p:nvPr/>
        </p:nvSpPr>
        <p:spPr>
          <a:xfrm>
            <a:off x="9686925" y="579120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석사과정 이승건</a:t>
            </a:r>
          </a:p>
        </p:txBody>
      </p:sp>
    </p:spTree>
    <p:extLst>
      <p:ext uri="{BB962C8B-B14F-4D97-AF65-F5344CB8AC3E}">
        <p14:creationId xmlns:p14="http://schemas.microsoft.com/office/powerpoint/2010/main" val="182550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35B82CD-20CA-9BEE-CBD0-DAD043F3F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958152"/>
              </p:ext>
            </p:extLst>
          </p:nvPr>
        </p:nvGraphicFramePr>
        <p:xfrm>
          <a:off x="2032000" y="2354580"/>
          <a:ext cx="8128000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825246426"/>
                    </a:ext>
                  </a:extLst>
                </a:gridCol>
                <a:gridCol w="6692900">
                  <a:extLst>
                    <a:ext uri="{9D8B030D-6E8A-4147-A177-3AD203B41FA5}">
                      <a16:colId xmlns:a16="http://schemas.microsoft.com/office/drawing/2014/main" val="2625059254"/>
                    </a:ext>
                  </a:extLst>
                </a:gridCol>
              </a:tblGrid>
              <a:tr h="3292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특허 명칭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SQL 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쿼리 자동생성을 위한 자연어 질의 정제 및 표준화 시스템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26123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주제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dirty="0"/>
                        <a:t>sql2text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RAG</a:t>
                      </a:r>
                      <a:r>
                        <a:rPr lang="ko-KR" altLang="en-US" sz="1500" dirty="0"/>
                        <a:t>를 통한 학습 데이터셋 증강</a:t>
                      </a:r>
                      <a:endParaRPr lang="en-US" altLang="ko-KR" sz="15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/>
                        <a:t>표준질의문장</a:t>
                      </a:r>
                      <a:r>
                        <a:rPr lang="en-US" altLang="ko-KR" sz="1500" dirty="0"/>
                        <a:t>, SQL </a:t>
                      </a:r>
                      <a:r>
                        <a:rPr lang="ko-KR" altLang="en-US" sz="1500" dirty="0"/>
                        <a:t>쿼리의 데이터셋 쌍을 활용 </a:t>
                      </a:r>
                      <a:endParaRPr lang="en-US" altLang="ko-KR" sz="15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dirty="0"/>
                        <a:t>RAG</a:t>
                      </a:r>
                      <a:r>
                        <a:rPr lang="ko-KR" altLang="en-US" sz="1500" dirty="0"/>
                        <a:t>를 활용해 생성한 문장들을 </a:t>
                      </a:r>
                      <a:r>
                        <a:rPr lang="en-US" altLang="ko-KR" sz="1500" dirty="0"/>
                        <a:t>1:N </a:t>
                      </a:r>
                      <a:r>
                        <a:rPr lang="ko-KR" altLang="en-US" sz="1500" dirty="0"/>
                        <a:t>매핑</a:t>
                      </a:r>
                    </a:p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0970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배경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text2sql</a:t>
                      </a:r>
                      <a:r>
                        <a:rPr lang="ko-KR" altLang="en-US" sz="1500" dirty="0"/>
                        <a:t>에서 전문용어를 사용하는 특정 분야의 데이터셋 크기 및 정보의 한계 개선을 위해</a:t>
                      </a:r>
                      <a:r>
                        <a:rPr lang="en-US" altLang="ko-KR" sz="1500" dirty="0"/>
                        <a:t>, </a:t>
                      </a:r>
                      <a:r>
                        <a:rPr lang="en-US" altLang="ko-KR" sz="1500" b="1" dirty="0"/>
                        <a:t>sql2text</a:t>
                      </a:r>
                      <a:r>
                        <a:rPr lang="ko-KR" altLang="en-US" sz="1500" b="1" dirty="0"/>
                        <a:t>를 통해 데이터셋 증강</a:t>
                      </a:r>
                      <a:r>
                        <a:rPr lang="ko-KR" altLang="en-US" sz="1500" dirty="0"/>
                        <a:t>을 해보고자 함 </a:t>
                      </a:r>
                    </a:p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5236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C7B4F19-7853-A72E-EEA9-C01F436A1B4D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특허 명칭 및 주제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0527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71ECB2-CD96-4623-A66B-9D9082540847}"/>
              </a:ext>
            </a:extLst>
          </p:cNvPr>
          <p:cNvSpPr txBox="1"/>
          <p:nvPr/>
        </p:nvSpPr>
        <p:spPr>
          <a:xfrm>
            <a:off x="2755983" y="1024516"/>
            <a:ext cx="6680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표준질의문장 </a:t>
            </a:r>
            <a:r>
              <a:rPr lang="en-US" altLang="ko-KR" dirty="0"/>
              <a:t>– SQL </a:t>
            </a:r>
            <a:r>
              <a:rPr lang="ko-KR" altLang="en-US" dirty="0"/>
              <a:t>쿼리를 만들기 위해 </a:t>
            </a:r>
            <a:r>
              <a:rPr lang="ko-KR" altLang="en-US" b="1" dirty="0"/>
              <a:t>표준</a:t>
            </a:r>
            <a:r>
              <a:rPr lang="ko-KR" altLang="en-US" dirty="0"/>
              <a:t>이 되는 질의문장</a:t>
            </a:r>
            <a:endParaRPr lang="en-US" altLang="ko-KR" dirty="0"/>
          </a:p>
          <a:p>
            <a:r>
              <a:rPr lang="ko-KR" altLang="en-US" dirty="0"/>
              <a:t>비표준질의문장 </a:t>
            </a:r>
            <a:r>
              <a:rPr lang="en-US" altLang="ko-KR" dirty="0"/>
              <a:t>– </a:t>
            </a:r>
            <a:r>
              <a:rPr lang="en-US" altLang="ko-KR" b="1" dirty="0"/>
              <a:t>AI</a:t>
            </a:r>
            <a:r>
              <a:rPr lang="ko-KR" altLang="en-US" dirty="0"/>
              <a:t>가 생성한 질의문장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4168B-6AE2-41DE-A6DD-B585D423E906}"/>
              </a:ext>
            </a:extLst>
          </p:cNvPr>
          <p:cNvSpPr txBox="1"/>
          <p:nvPr/>
        </p:nvSpPr>
        <p:spPr>
          <a:xfrm>
            <a:off x="1417242" y="2322968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/>
              <a:t>"CAS</a:t>
            </a:r>
            <a:r>
              <a:rPr lang="ko-KR" altLang="en-US" sz="1000" dirty="0" err="1"/>
              <a:t>번호중</a:t>
            </a:r>
            <a:r>
              <a:rPr lang="ko-KR" altLang="en-US" sz="1000" dirty="0"/>
              <a:t> </a:t>
            </a:r>
            <a:r>
              <a:rPr lang="en-US" altLang="ko-KR" sz="1000" dirty="0"/>
              <a:t>71</a:t>
            </a:r>
            <a:r>
              <a:rPr lang="ko-KR" altLang="en-US" sz="1000" dirty="0"/>
              <a:t>이 포함되어 있는 화학물질을 개정일 오름차순으로 정렬해서 보여줘</a:t>
            </a:r>
            <a:r>
              <a:rPr lang="en-US" altLang="ko-KR" sz="1000" dirty="0"/>
              <a:t>"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D3F878-02B6-45C4-A58C-456F389C84E1}"/>
              </a:ext>
            </a:extLst>
          </p:cNvPr>
          <p:cNvSpPr txBox="1"/>
          <p:nvPr/>
        </p:nvSpPr>
        <p:spPr>
          <a:xfrm>
            <a:off x="1417242" y="3031198"/>
            <a:ext cx="4876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/>
              <a:t>"</a:t>
            </a:r>
            <a:r>
              <a:rPr lang="ko-KR" altLang="en-US" sz="1000" dirty="0"/>
              <a:t>음</a:t>
            </a:r>
            <a:r>
              <a:rPr lang="en-US" altLang="ko-KR" sz="1000" dirty="0"/>
              <a:t>, CAS </a:t>
            </a:r>
            <a:r>
              <a:rPr lang="ko-KR" altLang="en-US" sz="1000" dirty="0"/>
              <a:t>번호라는 게 있잖아</a:t>
            </a:r>
            <a:r>
              <a:rPr lang="en-US" altLang="ko-KR" sz="1000" dirty="0"/>
              <a:t>? </a:t>
            </a:r>
            <a:r>
              <a:rPr lang="ko-KR" altLang="en-US" sz="1000" dirty="0"/>
              <a:t>그거에 </a:t>
            </a:r>
            <a:r>
              <a:rPr lang="en-US" altLang="ko-KR" sz="1000" dirty="0"/>
              <a:t>71</a:t>
            </a:r>
            <a:r>
              <a:rPr lang="ko-KR" altLang="en-US" sz="1000" dirty="0"/>
              <a:t>이 들어가는 </a:t>
            </a:r>
            <a:r>
              <a:rPr lang="ko-KR" altLang="en-US" sz="1000" dirty="0" err="1"/>
              <a:t>화학물</a:t>
            </a:r>
            <a:r>
              <a:rPr lang="ko-KR" altLang="en-US" sz="1000" dirty="0"/>
              <a:t> 리스트 뽑고 싶은데</a:t>
            </a:r>
            <a:r>
              <a:rPr lang="en-US" altLang="ko-KR" sz="1000" dirty="0"/>
              <a:t>, </a:t>
            </a:r>
            <a:r>
              <a:rPr lang="ko-KR" altLang="en-US" sz="1000" dirty="0"/>
              <a:t>개정일 기준으로 정렬하는 거 가능할까</a:t>
            </a:r>
            <a:r>
              <a:rPr lang="en-US" altLang="ko-KR" sz="1000" dirty="0"/>
              <a:t>? </a:t>
            </a:r>
            <a:r>
              <a:rPr lang="ko-KR" altLang="en-US" sz="1000" dirty="0"/>
              <a:t>오름차순으로</a:t>
            </a:r>
            <a:r>
              <a:rPr lang="en-US" altLang="ko-KR" sz="1000" dirty="0"/>
              <a:t>, </a:t>
            </a:r>
            <a:r>
              <a:rPr lang="ko-KR" altLang="en-US" sz="1000" dirty="0"/>
              <a:t>빠른 날짜부터 차곡차곡</a:t>
            </a:r>
            <a:r>
              <a:rPr lang="en-US" altLang="ko-KR" sz="1000" dirty="0"/>
              <a:t>."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260C93-8FA5-4799-8BE9-E38541B6D21A}"/>
              </a:ext>
            </a:extLst>
          </p:cNvPr>
          <p:cNvSpPr txBox="1"/>
          <p:nvPr/>
        </p:nvSpPr>
        <p:spPr>
          <a:xfrm>
            <a:off x="1318260" y="3513846"/>
            <a:ext cx="1986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*CAS</a:t>
            </a:r>
            <a:r>
              <a:rPr lang="ko-KR" altLang="en-US" sz="800" dirty="0"/>
              <a:t>번호</a:t>
            </a:r>
            <a:r>
              <a:rPr lang="en-US" altLang="ko-KR" sz="800" dirty="0"/>
              <a:t>: </a:t>
            </a:r>
            <a:r>
              <a:rPr lang="ko-KR" altLang="en-US" sz="800" dirty="0"/>
              <a:t>화학물질에 부여한 고유번호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46C38C-2EB9-4FEF-9D13-DE0B3504661A}"/>
              </a:ext>
            </a:extLst>
          </p:cNvPr>
          <p:cNvSpPr txBox="1"/>
          <p:nvPr/>
        </p:nvSpPr>
        <p:spPr>
          <a:xfrm>
            <a:off x="1417242" y="2077439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표준질의문장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534AC-64E1-4F20-B488-C41523A52A39}"/>
              </a:ext>
            </a:extLst>
          </p:cNvPr>
          <p:cNvSpPr txBox="1"/>
          <p:nvPr/>
        </p:nvSpPr>
        <p:spPr>
          <a:xfrm>
            <a:off x="1417242" y="2860875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비표준질의문장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A7B238F-46AB-48B8-9998-CCF2D01572A1}"/>
              </a:ext>
            </a:extLst>
          </p:cNvPr>
          <p:cNvSpPr/>
          <p:nvPr/>
        </p:nvSpPr>
        <p:spPr>
          <a:xfrm>
            <a:off x="1318260" y="2062578"/>
            <a:ext cx="51435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244E096-ED6A-4437-A4B3-4C29C54D34C9}"/>
              </a:ext>
            </a:extLst>
          </p:cNvPr>
          <p:cNvSpPr/>
          <p:nvPr/>
        </p:nvSpPr>
        <p:spPr>
          <a:xfrm>
            <a:off x="1318260" y="2860875"/>
            <a:ext cx="51435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문서 15">
            <a:extLst>
              <a:ext uri="{FF2B5EF4-FFF2-40B4-BE49-F238E27FC236}">
                <a16:creationId xmlns:a16="http://schemas.microsoft.com/office/drawing/2014/main" id="{499981AF-D56D-4901-A794-9D83CFD094BE}"/>
              </a:ext>
            </a:extLst>
          </p:cNvPr>
          <p:cNvSpPr/>
          <p:nvPr/>
        </p:nvSpPr>
        <p:spPr>
          <a:xfrm>
            <a:off x="7612224" y="1962989"/>
            <a:ext cx="2145895" cy="837361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000" dirty="0">
                <a:solidFill>
                  <a:schemeClr val="tx1"/>
                </a:solidFill>
              </a:rPr>
              <a:t>SELECT * FROM database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  <a:p>
            <a:pPr algn="ctr" latinLnBrk="1"/>
            <a:r>
              <a:rPr lang="en-US" altLang="ko-KR" sz="1000" dirty="0">
                <a:solidFill>
                  <a:schemeClr val="tx1"/>
                </a:solidFill>
              </a:rPr>
              <a:t>WHERE CAS</a:t>
            </a:r>
            <a:r>
              <a:rPr lang="ko-KR" altLang="en-US" sz="1000" dirty="0">
                <a:solidFill>
                  <a:schemeClr val="tx1"/>
                </a:solidFill>
              </a:rPr>
              <a:t>번호 </a:t>
            </a:r>
            <a:r>
              <a:rPr lang="en-US" altLang="ko-KR" sz="1000" dirty="0">
                <a:solidFill>
                  <a:schemeClr val="tx1"/>
                </a:solidFill>
              </a:rPr>
              <a:t>LIKE '%71%' </a:t>
            </a:r>
          </a:p>
          <a:p>
            <a:pPr algn="ctr" latinLnBrk="1"/>
            <a:r>
              <a:rPr lang="en-US" altLang="ko-KR" sz="1000" dirty="0">
                <a:solidFill>
                  <a:schemeClr val="tx1"/>
                </a:solidFill>
              </a:rPr>
              <a:t>ORDER BY </a:t>
            </a:r>
            <a:r>
              <a:rPr lang="ko-KR" altLang="en-US" sz="1000" dirty="0">
                <a:solidFill>
                  <a:schemeClr val="tx1"/>
                </a:solidFill>
              </a:rPr>
              <a:t>개정일 </a:t>
            </a:r>
            <a:r>
              <a:rPr lang="en-US" altLang="ko-KR" sz="1000" dirty="0">
                <a:solidFill>
                  <a:schemeClr val="tx1"/>
                </a:solidFill>
              </a:rPr>
              <a:t>ASC;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E2A5D63-15DA-4193-A795-019472E40E4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6461760" y="2381670"/>
            <a:ext cx="1150464" cy="4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9EF334FA-C31D-4FCF-B4B0-8A22E085B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629" y="5020881"/>
            <a:ext cx="5939084" cy="1349402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B0BDCD3-92E8-4B46-ADBA-3A0A7F85FAD9}"/>
              </a:ext>
            </a:extLst>
          </p:cNvPr>
          <p:cNvSpPr/>
          <p:nvPr/>
        </p:nvSpPr>
        <p:spPr>
          <a:xfrm>
            <a:off x="7997514" y="3611454"/>
            <a:ext cx="1375313" cy="50688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프로세스</a:t>
            </a:r>
          </a:p>
        </p:txBody>
      </p:sp>
      <p:sp>
        <p:nvSpPr>
          <p:cNvPr id="40" name="순서도: 자기 디스크 39">
            <a:extLst>
              <a:ext uri="{FF2B5EF4-FFF2-40B4-BE49-F238E27FC236}">
                <a16:creationId xmlns:a16="http://schemas.microsoft.com/office/drawing/2014/main" id="{F72A6B13-F1FF-43A4-8C2C-EC51D5DAFD6E}"/>
              </a:ext>
            </a:extLst>
          </p:cNvPr>
          <p:cNvSpPr/>
          <p:nvPr/>
        </p:nvSpPr>
        <p:spPr>
          <a:xfrm>
            <a:off x="10540317" y="3611454"/>
            <a:ext cx="1198196" cy="506883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데이터베이스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DE86FDD-BAB6-497D-AC49-C6E4F27C3803}"/>
              </a:ext>
            </a:extLst>
          </p:cNvPr>
          <p:cNvCxnSpPr/>
          <p:nvPr/>
        </p:nvCxnSpPr>
        <p:spPr>
          <a:xfrm>
            <a:off x="8685170" y="3031198"/>
            <a:ext cx="0" cy="397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3ACF922-2616-4EE7-85A4-51EFD33FB828}"/>
              </a:ext>
            </a:extLst>
          </p:cNvPr>
          <p:cNvCxnSpPr/>
          <p:nvPr/>
        </p:nvCxnSpPr>
        <p:spPr>
          <a:xfrm flipH="1">
            <a:off x="9648825" y="3864895"/>
            <a:ext cx="695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2C2AE3-351E-4E97-9977-C28EBB66ABE0}"/>
              </a:ext>
            </a:extLst>
          </p:cNvPr>
          <p:cNvCxnSpPr/>
          <p:nvPr/>
        </p:nvCxnSpPr>
        <p:spPr>
          <a:xfrm>
            <a:off x="8685170" y="430530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3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47BDBD-7379-497E-A05B-E9D6B7CC7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804273"/>
              </p:ext>
            </p:extLst>
          </p:nvPr>
        </p:nvGraphicFramePr>
        <p:xfrm>
          <a:off x="46844" y="4627998"/>
          <a:ext cx="705663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526">
                  <a:extLst>
                    <a:ext uri="{9D8B030D-6E8A-4147-A177-3AD203B41FA5}">
                      <a16:colId xmlns:a16="http://schemas.microsoft.com/office/drawing/2014/main" val="1963920097"/>
                    </a:ext>
                  </a:extLst>
                </a:gridCol>
                <a:gridCol w="1836997">
                  <a:extLst>
                    <a:ext uri="{9D8B030D-6E8A-4147-A177-3AD203B41FA5}">
                      <a16:colId xmlns:a16="http://schemas.microsoft.com/office/drawing/2014/main" val="888795744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949320744"/>
                    </a:ext>
                  </a:extLst>
                </a:gridCol>
                <a:gridCol w="2890730">
                  <a:extLst>
                    <a:ext uri="{9D8B030D-6E8A-4147-A177-3AD203B41FA5}">
                      <a16:colId xmlns:a16="http://schemas.microsoft.com/office/drawing/2014/main" val="643325331"/>
                    </a:ext>
                  </a:extLst>
                </a:gridCol>
              </a:tblGrid>
              <a:tr h="322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Standard term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Query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표준질의문장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Description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646183"/>
                  </a:ext>
                </a:extLst>
              </a:tr>
              <a:tr h="195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CAS</a:t>
                      </a:r>
                      <a:r>
                        <a:rPr lang="ko-KR" altLang="en-US" sz="800" dirty="0"/>
                        <a:t>번호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SELECT * FROM database</a:t>
                      </a:r>
                      <a:r>
                        <a:rPr lang="ko-KR" altLang="en-US" sz="800" dirty="0"/>
                        <a:t> </a:t>
                      </a:r>
                    </a:p>
                    <a:p>
                      <a:pPr latinLnBrk="1"/>
                      <a:r>
                        <a:rPr lang="en-US" altLang="ko-KR" sz="800" dirty="0"/>
                        <a:t>WHERE CAS</a:t>
                      </a:r>
                      <a:r>
                        <a:rPr lang="ko-KR" altLang="en-US" sz="800" dirty="0"/>
                        <a:t>번호 </a:t>
                      </a:r>
                      <a:r>
                        <a:rPr lang="en-US" altLang="ko-KR" sz="800" dirty="0"/>
                        <a:t>LIKE '%71%' </a:t>
                      </a:r>
                    </a:p>
                    <a:p>
                      <a:pPr latinLnBrk="1"/>
                      <a:r>
                        <a:rPr lang="en-US" altLang="ko-KR" sz="800" dirty="0"/>
                        <a:t>ORDER BY </a:t>
                      </a:r>
                      <a:r>
                        <a:rPr lang="ko-KR" altLang="en-US" sz="800" dirty="0"/>
                        <a:t>개정일 </a:t>
                      </a:r>
                      <a:r>
                        <a:rPr lang="en-US" altLang="ko-KR" sz="800" dirty="0"/>
                        <a:t>ASC;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"CAS</a:t>
                      </a:r>
                      <a:r>
                        <a:rPr lang="ko-KR" altLang="en-US" sz="800" dirty="0" err="1"/>
                        <a:t>번호중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71</a:t>
                      </a:r>
                      <a:r>
                        <a:rPr lang="ko-KR" altLang="en-US" sz="800" dirty="0"/>
                        <a:t>이 포함되어 있는 화학물질을 개정일 오름차순으로 정렬해서 보여줘</a:t>
                      </a:r>
                      <a:r>
                        <a:rPr lang="en-US" altLang="ko-KR" sz="800" dirty="0"/>
                        <a:t>"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화학적 동질성을 갖는 물질에 대하여 미국 </a:t>
                      </a:r>
                      <a:r>
                        <a:rPr lang="ko-KR" altLang="en-US" sz="800" dirty="0" err="1"/>
                        <a:t>화학회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化學會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에서 부여한 고유 번호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071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7EE16C4-4D99-4F56-AFCF-6BBEE3FCED60}"/>
              </a:ext>
            </a:extLst>
          </p:cNvPr>
          <p:cNvSpPr txBox="1"/>
          <p:nvPr/>
        </p:nvSpPr>
        <p:spPr>
          <a:xfrm>
            <a:off x="0" y="4303448"/>
            <a:ext cx="2752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표준질의문장 </a:t>
            </a:r>
            <a:r>
              <a:rPr lang="en-US" altLang="ko-KR" sz="1200" b="1" dirty="0"/>
              <a:t>- SQL</a:t>
            </a:r>
            <a:r>
              <a:rPr lang="ko-KR" altLang="en-US" sz="1200" b="1" dirty="0"/>
              <a:t>쿼리 쌍</a:t>
            </a:r>
            <a:r>
              <a:rPr lang="ko-KR" altLang="en-US" sz="1200" dirty="0"/>
              <a:t> 데이터셋</a:t>
            </a: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4412DC0E-723D-472F-8A71-C95DCC88A890}"/>
              </a:ext>
            </a:extLst>
          </p:cNvPr>
          <p:cNvSpPr/>
          <p:nvPr/>
        </p:nvSpPr>
        <p:spPr>
          <a:xfrm>
            <a:off x="894569" y="2849562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SQL</a:t>
            </a:r>
            <a:r>
              <a:rPr lang="ko-KR" altLang="en-US" sz="1500" dirty="0">
                <a:solidFill>
                  <a:schemeClr val="tx1"/>
                </a:solidFill>
              </a:rPr>
              <a:t>쿼리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0A68A26-9902-46B4-A29C-B606514E5D0C}"/>
              </a:ext>
            </a:extLst>
          </p:cNvPr>
          <p:cNvCxnSpPr>
            <a:cxnSpLocks/>
          </p:cNvCxnSpPr>
          <p:nvPr/>
        </p:nvCxnSpPr>
        <p:spPr>
          <a:xfrm flipV="1">
            <a:off x="3557476" y="3126727"/>
            <a:ext cx="881174" cy="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BD193AD2-2B90-4888-A666-680B41E0DF41}"/>
              </a:ext>
            </a:extLst>
          </p:cNvPr>
          <p:cNvSpPr/>
          <p:nvPr/>
        </p:nvSpPr>
        <p:spPr>
          <a:xfrm>
            <a:off x="5294714" y="1093653"/>
            <a:ext cx="1591112" cy="888603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</a:rPr>
              <a:t>RAG</a:t>
            </a:r>
            <a:endParaRPr lang="ko-KR" altLang="en-US" i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FF14C9-37B7-4ADC-AF95-BCBCDB2FD062}"/>
              </a:ext>
            </a:extLst>
          </p:cNvPr>
          <p:cNvSpPr txBox="1"/>
          <p:nvPr/>
        </p:nvSpPr>
        <p:spPr>
          <a:xfrm>
            <a:off x="4694300" y="703287"/>
            <a:ext cx="2791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표준질의문장 데이터셋의 </a:t>
            </a:r>
            <a:r>
              <a:rPr lang="en-US" altLang="ko-KR" sz="1000" dirty="0"/>
              <a:t>Description</a:t>
            </a:r>
            <a:r>
              <a:rPr lang="ko-KR" altLang="en-US" sz="1000" dirty="0"/>
              <a:t>을 참조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B9DE8D-5140-44F3-A7AF-F07EE07257F1}"/>
              </a:ext>
            </a:extLst>
          </p:cNvPr>
          <p:cNvSpPr/>
          <p:nvPr/>
        </p:nvSpPr>
        <p:spPr>
          <a:xfrm>
            <a:off x="5029846" y="2837091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SQL2TEXT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3EDA158-2F92-4CBD-B512-DDFEF6FF61FB}"/>
              </a:ext>
            </a:extLst>
          </p:cNvPr>
          <p:cNvCxnSpPr>
            <a:cxnSpLocks/>
          </p:cNvCxnSpPr>
          <p:nvPr/>
        </p:nvCxnSpPr>
        <p:spPr>
          <a:xfrm>
            <a:off x="6090270" y="2085975"/>
            <a:ext cx="0" cy="347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8C6FDB0-D56B-41B4-B240-12AB6B8A9734}"/>
              </a:ext>
            </a:extLst>
          </p:cNvPr>
          <p:cNvCxnSpPr/>
          <p:nvPr/>
        </p:nvCxnSpPr>
        <p:spPr>
          <a:xfrm>
            <a:off x="7683260" y="3131781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50A26ACB-09CA-41C6-A971-86190DEFAA2D}"/>
              </a:ext>
            </a:extLst>
          </p:cNvPr>
          <p:cNvSpPr/>
          <p:nvPr/>
        </p:nvSpPr>
        <p:spPr>
          <a:xfrm>
            <a:off x="9415279" y="2396932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순서도: 문서 20">
            <a:extLst>
              <a:ext uri="{FF2B5EF4-FFF2-40B4-BE49-F238E27FC236}">
                <a16:creationId xmlns:a16="http://schemas.microsoft.com/office/drawing/2014/main" id="{A50EC14A-938E-4998-BD28-27AB9C0F4251}"/>
              </a:ext>
            </a:extLst>
          </p:cNvPr>
          <p:cNvSpPr/>
          <p:nvPr/>
        </p:nvSpPr>
        <p:spPr>
          <a:xfrm>
            <a:off x="9343392" y="243414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문서 21">
            <a:extLst>
              <a:ext uri="{FF2B5EF4-FFF2-40B4-BE49-F238E27FC236}">
                <a16:creationId xmlns:a16="http://schemas.microsoft.com/office/drawing/2014/main" id="{009AA20E-E9F6-4131-8843-2F79C6D50D98}"/>
              </a:ext>
            </a:extLst>
          </p:cNvPr>
          <p:cNvSpPr/>
          <p:nvPr/>
        </p:nvSpPr>
        <p:spPr>
          <a:xfrm>
            <a:off x="9271505" y="248618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순서도: 문서 22">
            <a:extLst>
              <a:ext uri="{FF2B5EF4-FFF2-40B4-BE49-F238E27FC236}">
                <a16:creationId xmlns:a16="http://schemas.microsoft.com/office/drawing/2014/main" id="{26C79174-2F6B-4BC6-A374-90375E9DD1AB}"/>
              </a:ext>
            </a:extLst>
          </p:cNvPr>
          <p:cNvSpPr/>
          <p:nvPr/>
        </p:nvSpPr>
        <p:spPr>
          <a:xfrm>
            <a:off x="9199618" y="253822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순서도: 문서 29">
            <a:extLst>
              <a:ext uri="{FF2B5EF4-FFF2-40B4-BE49-F238E27FC236}">
                <a16:creationId xmlns:a16="http://schemas.microsoft.com/office/drawing/2014/main" id="{BD3F903A-F0C5-4E4B-B670-9CC5CED1B0FB}"/>
              </a:ext>
            </a:extLst>
          </p:cNvPr>
          <p:cNvSpPr/>
          <p:nvPr/>
        </p:nvSpPr>
        <p:spPr>
          <a:xfrm>
            <a:off x="9134833" y="2576399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순서도: 문서 30">
            <a:extLst>
              <a:ext uri="{FF2B5EF4-FFF2-40B4-BE49-F238E27FC236}">
                <a16:creationId xmlns:a16="http://schemas.microsoft.com/office/drawing/2014/main" id="{C7421F67-4520-412F-9DA4-B26CB812AA68}"/>
              </a:ext>
            </a:extLst>
          </p:cNvPr>
          <p:cNvSpPr/>
          <p:nvPr/>
        </p:nvSpPr>
        <p:spPr>
          <a:xfrm>
            <a:off x="9062946" y="261361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D6CB28E9-0177-4699-8582-2D3F97C7C5F8}"/>
              </a:ext>
            </a:extLst>
          </p:cNvPr>
          <p:cNvSpPr/>
          <p:nvPr/>
        </p:nvSpPr>
        <p:spPr>
          <a:xfrm>
            <a:off x="8991059" y="266565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순서도: 문서 32">
            <a:extLst>
              <a:ext uri="{FF2B5EF4-FFF2-40B4-BE49-F238E27FC236}">
                <a16:creationId xmlns:a16="http://schemas.microsoft.com/office/drawing/2014/main" id="{1260F15D-E487-4237-9F18-BA70B1809BF9}"/>
              </a:ext>
            </a:extLst>
          </p:cNvPr>
          <p:cNvSpPr/>
          <p:nvPr/>
        </p:nvSpPr>
        <p:spPr>
          <a:xfrm>
            <a:off x="8926274" y="271769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순서도: 문서 33">
            <a:extLst>
              <a:ext uri="{FF2B5EF4-FFF2-40B4-BE49-F238E27FC236}">
                <a16:creationId xmlns:a16="http://schemas.microsoft.com/office/drawing/2014/main" id="{15F7DFD7-E24C-45DF-9118-BF9740D4BBC8}"/>
              </a:ext>
            </a:extLst>
          </p:cNvPr>
          <p:cNvSpPr/>
          <p:nvPr/>
        </p:nvSpPr>
        <p:spPr>
          <a:xfrm>
            <a:off x="8861489" y="278003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순서도: 문서 23">
            <a:extLst>
              <a:ext uri="{FF2B5EF4-FFF2-40B4-BE49-F238E27FC236}">
                <a16:creationId xmlns:a16="http://schemas.microsoft.com/office/drawing/2014/main" id="{E6BDEE81-8EEB-4BA9-A7B9-C99A0BFB57C3}"/>
              </a:ext>
            </a:extLst>
          </p:cNvPr>
          <p:cNvSpPr/>
          <p:nvPr/>
        </p:nvSpPr>
        <p:spPr>
          <a:xfrm>
            <a:off x="8789603" y="2860108"/>
            <a:ext cx="2132306" cy="870185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비표준질의문장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4AB476-7E9F-4E48-975F-C481FCD758F9}"/>
              </a:ext>
            </a:extLst>
          </p:cNvPr>
          <p:cNvSpPr txBox="1"/>
          <p:nvPr/>
        </p:nvSpPr>
        <p:spPr>
          <a:xfrm>
            <a:off x="894569" y="2345566"/>
            <a:ext cx="1600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800" dirty="0"/>
              <a:t>SELECT * FROM database</a:t>
            </a:r>
            <a:r>
              <a:rPr lang="ko-KR" altLang="en-US" sz="800" dirty="0"/>
              <a:t> </a:t>
            </a:r>
          </a:p>
          <a:p>
            <a:pPr latinLnBrk="1"/>
            <a:r>
              <a:rPr lang="en-US" altLang="ko-KR" sz="800" dirty="0"/>
              <a:t>WHERE CAS</a:t>
            </a:r>
            <a:r>
              <a:rPr lang="ko-KR" altLang="en-US" sz="800" dirty="0"/>
              <a:t>번호 </a:t>
            </a:r>
            <a:r>
              <a:rPr lang="en-US" altLang="ko-KR" sz="800" dirty="0"/>
              <a:t>LIKE '%71%' </a:t>
            </a:r>
          </a:p>
          <a:p>
            <a:pPr latinLnBrk="1"/>
            <a:r>
              <a:rPr lang="en-US" altLang="ko-KR" sz="800" dirty="0"/>
              <a:t>ORDER BY </a:t>
            </a:r>
            <a:r>
              <a:rPr lang="ko-KR" altLang="en-US" sz="800" dirty="0"/>
              <a:t>개정일 </a:t>
            </a:r>
            <a:r>
              <a:rPr lang="en-US" altLang="ko-KR" sz="800" dirty="0"/>
              <a:t>ASC;</a:t>
            </a:r>
          </a:p>
        </p:txBody>
      </p:sp>
      <p:graphicFrame>
        <p:nvGraphicFramePr>
          <p:cNvPr id="40" name="표 40">
            <a:extLst>
              <a:ext uri="{FF2B5EF4-FFF2-40B4-BE49-F238E27FC236}">
                <a16:creationId xmlns:a16="http://schemas.microsoft.com/office/drawing/2014/main" id="{C03A6E56-1019-47ED-BD82-364B1A403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306827"/>
              </p:ext>
            </p:extLst>
          </p:nvPr>
        </p:nvGraphicFramePr>
        <p:xfrm>
          <a:off x="8470049" y="4239378"/>
          <a:ext cx="3598050" cy="1612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050">
                  <a:extLst>
                    <a:ext uri="{9D8B030D-6E8A-4147-A177-3AD203B41FA5}">
                      <a16:colId xmlns:a16="http://schemas.microsoft.com/office/drawing/2014/main" val="2188063730"/>
                    </a:ext>
                  </a:extLst>
                </a:gridCol>
              </a:tblGrid>
              <a:tr h="2406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비표준질의문장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120407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그러니까 화학물질 테이블에서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CAS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번호에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 포함된 걸 골라야 하는데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개정된 날짜 있잖아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그거를 빠른 순서대로 나열해주면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좋겠어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."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150782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그냥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CAS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번호 중에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71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들어 있는 애들 리스트 좀 뽑아줘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그리고 개정일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?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그거 기준으로 가장 오래된 것부터 정렬하는 방식으로 하면 될 듯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."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596381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화학물질을 찾는데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CAS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번호 안에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이라는 숫자가 어디든 들어 있는 애들만 뽑아주고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근데 개정일이 빠른 순서대로 좀 정리해서 보여줄 수 있어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?"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46471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4D5D728D-515A-4410-A526-9E70A5A3A51A}"/>
              </a:ext>
            </a:extLst>
          </p:cNvPr>
          <p:cNvSpPr txBox="1"/>
          <p:nvPr/>
        </p:nvSpPr>
        <p:spPr>
          <a:xfrm>
            <a:off x="9653848" y="6587306"/>
            <a:ext cx="461665" cy="2638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46BB4F-D32C-426A-979F-82A78E2683FE}"/>
              </a:ext>
            </a:extLst>
          </p:cNvPr>
          <p:cNvSpPr txBox="1"/>
          <p:nvPr/>
        </p:nvSpPr>
        <p:spPr>
          <a:xfrm>
            <a:off x="8408084" y="3912675"/>
            <a:ext cx="1931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비표준질의문장 </a:t>
            </a:r>
            <a:r>
              <a:rPr lang="ko-KR" altLang="en-US" sz="1200"/>
              <a:t>데이터셋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2632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6850831B-3BB2-CC73-856F-FABA0F70D8BE}"/>
              </a:ext>
            </a:extLst>
          </p:cNvPr>
          <p:cNvSpPr/>
          <p:nvPr/>
        </p:nvSpPr>
        <p:spPr>
          <a:xfrm>
            <a:off x="1619135" y="2076184"/>
            <a:ext cx="2222505" cy="92333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순서도: 자기 디스크 4">
            <a:extLst>
              <a:ext uri="{FF2B5EF4-FFF2-40B4-BE49-F238E27FC236}">
                <a16:creationId xmlns:a16="http://schemas.microsoft.com/office/drawing/2014/main" id="{81DBA83A-D39C-1ED7-6691-4D71F45518F2}"/>
              </a:ext>
            </a:extLst>
          </p:cNvPr>
          <p:cNvSpPr/>
          <p:nvPr/>
        </p:nvSpPr>
        <p:spPr>
          <a:xfrm>
            <a:off x="5227292" y="784347"/>
            <a:ext cx="1147629" cy="735469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</a:rPr>
              <a:t>RAG</a:t>
            </a:r>
            <a:endParaRPr lang="ko-KR" altLang="en-US" i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3C482-D304-DEE3-8917-65D3DB5074FD}"/>
              </a:ext>
            </a:extLst>
          </p:cNvPr>
          <p:cNvSpPr txBox="1"/>
          <p:nvPr/>
        </p:nvSpPr>
        <p:spPr>
          <a:xfrm>
            <a:off x="88988" y="3527472"/>
            <a:ext cx="6502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SNL</a:t>
            </a:r>
            <a:r>
              <a:rPr lang="en-US" altLang="ko-KR" sz="1200" dirty="0"/>
              <a:t>(Standard Natural Language) –</a:t>
            </a:r>
            <a:r>
              <a:rPr lang="ko-KR" altLang="en-US" sz="1200" dirty="0"/>
              <a:t> </a:t>
            </a:r>
            <a:r>
              <a:rPr lang="ko-KR" altLang="en-US" sz="1200" b="1" dirty="0"/>
              <a:t>표준용어 </a:t>
            </a:r>
            <a:r>
              <a:rPr lang="en-US" altLang="ko-KR" sz="1200" b="1" dirty="0"/>
              <a:t>base</a:t>
            </a:r>
            <a:r>
              <a:rPr lang="ko-KR" altLang="en-US" sz="1200" b="1" dirty="0"/>
              <a:t>의 정제된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문장</a:t>
            </a:r>
            <a:endParaRPr lang="en-US" altLang="ko-KR" sz="1200" b="1" dirty="0"/>
          </a:p>
          <a:p>
            <a:r>
              <a:rPr lang="en-US" altLang="ko-KR" sz="1200" b="1" dirty="0"/>
              <a:t>NL</a:t>
            </a:r>
            <a:r>
              <a:rPr lang="en-US" altLang="ko-KR" sz="1200" dirty="0"/>
              <a:t>(Natural Language) – </a:t>
            </a:r>
            <a:r>
              <a:rPr lang="en-US" altLang="ko-KR" sz="1200" b="1" dirty="0"/>
              <a:t>RAG</a:t>
            </a:r>
            <a:r>
              <a:rPr lang="ko-KR" altLang="en-US" sz="1200" b="1" dirty="0"/>
              <a:t>를 활용해 생성한 문장</a:t>
            </a:r>
            <a:endParaRPr lang="en-US" altLang="ko-KR" sz="1200" b="1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08CE8E2-BDE3-BBB3-1397-EBA4828C9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876536"/>
              </p:ext>
            </p:extLst>
          </p:nvPr>
        </p:nvGraphicFramePr>
        <p:xfrm>
          <a:off x="88988" y="4713234"/>
          <a:ext cx="6285933" cy="1923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785">
                  <a:extLst>
                    <a:ext uri="{9D8B030D-6E8A-4147-A177-3AD203B41FA5}">
                      <a16:colId xmlns:a16="http://schemas.microsoft.com/office/drawing/2014/main" val="1963920097"/>
                    </a:ext>
                  </a:extLst>
                </a:gridCol>
                <a:gridCol w="1300699">
                  <a:extLst>
                    <a:ext uri="{9D8B030D-6E8A-4147-A177-3AD203B41FA5}">
                      <a16:colId xmlns:a16="http://schemas.microsoft.com/office/drawing/2014/main" val="888795744"/>
                    </a:ext>
                  </a:extLst>
                </a:gridCol>
                <a:gridCol w="1285336">
                  <a:extLst>
                    <a:ext uri="{9D8B030D-6E8A-4147-A177-3AD203B41FA5}">
                      <a16:colId xmlns:a16="http://schemas.microsoft.com/office/drawing/2014/main" val="949320744"/>
                    </a:ext>
                  </a:extLst>
                </a:gridCol>
                <a:gridCol w="2976113">
                  <a:extLst>
                    <a:ext uri="{9D8B030D-6E8A-4147-A177-3AD203B41FA5}">
                      <a16:colId xmlns:a16="http://schemas.microsoft.com/office/drawing/2014/main" val="643325331"/>
                    </a:ext>
                  </a:extLst>
                </a:gridCol>
              </a:tblGrid>
              <a:tr h="2489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Standard term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Query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SNL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Description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646183"/>
                  </a:ext>
                </a:extLst>
              </a:tr>
              <a:tr h="195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'CAS</a:t>
                      </a:r>
                      <a:r>
                        <a:rPr lang="ko-KR" altLang="en-US" sz="500" dirty="0"/>
                        <a:t>번호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"CAS</a:t>
                      </a:r>
                      <a:r>
                        <a:rPr lang="ko-KR" altLang="en-US" sz="500" dirty="0"/>
                        <a:t>번호 데이터를 보여줘</a:t>
                      </a:r>
                      <a:r>
                        <a:rPr lang="en-US" altLang="ko-KR" sz="500" dirty="0"/>
                        <a:t>."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화학적 동질성을 갖는 물질에 대하여 미국 </a:t>
                      </a:r>
                      <a:r>
                        <a:rPr lang="ko-KR" altLang="en-US" sz="500" dirty="0" err="1"/>
                        <a:t>화학회</a:t>
                      </a:r>
                      <a:r>
                        <a:rPr lang="en-US" altLang="ko-KR" sz="500" dirty="0"/>
                        <a:t>(</a:t>
                      </a:r>
                      <a:r>
                        <a:rPr lang="ko-KR" altLang="en-US" sz="500" dirty="0"/>
                        <a:t>化學會</a:t>
                      </a:r>
                      <a:r>
                        <a:rPr lang="en-US" altLang="ko-KR" sz="500" dirty="0"/>
                        <a:t>)</a:t>
                      </a:r>
                      <a:r>
                        <a:rPr lang="ko-KR" altLang="en-US" sz="500" dirty="0"/>
                        <a:t>에서 부여한 고유 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107102"/>
                  </a:ext>
                </a:extLst>
              </a:tr>
              <a:tr h="345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CMS</a:t>
                      </a:r>
                      <a:r>
                        <a:rPr lang="ko-KR" altLang="en-US" sz="500" dirty="0"/>
                        <a:t>계좌번호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'CMS</a:t>
                      </a:r>
                      <a:r>
                        <a:rPr lang="ko-KR" altLang="en-US" sz="500" dirty="0"/>
                        <a:t>계좌번호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"CMS</a:t>
                      </a:r>
                      <a:r>
                        <a:rPr lang="ko-KR" altLang="en-US" sz="500" dirty="0"/>
                        <a:t>계좌번호 정보를 불러와 줘</a:t>
                      </a:r>
                      <a:r>
                        <a:rPr lang="en-US" altLang="ko-KR" sz="500" dirty="0"/>
                        <a:t>."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은행에 직접 가지 않고도 컴퓨터나 단말기를 통신 회선으로 연결하여 은행이 제공하는 각종 금융 거래 정보를 이용하거나</a:t>
                      </a:r>
                      <a:r>
                        <a:rPr lang="en-US" altLang="ko-KR" sz="500" dirty="0"/>
                        <a:t>, </a:t>
                      </a:r>
                      <a:r>
                        <a:rPr lang="ko-KR" altLang="en-US" sz="500" dirty="0"/>
                        <a:t>자금의 효율적 관리</a:t>
                      </a:r>
                      <a:r>
                        <a:rPr lang="en-US" altLang="ko-KR" sz="500" dirty="0"/>
                        <a:t>, </a:t>
                      </a:r>
                      <a:r>
                        <a:rPr lang="ko-KR" altLang="en-US" sz="500" dirty="0"/>
                        <a:t>자금 대체 따위를 할 수 있는 서비스의 계좌번호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9640132"/>
                  </a:ext>
                </a:extLst>
              </a:tr>
              <a:tr h="195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CPU</a:t>
                      </a:r>
                      <a:r>
                        <a:rPr lang="ko-KR" altLang="en-US" sz="500" dirty="0"/>
                        <a:t>사용률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'CPU</a:t>
                      </a:r>
                      <a:r>
                        <a:rPr lang="ko-KR" altLang="en-US" sz="500" dirty="0"/>
                        <a:t>사용률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"CPU</a:t>
                      </a:r>
                      <a:r>
                        <a:rPr lang="ko-KR" altLang="en-US" sz="500" dirty="0"/>
                        <a:t>사용률 데이터를 확인하고 싶어</a:t>
                      </a:r>
                      <a:r>
                        <a:rPr lang="en-US" altLang="ko-KR" sz="500" dirty="0"/>
                        <a:t>."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컴퓨터의 중앙처리장치</a:t>
                      </a:r>
                      <a:r>
                        <a:rPr lang="en-US" altLang="ko-KR" sz="500" dirty="0"/>
                        <a:t>(CPU)</a:t>
                      </a:r>
                      <a:r>
                        <a:rPr lang="ko-KR" altLang="en-US" sz="500" dirty="0"/>
                        <a:t>를 점유하여 사용하는 비율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510010"/>
                  </a:ext>
                </a:extLst>
              </a:tr>
              <a:tr h="2705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CPU</a:t>
                      </a:r>
                      <a:r>
                        <a:rPr lang="ko-KR" altLang="en-US" sz="500" dirty="0"/>
                        <a:t>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'CPU</a:t>
                      </a:r>
                      <a:r>
                        <a:rPr lang="ko-KR" altLang="en-US" sz="500" dirty="0"/>
                        <a:t>속도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"CPU</a:t>
                      </a:r>
                      <a:r>
                        <a:rPr lang="ko-KR" altLang="en-US" sz="500" dirty="0"/>
                        <a:t>속도가 얼마나 </a:t>
                      </a:r>
                      <a:r>
                        <a:rPr lang="ko-KR" altLang="en-US" sz="500" dirty="0" err="1"/>
                        <a:t>빠른지</a:t>
                      </a:r>
                      <a:r>
                        <a:rPr lang="ko-KR" altLang="en-US" sz="500" dirty="0"/>
                        <a:t> 알려줘</a:t>
                      </a:r>
                      <a:r>
                        <a:rPr lang="en-US" altLang="ko-KR" sz="500" dirty="0"/>
                        <a:t>."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컴퓨터 시스템 전체의 작동을 통제하고 프로그램의 모든 연산을 수행하는 가장 핵심적인 장치가 연산을 처리하는 빠르기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097881"/>
                  </a:ext>
                </a:extLst>
              </a:tr>
              <a:tr h="195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PG</a:t>
                      </a:r>
                      <a:r>
                        <a:rPr lang="ko-KR" altLang="en-US" sz="500" dirty="0"/>
                        <a:t>거래번호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'PG</a:t>
                      </a:r>
                      <a:r>
                        <a:rPr lang="ko-KR" altLang="en-US" sz="500" dirty="0"/>
                        <a:t>거래번호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"PG</a:t>
                      </a:r>
                      <a:r>
                        <a:rPr lang="ko-KR" altLang="en-US" sz="500" dirty="0"/>
                        <a:t>거래번호 정보를 보여줘</a:t>
                      </a:r>
                      <a:r>
                        <a:rPr lang="en-US" altLang="ko-KR" sz="500" dirty="0"/>
                        <a:t>."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인터넷상에서 금융 기관과 하는 결제를 대행해 주는 회사가 각각의 결제 건에 부여하는 식별 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9572733"/>
                  </a:ext>
                </a:extLst>
              </a:tr>
              <a:tr h="2705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POS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'POS</a:t>
                      </a:r>
                      <a:r>
                        <a:rPr lang="ko-KR" altLang="en-US" sz="500" dirty="0"/>
                        <a:t>번호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"POS</a:t>
                      </a:r>
                      <a:r>
                        <a:rPr lang="ko-KR" altLang="en-US" sz="500" dirty="0"/>
                        <a:t>번호에 대한 정보를 불러와 줘</a:t>
                      </a:r>
                      <a:r>
                        <a:rPr lang="en-US" altLang="ko-KR" sz="500" dirty="0"/>
                        <a:t>＂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상점의 전자식 금전 등록기</a:t>
                      </a:r>
                      <a:r>
                        <a:rPr lang="en-US" altLang="ko-KR" sz="500" dirty="0"/>
                        <a:t>, </a:t>
                      </a:r>
                      <a:r>
                        <a:rPr lang="ko-KR" altLang="en-US" sz="500" dirty="0"/>
                        <a:t>정찰 판독 장치 등을 컴퓨터에 연결하여 상품이나 서비스 데이터를 관리하는 시스템에 부여하는 식별 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41306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A91D745A-AEDC-4434-AD80-689C0E05D428}"/>
              </a:ext>
            </a:extLst>
          </p:cNvPr>
          <p:cNvSpPr/>
          <p:nvPr/>
        </p:nvSpPr>
        <p:spPr>
          <a:xfrm>
            <a:off x="4838212" y="2074032"/>
            <a:ext cx="1919155" cy="1014731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NL Generator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3C41BC82-4371-B842-F76D-67053839BD88}"/>
              </a:ext>
            </a:extLst>
          </p:cNvPr>
          <p:cNvSpPr/>
          <p:nvPr/>
        </p:nvSpPr>
        <p:spPr>
          <a:xfrm>
            <a:off x="88988" y="4128857"/>
            <a:ext cx="834038" cy="47359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i="1" dirty="0">
                <a:solidFill>
                  <a:schemeClr val="tx1"/>
                </a:solidFill>
              </a:rPr>
              <a:t>SNL</a:t>
            </a:r>
            <a:r>
              <a:rPr lang="ko-KR" altLang="en-US" sz="800" i="1" dirty="0">
                <a:solidFill>
                  <a:schemeClr val="tx1"/>
                </a:solidFill>
              </a:rPr>
              <a:t> </a:t>
            </a:r>
            <a:endParaRPr lang="en-US" altLang="ko-KR" sz="800" i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D7F898-B049-DA86-A4E7-EDFAC0755A06}"/>
              </a:ext>
            </a:extLst>
          </p:cNvPr>
          <p:cNvSpPr txBox="1"/>
          <p:nvPr/>
        </p:nvSpPr>
        <p:spPr>
          <a:xfrm>
            <a:off x="923026" y="4288510"/>
            <a:ext cx="4254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표준 용어</a:t>
            </a:r>
            <a:r>
              <a:rPr lang="en-US" altLang="ko-KR" sz="1000" dirty="0"/>
              <a:t>, SQL Query, SNL, Description Column</a:t>
            </a:r>
            <a:r>
              <a:rPr lang="ko-KR" altLang="en-US" sz="1000" dirty="0"/>
              <a:t>으로 이루어진 </a:t>
            </a:r>
            <a:r>
              <a:rPr lang="en-US" altLang="ko-KR" sz="1000" dirty="0"/>
              <a:t>dataset</a:t>
            </a:r>
            <a:endParaRPr lang="ko-KR" altLang="en-US" sz="1000" dirty="0"/>
          </a:p>
        </p:txBody>
      </p:sp>
      <p:sp>
        <p:nvSpPr>
          <p:cNvPr id="13" name="순서도: 문서 12">
            <a:extLst>
              <a:ext uri="{FF2B5EF4-FFF2-40B4-BE49-F238E27FC236}">
                <a16:creationId xmlns:a16="http://schemas.microsoft.com/office/drawing/2014/main" id="{0A7188E8-EEC5-11DD-8587-C094F954E4D6}"/>
              </a:ext>
            </a:extLst>
          </p:cNvPr>
          <p:cNvSpPr/>
          <p:nvPr/>
        </p:nvSpPr>
        <p:spPr>
          <a:xfrm>
            <a:off x="1547248" y="2113396"/>
            <a:ext cx="2222505" cy="92333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5D39CE67-57DC-8795-59C3-EC547971BF4F}"/>
              </a:ext>
            </a:extLst>
          </p:cNvPr>
          <p:cNvSpPr/>
          <p:nvPr/>
        </p:nvSpPr>
        <p:spPr>
          <a:xfrm>
            <a:off x="1475361" y="2165436"/>
            <a:ext cx="2222505" cy="92333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순서도: 문서 14">
            <a:extLst>
              <a:ext uri="{FF2B5EF4-FFF2-40B4-BE49-F238E27FC236}">
                <a16:creationId xmlns:a16="http://schemas.microsoft.com/office/drawing/2014/main" id="{B68434AC-10E9-8881-0329-23D59B2C4B69}"/>
              </a:ext>
            </a:extLst>
          </p:cNvPr>
          <p:cNvSpPr/>
          <p:nvPr/>
        </p:nvSpPr>
        <p:spPr>
          <a:xfrm>
            <a:off x="1403474" y="2217476"/>
            <a:ext cx="2222505" cy="92333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순서도: 문서 15">
            <a:extLst>
              <a:ext uri="{FF2B5EF4-FFF2-40B4-BE49-F238E27FC236}">
                <a16:creationId xmlns:a16="http://schemas.microsoft.com/office/drawing/2014/main" id="{6E206B5F-108C-DA1E-85F0-E683CF376EA7}"/>
              </a:ext>
            </a:extLst>
          </p:cNvPr>
          <p:cNvSpPr/>
          <p:nvPr/>
        </p:nvSpPr>
        <p:spPr>
          <a:xfrm>
            <a:off x="1331587" y="2276945"/>
            <a:ext cx="2222505" cy="92333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SQL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Query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BA27BA6-7DA7-681B-CC4F-FA783DB93152}"/>
              </a:ext>
            </a:extLst>
          </p:cNvPr>
          <p:cNvCxnSpPr>
            <a:cxnSpLocks/>
          </p:cNvCxnSpPr>
          <p:nvPr/>
        </p:nvCxnSpPr>
        <p:spPr>
          <a:xfrm>
            <a:off x="4057300" y="2516082"/>
            <a:ext cx="638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D24F743-1A8D-12D7-F34F-4E6BC199E09F}"/>
              </a:ext>
            </a:extLst>
          </p:cNvPr>
          <p:cNvCxnSpPr/>
          <p:nvPr/>
        </p:nvCxnSpPr>
        <p:spPr>
          <a:xfrm>
            <a:off x="5791202" y="1650905"/>
            <a:ext cx="0" cy="35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1E6AB18-70F5-21C8-7C66-575A35A642B4}"/>
              </a:ext>
            </a:extLst>
          </p:cNvPr>
          <p:cNvCxnSpPr/>
          <p:nvPr/>
        </p:nvCxnSpPr>
        <p:spPr>
          <a:xfrm>
            <a:off x="6918385" y="2575061"/>
            <a:ext cx="710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순서도: 문서 23">
            <a:extLst>
              <a:ext uri="{FF2B5EF4-FFF2-40B4-BE49-F238E27FC236}">
                <a16:creationId xmlns:a16="http://schemas.microsoft.com/office/drawing/2014/main" id="{A4A4AB1B-B50C-7D5C-C7E1-AC3AF621AF33}"/>
              </a:ext>
            </a:extLst>
          </p:cNvPr>
          <p:cNvSpPr/>
          <p:nvPr/>
        </p:nvSpPr>
        <p:spPr>
          <a:xfrm>
            <a:off x="8185261" y="2075722"/>
            <a:ext cx="2222505" cy="92333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순서도: 문서 24">
            <a:extLst>
              <a:ext uri="{FF2B5EF4-FFF2-40B4-BE49-F238E27FC236}">
                <a16:creationId xmlns:a16="http://schemas.microsoft.com/office/drawing/2014/main" id="{C90069D4-5393-997C-E805-6330A4C75E28}"/>
              </a:ext>
            </a:extLst>
          </p:cNvPr>
          <p:cNvSpPr/>
          <p:nvPr/>
        </p:nvSpPr>
        <p:spPr>
          <a:xfrm>
            <a:off x="8113374" y="2112934"/>
            <a:ext cx="2222505" cy="92333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순서도: 문서 25">
            <a:extLst>
              <a:ext uri="{FF2B5EF4-FFF2-40B4-BE49-F238E27FC236}">
                <a16:creationId xmlns:a16="http://schemas.microsoft.com/office/drawing/2014/main" id="{C35F79B1-0E31-6B79-BD3A-84F52820480E}"/>
              </a:ext>
            </a:extLst>
          </p:cNvPr>
          <p:cNvSpPr/>
          <p:nvPr/>
        </p:nvSpPr>
        <p:spPr>
          <a:xfrm>
            <a:off x="8041487" y="2164974"/>
            <a:ext cx="2222505" cy="92333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순서도: 문서 26">
            <a:extLst>
              <a:ext uri="{FF2B5EF4-FFF2-40B4-BE49-F238E27FC236}">
                <a16:creationId xmlns:a16="http://schemas.microsoft.com/office/drawing/2014/main" id="{D3E66EEB-087E-4C18-F009-3040CB90E257}"/>
              </a:ext>
            </a:extLst>
          </p:cNvPr>
          <p:cNvSpPr/>
          <p:nvPr/>
        </p:nvSpPr>
        <p:spPr>
          <a:xfrm>
            <a:off x="7969600" y="2217014"/>
            <a:ext cx="2222505" cy="92333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순서도: 문서 27">
            <a:extLst>
              <a:ext uri="{FF2B5EF4-FFF2-40B4-BE49-F238E27FC236}">
                <a16:creationId xmlns:a16="http://schemas.microsoft.com/office/drawing/2014/main" id="{611BE47D-E828-B11B-17E6-1DC13FAC5C33}"/>
              </a:ext>
            </a:extLst>
          </p:cNvPr>
          <p:cNvSpPr/>
          <p:nvPr/>
        </p:nvSpPr>
        <p:spPr>
          <a:xfrm>
            <a:off x="7897713" y="2267134"/>
            <a:ext cx="2222505" cy="92333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순서도: 자기 디스크 28">
            <a:extLst>
              <a:ext uri="{FF2B5EF4-FFF2-40B4-BE49-F238E27FC236}">
                <a16:creationId xmlns:a16="http://schemas.microsoft.com/office/drawing/2014/main" id="{7C31B6D4-B5BF-7247-C4CF-0CDF1C62EDD4}"/>
              </a:ext>
            </a:extLst>
          </p:cNvPr>
          <p:cNvSpPr/>
          <p:nvPr/>
        </p:nvSpPr>
        <p:spPr>
          <a:xfrm>
            <a:off x="6658309" y="4125443"/>
            <a:ext cx="834038" cy="47359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i="1" dirty="0">
                <a:solidFill>
                  <a:schemeClr val="tx1"/>
                </a:solidFill>
              </a:rPr>
              <a:t>NL</a:t>
            </a:r>
            <a:endParaRPr lang="ko-KR" altLang="en-US" sz="800" i="1" dirty="0">
              <a:solidFill>
                <a:schemeClr val="tx1"/>
              </a:solidFill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BDC9D3CE-DEBD-6065-F7A4-2F761FA76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824406"/>
              </p:ext>
            </p:extLst>
          </p:nvPr>
        </p:nvGraphicFramePr>
        <p:xfrm>
          <a:off x="6658309" y="4715696"/>
          <a:ext cx="4607464" cy="1955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732">
                  <a:extLst>
                    <a:ext uri="{9D8B030D-6E8A-4147-A177-3AD203B41FA5}">
                      <a16:colId xmlns:a16="http://schemas.microsoft.com/office/drawing/2014/main" val="207503440"/>
                    </a:ext>
                  </a:extLst>
                </a:gridCol>
                <a:gridCol w="2303732">
                  <a:extLst>
                    <a:ext uri="{9D8B030D-6E8A-4147-A177-3AD203B41FA5}">
                      <a16:colId xmlns:a16="http://schemas.microsoft.com/office/drawing/2014/main" val="3580384955"/>
                    </a:ext>
                  </a:extLst>
                </a:gridCol>
              </a:tblGrid>
              <a:tr h="2789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Standard term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NL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189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“CAS </a:t>
                      </a:r>
                      <a:r>
                        <a:rPr lang="ko-KR" altLang="en-US" sz="500" dirty="0"/>
                        <a:t>코드 </a:t>
                      </a:r>
                      <a:r>
                        <a:rPr lang="ko-KR" altLang="en-US" sz="500" dirty="0" err="1"/>
                        <a:t>뭐야</a:t>
                      </a:r>
                      <a:r>
                        <a:rPr lang="en-US" altLang="ko-KR" sz="500" dirty="0"/>
                        <a:t>?”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34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“CAS </a:t>
                      </a:r>
                      <a:r>
                        <a:rPr lang="ko-KR" altLang="en-US" sz="500" dirty="0"/>
                        <a:t>넘버 좀 알려줘</a:t>
                      </a:r>
                      <a:r>
                        <a:rPr lang="en-US" altLang="ko-KR" sz="500" dirty="0"/>
                        <a:t>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800061"/>
                  </a:ext>
                </a:extLst>
              </a:tr>
              <a:tr h="1191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“CAS </a:t>
                      </a:r>
                      <a:r>
                        <a:rPr lang="ko-KR" altLang="en-US" sz="500" dirty="0"/>
                        <a:t>데이터 좀 보여줄 수 있어</a:t>
                      </a:r>
                      <a:r>
                        <a:rPr lang="en-US" altLang="ko-KR" sz="500" dirty="0"/>
                        <a:t>?”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74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</a:t>
                      </a:r>
                      <a:r>
                        <a:rPr lang="ko-KR" altLang="en-US" sz="500" dirty="0"/>
                        <a:t>화학번호 </a:t>
                      </a:r>
                      <a:r>
                        <a:rPr lang="en-US" altLang="ko-KR" sz="500" dirty="0"/>
                        <a:t>CAS </a:t>
                      </a:r>
                      <a:r>
                        <a:rPr lang="ko-KR" altLang="en-US" sz="500" dirty="0"/>
                        <a:t>알려줘봐</a:t>
                      </a:r>
                      <a:r>
                        <a:rPr lang="en-US" altLang="ko-KR" sz="500" dirty="0"/>
                        <a:t>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432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</a:t>
                      </a:r>
                      <a:r>
                        <a:rPr lang="ko-KR" altLang="en-US" sz="500" dirty="0"/>
                        <a:t>그 화학 </a:t>
                      </a:r>
                      <a:r>
                        <a:rPr lang="en-US" altLang="ko-KR" sz="500" dirty="0"/>
                        <a:t>CAS </a:t>
                      </a:r>
                      <a:r>
                        <a:rPr lang="ko-KR" altLang="en-US" sz="500" dirty="0"/>
                        <a:t>번호가 </a:t>
                      </a:r>
                      <a:r>
                        <a:rPr lang="ko-KR" altLang="en-US" sz="500" dirty="0" err="1"/>
                        <a:t>뭐야</a:t>
                      </a:r>
                      <a:r>
                        <a:rPr lang="en-US" altLang="ko-KR" sz="500" dirty="0"/>
                        <a:t>?”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5198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“CAS</a:t>
                      </a:r>
                      <a:r>
                        <a:rPr lang="ko-KR" altLang="en-US" sz="500" dirty="0"/>
                        <a:t>번호 검색해줘</a:t>
                      </a:r>
                      <a:r>
                        <a:rPr lang="en-US" altLang="ko-KR" sz="500" dirty="0"/>
                        <a:t>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72086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</a:t>
                      </a:r>
                      <a:r>
                        <a:rPr lang="ko-KR" altLang="en-US" sz="500" dirty="0" err="1"/>
                        <a:t>캐스번호</a:t>
                      </a:r>
                      <a:r>
                        <a:rPr lang="ko-KR" altLang="en-US" sz="500" dirty="0"/>
                        <a:t> 보여줘</a:t>
                      </a:r>
                      <a:r>
                        <a:rPr lang="en-US" altLang="ko-KR" sz="500" dirty="0"/>
                        <a:t>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525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</a:t>
                      </a:r>
                      <a:r>
                        <a:rPr lang="ko-KR" altLang="en-US" sz="500" dirty="0" err="1"/>
                        <a:t>캐스</a:t>
                      </a:r>
                      <a:r>
                        <a:rPr lang="ko-KR" altLang="en-US" sz="500" dirty="0"/>
                        <a:t> 넘버 찾고 있어</a:t>
                      </a:r>
                      <a:r>
                        <a:rPr lang="en-US" altLang="ko-KR" sz="500" dirty="0"/>
                        <a:t>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8229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“CAS </a:t>
                      </a:r>
                      <a:r>
                        <a:rPr lang="ko-KR" altLang="en-US" sz="500" dirty="0"/>
                        <a:t>넘버 찾는 중인데 도움 줄 수 있어</a:t>
                      </a:r>
                      <a:r>
                        <a:rPr lang="en-US" altLang="ko-KR" sz="500" dirty="0"/>
                        <a:t>?”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177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</a:t>
                      </a:r>
                      <a:r>
                        <a:rPr lang="ko-KR" altLang="en-US" sz="500" dirty="0" err="1"/>
                        <a:t>캐스</a:t>
                      </a:r>
                      <a:r>
                        <a:rPr lang="ko-KR" altLang="en-US" sz="500" dirty="0"/>
                        <a:t> 넘버 </a:t>
                      </a:r>
                      <a:r>
                        <a:rPr lang="ko-KR" altLang="en-US" sz="500" dirty="0" err="1"/>
                        <a:t>뭐야</a:t>
                      </a:r>
                      <a:r>
                        <a:rPr lang="en-US" altLang="ko-KR" sz="500" dirty="0"/>
                        <a:t>?”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644119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AC0023F4-26BF-DCA3-F5A9-44C5C46F0C37}"/>
              </a:ext>
            </a:extLst>
          </p:cNvPr>
          <p:cNvSpPr txBox="1"/>
          <p:nvPr/>
        </p:nvSpPr>
        <p:spPr>
          <a:xfrm>
            <a:off x="7492347" y="4288510"/>
            <a:ext cx="31518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RAG</a:t>
            </a:r>
            <a:r>
              <a:rPr lang="ko-KR" altLang="en-US" sz="1000" dirty="0"/>
              <a:t>를 활용해 </a:t>
            </a:r>
            <a:r>
              <a:rPr lang="en-US" altLang="ko-KR" sz="1000" dirty="0"/>
              <a:t>SNL Query</a:t>
            </a:r>
            <a:r>
              <a:rPr lang="ko-KR" altLang="en-US" sz="1000" dirty="0"/>
              <a:t>로부터 생성한 </a:t>
            </a:r>
            <a:r>
              <a:rPr lang="en-US" altLang="ko-KR" sz="1000" dirty="0"/>
              <a:t>NL dataset</a:t>
            </a:r>
            <a:endParaRPr lang="ko-KR" altLang="en-US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13BEA0-6E17-BB02-3FD5-AB861ECE4281}"/>
              </a:ext>
            </a:extLst>
          </p:cNvPr>
          <p:cNvSpPr txBox="1"/>
          <p:nvPr/>
        </p:nvSpPr>
        <p:spPr>
          <a:xfrm>
            <a:off x="6374921" y="1081511"/>
            <a:ext cx="2222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SNL database</a:t>
            </a:r>
            <a:r>
              <a:rPr lang="ko-KR" altLang="en-US" sz="1000" dirty="0"/>
              <a:t>의 </a:t>
            </a:r>
            <a:r>
              <a:rPr lang="en-US" altLang="ko-KR" sz="1000" dirty="0"/>
              <a:t>description</a:t>
            </a:r>
            <a:r>
              <a:rPr lang="ko-KR" altLang="en-US" sz="1000" dirty="0"/>
              <a:t>을 참조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9B793C-26CC-C1F5-831A-345912350386}"/>
              </a:ext>
            </a:extLst>
          </p:cNvPr>
          <p:cNvSpPr txBox="1"/>
          <p:nvPr/>
        </p:nvSpPr>
        <p:spPr>
          <a:xfrm>
            <a:off x="0" y="122549"/>
            <a:ext cx="1156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sql2text</a:t>
            </a:r>
            <a:endParaRPr lang="ko-KR" alt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505C57-1325-E883-8B29-BF50C9E28725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055322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04508-76B0-24C2-F63E-F79394D94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타원 44">
            <a:extLst>
              <a:ext uri="{FF2B5EF4-FFF2-40B4-BE49-F238E27FC236}">
                <a16:creationId xmlns:a16="http://schemas.microsoft.com/office/drawing/2014/main" id="{57720050-06A9-6DA4-1C47-7499B7DE9859}"/>
              </a:ext>
            </a:extLst>
          </p:cNvPr>
          <p:cNvSpPr/>
          <p:nvPr/>
        </p:nvSpPr>
        <p:spPr>
          <a:xfrm>
            <a:off x="395912" y="1534113"/>
            <a:ext cx="610820" cy="34679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SNL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3DA06E-2B88-9C7D-9408-C81E98E840B7}"/>
              </a:ext>
            </a:extLst>
          </p:cNvPr>
          <p:cNvSpPr txBox="1"/>
          <p:nvPr/>
        </p:nvSpPr>
        <p:spPr>
          <a:xfrm>
            <a:off x="1860633" y="1907228"/>
            <a:ext cx="461665" cy="2638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9144A8-519B-7770-BB62-C65B6268EB22}"/>
              </a:ext>
            </a:extLst>
          </p:cNvPr>
          <p:cNvSpPr txBox="1"/>
          <p:nvPr/>
        </p:nvSpPr>
        <p:spPr>
          <a:xfrm>
            <a:off x="1823566" y="926869"/>
            <a:ext cx="386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r>
              <a:rPr lang="ko-KR" altLang="en-US" sz="1000" dirty="0"/>
              <a:t>개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E83AE29-9835-34E5-BE7B-ACEA54291DF4}"/>
              </a:ext>
            </a:extLst>
          </p:cNvPr>
          <p:cNvSpPr txBox="1"/>
          <p:nvPr/>
        </p:nvSpPr>
        <p:spPr>
          <a:xfrm>
            <a:off x="463467" y="1172790"/>
            <a:ext cx="383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r>
              <a:rPr lang="ko-KR" altLang="en-US" sz="1000" dirty="0"/>
              <a:t>개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9FD5DC-3D1E-ED87-8A18-77A72D8FE897}"/>
              </a:ext>
            </a:extLst>
          </p:cNvPr>
          <p:cNvSpPr txBox="1"/>
          <p:nvPr/>
        </p:nvSpPr>
        <p:spPr>
          <a:xfrm>
            <a:off x="191024" y="2584418"/>
            <a:ext cx="3381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</a:t>
            </a:r>
            <a:r>
              <a:rPr lang="ko-KR" altLang="en-US" sz="1200" b="1" dirty="0"/>
              <a:t>개의 </a:t>
            </a:r>
            <a:r>
              <a:rPr lang="en-US" altLang="ko-KR" sz="1200" b="1" dirty="0"/>
              <a:t>NL</a:t>
            </a:r>
            <a:r>
              <a:rPr lang="ko-KR" altLang="en-US" sz="1200" b="1" dirty="0"/>
              <a:t>은 생성된 여러 개의 </a:t>
            </a:r>
            <a:r>
              <a:rPr lang="en-US" altLang="ko-KR" sz="1200" b="1" dirty="0"/>
              <a:t>SNL</a:t>
            </a:r>
            <a:r>
              <a:rPr lang="ko-KR" altLang="en-US" sz="1200" b="1" dirty="0"/>
              <a:t>과 대응된다</a:t>
            </a:r>
            <a:r>
              <a:rPr lang="en-US" altLang="ko-KR" sz="1200" b="1" dirty="0"/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651FDA-6045-E5D2-F9C5-0555173B8AD7}"/>
              </a:ext>
            </a:extLst>
          </p:cNvPr>
          <p:cNvSpPr txBox="1"/>
          <p:nvPr/>
        </p:nvSpPr>
        <p:spPr>
          <a:xfrm>
            <a:off x="79547" y="1951946"/>
            <a:ext cx="11512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"CAS</a:t>
            </a:r>
            <a:r>
              <a:rPr lang="ko-KR" altLang="en-US" sz="600" dirty="0"/>
              <a:t>번호 데이터를 보여줘</a:t>
            </a:r>
            <a:r>
              <a:rPr lang="en-US" altLang="ko-KR" sz="600" dirty="0"/>
              <a:t>."</a:t>
            </a:r>
            <a:endParaRPr lang="ko-KR" altLang="en-US" sz="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3BC255D-A5C8-1545-BF5F-4FBAC5710D68}"/>
              </a:ext>
            </a:extLst>
          </p:cNvPr>
          <p:cNvSpPr txBox="1"/>
          <p:nvPr/>
        </p:nvSpPr>
        <p:spPr>
          <a:xfrm>
            <a:off x="2297212" y="1241538"/>
            <a:ext cx="11512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600" dirty="0"/>
              <a:t>“CAS </a:t>
            </a:r>
            <a:r>
              <a:rPr lang="ko-KR" altLang="en-US" sz="600" dirty="0"/>
              <a:t>넘버 좀 알려줘</a:t>
            </a:r>
            <a:r>
              <a:rPr lang="en-US" altLang="ko-KR" sz="600" dirty="0"/>
              <a:t>”</a:t>
            </a:r>
            <a:endParaRPr lang="ko-KR" altLang="en-US" sz="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E7A6F8-5E89-1684-B089-DDA50CB27D5D}"/>
              </a:ext>
            </a:extLst>
          </p:cNvPr>
          <p:cNvSpPr txBox="1"/>
          <p:nvPr/>
        </p:nvSpPr>
        <p:spPr>
          <a:xfrm>
            <a:off x="2297212" y="1647149"/>
            <a:ext cx="8082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600" dirty="0"/>
              <a:t>“</a:t>
            </a:r>
            <a:r>
              <a:rPr lang="ko-KR" altLang="en-US" sz="600" dirty="0" err="1"/>
              <a:t>캐스번호</a:t>
            </a:r>
            <a:r>
              <a:rPr lang="ko-KR" altLang="en-US" sz="600" dirty="0"/>
              <a:t> 보여줘</a:t>
            </a:r>
            <a:r>
              <a:rPr lang="en-US" altLang="ko-KR" sz="600" dirty="0"/>
              <a:t>”</a:t>
            </a:r>
            <a:endParaRPr lang="ko-KR" altLang="en-US" sz="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59FDB4-A9BB-BCA7-0D18-B083CA61E3D2}"/>
              </a:ext>
            </a:extLst>
          </p:cNvPr>
          <p:cNvSpPr txBox="1"/>
          <p:nvPr/>
        </p:nvSpPr>
        <p:spPr>
          <a:xfrm>
            <a:off x="2290903" y="2227343"/>
            <a:ext cx="11512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"CAS</a:t>
            </a:r>
            <a:r>
              <a:rPr lang="ko-KR" altLang="en-US" sz="600" dirty="0"/>
              <a:t>번호 데이터를 보여줘</a:t>
            </a:r>
            <a:r>
              <a:rPr lang="en-US" altLang="ko-KR" sz="600" dirty="0"/>
              <a:t>."</a:t>
            </a:r>
            <a:endParaRPr lang="ko-KR" altLang="en-US" sz="600" dirty="0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3EF65B4-0AB6-E590-6AC4-E6D7076105B6}"/>
              </a:ext>
            </a:extLst>
          </p:cNvPr>
          <p:cNvSpPr/>
          <p:nvPr/>
        </p:nvSpPr>
        <p:spPr>
          <a:xfrm>
            <a:off x="1711478" y="1163565"/>
            <a:ext cx="610820" cy="34679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C20BBD3-3003-69F7-D598-16E8BC981488}"/>
              </a:ext>
            </a:extLst>
          </p:cNvPr>
          <p:cNvSpPr/>
          <p:nvPr/>
        </p:nvSpPr>
        <p:spPr>
          <a:xfrm>
            <a:off x="1711478" y="1571735"/>
            <a:ext cx="610820" cy="34679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4FEEE5B-3611-4408-03EC-0EBC6A27EE1F}"/>
              </a:ext>
            </a:extLst>
          </p:cNvPr>
          <p:cNvSpPr/>
          <p:nvPr/>
        </p:nvSpPr>
        <p:spPr>
          <a:xfrm>
            <a:off x="1711478" y="2146277"/>
            <a:ext cx="610820" cy="34679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BB38390-9C54-F9C5-AD87-2F1AC9417F7D}"/>
              </a:ext>
            </a:extLst>
          </p:cNvPr>
          <p:cNvCxnSpPr>
            <a:stCxn id="45" idx="6"/>
            <a:endCxn id="79" idx="2"/>
          </p:cNvCxnSpPr>
          <p:nvPr/>
        </p:nvCxnSpPr>
        <p:spPr>
          <a:xfrm flipV="1">
            <a:off x="1006732" y="1336964"/>
            <a:ext cx="704746" cy="370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F1C21DE-40E0-3D8E-857E-0D0872654E88}"/>
              </a:ext>
            </a:extLst>
          </p:cNvPr>
          <p:cNvCxnSpPr>
            <a:stCxn id="45" idx="6"/>
            <a:endCxn id="80" idx="2"/>
          </p:cNvCxnSpPr>
          <p:nvPr/>
        </p:nvCxnSpPr>
        <p:spPr>
          <a:xfrm>
            <a:off x="1006732" y="1707512"/>
            <a:ext cx="704746" cy="37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721D886-D324-B7F7-9300-6CF48B918788}"/>
              </a:ext>
            </a:extLst>
          </p:cNvPr>
          <p:cNvCxnSpPr>
            <a:stCxn id="45" idx="6"/>
            <a:endCxn id="81" idx="2"/>
          </p:cNvCxnSpPr>
          <p:nvPr/>
        </p:nvCxnSpPr>
        <p:spPr>
          <a:xfrm>
            <a:off x="1006732" y="1707512"/>
            <a:ext cx="704746" cy="612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AEEB7ECB-BDE4-0A67-4C15-5BFA91568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114022"/>
              </p:ext>
            </p:extLst>
          </p:nvPr>
        </p:nvGraphicFramePr>
        <p:xfrm>
          <a:off x="3572478" y="745914"/>
          <a:ext cx="6048014" cy="1923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692">
                  <a:extLst>
                    <a:ext uri="{9D8B030D-6E8A-4147-A177-3AD203B41FA5}">
                      <a16:colId xmlns:a16="http://schemas.microsoft.com/office/drawing/2014/main" val="1963920097"/>
                    </a:ext>
                  </a:extLst>
                </a:gridCol>
                <a:gridCol w="1312577">
                  <a:extLst>
                    <a:ext uri="{9D8B030D-6E8A-4147-A177-3AD203B41FA5}">
                      <a16:colId xmlns:a16="http://schemas.microsoft.com/office/drawing/2014/main" val="888795744"/>
                    </a:ext>
                  </a:extLst>
                </a:gridCol>
                <a:gridCol w="1273400">
                  <a:extLst>
                    <a:ext uri="{9D8B030D-6E8A-4147-A177-3AD203B41FA5}">
                      <a16:colId xmlns:a16="http://schemas.microsoft.com/office/drawing/2014/main" val="949320744"/>
                    </a:ext>
                  </a:extLst>
                </a:gridCol>
                <a:gridCol w="2853345">
                  <a:extLst>
                    <a:ext uri="{9D8B030D-6E8A-4147-A177-3AD203B41FA5}">
                      <a16:colId xmlns:a16="http://schemas.microsoft.com/office/drawing/2014/main" val="6433253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Standard term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Query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SNL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Description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646183"/>
                  </a:ext>
                </a:extLst>
              </a:tr>
              <a:tr h="195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'CAS</a:t>
                      </a:r>
                      <a:r>
                        <a:rPr lang="ko-KR" altLang="en-US" sz="500" dirty="0"/>
                        <a:t>번호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"CAS</a:t>
                      </a:r>
                      <a:r>
                        <a:rPr lang="ko-KR" altLang="en-US" sz="500" dirty="0"/>
                        <a:t>번호 데이터를 보여줘</a:t>
                      </a:r>
                      <a:r>
                        <a:rPr lang="en-US" altLang="ko-KR" sz="500" dirty="0"/>
                        <a:t>."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화학적 동질성을 갖는 물질에 대하여 미국 </a:t>
                      </a:r>
                      <a:r>
                        <a:rPr lang="ko-KR" altLang="en-US" sz="500" dirty="0" err="1"/>
                        <a:t>화학회</a:t>
                      </a:r>
                      <a:r>
                        <a:rPr lang="en-US" altLang="ko-KR" sz="500" dirty="0"/>
                        <a:t>(</a:t>
                      </a:r>
                      <a:r>
                        <a:rPr lang="ko-KR" altLang="en-US" sz="500" dirty="0"/>
                        <a:t>化學會</a:t>
                      </a:r>
                      <a:r>
                        <a:rPr lang="en-US" altLang="ko-KR" sz="500" dirty="0"/>
                        <a:t>)</a:t>
                      </a:r>
                      <a:r>
                        <a:rPr lang="ko-KR" altLang="en-US" sz="500" dirty="0"/>
                        <a:t>에서 부여한 고유 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107102"/>
                  </a:ext>
                </a:extLst>
              </a:tr>
              <a:tr h="3457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CMS</a:t>
                      </a:r>
                      <a:r>
                        <a:rPr lang="ko-KR" altLang="en-US" sz="500" dirty="0"/>
                        <a:t>계좌번호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'CMS</a:t>
                      </a:r>
                      <a:r>
                        <a:rPr lang="ko-KR" altLang="en-US" sz="500" dirty="0"/>
                        <a:t>계좌번호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"CMS</a:t>
                      </a:r>
                      <a:r>
                        <a:rPr lang="ko-KR" altLang="en-US" sz="500" dirty="0"/>
                        <a:t>계좌번호 정보를 불러와 줘</a:t>
                      </a:r>
                      <a:r>
                        <a:rPr lang="en-US" altLang="ko-KR" sz="500" dirty="0"/>
                        <a:t>."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은행에 직접 가지 않고도 컴퓨터나 단말기를 통신 회선으로 연결하여 은행이 제공하는 각종 금융 거래 정보를 이용하거나</a:t>
                      </a:r>
                      <a:r>
                        <a:rPr lang="en-US" altLang="ko-KR" sz="500" dirty="0"/>
                        <a:t>, </a:t>
                      </a:r>
                      <a:r>
                        <a:rPr lang="ko-KR" altLang="en-US" sz="500" dirty="0"/>
                        <a:t>자금의 효율적 관리</a:t>
                      </a:r>
                      <a:r>
                        <a:rPr lang="en-US" altLang="ko-KR" sz="500" dirty="0"/>
                        <a:t>, </a:t>
                      </a:r>
                      <a:r>
                        <a:rPr lang="ko-KR" altLang="en-US" sz="500" dirty="0"/>
                        <a:t>자금 대체 따위를 할 수 있는 서비스의 계좌번호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9640132"/>
                  </a:ext>
                </a:extLst>
              </a:tr>
              <a:tr h="195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CPU</a:t>
                      </a:r>
                      <a:r>
                        <a:rPr lang="ko-KR" altLang="en-US" sz="500" dirty="0"/>
                        <a:t>사용률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'CPU</a:t>
                      </a:r>
                      <a:r>
                        <a:rPr lang="ko-KR" altLang="en-US" sz="500" dirty="0"/>
                        <a:t>사용률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"CPU</a:t>
                      </a:r>
                      <a:r>
                        <a:rPr lang="ko-KR" altLang="en-US" sz="500" dirty="0"/>
                        <a:t>사용률 데이터를 확인하고 싶어</a:t>
                      </a:r>
                      <a:r>
                        <a:rPr lang="en-US" altLang="ko-KR" sz="500" dirty="0"/>
                        <a:t>."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컴퓨터의 중앙처리장치</a:t>
                      </a:r>
                      <a:r>
                        <a:rPr lang="en-US" altLang="ko-KR" sz="500" dirty="0"/>
                        <a:t>(CPU)</a:t>
                      </a:r>
                      <a:r>
                        <a:rPr lang="ko-KR" altLang="en-US" sz="500" dirty="0"/>
                        <a:t>를 점유하여 사용하는 비율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510010"/>
                  </a:ext>
                </a:extLst>
              </a:tr>
              <a:tr h="2705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CPU</a:t>
                      </a:r>
                      <a:r>
                        <a:rPr lang="ko-KR" altLang="en-US" sz="500" dirty="0"/>
                        <a:t>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'CPU</a:t>
                      </a:r>
                      <a:r>
                        <a:rPr lang="ko-KR" altLang="en-US" sz="500" dirty="0"/>
                        <a:t>속도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"CPU</a:t>
                      </a:r>
                      <a:r>
                        <a:rPr lang="ko-KR" altLang="en-US" sz="500" dirty="0"/>
                        <a:t>속도가 얼마나 </a:t>
                      </a:r>
                      <a:r>
                        <a:rPr lang="ko-KR" altLang="en-US" sz="500" dirty="0" err="1"/>
                        <a:t>빠른지</a:t>
                      </a:r>
                      <a:r>
                        <a:rPr lang="ko-KR" altLang="en-US" sz="500" dirty="0"/>
                        <a:t> 알려줘</a:t>
                      </a:r>
                      <a:r>
                        <a:rPr lang="en-US" altLang="ko-KR" sz="500" dirty="0"/>
                        <a:t>."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컴퓨터 시스템 전체의 작동을 통제하고 프로그램의 모든 연산을 수행하는 가장 핵심적인 장치가 연산을 처리하는 빠르기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097881"/>
                  </a:ext>
                </a:extLst>
              </a:tr>
              <a:tr h="195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PG</a:t>
                      </a:r>
                      <a:r>
                        <a:rPr lang="ko-KR" altLang="en-US" sz="500" dirty="0"/>
                        <a:t>거래번호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'PG</a:t>
                      </a:r>
                      <a:r>
                        <a:rPr lang="ko-KR" altLang="en-US" sz="500" dirty="0"/>
                        <a:t>거래번호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"PG</a:t>
                      </a:r>
                      <a:r>
                        <a:rPr lang="ko-KR" altLang="en-US" sz="500" dirty="0"/>
                        <a:t>거래번호 정보를 보여줘</a:t>
                      </a:r>
                      <a:r>
                        <a:rPr lang="en-US" altLang="ko-KR" sz="500" dirty="0"/>
                        <a:t>."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인터넷상에서 금융 기관과 하는 결제를 대행해 주는 회사가 각각의 결제 건에 부여하는 식별 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9572733"/>
                  </a:ext>
                </a:extLst>
              </a:tr>
              <a:tr h="2705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POS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SELECT description FROM database WHERE </a:t>
                      </a:r>
                      <a:r>
                        <a:rPr lang="en-US" altLang="ko-KR" sz="500" dirty="0" err="1"/>
                        <a:t>standard_term</a:t>
                      </a:r>
                      <a:r>
                        <a:rPr lang="en-US" altLang="ko-KR" sz="500" dirty="0"/>
                        <a:t> = 'POS</a:t>
                      </a:r>
                      <a:r>
                        <a:rPr lang="ko-KR" altLang="en-US" sz="500" dirty="0"/>
                        <a:t>번호</a:t>
                      </a:r>
                      <a:r>
                        <a:rPr lang="en-US" altLang="ko-KR" sz="500" dirty="0"/>
                        <a:t>';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"POS</a:t>
                      </a:r>
                      <a:r>
                        <a:rPr lang="ko-KR" altLang="en-US" sz="500" dirty="0"/>
                        <a:t>번호에 대한 정보를 불러와 줘</a:t>
                      </a:r>
                      <a:r>
                        <a:rPr lang="en-US" altLang="ko-KR" sz="500" dirty="0"/>
                        <a:t>＂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/>
                        <a:t>상점의 전자식 금전 등록기</a:t>
                      </a:r>
                      <a:r>
                        <a:rPr lang="en-US" altLang="ko-KR" sz="500" dirty="0"/>
                        <a:t>, </a:t>
                      </a:r>
                      <a:r>
                        <a:rPr lang="ko-KR" altLang="en-US" sz="500" dirty="0"/>
                        <a:t>정찰 판독 장치 등을 컴퓨터에 연결하여 상품이나 서비스 데이터를 관리하는 시스템에 부여하는 식별 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413067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A6D26966-B4E1-549B-A09C-F8AC9B30E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992031"/>
              </p:ext>
            </p:extLst>
          </p:nvPr>
        </p:nvGraphicFramePr>
        <p:xfrm>
          <a:off x="9731496" y="735723"/>
          <a:ext cx="2367357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350">
                  <a:extLst>
                    <a:ext uri="{9D8B030D-6E8A-4147-A177-3AD203B41FA5}">
                      <a16:colId xmlns:a16="http://schemas.microsoft.com/office/drawing/2014/main" val="207503440"/>
                    </a:ext>
                  </a:extLst>
                </a:gridCol>
                <a:gridCol w="1654007">
                  <a:extLst>
                    <a:ext uri="{9D8B030D-6E8A-4147-A177-3AD203B41FA5}">
                      <a16:colId xmlns:a16="http://schemas.microsoft.com/office/drawing/2014/main" val="35803849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Standard term</a:t>
                      </a:r>
                      <a:endParaRPr lang="ko-KR" altLang="en-US" sz="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NL</a:t>
                      </a:r>
                      <a:endParaRPr lang="ko-KR" altLang="en-US" sz="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189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“CAS </a:t>
                      </a:r>
                      <a:r>
                        <a:rPr lang="ko-KR" altLang="en-US" sz="500" dirty="0"/>
                        <a:t>코드 </a:t>
                      </a:r>
                      <a:r>
                        <a:rPr lang="ko-KR" altLang="en-US" sz="500" dirty="0" err="1"/>
                        <a:t>뭐야</a:t>
                      </a:r>
                      <a:r>
                        <a:rPr lang="en-US" altLang="ko-KR" sz="500" dirty="0"/>
                        <a:t>?”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344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“CAS </a:t>
                      </a:r>
                      <a:r>
                        <a:rPr lang="ko-KR" altLang="en-US" sz="500" dirty="0"/>
                        <a:t>넘버 좀 알려줘</a:t>
                      </a:r>
                      <a:r>
                        <a:rPr lang="en-US" altLang="ko-KR" sz="500" dirty="0"/>
                        <a:t>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800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“CAS </a:t>
                      </a:r>
                      <a:r>
                        <a:rPr lang="ko-KR" altLang="en-US" sz="500" dirty="0"/>
                        <a:t>데이터 좀 보여줄 수 있어</a:t>
                      </a:r>
                      <a:r>
                        <a:rPr lang="en-US" altLang="ko-KR" sz="500" dirty="0"/>
                        <a:t>?”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74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</a:t>
                      </a:r>
                      <a:r>
                        <a:rPr lang="ko-KR" altLang="en-US" sz="500" dirty="0"/>
                        <a:t>화학번호 </a:t>
                      </a:r>
                      <a:r>
                        <a:rPr lang="en-US" altLang="ko-KR" sz="500" dirty="0"/>
                        <a:t>CAS </a:t>
                      </a:r>
                      <a:r>
                        <a:rPr lang="ko-KR" altLang="en-US" sz="500" dirty="0"/>
                        <a:t>알려줘봐</a:t>
                      </a:r>
                      <a:r>
                        <a:rPr lang="en-US" altLang="ko-KR" sz="500" dirty="0"/>
                        <a:t>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432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</a:t>
                      </a:r>
                      <a:r>
                        <a:rPr lang="ko-KR" altLang="en-US" sz="500" dirty="0"/>
                        <a:t>그 화학 </a:t>
                      </a:r>
                      <a:r>
                        <a:rPr lang="en-US" altLang="ko-KR" sz="500" dirty="0"/>
                        <a:t>CAS </a:t>
                      </a:r>
                      <a:r>
                        <a:rPr lang="ko-KR" altLang="en-US" sz="500" dirty="0"/>
                        <a:t>번호가 </a:t>
                      </a:r>
                      <a:r>
                        <a:rPr lang="ko-KR" altLang="en-US" sz="500" dirty="0" err="1"/>
                        <a:t>뭐야</a:t>
                      </a:r>
                      <a:r>
                        <a:rPr lang="en-US" altLang="ko-KR" sz="500" dirty="0"/>
                        <a:t>?”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5198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“CAS</a:t>
                      </a:r>
                      <a:r>
                        <a:rPr lang="ko-KR" altLang="en-US" sz="500" dirty="0"/>
                        <a:t>번호 검색해줘</a:t>
                      </a:r>
                      <a:r>
                        <a:rPr lang="en-US" altLang="ko-KR" sz="500" dirty="0"/>
                        <a:t>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72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</a:t>
                      </a:r>
                      <a:r>
                        <a:rPr lang="ko-KR" altLang="en-US" sz="500" dirty="0" err="1"/>
                        <a:t>캐스번호</a:t>
                      </a:r>
                      <a:r>
                        <a:rPr lang="ko-KR" altLang="en-US" sz="500" dirty="0"/>
                        <a:t> 보여줘</a:t>
                      </a:r>
                      <a:r>
                        <a:rPr lang="en-US" altLang="ko-KR" sz="500" dirty="0"/>
                        <a:t>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525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</a:t>
                      </a:r>
                      <a:r>
                        <a:rPr lang="ko-KR" altLang="en-US" sz="500" dirty="0" err="1"/>
                        <a:t>캐스</a:t>
                      </a:r>
                      <a:r>
                        <a:rPr lang="ko-KR" altLang="en-US" sz="500" dirty="0"/>
                        <a:t> 넘버 찾고 있어</a:t>
                      </a:r>
                      <a:r>
                        <a:rPr lang="en-US" altLang="ko-KR" sz="500" dirty="0"/>
                        <a:t>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8229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“CAS </a:t>
                      </a:r>
                      <a:r>
                        <a:rPr lang="ko-KR" altLang="en-US" sz="500" dirty="0"/>
                        <a:t>넘버 찾는 중인데 도움 줄 수 있어</a:t>
                      </a:r>
                      <a:r>
                        <a:rPr lang="en-US" altLang="ko-KR" sz="500" dirty="0"/>
                        <a:t>?”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177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/>
                        <a:t>CAS</a:t>
                      </a:r>
                      <a:r>
                        <a:rPr lang="ko-KR" altLang="en-US" sz="5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dirty="0"/>
                        <a:t>“</a:t>
                      </a:r>
                      <a:r>
                        <a:rPr lang="ko-KR" altLang="en-US" sz="500" dirty="0" err="1"/>
                        <a:t>캐스</a:t>
                      </a:r>
                      <a:r>
                        <a:rPr lang="ko-KR" altLang="en-US" sz="500" dirty="0"/>
                        <a:t> 넘버 </a:t>
                      </a:r>
                      <a:r>
                        <a:rPr lang="ko-KR" altLang="en-US" sz="500" dirty="0" err="1"/>
                        <a:t>뭐야</a:t>
                      </a:r>
                      <a:r>
                        <a:rPr lang="en-US" altLang="ko-KR" sz="500" dirty="0"/>
                        <a:t>?”</a:t>
                      </a:r>
                      <a:endParaRPr lang="ko-KR" altLang="en-US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644119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61890C16-5B3A-90FE-5FC5-161A26CB2197}"/>
              </a:ext>
            </a:extLst>
          </p:cNvPr>
          <p:cNvSpPr txBox="1"/>
          <p:nvPr/>
        </p:nvSpPr>
        <p:spPr>
          <a:xfrm>
            <a:off x="2531562" y="3996584"/>
            <a:ext cx="766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생성된 데이터셋을 통해 </a:t>
            </a:r>
            <a:r>
              <a:rPr lang="en-US" altLang="ko-KR" dirty="0"/>
              <a:t>NL</a:t>
            </a:r>
            <a:r>
              <a:rPr lang="ko-KR" altLang="en-US" dirty="0"/>
              <a:t>을 </a:t>
            </a:r>
            <a:r>
              <a:rPr lang="en-US" altLang="ko-KR" dirty="0"/>
              <a:t>SNL</a:t>
            </a:r>
            <a:r>
              <a:rPr lang="ko-KR" altLang="en-US" dirty="0"/>
              <a:t>로 대응시킬 수 있도록</a:t>
            </a:r>
            <a:r>
              <a:rPr lang="en-US" altLang="ko-KR" dirty="0"/>
              <a:t>(</a:t>
            </a:r>
            <a:r>
              <a:rPr lang="ko-KR" altLang="en-US" dirty="0"/>
              <a:t>추론</a:t>
            </a:r>
            <a:r>
              <a:rPr lang="en-US" altLang="ko-KR" dirty="0"/>
              <a:t>)</a:t>
            </a:r>
            <a:r>
              <a:rPr lang="ko-KR" altLang="en-US" dirty="0"/>
              <a:t> 학습한다</a:t>
            </a:r>
            <a:r>
              <a:rPr lang="en-US" altLang="ko-KR" dirty="0"/>
              <a:t>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BEECDEE-CC57-5258-5E3A-84787F63A00D}"/>
              </a:ext>
            </a:extLst>
          </p:cNvPr>
          <p:cNvSpPr txBox="1"/>
          <p:nvPr/>
        </p:nvSpPr>
        <p:spPr>
          <a:xfrm>
            <a:off x="2866541" y="5540487"/>
            <a:ext cx="612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text2sql – </a:t>
            </a:r>
            <a:r>
              <a:rPr lang="ko-KR" altLang="en-US" dirty="0"/>
              <a:t>대응시킨 </a:t>
            </a:r>
            <a:r>
              <a:rPr lang="en-US" altLang="ko-KR" dirty="0"/>
              <a:t>SNL</a:t>
            </a:r>
            <a:r>
              <a:rPr lang="ko-KR" altLang="en-US" dirty="0"/>
              <a:t>의 </a:t>
            </a:r>
            <a:r>
              <a:rPr lang="en-US" altLang="ko-KR" b="1" dirty="0"/>
              <a:t>Query</a:t>
            </a:r>
            <a:r>
              <a:rPr lang="ko-KR" altLang="en-US" b="1" dirty="0"/>
              <a:t>를 출력하는 것</a:t>
            </a:r>
            <a:r>
              <a:rPr lang="ko-KR" altLang="en-US" dirty="0"/>
              <a:t>이 목표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DD1EF457-5E84-CE86-0EDE-1AE69FAFA00C}"/>
              </a:ext>
            </a:extLst>
          </p:cNvPr>
          <p:cNvCxnSpPr>
            <a:cxnSpLocks/>
          </p:cNvCxnSpPr>
          <p:nvPr/>
        </p:nvCxnSpPr>
        <p:spPr>
          <a:xfrm flipH="1">
            <a:off x="6095999" y="4754127"/>
            <a:ext cx="1" cy="398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AB32787-F54D-1271-A1B5-12A2154D5225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157904-E41E-452F-A6AD-5225A01F4C7F}"/>
              </a:ext>
            </a:extLst>
          </p:cNvPr>
          <p:cNvSpPr/>
          <p:nvPr/>
        </p:nvSpPr>
        <p:spPr>
          <a:xfrm>
            <a:off x="3572478" y="1047750"/>
            <a:ext cx="6035029" cy="246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EE4611-E566-4FEC-A725-39B51384BAC6}"/>
              </a:ext>
            </a:extLst>
          </p:cNvPr>
          <p:cNvSpPr/>
          <p:nvPr/>
        </p:nvSpPr>
        <p:spPr>
          <a:xfrm>
            <a:off x="9744481" y="1040454"/>
            <a:ext cx="2354372" cy="16764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96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268C7-C1FE-3379-B472-4C8D77CAF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3A2741-EECF-B36C-8BE4-AAD2DDD4AEA4}"/>
              </a:ext>
            </a:extLst>
          </p:cNvPr>
          <p:cNvSpPr txBox="1"/>
          <p:nvPr/>
        </p:nvSpPr>
        <p:spPr>
          <a:xfrm>
            <a:off x="2060095" y="1348288"/>
            <a:ext cx="8071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SQL to NL</a:t>
            </a:r>
            <a:r>
              <a:rPr lang="ko-KR" altLang="en-US" sz="1600" dirty="0"/>
              <a:t>과정에서 </a:t>
            </a:r>
            <a:r>
              <a:rPr lang="en-US" altLang="ko-KR" sz="1600" b="1" dirty="0"/>
              <a:t>RAG</a:t>
            </a:r>
            <a:r>
              <a:rPr lang="ko-KR" altLang="en-US" sz="1600" b="1" dirty="0"/>
              <a:t>를 활용하여 </a:t>
            </a:r>
            <a:r>
              <a:rPr lang="ko-KR" altLang="en-US" sz="1600" dirty="0"/>
              <a:t>데이터셋을 생성한다</a:t>
            </a:r>
            <a:r>
              <a:rPr lang="en-US" altLang="ko-KR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NL,</a:t>
            </a:r>
            <a:r>
              <a:rPr lang="ko-KR" altLang="en-US" sz="1600" dirty="0"/>
              <a:t> </a:t>
            </a:r>
            <a:r>
              <a:rPr lang="en-US" altLang="ko-KR" sz="1600" dirty="0"/>
              <a:t>SNL</a:t>
            </a:r>
            <a:r>
              <a:rPr lang="ko-KR" altLang="en-US" sz="1600" dirty="0"/>
              <a:t>의 </a:t>
            </a:r>
            <a:r>
              <a:rPr lang="ko-KR" altLang="en-US" sz="1600" b="1" dirty="0"/>
              <a:t>대응 데이터셋을 구축</a:t>
            </a:r>
            <a:r>
              <a:rPr lang="ko-KR" altLang="en-US" sz="1600" dirty="0"/>
              <a:t>한다</a:t>
            </a:r>
            <a:r>
              <a:rPr lang="en-US" altLang="ko-KR" sz="1600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/>
              <a:t> </a:t>
            </a:r>
            <a:r>
              <a:rPr lang="en-US" altLang="ko-KR" sz="1600" b="1" dirty="0"/>
              <a:t>NL</a:t>
            </a:r>
            <a:r>
              <a:rPr lang="ko-KR" altLang="en-US" sz="1600" b="1" dirty="0"/>
              <a:t>로부터 </a:t>
            </a:r>
            <a:r>
              <a:rPr lang="en-US" altLang="ko-KR" sz="1600" b="1" dirty="0"/>
              <a:t>SNL</a:t>
            </a:r>
            <a:r>
              <a:rPr lang="ko-KR" altLang="en-US" sz="1600" b="1" dirty="0"/>
              <a:t>을 학습</a:t>
            </a:r>
            <a:r>
              <a:rPr lang="ko-KR" altLang="en-US" sz="1600" dirty="0"/>
              <a:t>하고</a:t>
            </a:r>
            <a:r>
              <a:rPr lang="en-US" altLang="ko-KR" sz="1600" dirty="0"/>
              <a:t>, </a:t>
            </a:r>
            <a:r>
              <a:rPr lang="ko-KR" altLang="en-US" sz="1600" dirty="0"/>
              <a:t>대응하는 </a:t>
            </a:r>
            <a:r>
              <a:rPr lang="en-US" altLang="ko-KR" sz="1600" dirty="0"/>
              <a:t>SQL Query</a:t>
            </a:r>
            <a:r>
              <a:rPr lang="ko-KR" altLang="en-US" sz="1600" dirty="0"/>
              <a:t>를 결과값으로 출력한다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AD63F-79ED-74BB-2BC4-98F4DB90A196}"/>
              </a:ext>
            </a:extLst>
          </p:cNvPr>
          <p:cNvSpPr txBox="1"/>
          <p:nvPr/>
        </p:nvSpPr>
        <p:spPr>
          <a:xfrm>
            <a:off x="2046598" y="2243130"/>
            <a:ext cx="6502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SNL</a:t>
            </a:r>
            <a:r>
              <a:rPr lang="en-US" altLang="ko-KR" sz="1200" dirty="0"/>
              <a:t>(Standard Natural Language) –</a:t>
            </a:r>
            <a:r>
              <a:rPr lang="ko-KR" altLang="en-US" sz="1200" dirty="0"/>
              <a:t> </a:t>
            </a:r>
            <a:r>
              <a:rPr lang="ko-KR" altLang="en-US" sz="1200" b="1" dirty="0"/>
              <a:t>표준용어 </a:t>
            </a:r>
            <a:r>
              <a:rPr lang="en-US" altLang="ko-KR" sz="1200" b="1" dirty="0"/>
              <a:t>base</a:t>
            </a:r>
            <a:r>
              <a:rPr lang="ko-KR" altLang="en-US" sz="1200" b="1" dirty="0"/>
              <a:t>의 정제된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문장</a:t>
            </a:r>
            <a:endParaRPr lang="en-US" altLang="ko-KR" sz="1200" b="1" dirty="0"/>
          </a:p>
          <a:p>
            <a:r>
              <a:rPr lang="en-US" altLang="ko-KR" sz="1200" b="1" dirty="0"/>
              <a:t>NL</a:t>
            </a:r>
            <a:r>
              <a:rPr lang="en-US" altLang="ko-KR" sz="1200" dirty="0"/>
              <a:t>(Natural Language) – </a:t>
            </a:r>
            <a:r>
              <a:rPr lang="en-US" altLang="ko-KR" sz="1200" b="1" dirty="0"/>
              <a:t>RAG</a:t>
            </a:r>
            <a:r>
              <a:rPr lang="ko-KR" altLang="en-US" sz="1200" b="1" dirty="0"/>
              <a:t>를 활용해 생성한 문장</a:t>
            </a:r>
            <a:endParaRPr lang="en-US" altLang="ko-KR" sz="12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D0ADD61-FCEB-68AF-1F72-014220F829C8}"/>
              </a:ext>
            </a:extLst>
          </p:cNvPr>
          <p:cNvSpPr/>
          <p:nvPr/>
        </p:nvSpPr>
        <p:spPr>
          <a:xfrm>
            <a:off x="1852184" y="4294252"/>
            <a:ext cx="610820" cy="34679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SNL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3E601D-F6D5-E751-FD4A-A782CE799B74}"/>
              </a:ext>
            </a:extLst>
          </p:cNvPr>
          <p:cNvSpPr txBox="1"/>
          <p:nvPr/>
        </p:nvSpPr>
        <p:spPr>
          <a:xfrm>
            <a:off x="3316905" y="4667367"/>
            <a:ext cx="461665" cy="2638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35A68-1807-B128-C990-B3D679A644AD}"/>
              </a:ext>
            </a:extLst>
          </p:cNvPr>
          <p:cNvSpPr txBox="1"/>
          <p:nvPr/>
        </p:nvSpPr>
        <p:spPr>
          <a:xfrm>
            <a:off x="3279838" y="3687008"/>
            <a:ext cx="386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</a:t>
            </a:r>
            <a:r>
              <a:rPr lang="ko-KR" altLang="en-US" sz="1000" dirty="0"/>
              <a:t>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311BB-E748-65C7-79A0-927A6ECCAAE1}"/>
              </a:ext>
            </a:extLst>
          </p:cNvPr>
          <p:cNvSpPr txBox="1"/>
          <p:nvPr/>
        </p:nvSpPr>
        <p:spPr>
          <a:xfrm>
            <a:off x="1919739" y="3932929"/>
            <a:ext cx="383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r>
              <a:rPr lang="ko-KR" altLang="en-US" sz="1000" dirty="0"/>
              <a:t>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FFAFEE-89A8-DE20-5D71-DB3D0AD5DBE0}"/>
              </a:ext>
            </a:extLst>
          </p:cNvPr>
          <p:cNvSpPr txBox="1"/>
          <p:nvPr/>
        </p:nvSpPr>
        <p:spPr>
          <a:xfrm>
            <a:off x="1535819" y="4712085"/>
            <a:ext cx="11512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"CAS</a:t>
            </a:r>
            <a:r>
              <a:rPr lang="ko-KR" altLang="en-US" sz="600" dirty="0"/>
              <a:t>번호 데이터를 보여줘</a:t>
            </a:r>
            <a:r>
              <a:rPr lang="en-US" altLang="ko-KR" sz="600" dirty="0"/>
              <a:t>."</a:t>
            </a:r>
            <a:endParaRPr lang="ko-KR" altLang="en-US" sz="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3D60A-0913-AD9A-AC39-FE9F571A42EE}"/>
              </a:ext>
            </a:extLst>
          </p:cNvPr>
          <p:cNvSpPr txBox="1"/>
          <p:nvPr/>
        </p:nvSpPr>
        <p:spPr>
          <a:xfrm>
            <a:off x="3753484" y="4001677"/>
            <a:ext cx="11512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600" dirty="0"/>
              <a:t>“CAS </a:t>
            </a:r>
            <a:r>
              <a:rPr lang="ko-KR" altLang="en-US" sz="600" dirty="0"/>
              <a:t>넘버 좀 알려줘</a:t>
            </a:r>
            <a:r>
              <a:rPr lang="en-US" altLang="ko-KR" sz="600" dirty="0"/>
              <a:t>”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89D07-9AC3-D71D-EA5C-887559633E72}"/>
              </a:ext>
            </a:extLst>
          </p:cNvPr>
          <p:cNvSpPr txBox="1"/>
          <p:nvPr/>
        </p:nvSpPr>
        <p:spPr>
          <a:xfrm>
            <a:off x="3753484" y="4407288"/>
            <a:ext cx="8082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600" dirty="0"/>
              <a:t>“</a:t>
            </a:r>
            <a:r>
              <a:rPr lang="ko-KR" altLang="en-US" sz="600" dirty="0" err="1"/>
              <a:t>캐스번호</a:t>
            </a:r>
            <a:r>
              <a:rPr lang="ko-KR" altLang="en-US" sz="600" dirty="0"/>
              <a:t> 보여줘</a:t>
            </a:r>
            <a:r>
              <a:rPr lang="en-US" altLang="ko-KR" sz="600" dirty="0"/>
              <a:t>”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19308-DE02-2702-FC5F-07214D1BDEE3}"/>
              </a:ext>
            </a:extLst>
          </p:cNvPr>
          <p:cNvSpPr txBox="1"/>
          <p:nvPr/>
        </p:nvSpPr>
        <p:spPr>
          <a:xfrm>
            <a:off x="3747175" y="4987482"/>
            <a:ext cx="11512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"CAS</a:t>
            </a:r>
            <a:r>
              <a:rPr lang="ko-KR" altLang="en-US" sz="600" dirty="0"/>
              <a:t>번호 데이터를 보여줘</a:t>
            </a:r>
            <a:r>
              <a:rPr lang="en-US" altLang="ko-KR" sz="600" dirty="0"/>
              <a:t>."</a:t>
            </a:r>
            <a:endParaRPr lang="ko-KR" altLang="en-US" sz="6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0D53F82-68BA-B075-78F2-70867B6F7572}"/>
              </a:ext>
            </a:extLst>
          </p:cNvPr>
          <p:cNvSpPr/>
          <p:nvPr/>
        </p:nvSpPr>
        <p:spPr>
          <a:xfrm>
            <a:off x="3167750" y="3923704"/>
            <a:ext cx="610820" cy="34679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9F3827A-CDE9-9F1E-DAB8-8322A813221F}"/>
              </a:ext>
            </a:extLst>
          </p:cNvPr>
          <p:cNvSpPr/>
          <p:nvPr/>
        </p:nvSpPr>
        <p:spPr>
          <a:xfrm>
            <a:off x="3167750" y="4331874"/>
            <a:ext cx="610820" cy="34679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BBD8DF1-B193-CCD9-CEA2-E69072590F77}"/>
              </a:ext>
            </a:extLst>
          </p:cNvPr>
          <p:cNvSpPr/>
          <p:nvPr/>
        </p:nvSpPr>
        <p:spPr>
          <a:xfrm>
            <a:off x="3167750" y="4906416"/>
            <a:ext cx="610820" cy="34679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NL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1B9C9A1-95F1-1EE3-36A9-5E9E24F2647C}"/>
              </a:ext>
            </a:extLst>
          </p:cNvPr>
          <p:cNvCxnSpPr>
            <a:stCxn id="5" idx="6"/>
            <a:endCxn id="13" idx="2"/>
          </p:cNvCxnSpPr>
          <p:nvPr/>
        </p:nvCxnSpPr>
        <p:spPr>
          <a:xfrm flipV="1">
            <a:off x="2463004" y="4097103"/>
            <a:ext cx="704746" cy="370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1CA3958-2A84-8CBC-F65E-D806108BD481}"/>
              </a:ext>
            </a:extLst>
          </p:cNvPr>
          <p:cNvCxnSpPr>
            <a:stCxn id="5" idx="6"/>
            <a:endCxn id="14" idx="2"/>
          </p:cNvCxnSpPr>
          <p:nvPr/>
        </p:nvCxnSpPr>
        <p:spPr>
          <a:xfrm>
            <a:off x="2463004" y="4467651"/>
            <a:ext cx="704746" cy="37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95ECA30-BDF6-714D-DB1E-A535A4B09C9F}"/>
              </a:ext>
            </a:extLst>
          </p:cNvPr>
          <p:cNvCxnSpPr>
            <a:stCxn id="5" idx="6"/>
            <a:endCxn id="15" idx="2"/>
          </p:cNvCxnSpPr>
          <p:nvPr/>
        </p:nvCxnSpPr>
        <p:spPr>
          <a:xfrm>
            <a:off x="2463004" y="4467651"/>
            <a:ext cx="704746" cy="612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C66736-A7A8-08E0-044B-0FA8D59EC91E}"/>
              </a:ext>
            </a:extLst>
          </p:cNvPr>
          <p:cNvSpPr/>
          <p:nvPr/>
        </p:nvSpPr>
        <p:spPr>
          <a:xfrm>
            <a:off x="1250303" y="3508311"/>
            <a:ext cx="3931298" cy="1901890"/>
          </a:xfrm>
          <a:prstGeom prst="rect">
            <a:avLst/>
          </a:prstGeom>
          <a:noFill/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09B7D0-2616-A09E-CD04-8785E5B16789}"/>
              </a:ext>
            </a:extLst>
          </p:cNvPr>
          <p:cNvSpPr txBox="1"/>
          <p:nvPr/>
        </p:nvSpPr>
        <p:spPr>
          <a:xfrm>
            <a:off x="1217702" y="326208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학습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7B2C6A-DF46-9528-19A4-9719AE362952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sp>
        <p:nvSpPr>
          <p:cNvPr id="25" name="순서도: 문서 24">
            <a:extLst>
              <a:ext uri="{FF2B5EF4-FFF2-40B4-BE49-F238E27FC236}">
                <a16:creationId xmlns:a16="http://schemas.microsoft.com/office/drawing/2014/main" id="{E6F7188E-7DE7-401D-B1DE-B9DB1484254C}"/>
              </a:ext>
            </a:extLst>
          </p:cNvPr>
          <p:cNvSpPr/>
          <p:nvPr/>
        </p:nvSpPr>
        <p:spPr>
          <a:xfrm>
            <a:off x="5929942" y="4087398"/>
            <a:ext cx="1469523" cy="656046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</a:t>
            </a:r>
            <a:r>
              <a:rPr lang="ko-KR" altLang="en-US" sz="1200" dirty="0" err="1">
                <a:solidFill>
                  <a:schemeClr val="tx1"/>
                </a:solidFill>
              </a:rPr>
              <a:t>캐스</a:t>
            </a:r>
            <a:r>
              <a:rPr lang="ko-KR" altLang="en-US" sz="1200" dirty="0">
                <a:solidFill>
                  <a:schemeClr val="tx1"/>
                </a:solidFill>
              </a:rPr>
              <a:t> 넘버 </a:t>
            </a:r>
            <a:r>
              <a:rPr lang="ko-KR" altLang="en-US" sz="1200" dirty="0" err="1">
                <a:solidFill>
                  <a:schemeClr val="tx1"/>
                </a:solidFill>
              </a:rPr>
              <a:t>뭐야</a:t>
            </a:r>
            <a:r>
              <a:rPr lang="en-US" altLang="ko-KR" sz="1200" dirty="0">
                <a:solidFill>
                  <a:schemeClr val="tx1"/>
                </a:solidFill>
              </a:rPr>
              <a:t>?”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D4B18FF-2CE5-400F-A978-BF67FCA3415F}"/>
              </a:ext>
            </a:extLst>
          </p:cNvPr>
          <p:cNvSpPr/>
          <p:nvPr/>
        </p:nvSpPr>
        <p:spPr>
          <a:xfrm>
            <a:off x="8019347" y="4078700"/>
            <a:ext cx="1194767" cy="552307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model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FEB48B-5BB0-4FF9-B0C4-876A1DB4403B}"/>
              </a:ext>
            </a:extLst>
          </p:cNvPr>
          <p:cNvSpPr txBox="1"/>
          <p:nvPr/>
        </p:nvSpPr>
        <p:spPr>
          <a:xfrm>
            <a:off x="2060095" y="965169"/>
            <a:ext cx="2609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핵심 주제</a:t>
            </a:r>
          </a:p>
        </p:txBody>
      </p:sp>
      <p:sp>
        <p:nvSpPr>
          <p:cNvPr id="30" name="순서도: 문서 29">
            <a:extLst>
              <a:ext uri="{FF2B5EF4-FFF2-40B4-BE49-F238E27FC236}">
                <a16:creationId xmlns:a16="http://schemas.microsoft.com/office/drawing/2014/main" id="{9462B143-77E5-48A3-8127-7E06D9C9D0B1}"/>
              </a:ext>
            </a:extLst>
          </p:cNvPr>
          <p:cNvSpPr/>
          <p:nvPr/>
        </p:nvSpPr>
        <p:spPr>
          <a:xfrm>
            <a:off x="9833996" y="4078700"/>
            <a:ext cx="1529383" cy="656046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SELECT description FROM database WHERE </a:t>
            </a:r>
            <a:r>
              <a:rPr lang="en-US" altLang="ko-KR" sz="800" dirty="0" err="1">
                <a:solidFill>
                  <a:schemeClr val="tx1"/>
                </a:solidFill>
              </a:rPr>
              <a:t>standard_term</a:t>
            </a:r>
            <a:r>
              <a:rPr lang="en-US" altLang="ko-KR" sz="800" dirty="0">
                <a:solidFill>
                  <a:schemeClr val="tx1"/>
                </a:solidFill>
              </a:rPr>
              <a:t> = 'CAS</a:t>
            </a:r>
            <a:r>
              <a:rPr lang="ko-KR" altLang="en-US" sz="800" dirty="0">
                <a:solidFill>
                  <a:schemeClr val="tx1"/>
                </a:solidFill>
              </a:rPr>
              <a:t>번호</a:t>
            </a:r>
            <a:r>
              <a:rPr lang="en-US" altLang="ko-KR" sz="800" dirty="0">
                <a:solidFill>
                  <a:schemeClr val="tx1"/>
                </a:solidFill>
              </a:rPr>
              <a:t>'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E628FA5-C5D1-4813-8BBD-82FBA1F255FC}"/>
              </a:ext>
            </a:extLst>
          </p:cNvPr>
          <p:cNvCxnSpPr/>
          <p:nvPr/>
        </p:nvCxnSpPr>
        <p:spPr>
          <a:xfrm>
            <a:off x="7504997" y="4400676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0C93F30-F52D-422F-AF66-4D8F56D61F13}"/>
              </a:ext>
            </a:extLst>
          </p:cNvPr>
          <p:cNvCxnSpPr/>
          <p:nvPr/>
        </p:nvCxnSpPr>
        <p:spPr>
          <a:xfrm>
            <a:off x="9343322" y="4400676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A3590F-5A42-4EC9-9121-099503E0EAE1}"/>
              </a:ext>
            </a:extLst>
          </p:cNvPr>
          <p:cNvSpPr/>
          <p:nvPr/>
        </p:nvSpPr>
        <p:spPr>
          <a:xfrm>
            <a:off x="5555192" y="3502921"/>
            <a:ext cx="5987437" cy="1900668"/>
          </a:xfrm>
          <a:prstGeom prst="rect">
            <a:avLst/>
          </a:prstGeom>
          <a:noFill/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CC1045-9056-433E-83CB-036C880F76D2}"/>
              </a:ext>
            </a:extLst>
          </p:cNvPr>
          <p:cNvSpPr txBox="1"/>
          <p:nvPr/>
        </p:nvSpPr>
        <p:spPr>
          <a:xfrm>
            <a:off x="5560397" y="3255674"/>
            <a:ext cx="2116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학습된 모델을 활용한 </a:t>
            </a:r>
            <a:r>
              <a:rPr lang="en-US" altLang="ko-KR" sz="1000" dirty="0"/>
              <a:t>text2sql</a:t>
            </a:r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8632D3-99D8-452A-9BAA-29C5F8B1499C}"/>
              </a:ext>
            </a:extLst>
          </p:cNvPr>
          <p:cNvSpPr txBox="1"/>
          <p:nvPr/>
        </p:nvSpPr>
        <p:spPr>
          <a:xfrm>
            <a:off x="5863267" y="3923404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/>
              <a:t>NL</a:t>
            </a:r>
            <a:endParaRPr lang="ko-KR" altLang="en-US" sz="800" i="1" dirty="0"/>
          </a:p>
        </p:txBody>
      </p:sp>
    </p:spTree>
    <p:extLst>
      <p:ext uri="{BB962C8B-B14F-4D97-AF65-F5344CB8AC3E}">
        <p14:creationId xmlns:p14="http://schemas.microsoft.com/office/powerpoint/2010/main" val="379041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1210</Words>
  <Application>Microsoft Office PowerPoint</Application>
  <PresentationFormat>와이드스크린</PresentationFormat>
  <Paragraphs>202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SQL 쿼리 자동생성을 위한 자연어 질의 정제 및 표준화 시스템 Natural language query refinement and standardization system for automatic generation of SQL query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text2sql 학습을 위한 sql2text 데이터 생성</dc:title>
  <dc:creator>승건 이</dc:creator>
  <cp:lastModifiedBy>승건 이</cp:lastModifiedBy>
  <cp:revision>27</cp:revision>
  <dcterms:created xsi:type="dcterms:W3CDTF">2025-02-25T12:11:45Z</dcterms:created>
  <dcterms:modified xsi:type="dcterms:W3CDTF">2025-02-26T09:53:28Z</dcterms:modified>
</cp:coreProperties>
</file>