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9144000" cy="5143500" type="screen16x9"/>
  <p:notesSz cx="6858000" cy="9144000"/>
  <p:embeddedFontLst>
    <p:embeddedFont>
      <p:font typeface="Anaheim" panose="020B0600000101010101" charset="0"/>
      <p:regular r:id="rId26"/>
      <p:bold r:id="rId27"/>
    </p:embeddedFont>
    <p:embeddedFont>
      <p:font typeface="Cambria Math" panose="02040503050406030204" pitchFamily="18" charset="0"/>
      <p:regular r:id="rId28"/>
    </p:embeddedFont>
    <p:embeddedFont>
      <p:font typeface="DM Sans" panose="020B0600000101010101" charset="0"/>
      <p:regular r:id="rId29"/>
      <p:bold r:id="rId30"/>
      <p:italic r:id="rId31"/>
      <p:boldItalic r:id="rId32"/>
    </p:embeddedFont>
    <p:embeddedFont>
      <p:font typeface="Playfair Display" panose="00000500000000000000" pitchFamily="2" charset="0"/>
      <p:regular r:id="rId33"/>
      <p:bold r:id="rId34"/>
      <p:italic r:id="rId35"/>
      <p:boldItalic r:id="rId36"/>
    </p:embeddedFont>
    <p:embeddedFont>
      <p:font typeface="Playfair Display Medium" panose="020B0600000101010101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0" autoAdjust="0"/>
  </p:normalViewPr>
  <p:slideViewPr>
    <p:cSldViewPr snapToGrid="0">
      <p:cViewPr varScale="1">
        <p:scale>
          <a:sx n="128" d="100"/>
          <a:sy n="128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122p,</a:t>
            </a:r>
            <a:r>
              <a:rPr lang="ko-KR" altLang="en-US" dirty="0"/>
              <a:t> </a:t>
            </a:r>
            <a:r>
              <a:rPr lang="en-US" altLang="ko-KR" dirty="0" err="1"/>
              <a:t>CBoW</a:t>
            </a:r>
            <a:r>
              <a:rPr lang="ko-KR" altLang="en-US" dirty="0"/>
              <a:t>의 신경망 구조 및 가중치 설명부터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168p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98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854050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밑바닥부터 시작하는 딥러닝</a:t>
            </a:r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614197"/>
            <a:ext cx="3899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Deep Learning From Scratch 2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94ECE-4412-4A2E-98A3-0BDE28069D4C}"/>
              </a:ext>
            </a:extLst>
          </p:cNvPr>
          <p:cNvSpPr txBox="1"/>
          <p:nvPr/>
        </p:nvSpPr>
        <p:spPr>
          <a:xfrm>
            <a:off x="6197291" y="419392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</a:t>
            </a:r>
            <a:r>
              <a:rPr lang="ko-KR" altLang="en-US" sz="1200" b="1" dirty="0" err="1"/>
              <a:t>예비신입생</a:t>
            </a:r>
            <a:r>
              <a:rPr lang="ko-KR" altLang="en-US" sz="1200" b="1" dirty="0"/>
              <a:t>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skip-gram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skip-gram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" y="1743886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013" y="2402952"/>
            <a:ext cx="3154739" cy="255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3439318" y="1500734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Target</a:t>
            </a:r>
            <a:r>
              <a:rPr lang="ko-KR" altLang="en-US" sz="1100" dirty="0"/>
              <a:t>으로부터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를 추론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72A5A-2F38-4BF1-8158-98B482544452}"/>
              </a:ext>
            </a:extLst>
          </p:cNvPr>
          <p:cNvSpPr txBox="1"/>
          <p:nvPr/>
        </p:nvSpPr>
        <p:spPr>
          <a:xfrm>
            <a:off x="4624491" y="3035569"/>
            <a:ext cx="3931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성능 면에서 </a:t>
            </a:r>
            <a:r>
              <a:rPr lang="en-US" altLang="ko-KR" sz="1100" dirty="0"/>
              <a:t>skip-gram</a:t>
            </a:r>
            <a:r>
              <a:rPr lang="ko-KR" altLang="en-US" sz="1100" dirty="0"/>
              <a:t>이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보다 뛰어남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학습 속도 면에서는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모델이 더 빠름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BCF5C-478D-4857-90D4-DC381CC1A82D}"/>
              </a:ext>
            </a:extLst>
          </p:cNvPr>
          <p:cNvCxnSpPr/>
          <p:nvPr/>
        </p:nvCxnSpPr>
        <p:spPr>
          <a:xfrm>
            <a:off x="3331485" y="3190808"/>
            <a:ext cx="0" cy="60204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D638B7-C2E4-454C-817D-01689F61FD68}"/>
              </a:ext>
            </a:extLst>
          </p:cNvPr>
          <p:cNvCxnSpPr/>
          <p:nvPr/>
        </p:nvCxnSpPr>
        <p:spPr>
          <a:xfrm>
            <a:off x="3331485" y="3852863"/>
            <a:ext cx="0" cy="52387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C7BA3-F4AF-4AB5-BD59-389C46A67385}"/>
              </a:ext>
            </a:extLst>
          </p:cNvPr>
          <p:cNvCxnSpPr/>
          <p:nvPr/>
        </p:nvCxnSpPr>
        <p:spPr>
          <a:xfrm>
            <a:off x="3331485" y="4593431"/>
            <a:ext cx="0" cy="80963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6DCFBB-D2D5-4AAA-BF34-DFC4CCB6DF7F}"/>
              </a:ext>
            </a:extLst>
          </p:cNvPr>
          <p:cNvCxnSpPr/>
          <p:nvPr/>
        </p:nvCxnSpPr>
        <p:spPr>
          <a:xfrm>
            <a:off x="3386138" y="2405333"/>
            <a:ext cx="53180" cy="0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FD404F-317A-48B7-A8D6-ED33EAF574F8}"/>
              </a:ext>
            </a:extLst>
          </p:cNvPr>
          <p:cNvCxnSpPr/>
          <p:nvPr/>
        </p:nvCxnSpPr>
        <p:spPr>
          <a:xfrm>
            <a:off x="3333866" y="2455069"/>
            <a:ext cx="0" cy="35718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  <a:r>
              <a:rPr lang="en-US" altLang="ko-KR" b="1" dirty="0"/>
              <a:t> - Embedding</a:t>
            </a:r>
            <a:r>
              <a:rPr lang="ko-KR" altLang="en-US" b="1" dirty="0"/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1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문장 어휘와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개수가 많아지면 입력층과        의 행렬 곱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커져 </a:t>
            </a:r>
            <a:r>
              <a:rPr lang="ko-KR" altLang="en-US" sz="1100" b="1" dirty="0"/>
              <a:t>병목 발생 </a:t>
            </a:r>
            <a:endParaRPr lang="en-US" altLang="ko-KR" sz="11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Embedding</a:t>
            </a:r>
            <a:r>
              <a:rPr lang="ko-KR" altLang="en-US" sz="1600" b="1" dirty="0">
                <a:latin typeface="+mj-lt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원핫</a:t>
            </a:r>
            <a:r>
              <a:rPr lang="ko-KR" altLang="en-US" sz="1100" dirty="0"/>
              <a:t> 벡터와 가중치의 곱은 </a:t>
            </a:r>
            <a:r>
              <a:rPr lang="ko-KR" altLang="en-US" sz="1100" dirty="0" err="1"/>
              <a:t>행벡터</a:t>
            </a:r>
            <a:r>
              <a:rPr lang="ko-KR" altLang="en-US" sz="1100" dirty="0"/>
              <a:t> 추출과 동일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   (</a:t>
            </a:r>
            <a:r>
              <a:rPr lang="ko-KR" altLang="en-US" sz="1100" dirty="0"/>
              <a:t>분산 표현 벡터</a:t>
            </a:r>
            <a:r>
              <a:rPr lang="en-US" altLang="ko-KR" sz="1100" dirty="0"/>
              <a:t>)</a:t>
            </a:r>
            <a:r>
              <a:rPr lang="ko-KR" altLang="en-US" sz="1100" dirty="0"/>
              <a:t>으로부터 인덱스에 해당하는 </a:t>
            </a:r>
            <a:r>
              <a:rPr lang="ko-KR" altLang="en-US" sz="1100" dirty="0" err="1"/>
              <a:t>행만을</a:t>
            </a:r>
            <a:r>
              <a:rPr lang="ko-KR" altLang="en-US" sz="1100" dirty="0"/>
              <a:t> 추출해 계산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역전파</a:t>
            </a:r>
            <a:r>
              <a:rPr lang="ko-KR" altLang="en-US" sz="1100" dirty="0"/>
              <a:t> 과정에서 인덱스가 겹치는 경우를 고려하여 </a:t>
            </a:r>
            <a:r>
              <a:rPr lang="ko-KR" altLang="en-US" sz="1100" dirty="0" err="1"/>
              <a:t>손실함수값을</a:t>
            </a:r>
            <a:r>
              <a:rPr lang="ko-KR" altLang="en-US" sz="1100" dirty="0"/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2</a:t>
            </a:r>
            <a:endParaRPr lang="ko-KR" altLang="en-US" sz="16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 </a:t>
                </a:r>
                <a:r>
                  <a:rPr lang="ko-KR" altLang="en-US" sz="1100" dirty="0"/>
                  <a:t>문장 어휘와 </a:t>
                </a:r>
                <a:r>
                  <a:rPr lang="ko-KR" altLang="en-US" sz="1100" dirty="0" err="1"/>
                  <a:t>은닉층</a:t>
                </a:r>
                <a:r>
                  <a:rPr lang="ko-KR" altLang="en-US" sz="1100" dirty="0"/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/>
                  <a:t>의 행렬 곱 </a:t>
                </a:r>
                <a:r>
                  <a:rPr lang="ko-KR" altLang="en-US" sz="1100" dirty="0" err="1"/>
                  <a:t>계산량이</a:t>
                </a:r>
                <a:r>
                  <a:rPr lang="ko-KR" altLang="en-US" sz="1100" dirty="0"/>
                  <a:t> 커져 병목 발생</a:t>
                </a:r>
                <a:endParaRPr lang="en-US" altLang="ko-KR" sz="1100" dirty="0"/>
              </a:p>
              <a:p>
                <a:r>
                  <a:rPr lang="en-US" altLang="ko-KR" sz="1100" dirty="0"/>
                  <a:t>- </a:t>
                </a:r>
                <a:r>
                  <a:rPr lang="en-US" altLang="ko-KR" sz="1100" dirty="0" err="1"/>
                  <a:t>Softmax</a:t>
                </a:r>
                <a:r>
                  <a:rPr lang="ko-KR" altLang="en-US" sz="1100" dirty="0"/>
                  <a:t>의 계산식의 무거움</a:t>
                </a:r>
                <a:endParaRPr lang="en-US" altLang="ko-KR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다중 분류를 이진 분류로 근사</a:t>
            </a:r>
            <a:endParaRPr lang="en-US" altLang="ko-KR" sz="1100" dirty="0"/>
          </a:p>
          <a:p>
            <a:r>
              <a:rPr lang="en-US" altLang="ko-KR" sz="1100" dirty="0"/>
              <a:t>- Target</a:t>
            </a:r>
            <a:r>
              <a:rPr lang="ko-KR" altLang="en-US" sz="1100" dirty="0"/>
              <a:t>에 해당하는 열벡터와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내적을 계산</a:t>
            </a:r>
            <a:r>
              <a:rPr lang="en-US" altLang="ko-KR" sz="1100" dirty="0"/>
              <a:t>(</a:t>
            </a:r>
            <a:r>
              <a:rPr lang="ko-KR" altLang="en-US" sz="1100" dirty="0"/>
              <a:t>긍정적 예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Softmax</a:t>
            </a:r>
            <a:r>
              <a:rPr lang="ko-KR" altLang="en-US" sz="1100" dirty="0"/>
              <a:t>가 아닌 </a:t>
            </a:r>
            <a:r>
              <a:rPr lang="en-US" altLang="ko-KR" sz="1100" dirty="0"/>
              <a:t>Sigmoid</a:t>
            </a:r>
            <a:r>
              <a:rPr lang="ko-KR" altLang="en-US" sz="1100" dirty="0"/>
              <a:t>함수 사용</a:t>
            </a:r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Softmax</a:t>
            </a:r>
            <a:r>
              <a:rPr lang="en-US" altLang="ko-KR" sz="800" b="1" dirty="0"/>
              <a:t>: n</a:t>
            </a:r>
            <a:r>
              <a:rPr lang="ko-KR" altLang="en-US" sz="800" b="1" dirty="0"/>
              <a:t>개의 단어 중 </a:t>
            </a:r>
            <a:r>
              <a:rPr lang="en-US" altLang="ko-KR" sz="800" b="1" dirty="0"/>
              <a:t>k</a:t>
            </a:r>
            <a:r>
              <a:rPr lang="ko-KR" altLang="en-US" sz="800" b="1" dirty="0"/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긍정적 예 이외에 부정적 예를 몇 개 학습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부정적 예는 적은 수를 샘플링 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말뭉치의 단어 빈도를 기준으로 확률분포를 통해 샘플링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낮은 확률의 단어를 배제하지 않기 위해 각 요소를 제곱하여          </a:t>
            </a:r>
            <a:endParaRPr lang="en-US" altLang="ko-KR" sz="1100" dirty="0"/>
          </a:p>
          <a:p>
            <a:r>
              <a:rPr lang="ko-KR" altLang="en-US" sz="1100" dirty="0"/>
              <a:t>  확률 보정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각 손실을 모두 더한 값이 최종 손실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단어빈도 확률분포표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93C68-C4D9-456D-B0C2-926E9AAB987E}"/>
              </a:ext>
            </a:extLst>
          </p:cNvPr>
          <p:cNvSpPr txBox="1"/>
          <p:nvPr/>
        </p:nvSpPr>
        <p:spPr>
          <a:xfrm>
            <a:off x="570248" y="1049624"/>
            <a:ext cx="504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188~189p </a:t>
            </a:r>
            <a:r>
              <a:rPr lang="ko-KR" altLang="en-US" sz="1600" b="1" dirty="0" err="1">
                <a:latin typeface="+mj-lt"/>
              </a:rPr>
              <a:t>넣을지말지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ko-KR" altLang="en-US" sz="1600" b="1" dirty="0" err="1">
                <a:latin typeface="+mj-lt"/>
              </a:rPr>
              <a:t>고민좀해보기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8BBC6-4FCA-4FCD-9C6E-F09125D01E00}"/>
              </a:ext>
            </a:extLst>
          </p:cNvPr>
          <p:cNvSpPr txBox="1"/>
          <p:nvPr/>
        </p:nvSpPr>
        <p:spPr>
          <a:xfrm>
            <a:off x="954995" y="3035743"/>
            <a:ext cx="669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+ chap5. </a:t>
            </a:r>
            <a:r>
              <a:rPr lang="ko-KR" altLang="en-US" sz="1600" b="1" dirty="0">
                <a:latin typeface="+mj-lt"/>
              </a:rPr>
              <a:t>언어 모델 </a:t>
            </a:r>
            <a:r>
              <a:rPr lang="en-US" altLang="ko-KR" sz="1600" b="1" dirty="0">
                <a:latin typeface="+mj-lt"/>
              </a:rPr>
              <a:t>-&gt; </a:t>
            </a:r>
            <a:r>
              <a:rPr lang="ko-KR" altLang="en-US" sz="1600" b="1" dirty="0">
                <a:latin typeface="+mj-lt"/>
              </a:rPr>
              <a:t>시퀀스를 확률로 해석</a:t>
            </a:r>
            <a:endParaRPr lang="en-US" altLang="ko-KR" sz="1600" b="1" dirty="0">
              <a:latin typeface="+mj-lt"/>
            </a:endParaRPr>
          </a:p>
          <a:p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왜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로 언어 모델을 만들기 부적합한가</a:t>
            </a:r>
            <a:r>
              <a:rPr lang="en-US" altLang="ko-KR" sz="1600" b="1" dirty="0">
                <a:latin typeface="+mj-lt"/>
              </a:rPr>
              <a:t>?)-&gt; </a:t>
            </a:r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모델은 단어의 순서를 고려하는 것이 아닌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단어의 분산표현에 </a:t>
            </a:r>
            <a:r>
              <a:rPr lang="ko-KR" altLang="en-US" sz="1600" b="1" dirty="0" err="1">
                <a:latin typeface="+mj-lt"/>
              </a:rPr>
              <a:t>포커싱되어있음</a:t>
            </a:r>
            <a:r>
              <a:rPr lang="en-US" altLang="ko-KR" sz="1600" b="1" dirty="0">
                <a:latin typeface="+mj-lt"/>
              </a:rPr>
              <a:t> 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Recurrent Neural Network, RNN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닫힌 경로가 존재하는 순환하는 신경망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</a:t>
            </a:r>
            <a:r>
              <a:rPr lang="en-US" altLang="ko-KR" sz="1100" dirty="0"/>
              <a:t> </a:t>
            </a:r>
            <a:r>
              <a:rPr lang="ko-KR" altLang="en-US" sz="1100" dirty="0"/>
              <a:t>시각의 정보를 바탕으로 현 시각의 출력 계산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계층의 출력이 </a:t>
            </a:r>
            <a:r>
              <a:rPr lang="en-US" altLang="ko-KR" sz="1100" dirty="0"/>
              <a:t>2</a:t>
            </a:r>
            <a:r>
              <a:rPr lang="ko-KR" altLang="en-US" sz="1100" dirty="0"/>
              <a:t>개로 분기 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은닉 상태 벡터 </a:t>
            </a:r>
            <a:r>
              <a:rPr lang="en-US" altLang="ko-KR" sz="1100" b="1" dirty="0"/>
              <a:t>h</a:t>
            </a:r>
            <a:r>
              <a:rPr lang="ko-KR" altLang="en-US" sz="1100" dirty="0"/>
              <a:t>는 활성화 함수로 </a:t>
            </a:r>
            <a:r>
              <a:rPr lang="en-US" altLang="ko-KR" sz="1100" dirty="0"/>
              <a:t>tanh </a:t>
            </a:r>
            <a:r>
              <a:rPr lang="ko-KR" altLang="en-US" sz="1100" dirty="0"/>
              <a:t>사용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 BPTT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BPTT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시간</a:t>
            </a:r>
            <a:r>
              <a:rPr lang="en-US" altLang="ko-KR" sz="1100" dirty="0"/>
              <a:t> </a:t>
            </a:r>
            <a:r>
              <a:rPr lang="ko-KR" altLang="en-US" sz="1100" dirty="0"/>
              <a:t>방향으로 펼친 신경망의 </a:t>
            </a:r>
            <a:r>
              <a:rPr lang="ko-KR" altLang="en-US" sz="1100" dirty="0" err="1"/>
              <a:t>오차역전파법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큰 시계열 데이터를 처리할 시 역전파의 기울기가 불안정하고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커짐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BPTT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큰 시계열 데이터를 작은 신경망 여러 개로 잘라서 만들어 </a:t>
            </a:r>
            <a:r>
              <a:rPr lang="ko-KR" altLang="en-US" sz="1100" dirty="0" err="1"/>
              <a:t>오차역전파법</a:t>
            </a:r>
            <a:r>
              <a:rPr lang="ko-KR" altLang="en-US" sz="1100" dirty="0"/>
              <a:t> 수행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순전파의 연결은 그대로 유지하며 역전파의 연결만 </a:t>
            </a:r>
            <a:r>
              <a:rPr lang="ko-KR" altLang="en-US" sz="1100" dirty="0" err="1"/>
              <a:t>잘라냄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Truncated BPTT </a:t>
            </a:r>
            <a:r>
              <a:rPr lang="ko-KR" altLang="en-US" b="1" dirty="0"/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BPTT</a:t>
            </a:r>
            <a:r>
              <a:rPr lang="ko-KR" altLang="en-US" sz="1600" b="1" dirty="0">
                <a:latin typeface="+mj-lt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순차적인 데이터 입력을 위해 </a:t>
            </a:r>
            <a:r>
              <a:rPr lang="en-US" altLang="ko-KR" sz="1100" dirty="0"/>
              <a:t>batch size</a:t>
            </a:r>
            <a:r>
              <a:rPr lang="ko-KR" altLang="en-US" sz="1100" dirty="0"/>
              <a:t>에 맞게 </a:t>
            </a:r>
            <a:r>
              <a:rPr lang="en-US" altLang="ko-KR" sz="1100" dirty="0"/>
              <a:t>offset </a:t>
            </a:r>
            <a:r>
              <a:rPr lang="ko-KR" altLang="en-US" sz="1100" dirty="0"/>
              <a:t>수행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데이터를 순서대로 입력하다 끝에 도달하면 다시 처음부터 입력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CONTENTS</a:t>
            </a:r>
            <a:endParaRPr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38542-37E7-4B18-9FDF-224B71A0B96C}"/>
              </a:ext>
            </a:extLst>
          </p:cNvPr>
          <p:cNvSpPr txBox="1"/>
          <p:nvPr/>
        </p:nvSpPr>
        <p:spPr>
          <a:xfrm>
            <a:off x="832279" y="1473413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699D6-192C-4265-8172-9F8B50507154}"/>
              </a:ext>
            </a:extLst>
          </p:cNvPr>
          <p:cNvSpPr txBox="1"/>
          <p:nvPr/>
        </p:nvSpPr>
        <p:spPr>
          <a:xfrm>
            <a:off x="832278" y="2997097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DBB2E-1F4B-4A6C-B4EB-C638242CE1A6}"/>
              </a:ext>
            </a:extLst>
          </p:cNvPr>
          <p:cNvSpPr txBox="1"/>
          <p:nvPr/>
        </p:nvSpPr>
        <p:spPr>
          <a:xfrm>
            <a:off x="4670216" y="1480248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1307256" y="1781190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시소러스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분포가설과 분산표현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동시발생 행렬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개선하기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F06F40-5ED4-410F-876D-C907020798D4}"/>
              </a:ext>
            </a:extLst>
          </p:cNvPr>
          <p:cNvSpPr txBox="1"/>
          <p:nvPr/>
        </p:nvSpPr>
        <p:spPr>
          <a:xfrm>
            <a:off x="1307256" y="3304874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추론 기반 기법과 신경망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CBoW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학습 데이터 준비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CBOW </a:t>
            </a:r>
            <a:r>
              <a:rPr lang="ko-KR" altLang="en-US" sz="1200" dirty="0"/>
              <a:t>모델 구현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보충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87790F-E565-4304-9779-D5CE02C62CC6}"/>
              </a:ext>
            </a:extLst>
          </p:cNvPr>
          <p:cNvSpPr txBox="1"/>
          <p:nvPr/>
        </p:nvSpPr>
        <p:spPr>
          <a:xfrm>
            <a:off x="5144350" y="1788025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1 – Embedding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2 – </a:t>
            </a:r>
            <a:r>
              <a:rPr lang="ko-KR" altLang="en-US" sz="1200" dirty="0"/>
              <a:t>네거티브 샘플링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개선판</a:t>
            </a:r>
            <a:r>
              <a:rPr lang="ko-KR" altLang="en-US" sz="1200" dirty="0"/>
              <a:t> </a:t>
            </a:r>
            <a:r>
              <a:rPr lang="en-US" altLang="ko-KR" sz="1200" dirty="0"/>
              <a:t>word2vec </a:t>
            </a:r>
            <a:r>
              <a:rPr lang="ko-KR" altLang="en-US" sz="1200" dirty="0"/>
              <a:t>학습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남은 주제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469F4-C91E-459C-99CD-C4DC248C860E}"/>
              </a:ext>
            </a:extLst>
          </p:cNvPr>
          <p:cNvSpPr txBox="1"/>
          <p:nvPr/>
        </p:nvSpPr>
        <p:spPr>
          <a:xfrm>
            <a:off x="4670216" y="2997096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</a:t>
            </a:r>
            <a:r>
              <a:rPr lang="ko-KR" altLang="en-US" b="1" dirty="0"/>
              <a:t>순환 신경망</a:t>
            </a:r>
            <a:r>
              <a:rPr lang="en-US" altLang="ko-KR" b="1" dirty="0"/>
              <a:t>(RNN)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8FE89-EA1F-441D-8222-A2B2D209D5AB}"/>
              </a:ext>
            </a:extLst>
          </p:cNvPr>
          <p:cNvSpPr txBox="1"/>
          <p:nvPr/>
        </p:nvSpPr>
        <p:spPr>
          <a:xfrm>
            <a:off x="1602921" y="1560936"/>
            <a:ext cx="4872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~210p. About Time RNN</a:t>
            </a:r>
          </a:p>
          <a:p>
            <a:endParaRPr lang="en-US" altLang="ko-KR" sz="1600" b="1" dirty="0">
              <a:latin typeface="+mj-lt"/>
            </a:endParaRPr>
          </a:p>
          <a:p>
            <a:r>
              <a:rPr lang="en-US" altLang="ko-KR" sz="1600" b="1" dirty="0">
                <a:latin typeface="+mj-lt"/>
              </a:rPr>
              <a:t>RNNLM </a:t>
            </a:r>
            <a:r>
              <a:rPr lang="ko-KR" altLang="en-US" sz="1600" b="1" dirty="0">
                <a:latin typeface="+mj-lt"/>
              </a:rPr>
              <a:t>구현  </a:t>
            </a:r>
            <a:endParaRPr lang="en-US" altLang="ko-KR" sz="1600" b="1" dirty="0">
              <a:latin typeface="+mj-lt"/>
            </a:endParaRPr>
          </a:p>
          <a:p>
            <a:endParaRPr lang="en-US" altLang="ko-KR" sz="1600" b="1" dirty="0">
              <a:latin typeface="+mj-lt"/>
            </a:endParaRPr>
          </a:p>
          <a:p>
            <a:r>
              <a:rPr lang="ko-KR" altLang="en-US" sz="1600" b="1" dirty="0">
                <a:latin typeface="+mj-lt"/>
              </a:rPr>
              <a:t>언어 모델의 예측 성능 평가하는 척도 </a:t>
            </a:r>
            <a:r>
              <a:rPr lang="en-US" altLang="ko-KR" sz="1600" b="1" dirty="0">
                <a:latin typeface="+mj-lt"/>
              </a:rPr>
              <a:t>= perplexity 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</p:spTree>
    <p:extLst>
      <p:ext uri="{BB962C8B-B14F-4D97-AF65-F5344CB8AC3E}">
        <p14:creationId xmlns:p14="http://schemas.microsoft.com/office/powerpoint/2010/main" val="256350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RNN – RNN</a:t>
            </a:r>
            <a:r>
              <a:rPr lang="ko-KR" altLang="en-US" b="1" dirty="0"/>
              <a:t>이란 </a:t>
            </a:r>
          </a:p>
        </p:txBody>
      </p:sp>
    </p:spTree>
    <p:extLst>
      <p:ext uri="{BB962C8B-B14F-4D97-AF65-F5344CB8AC3E}">
        <p14:creationId xmlns:p14="http://schemas.microsoft.com/office/powerpoint/2010/main" val="305773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- </a:t>
            </a:r>
            <a:r>
              <a:rPr lang="ko-KR" altLang="en-US" b="1" dirty="0"/>
              <a:t>시소러스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D09F-A240-463F-8A6C-77908569BB40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시소러스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기반 기법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시소러스</a:t>
            </a:r>
            <a:r>
              <a:rPr lang="en-US" altLang="ko-KR" sz="1700" b="1" dirty="0"/>
              <a:t>(WordNet)</a:t>
            </a:r>
            <a:endParaRPr lang="ko-KR" altLang="en-US" sz="1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유의어 사전</a:t>
            </a:r>
            <a:endParaRPr lang="en-US" altLang="ko-KR" sz="1100" dirty="0"/>
          </a:p>
          <a:p>
            <a:r>
              <a:rPr lang="en-US" altLang="ko-KR" sz="1100" dirty="0"/>
              <a:t>- NLP</a:t>
            </a:r>
            <a:r>
              <a:rPr lang="ko-KR" altLang="en-US" sz="1100" dirty="0"/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높은 인적 비용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7940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국립국어원</a:t>
            </a:r>
            <a:r>
              <a:rPr lang="en-US" altLang="ko-KR" sz="600" dirty="0"/>
              <a:t>, </a:t>
            </a:r>
            <a:r>
              <a:rPr lang="ko-KR" altLang="en-US" sz="600" dirty="0"/>
              <a:t>모두의 말뭉치 </a:t>
            </a:r>
            <a:r>
              <a:rPr lang="en-US" altLang="ko-KR" sz="600" dirty="0"/>
              <a:t>https://korean.go.kr/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말뭉치</a:t>
            </a:r>
            <a:r>
              <a:rPr lang="en-US" altLang="ko-KR" sz="1700" b="1" dirty="0"/>
              <a:t>(corpus)</a:t>
            </a:r>
            <a:endParaRPr lang="ko-KR" alt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274513" y="1927410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다량의 텍스트 데이터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연구</a:t>
            </a:r>
            <a:r>
              <a:rPr lang="en-US" altLang="ko-KR" sz="1100" dirty="0"/>
              <a:t>, </a:t>
            </a:r>
            <a:r>
              <a:rPr lang="ko-KR" altLang="en-US" sz="1100" dirty="0"/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5027101" y="2085090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target “goodbye”</a:t>
            </a:r>
            <a:r>
              <a:rPr lang="ko-KR" altLang="en-US" sz="1100" dirty="0"/>
              <a:t>는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로부터 형성</a:t>
            </a:r>
            <a:endParaRPr lang="en-US" altLang="ko-KR" sz="1100" dirty="0"/>
          </a:p>
          <a:p>
            <a:r>
              <a:rPr lang="en-US" altLang="ko-KR" sz="1100" dirty="0"/>
              <a:t>window size = 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분포 가설에 기반하여 단어를 특정 차원에서 </a:t>
            </a:r>
            <a:r>
              <a:rPr lang="ko-KR" altLang="en-US" sz="1100" b="1" dirty="0"/>
              <a:t>고정 길이의 밀집 벡터</a:t>
            </a:r>
            <a:r>
              <a:rPr lang="ko-KR" altLang="en-US" sz="1100" dirty="0"/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2137093" y="3363754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단어 벡터의 유사도는 코사인 유사도를 통해 나타냄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09" y="3607763"/>
            <a:ext cx="3308182" cy="1009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통계 기반 기법</a:t>
            </a:r>
            <a:endParaRPr lang="ko-KR" alt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분포 가설에 기초</a:t>
            </a:r>
            <a:r>
              <a:rPr lang="ko-KR" altLang="en-US" sz="1100" dirty="0"/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통계 기반 기법을 문장의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“say”</a:t>
            </a:r>
            <a:r>
              <a:rPr lang="ko-KR" altLang="en-US" sz="1100" dirty="0"/>
              <a:t>는 벡터 </a:t>
            </a:r>
            <a:r>
              <a:rPr lang="en-US" altLang="ko-KR" sz="1100" dirty="0"/>
              <a:t>[1,0,1,0,1,1,0]</a:t>
            </a:r>
            <a:r>
              <a:rPr lang="ko-KR" altLang="en-US" sz="1100" dirty="0"/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점별</a:t>
            </a:r>
            <a:r>
              <a:rPr lang="ko-KR" altLang="en-US" sz="1600" b="1" dirty="0"/>
              <a:t> 상호정보량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Mutual Information, PMI)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사이의 </a:t>
            </a:r>
            <a:r>
              <a:rPr lang="ko-KR" altLang="en-US" sz="1100" b="1" dirty="0"/>
              <a:t>관련성</a:t>
            </a:r>
            <a:r>
              <a:rPr lang="ko-KR" altLang="en-US" sz="1100" dirty="0"/>
              <a:t>을 계량화하는 단위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099562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 = 10,000(</a:t>
            </a:r>
            <a:r>
              <a:rPr lang="ko-KR" altLang="en-US" sz="1100" dirty="0"/>
              <a:t>말뭉치 단어 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“the” 1,000</a:t>
            </a:r>
            <a:r>
              <a:rPr lang="ko-KR" altLang="en-US" sz="1100" dirty="0"/>
              <a:t>회 </a:t>
            </a:r>
            <a:r>
              <a:rPr lang="en-US" altLang="ko-KR" sz="1100" dirty="0"/>
              <a:t> “car” 20</a:t>
            </a:r>
            <a:r>
              <a:rPr lang="ko-KR" altLang="en-US" sz="1100" dirty="0"/>
              <a:t>회</a:t>
            </a:r>
            <a:r>
              <a:rPr lang="en-US" altLang="ko-KR" sz="1100" dirty="0"/>
              <a:t> “drive” 10</a:t>
            </a:r>
            <a:r>
              <a:rPr lang="ko-KR" altLang="en-US" sz="1100" dirty="0"/>
              <a:t>회 등장</a:t>
            </a:r>
            <a:endParaRPr lang="en-US" altLang="ko-KR" sz="1100" dirty="0"/>
          </a:p>
          <a:p>
            <a:r>
              <a:rPr lang="en-US" altLang="ko-KR" sz="1100" dirty="0"/>
              <a:t>“the”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“car”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10</a:t>
            </a:r>
            <a:r>
              <a:rPr lang="ko-KR" altLang="en-US" sz="1100" dirty="0"/>
              <a:t>회</a:t>
            </a:r>
            <a:r>
              <a:rPr lang="en-US" altLang="ko-KR" sz="1100" dirty="0"/>
              <a:t>, “car”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“drive”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5</a:t>
            </a:r>
            <a:r>
              <a:rPr lang="ko-KR" altLang="en-US" sz="1100" dirty="0"/>
              <a:t>회</a:t>
            </a:r>
            <a:r>
              <a:rPr lang="en-US" altLang="ko-KR" sz="11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97866" y="283084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동시발생 횟수 관점과 </a:t>
            </a:r>
            <a:r>
              <a:rPr lang="en-US" altLang="ko-KR" sz="1100" dirty="0"/>
              <a:t>PMI </a:t>
            </a:r>
            <a:r>
              <a:rPr lang="ko-KR" altLang="en-US" sz="1100" dirty="0"/>
              <a:t>관점에서 관련성 결과값이 다르다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양의 </a:t>
            </a:r>
            <a:r>
              <a:rPr lang="ko-KR" altLang="en-US" sz="1600" b="1" dirty="0" err="1"/>
              <a:t>정보상호량</a:t>
            </a:r>
            <a:r>
              <a:rPr lang="en-US" altLang="ko-KR" sz="1600" b="1" dirty="0"/>
              <a:t>(Positive PMI, PPMI)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PMI</a:t>
            </a:r>
            <a:r>
              <a:rPr lang="ko-KR" altLang="en-US" sz="1100" dirty="0"/>
              <a:t>에서 두 단어의 동시발생 횟수가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일경우</a:t>
            </a:r>
            <a:r>
              <a:rPr lang="ko-KR" altLang="en-US" sz="1100" dirty="0"/>
              <a:t> </a:t>
            </a:r>
            <a:r>
              <a:rPr lang="en-US" altLang="ko-KR" sz="1100" dirty="0"/>
              <a:t>log0 = -inf </a:t>
            </a:r>
            <a:r>
              <a:rPr lang="ko-KR" altLang="en-US" sz="1100" dirty="0"/>
              <a:t>인 문제를 개선</a:t>
            </a:r>
            <a:endParaRPr lang="en-US" altLang="ko-KR" sz="1100" dirty="0"/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185" y="1277477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1973333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352258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Chap2. </a:t>
            </a:r>
            <a:r>
              <a:rPr lang="ko-KR" altLang="en-US" b="1" dirty="0">
                <a:latin typeface="+mj-lt"/>
              </a:rPr>
              <a:t>자연어와 단어의 분산 표현 </a:t>
            </a:r>
            <a:r>
              <a:rPr lang="en-US" altLang="ko-KR" b="1" dirty="0">
                <a:latin typeface="+mj-lt"/>
              </a:rPr>
              <a:t>– </a:t>
            </a:r>
            <a:r>
              <a:rPr lang="ko-KR" altLang="en-US" b="1" dirty="0">
                <a:latin typeface="+mj-lt"/>
              </a:rPr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추론 기반 기법</a:t>
            </a:r>
            <a:r>
              <a:rPr lang="en-US" altLang="ko-KR" sz="1200" dirty="0">
                <a:latin typeface="+mj-lt"/>
              </a:rPr>
              <a:t>(word2vec)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차원 감소</a:t>
            </a:r>
            <a:r>
              <a:rPr lang="en-US" altLang="ko-KR" sz="1600" b="1" dirty="0">
                <a:latin typeface="+mj-lt"/>
              </a:rPr>
              <a:t>(dimensionality </a:t>
            </a:r>
            <a:r>
              <a:rPr lang="en-US" altLang="ko-KR" sz="1600" b="1" dirty="0" err="1">
                <a:latin typeface="+mj-lt"/>
              </a:rPr>
              <a:t>redunction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중요한 정보를 최대한 유지</a:t>
            </a:r>
            <a:r>
              <a:rPr lang="ko-KR" altLang="en-US" sz="1100" dirty="0">
                <a:latin typeface="+mj-lt"/>
              </a:rPr>
              <a:t>하며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벡터의 차원을 줄이는 방법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희소 벡터를 밀집벡터로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특잇값</a:t>
            </a:r>
            <a:r>
              <a:rPr lang="ko-KR" altLang="en-US" sz="1600" b="1" dirty="0">
                <a:latin typeface="+mj-lt"/>
              </a:rPr>
              <a:t> 분해</a:t>
            </a:r>
            <a:r>
              <a:rPr lang="en-US" altLang="ko-KR" sz="1600" b="1" dirty="0">
                <a:latin typeface="+mj-lt"/>
              </a:rPr>
              <a:t>(Singular Value Decomposition, SVD), O(n^3)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269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임의의 행렬 </a:t>
            </a:r>
            <a:r>
              <a:rPr lang="en-US" altLang="ko-KR" sz="1100" dirty="0">
                <a:latin typeface="+mj-lt"/>
              </a:rPr>
              <a:t>X</a:t>
            </a:r>
            <a:r>
              <a:rPr lang="ko-KR" altLang="en-US" sz="1100" dirty="0">
                <a:latin typeface="+mj-lt"/>
              </a:rPr>
              <a:t>를 세 행렬의 곱으로 분해 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3834208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j-lt"/>
              </a:rPr>
              <a:t>U,V </a:t>
            </a:r>
            <a:r>
              <a:rPr lang="ko-KR" altLang="en-US" sz="700" dirty="0">
                <a:latin typeface="+mj-lt"/>
              </a:rPr>
              <a:t>직교행렬</a:t>
            </a:r>
            <a:endParaRPr lang="en-US" altLang="ko-KR" sz="700" dirty="0">
              <a:latin typeface="+mj-lt"/>
            </a:endParaRPr>
          </a:p>
          <a:p>
            <a:r>
              <a:rPr lang="en-US" altLang="ko-KR" sz="700" dirty="0">
                <a:latin typeface="+mj-lt"/>
              </a:rPr>
              <a:t>S </a:t>
            </a:r>
            <a:r>
              <a:rPr lang="ko-KR" altLang="en-US" sz="700" dirty="0">
                <a:latin typeface="+mj-lt"/>
              </a:rPr>
              <a:t>대각행렬</a:t>
            </a:r>
            <a:endParaRPr lang="en-US" altLang="ko-KR" sz="7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093859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SVD 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130419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지정한 몇개의 </a:t>
            </a:r>
            <a:r>
              <a:rPr lang="ko-KR" altLang="en-US" sz="1100" dirty="0" err="1">
                <a:latin typeface="+mj-lt"/>
              </a:rPr>
              <a:t>특잇값만</a:t>
            </a:r>
            <a:r>
              <a:rPr lang="ko-KR" altLang="en-US" sz="1100" dirty="0">
                <a:latin typeface="+mj-lt"/>
              </a:rPr>
              <a:t> 보존하여 </a:t>
            </a:r>
            <a:r>
              <a:rPr lang="ko-KR" altLang="en-US" sz="1100" dirty="0" err="1">
                <a:latin typeface="+mj-lt"/>
              </a:rPr>
              <a:t>계산량과</a:t>
            </a:r>
            <a:r>
              <a:rPr lang="ko-KR" altLang="en-US" sz="1100" dirty="0">
                <a:latin typeface="+mj-lt"/>
              </a:rPr>
              <a:t> 차원을 효율적으로 줄이는 방법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180339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2703924"/>
            <a:ext cx="4102014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추론 기반 기법과 신경망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contexts</a:t>
            </a:r>
            <a:r>
              <a:rPr lang="ko-KR" altLang="en-US" sz="1100" dirty="0">
                <a:latin typeface="+mj-lt"/>
              </a:rPr>
              <a:t>가 주어졌을 때 </a:t>
            </a:r>
            <a:r>
              <a:rPr lang="en-US" altLang="ko-KR" sz="1100" dirty="0">
                <a:latin typeface="+mj-lt"/>
              </a:rPr>
              <a:t>target</a:t>
            </a:r>
            <a:r>
              <a:rPr lang="ko-KR" altLang="en-US" sz="1100" dirty="0">
                <a:latin typeface="+mj-lt"/>
              </a:rPr>
              <a:t>을 추론하는 기법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통계 기반 기법과 달리 미니 배치 학습 가능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3" y="2918810"/>
            <a:ext cx="34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단어를 </a:t>
            </a:r>
            <a:r>
              <a:rPr lang="en-US" altLang="ko-KR" sz="1100" dirty="0">
                <a:latin typeface="+mj-lt"/>
              </a:rPr>
              <a:t>index</a:t>
            </a:r>
            <a:r>
              <a:rPr lang="ko-KR" altLang="en-US" sz="1100" dirty="0">
                <a:latin typeface="+mj-lt"/>
              </a:rPr>
              <a:t>와 </a:t>
            </a:r>
            <a:r>
              <a:rPr lang="ko-KR" altLang="en-US" sz="1100" dirty="0" err="1">
                <a:latin typeface="+mj-lt"/>
              </a:rPr>
              <a:t>원핫</a:t>
            </a:r>
            <a:r>
              <a:rPr lang="ko-KR" altLang="en-US" sz="1100" dirty="0">
                <a:latin typeface="+mj-lt"/>
              </a:rPr>
              <a:t> 표현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고정 길이 벡터</a:t>
            </a:r>
            <a:r>
              <a:rPr lang="en-US" altLang="ko-KR" sz="1100" dirty="0">
                <a:latin typeface="+mj-lt"/>
              </a:rPr>
              <a:t>)</a:t>
            </a:r>
            <a:r>
              <a:rPr lang="ko-KR" altLang="en-US" sz="1100" dirty="0">
                <a:latin typeface="+mj-lt"/>
              </a:rPr>
              <a:t>로 변환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1198</Words>
  <Application>Microsoft Office PowerPoint</Application>
  <PresentationFormat>화면 슬라이드 쇼(16:9)</PresentationFormat>
  <Paragraphs>210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Anaheim</vt:lpstr>
      <vt:lpstr>DM Sans</vt:lpstr>
      <vt:lpstr>Raleway</vt:lpstr>
      <vt:lpstr>Playfair Display</vt:lpstr>
      <vt:lpstr>Playfair Display Medium</vt:lpstr>
      <vt:lpstr>Arial</vt:lpstr>
      <vt:lpstr>Cambria Math</vt:lpstr>
      <vt:lpstr>Formal and Professional Portfolio by Slidesgo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49</cp:revision>
  <dcterms:modified xsi:type="dcterms:W3CDTF">2025-01-23T07:55:42Z</dcterms:modified>
</cp:coreProperties>
</file>