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21" r:id="rId29"/>
    <p:sldId id="314" r:id="rId30"/>
    <p:sldId id="322" r:id="rId31"/>
    <p:sldId id="323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DM Sans" pitchFamily="2" charset="0"/>
      <p:regular r:id="rId35"/>
      <p:bold r:id="rId36"/>
      <p:italic r:id="rId37"/>
      <p:boldItalic r:id="rId38"/>
    </p:embeddedFont>
    <p:embeddedFont>
      <p:font typeface="Noto Sans" panose="020B0502040504020204" pitchFamily="34" charset="0"/>
      <p:regular r:id="rId39"/>
      <p:bold r:id="rId40"/>
      <p:italic r:id="rId41"/>
      <p:boldItalic r:id="rId42"/>
    </p:embeddedFont>
    <p:embeddedFont>
      <p:font typeface="Playfair Display Medium" panose="020B0600000101010101" charset="0"/>
      <p:regular r:id="rId43"/>
      <p:bold r:id="rId44"/>
      <p:italic r:id="rId45"/>
      <p:boldItalic r:id="rId46"/>
    </p:embeddedFont>
    <p:embeddedFont>
      <p:font typeface="Raleway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4679" autoAdjust="0"/>
  </p:normalViewPr>
  <p:slideViewPr>
    <p:cSldViewPr snapToGrid="0">
      <p:cViewPr varScale="1">
        <p:scale>
          <a:sx n="126" d="100"/>
          <a:sy n="126" d="100"/>
        </p:scale>
        <p:origin x="4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 err="1"/>
              <a:t>CBoW</a:t>
            </a:r>
            <a:r>
              <a:rPr lang="ko-KR" altLang="en-US" dirty="0"/>
              <a:t>의 네거티브 샘플링 방법이며</a:t>
            </a:r>
            <a:r>
              <a:rPr lang="en-US" altLang="ko-KR" dirty="0"/>
              <a:t>, skip-gram</a:t>
            </a:r>
            <a:r>
              <a:rPr lang="ko-KR" altLang="en-US" dirty="0"/>
              <a:t> 또한 동일하게 네거티브 샘플링이 가능하다</a:t>
            </a:r>
            <a:r>
              <a:rPr lang="en-US" altLang="ko-KR" dirty="0"/>
              <a:t>. (</a:t>
            </a:r>
            <a:r>
              <a:rPr lang="en-US" altLang="ko-KR" dirty="0" err="1"/>
              <a:t>target,context</a:t>
            </a:r>
            <a:r>
              <a:rPr lang="en-US" altLang="ko-KR" dirty="0"/>
              <a:t>) </a:t>
            </a:r>
            <a:r>
              <a:rPr lang="ko-KR" altLang="en-US" dirty="0" err="1"/>
              <a:t>한개씩이</a:t>
            </a:r>
            <a:r>
              <a:rPr lang="ko-KR" altLang="en-US" dirty="0"/>
              <a:t> 한 </a:t>
            </a:r>
            <a:r>
              <a:rPr lang="ko-KR" altLang="en-US" dirty="0" err="1"/>
              <a:t>쌍이되어</a:t>
            </a:r>
            <a:r>
              <a:rPr lang="ko-KR" altLang="en-US" dirty="0"/>
              <a:t> </a:t>
            </a:r>
            <a:r>
              <a:rPr lang="ko-KR" altLang="en-US" dirty="0" err="1"/>
              <a:t>진행하면된다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Word2vec</a:t>
            </a:r>
            <a:r>
              <a:rPr lang="ko-KR" altLang="en-US" dirty="0"/>
              <a:t>의 특성상 문장에서 단어의 순서나 어순을 </a:t>
            </a:r>
            <a:r>
              <a:rPr lang="ko-KR" altLang="en-US" dirty="0" err="1"/>
              <a:t>고려하는게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단어의 의미 잘 표현하는가를 벡터로 </a:t>
            </a:r>
            <a:r>
              <a:rPr lang="ko-KR" altLang="en-US" dirty="0" err="1"/>
              <a:t>임베딩하는</a:t>
            </a:r>
            <a:r>
              <a:rPr lang="ko-KR" altLang="en-US" dirty="0"/>
              <a:t> 것이 목적이다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논리적으로 </a:t>
            </a:r>
            <a:r>
              <a:rPr lang="en-US" altLang="ko-KR" dirty="0"/>
              <a:t>N</a:t>
            </a:r>
            <a:r>
              <a:rPr lang="ko-KR" altLang="en-US" dirty="0"/>
              <a:t>개의 시각이 있다면 각 계층도 </a:t>
            </a:r>
            <a:r>
              <a:rPr lang="en-US" altLang="ko-KR" dirty="0"/>
              <a:t>N</a:t>
            </a:r>
            <a:r>
              <a:rPr lang="ko-KR" altLang="en-US" dirty="0"/>
              <a:t>개가 있는 것이 됨</a:t>
            </a:r>
            <a:r>
              <a:rPr lang="en-US" altLang="ko-KR" dirty="0"/>
              <a:t>. </a:t>
            </a:r>
            <a:r>
              <a:rPr lang="ko-KR" altLang="en-US" dirty="0"/>
              <a:t>물리적으로는 하나의 계층을 공유하여 재사용할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낮더라도 문맥적 품질 보장 </a:t>
            </a: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x,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과적합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가능성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F3F62F9A-75EE-0256-2677-35B13596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E089DF32-C50F-4F98-6705-25A4DC4A9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A973C41D-C747-8869-D1BA-C97769965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062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6276A5CB-DC66-67EB-C28A-E1C5CCC8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6866467B-99F0-E2E2-0105-60DA48C8BC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5B919E84-35E4-CC22-F4B6-76EACE3D3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낮더라도 문맥적 품질 보장 </a:t>
            </a: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x,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과적합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가능성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5243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7A72D012-5860-BFA0-C0BB-06F6571C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1EB7C329-39DC-A6DF-910C-F92D17E0C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77A46BA6-71F3-E231-0906-531115DC3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낮더라도 문맥적 품질 보장 </a:t>
            </a: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x,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과적합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가능성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13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코사인 거리</a:t>
            </a:r>
            <a:r>
              <a:rPr lang="en-US" altLang="ko-KR" dirty="0"/>
              <a:t>[0,1]</a:t>
            </a:r>
            <a:r>
              <a:rPr lang="ko-KR" altLang="en-US" dirty="0"/>
              <a:t> </a:t>
            </a:r>
            <a:r>
              <a:rPr lang="en-US" altLang="ko-KR" dirty="0"/>
              <a:t>= (1 – </a:t>
            </a:r>
            <a:r>
              <a:rPr lang="ko-KR" altLang="en-US" dirty="0"/>
              <a:t>코사인 유사도</a:t>
            </a:r>
            <a:r>
              <a:rPr lang="en-US" altLang="ko-KR" dirty="0"/>
              <a:t>) , </a:t>
            </a:r>
            <a:r>
              <a:rPr lang="ko-KR" altLang="en-US" dirty="0"/>
              <a:t>각을 계산</a:t>
            </a:r>
            <a:r>
              <a:rPr lang="en-US" altLang="ko-KR" dirty="0"/>
              <a:t>. 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유클리드 거리 </a:t>
            </a:r>
            <a:r>
              <a:rPr lang="en-US" altLang="ko-KR" dirty="0"/>
              <a:t>= </a:t>
            </a:r>
            <a:r>
              <a:rPr lang="ko-KR" altLang="en-US" dirty="0"/>
              <a:t>두 점 사이의 직선거리를 계산</a:t>
            </a:r>
            <a:r>
              <a:rPr lang="en-US" altLang="ko-KR" dirty="0"/>
              <a:t>.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언제 코사인</a:t>
            </a:r>
            <a:r>
              <a:rPr lang="en-US" altLang="ko-KR" dirty="0"/>
              <a:t>, </a:t>
            </a:r>
            <a:r>
              <a:rPr lang="ko-KR" altLang="en-US" dirty="0"/>
              <a:t>언제 유클리드를 쓰냐</a:t>
            </a:r>
            <a:r>
              <a:rPr lang="en-US" altLang="ko-KR" dirty="0"/>
              <a:t>? Scale</a:t>
            </a:r>
            <a:r>
              <a:rPr lang="ko-KR" altLang="en-US" dirty="0"/>
              <a:t>이 커지면 코사인을 추천한다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CBD0E7-E998-4C50-8C0F-5B6EBEE23AE8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2~5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스터디리뷰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등장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skip-gram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배치를 통한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665921" y="3953214"/>
            <a:ext cx="4909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73694" y="3934162"/>
            <a:ext cx="0" cy="16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>
            <a:cxnSpLocks/>
          </p:cNvCxnSpPr>
          <p:nvPr/>
        </p:nvCxnSpPr>
        <p:spPr>
          <a:xfrm>
            <a:off x="4301066" y="2125083"/>
            <a:ext cx="5718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FD0C8-90CF-49EA-A091-38C73D9BD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410" y="3923799"/>
            <a:ext cx="764295" cy="70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36EEE9-E248-4B2F-9507-EDB0B2EE99E0}"/>
              </a:ext>
            </a:extLst>
          </p:cNvPr>
          <p:cNvSpPr txBox="1"/>
          <p:nvPr/>
        </p:nvSpPr>
        <p:spPr>
          <a:xfrm>
            <a:off x="4478696" y="4585118"/>
            <a:ext cx="4869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함수를 통해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score</a:t>
            </a:r>
            <a:r>
              <a:rPr lang="ko-KR" altLang="en-US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확률로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변환</a:t>
            </a:r>
            <a:endParaRPr lang="en-US" altLang="ko-KR" sz="9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없었음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기반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행렬 분해 기반 방식으로 고차원 행렬을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저차원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벡터로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임베딩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650236"/>
            <a:ext cx="2952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3EEF5-2F51-4AEB-B9D7-2B9C9920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6" y="3656354"/>
            <a:ext cx="227679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병목 발생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문제점 개선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 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으로부터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34" y="1787675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3795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문제점 개선 </a:t>
            </a:r>
            <a:r>
              <a:rPr lang="en-US" altLang="ko-KR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983" y="2809587"/>
            <a:ext cx="2363027" cy="204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2425534" y="2241085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85C375-2B10-48A4-AED2-B1052F337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983" y="525016"/>
            <a:ext cx="2687580" cy="20546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E57013E-F06E-A02D-2DEF-65A621D4D4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1791" y="2682478"/>
            <a:ext cx="1877772" cy="2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62F179-1E53-E7A0-06A1-FA4D91F79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128" y="430017"/>
            <a:ext cx="2947823" cy="3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57856A-DAF5-4810-A29F-BF8DF3B01ACC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en-US" altLang="ko-KR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accuarcy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5501-6259-419A-8697-FFBA233016E4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언어 모델로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56754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916660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1789201"/>
            <a:ext cx="6344864" cy="12554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096372"/>
            <a:ext cx="2984653" cy="3556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0A8AC5-2D8F-4310-A478-A2ABBD223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883" y="3513180"/>
            <a:ext cx="2592283" cy="1442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6D8870-B724-4D28-AFBA-E45FD4532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4117" y="3655384"/>
            <a:ext cx="1877641" cy="12728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66FF59-44C7-4022-9EC3-E680194F3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4434" y="3518344"/>
            <a:ext cx="358488" cy="129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94470B-871C-4BAE-B725-7DF764A089BB}"/>
              </a:ext>
            </a:extLst>
          </p:cNvPr>
          <p:cNvSpPr txBox="1"/>
          <p:nvPr/>
        </p:nvSpPr>
        <p:spPr>
          <a:xfrm>
            <a:off x="2424179" y="4820059"/>
            <a:ext cx="854307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/>
              <a:t>tanh</a:t>
            </a:r>
            <a:r>
              <a:rPr lang="ko-KR" altLang="en-US" sz="800" baseline="-25000" dirty="0"/>
              <a:t> 그래프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1E270-3555-48C3-A43F-F5CF2B64E772}"/>
              </a:ext>
            </a:extLst>
          </p:cNvPr>
          <p:cNvSpPr txBox="1"/>
          <p:nvPr/>
        </p:nvSpPr>
        <p:spPr>
          <a:xfrm>
            <a:off x="4639073" y="4799156"/>
            <a:ext cx="1571401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 dirty="0"/>
              <a:t>sigmoid</a:t>
            </a:r>
            <a:r>
              <a:rPr lang="ko-KR" altLang="en-US" sz="800" baseline="-25000" dirty="0"/>
              <a:t>와 </a:t>
            </a:r>
            <a:r>
              <a:rPr lang="en-US" altLang="ko-KR" sz="800" baseline="-25000" dirty="0"/>
              <a:t>tanh </a:t>
            </a:r>
            <a:r>
              <a:rPr lang="ko-KR" altLang="en-US" sz="800" baseline="-25000" dirty="0"/>
              <a:t>기울기 그래프</a:t>
            </a:r>
          </a:p>
        </p:txBody>
      </p:sp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453" y="2721911"/>
            <a:ext cx="5975954" cy="10705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476" y="1251284"/>
            <a:ext cx="1893933" cy="5558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126" y="1932658"/>
            <a:ext cx="1578633" cy="374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F6644-5490-4336-BC64-686734351D5C}"/>
              </a:ext>
            </a:extLst>
          </p:cNvPr>
          <p:cNvSpPr txBox="1"/>
          <p:nvPr/>
        </p:nvSpPr>
        <p:spPr>
          <a:xfrm>
            <a:off x="1390454" y="3676707"/>
            <a:ext cx="391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모델 </a:t>
            </a:r>
            <a:r>
              <a:rPr lang="en-US" altLang="ko-KR" sz="1000" dirty="0"/>
              <a:t>1 </a:t>
            </a:r>
            <a:r>
              <a:rPr lang="ko-KR" altLang="en-US" sz="1000" dirty="0" err="1"/>
              <a:t>퍼플렉서티</a:t>
            </a:r>
            <a:r>
              <a:rPr lang="en-US" altLang="ko-KR" sz="1000" dirty="0"/>
              <a:t>: 1 / 0.8 = 1.25</a:t>
            </a:r>
          </a:p>
          <a:p>
            <a:r>
              <a:rPr lang="ko-KR" altLang="en-US" sz="1000" dirty="0"/>
              <a:t>모델 </a:t>
            </a:r>
            <a:r>
              <a:rPr lang="en-US" altLang="ko-KR" sz="1000" dirty="0"/>
              <a:t>2 </a:t>
            </a:r>
            <a:r>
              <a:rPr lang="ko-KR" altLang="en-US" sz="1000" dirty="0" err="1"/>
              <a:t>퍼플렉서티</a:t>
            </a:r>
            <a:r>
              <a:rPr lang="en-US" altLang="ko-KR" sz="1000" dirty="0"/>
              <a:t>: 1 / 0.2 = 5.0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671C6-CE27-4D86-99FC-812BA73B3D0F}"/>
              </a:ext>
            </a:extLst>
          </p:cNvPr>
          <p:cNvSpPr txBox="1"/>
          <p:nvPr/>
        </p:nvSpPr>
        <p:spPr>
          <a:xfrm>
            <a:off x="810573" y="1137080"/>
            <a:ext cx="319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1E809-749B-4250-87C3-9B5886C3B762}"/>
              </a:ext>
            </a:extLst>
          </p:cNvPr>
          <p:cNvSpPr txBox="1"/>
          <p:nvPr/>
        </p:nvSpPr>
        <p:spPr>
          <a:xfrm>
            <a:off x="728523" y="1492595"/>
            <a:ext cx="4135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낮다고 해서 무조건 문맥적으로 자연스러운 문장은 아님</a:t>
            </a:r>
            <a:endParaRPr lang="en-US" altLang="ko-KR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다른 의미적 평가 지표를 함께 활용하면 더 정확한 평가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60731404-A829-A9B3-31EE-3670E57F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A94FA83-6F5A-D1CD-B714-A1DFF995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0E29C8-E8E4-D60E-EE78-A1C84AFA856F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28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7A037-7A2A-FBDC-F1E1-9470C4DBD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09691"/>
              </p:ext>
            </p:extLst>
          </p:nvPr>
        </p:nvGraphicFramePr>
        <p:xfrm>
          <a:off x="589547" y="539751"/>
          <a:ext cx="7784432" cy="4117683"/>
        </p:xfrm>
        <a:graphic>
          <a:graphicData uri="http://schemas.openxmlformats.org/drawingml/2006/table">
            <a:tbl>
              <a:tblPr firstRow="1" bandRow="1">
                <a:tableStyleId>{A8C7C823-F04F-458A-A338-382BEF506892}</a:tableStyleId>
              </a:tblPr>
              <a:tblGrid>
                <a:gridCol w="1130969">
                  <a:extLst>
                    <a:ext uri="{9D8B030D-6E8A-4147-A177-3AD203B41FA5}">
                      <a16:colId xmlns:a16="http://schemas.microsoft.com/office/drawing/2014/main" val="4037598360"/>
                    </a:ext>
                  </a:extLst>
                </a:gridCol>
                <a:gridCol w="6653463">
                  <a:extLst>
                    <a:ext uri="{9D8B030D-6E8A-4147-A177-3AD203B41FA5}">
                      <a16:colId xmlns:a16="http://schemas.microsoft.com/office/drawing/2014/main" val="112567759"/>
                    </a:ext>
                  </a:extLst>
                </a:gridCol>
              </a:tblGrid>
              <a:tr h="4028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사전 세미나 코멘트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75779"/>
                  </a:ext>
                </a:extLst>
              </a:tr>
              <a:tr h="582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본 세미나에 반영함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시소러스에서 단점으로 높은 인적 비용 언급에 대한 설명</a:t>
                      </a:r>
                      <a:r>
                        <a:rPr lang="en-US" altLang="ko-KR" sz="600" dirty="0"/>
                        <a:t> - 3p</a:t>
                      </a:r>
                    </a:p>
                    <a:p>
                      <a:pPr latinLnBrk="1"/>
                      <a:r>
                        <a:rPr lang="ko-KR" altLang="en-US" sz="600" dirty="0"/>
                        <a:t>점별 상호정보량</a:t>
                      </a:r>
                      <a:r>
                        <a:rPr lang="en-US" altLang="ko-KR" sz="600" dirty="0"/>
                        <a:t>(PMI)</a:t>
                      </a:r>
                      <a:r>
                        <a:rPr lang="ko-KR" altLang="en-US" sz="600" dirty="0"/>
                        <a:t>를 쓰는 이유</a:t>
                      </a:r>
                      <a:r>
                        <a:rPr lang="en-US" altLang="ko-KR" sz="600" dirty="0"/>
                        <a:t> - 7p</a:t>
                      </a:r>
                    </a:p>
                    <a:p>
                      <a:pPr latinLnBrk="1"/>
                      <a:r>
                        <a:rPr lang="ko-KR" altLang="en-US" sz="600" dirty="0" err="1"/>
                        <a:t>퍼플렉서티가</a:t>
                      </a:r>
                      <a:r>
                        <a:rPr lang="ko-KR" altLang="en-US" sz="600" dirty="0"/>
                        <a:t> 낮을수록 성능이 좋다고 했는데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 err="1"/>
                        <a:t>퍼플렉서티가</a:t>
                      </a:r>
                      <a:r>
                        <a:rPr lang="ko-KR" altLang="en-US" sz="600" dirty="0"/>
                        <a:t> 높다고 해서 모델 성능이 좋지 않은 것이 맞는지</a:t>
                      </a:r>
                      <a:r>
                        <a:rPr lang="en-US" altLang="ko-KR" sz="600" dirty="0"/>
                        <a:t> - 27p, 31p</a:t>
                      </a:r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네거티브 샘플링 기법에서 부정적 예를 샘플링 할 때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다른 방법이 있는지</a:t>
                      </a:r>
                      <a:r>
                        <a:rPr lang="en-US" altLang="ko-KR" sz="600" dirty="0"/>
                        <a:t> - 30p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7106"/>
                  </a:ext>
                </a:extLst>
              </a:tr>
              <a:tr h="3132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 외 코멘트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분산 표현이 정확히 어떤 의미인지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분포 가설을 바탕으로 단어를 특정 차원에서 벡터로 나타낸 것이므로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각 단어 벡터를 특정 차원에 분산시켜 표현했기 때문에 분산 표현이라고 정의했다고 생각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통계 기반 기법과 추론 기반 기법이 아예 다르다고 생각하는지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기본적으로 둘 다 분포 가설에 기초를 하기 때문에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계산 방법이나 방향은 달라도 근본은 같다고 생각</a:t>
                      </a:r>
                      <a:endParaRPr lang="en-US" altLang="ko-KR" sz="600" dirty="0"/>
                    </a:p>
                    <a:p>
                      <a:pPr latinLnBrk="1"/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통계 기반 기법과 추론 기반 기법의 차이점과 장단점이 무엇인지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말뭉치의 어휘가 변경되었을 때 통계 기반 기법은 처음부터 일련의 과정을 거쳐야 함</a:t>
                      </a:r>
                      <a:r>
                        <a:rPr lang="en-US" altLang="ko-KR" sz="600" dirty="0"/>
                        <a:t>. </a:t>
                      </a:r>
                      <a:r>
                        <a:rPr lang="ko-KR" altLang="en-US" sz="600" dirty="0"/>
                        <a:t>추론 기반 기법의 경우 신경망 학습의 방식으로 이루어지므로 학습했던 매개변수 가중치를 </a:t>
                      </a:r>
                      <a:r>
                        <a:rPr lang="ko-KR" altLang="en-US" sz="600" dirty="0" err="1"/>
                        <a:t>초깃값으로</a:t>
                      </a:r>
                      <a:r>
                        <a:rPr lang="ko-KR" altLang="en-US" sz="600" dirty="0"/>
                        <a:t> 미니배치 학습을 하면 됨</a:t>
                      </a:r>
                      <a:r>
                        <a:rPr lang="en-US" altLang="ko-KR" sz="600" dirty="0"/>
                        <a:t>. </a:t>
                      </a:r>
                      <a:r>
                        <a:rPr lang="ko-KR" altLang="en-US" sz="600" dirty="0"/>
                        <a:t>따라서 추론 기반 기법이 학습 방면에서 효율적 </a:t>
                      </a:r>
                      <a:endParaRPr lang="en-US" altLang="ko-KR" sz="600" dirty="0"/>
                    </a:p>
                    <a:p>
                      <a:pPr latinLnBrk="1"/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 err="1"/>
                        <a:t>CBoW</a:t>
                      </a:r>
                      <a:r>
                        <a:rPr lang="ko-KR" altLang="en-US" sz="600" dirty="0"/>
                        <a:t>와 </a:t>
                      </a:r>
                      <a:r>
                        <a:rPr lang="en-US" altLang="ko-KR" sz="600" dirty="0"/>
                        <a:t>skip-gram </a:t>
                      </a:r>
                      <a:r>
                        <a:rPr lang="ko-KR" altLang="en-US" sz="600" dirty="0"/>
                        <a:t>중 어떤 모델이 더 좋다고 판단하는지</a:t>
                      </a:r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더 많은 </a:t>
                      </a:r>
                      <a:r>
                        <a:rPr lang="en-US" altLang="ko-KR" sz="600" dirty="0"/>
                        <a:t>contexts</a:t>
                      </a:r>
                      <a:r>
                        <a:rPr lang="ko-KR" altLang="en-US" sz="600" dirty="0"/>
                        <a:t>를 추론하는 </a:t>
                      </a:r>
                      <a:r>
                        <a:rPr lang="en-US" altLang="ko-KR" sz="600" dirty="0"/>
                        <a:t>skip-gram</a:t>
                      </a:r>
                      <a:r>
                        <a:rPr lang="ko-KR" altLang="en-US" sz="600" dirty="0"/>
                        <a:t>이 더 뛰어날 것으로 생각</a:t>
                      </a:r>
                      <a:r>
                        <a:rPr lang="en-US" altLang="ko-KR" sz="600" dirty="0"/>
                        <a:t>. </a:t>
                      </a:r>
                      <a:r>
                        <a:rPr lang="ko-KR" altLang="en-US" sz="600" dirty="0"/>
                        <a:t>매개변수 면에서는 </a:t>
                      </a:r>
                      <a:r>
                        <a:rPr lang="en-US" altLang="ko-KR" sz="600" dirty="0" err="1"/>
                        <a:t>CBoW</a:t>
                      </a:r>
                      <a:r>
                        <a:rPr lang="ko-KR" altLang="en-US" sz="600" dirty="0"/>
                        <a:t>가 더 유리</a:t>
                      </a:r>
                      <a:endParaRPr lang="en-US" altLang="ko-KR" sz="600" dirty="0"/>
                    </a:p>
                    <a:p>
                      <a:pPr latinLnBrk="1"/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/>
                        <a:t>word2vec</a:t>
                      </a:r>
                      <a:r>
                        <a:rPr lang="ko-KR" altLang="en-US" sz="600" dirty="0"/>
                        <a:t>에서 윈도우 사이즈를 최대로 하면 안되는지</a:t>
                      </a:r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맥락에서 중요하지 않은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연관 없는</a:t>
                      </a:r>
                      <a:r>
                        <a:rPr lang="en-US" altLang="ko-KR" sz="600" dirty="0"/>
                        <a:t>) </a:t>
                      </a:r>
                      <a:r>
                        <a:rPr lang="ko-KR" altLang="en-US" sz="600" dirty="0"/>
                        <a:t>단어들까지 모두 고려하기 때문에 의미적 관계가 </a:t>
                      </a:r>
                      <a:r>
                        <a:rPr lang="ko-KR" altLang="en-US" sz="600" dirty="0" err="1"/>
                        <a:t>약해짐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네거티브 샘플링에서 확률보정으로 </a:t>
                      </a:r>
                      <a:r>
                        <a:rPr lang="en-US" altLang="ko-KR" sz="600" dirty="0"/>
                        <a:t>0.75</a:t>
                      </a:r>
                      <a:r>
                        <a:rPr lang="ko-KR" altLang="en-US" sz="600" dirty="0"/>
                        <a:t>제곱을 했는데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이유가 무엇인지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 err="1"/>
                        <a:t>하이퍼파라미터이고</a:t>
                      </a:r>
                      <a:r>
                        <a:rPr lang="ko-KR" altLang="en-US" sz="600" dirty="0"/>
                        <a:t> 조정가능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Truncated BPTT </a:t>
                      </a:r>
                      <a:r>
                        <a:rPr lang="ko-KR" altLang="en-US" sz="600" dirty="0"/>
                        <a:t>에서 역전파가 잘려 있는데 이 경우 역전파가 잘 전달되는 것이 맞는지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순전파가 시각 끝까지 처리 후 </a:t>
                      </a:r>
                      <a:r>
                        <a:rPr lang="ko-KR" altLang="en-US" sz="600" dirty="0" err="1"/>
                        <a:t>역전파</a:t>
                      </a:r>
                      <a:r>
                        <a:rPr lang="ko-KR" altLang="en-US" sz="600" dirty="0"/>
                        <a:t> 수행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각 블록의 마지막 시각의 출력을 이용한 블록단위 계산을 통해 기울기 소실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폭발 방지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Truncated BPTT </a:t>
                      </a:r>
                      <a:r>
                        <a:rPr lang="ko-KR" altLang="en-US" sz="600" dirty="0"/>
                        <a:t>미니배치 학습에서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두번째 미니배치의 경우 이전 시각의 정보를 못 받는데 학습이 가능한지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RNN</a:t>
                      </a:r>
                      <a:r>
                        <a:rPr lang="ko-KR" altLang="en-US" sz="600" dirty="0"/>
                        <a:t>의 특성상 순차적 입력은 필수적</a:t>
                      </a:r>
                      <a:r>
                        <a:rPr lang="en-US" altLang="ko-KR" sz="600" dirty="0"/>
                        <a:t>. </a:t>
                      </a:r>
                      <a:r>
                        <a:rPr lang="ko-KR" altLang="en-US" sz="600" dirty="0"/>
                        <a:t>감안하고 미니배치를 씀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통계 기반 기법과 추론 기반 기법의 차이점과 장단점이 무엇인지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추론 기반 기법이 학습 방면에서 효율적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미니배치 처리 여부의 차이점 존재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word2vec</a:t>
                      </a:r>
                      <a:r>
                        <a:rPr lang="ko-KR" altLang="en-US" sz="600" dirty="0"/>
                        <a:t>에서 윈도우 사이즈를 크게 하면 안되는지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맥락에서 중요하지 않은 단어들까지 모두 고려하기 때문에 의미적 관계가 </a:t>
                      </a:r>
                      <a:r>
                        <a:rPr lang="ko-KR" altLang="en-US" sz="600" dirty="0" err="1"/>
                        <a:t>약해짐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발표 흐름을 만들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72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C5D8F6-547B-6C8A-E9C6-5C12F3FE127B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138085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동의어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7" y="3641864"/>
            <a:ext cx="3325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수작업으로 인한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 발생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987332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44815" y="1247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072C4-E39C-4FD1-991C-8A7E2425E1E2}"/>
              </a:ext>
            </a:extLst>
          </p:cNvPr>
          <p:cNvSpPr txBox="1"/>
          <p:nvPr/>
        </p:nvSpPr>
        <p:spPr>
          <a:xfrm>
            <a:off x="73665" y="557557"/>
            <a:ext cx="61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NLP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9E14B-A61B-4D8E-B6E9-752E86D32A0C}"/>
              </a:ext>
            </a:extLst>
          </p:cNvPr>
          <p:cNvSpPr txBox="1"/>
          <p:nvPr/>
        </p:nvSpPr>
        <p:spPr>
          <a:xfrm>
            <a:off x="494078" y="580640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Processing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9325F9-35DB-4574-805B-12F660453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30439"/>
            <a:ext cx="3870935" cy="21210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217525EF-6184-EA8D-99A3-AA87FF464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0BD8CF7-6B45-D768-EE24-37860641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429C89-2798-5C5A-F154-A1F8CD9648DC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E7DBC-9FEF-A45B-C440-5FEDF83A25D7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Appendix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628BF-7B45-1B65-49B3-EE6CD448A356}"/>
              </a:ext>
            </a:extLst>
          </p:cNvPr>
          <p:cNvSpPr txBox="1"/>
          <p:nvPr/>
        </p:nvSpPr>
        <p:spPr>
          <a:xfrm>
            <a:off x="702288" y="593253"/>
            <a:ext cx="45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다른 샘플링 기법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FB500E-5674-E13A-E59C-A2AC86ADCDBC}"/>
              </a:ext>
            </a:extLst>
          </p:cNvPr>
          <p:cNvSpPr txBox="1"/>
          <p:nvPr/>
        </p:nvSpPr>
        <p:spPr>
          <a:xfrm>
            <a:off x="702287" y="1022896"/>
            <a:ext cx="4808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균등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(Uniform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단어를 동일한 확률로 샘플링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단순하지만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빈도가 낮은 단어도 과도하게 샘플링 될 가능성 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E0FEC-4A13-66C3-387E-9FCC17A99E72}"/>
              </a:ext>
            </a:extLst>
          </p:cNvPr>
          <p:cNvSpPr txBox="1"/>
          <p:nvPr/>
        </p:nvSpPr>
        <p:spPr>
          <a:xfrm>
            <a:off x="702286" y="1653838"/>
            <a:ext cx="48081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13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유니그램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(Unigram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내 단어 빈도를 기반으로 샘플링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고빈도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단어가 더 자주 샘플링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너무 많이 등장하는 단어는 학습을 방해할 수 있음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12C3109-35F3-97D3-C3B6-A1F27729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263" y="1853898"/>
            <a:ext cx="2000529" cy="6001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940C22-08E2-E8DB-6AF9-E40BCF373D3B}"/>
              </a:ext>
            </a:extLst>
          </p:cNvPr>
          <p:cNvSpPr txBox="1"/>
          <p:nvPr/>
        </p:nvSpPr>
        <p:spPr>
          <a:xfrm>
            <a:off x="702285" y="2454057"/>
            <a:ext cx="48081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빈도 기반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(Frequency-based Negative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빈도 이하의 단어를 일정 확률로 무시 또는 제거하는 방식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저빈도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단어가 적게 학습되는 문제 방지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고빈도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단어의 과적합을 막음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F1CC88-2E64-BBFF-8755-D3B3A46958F8}"/>
              </a:ext>
            </a:extLst>
          </p:cNvPr>
          <p:cNvSpPr txBox="1"/>
          <p:nvPr/>
        </p:nvSpPr>
        <p:spPr>
          <a:xfrm>
            <a:off x="702284" y="3266308"/>
            <a:ext cx="56985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노이즈 대비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(Noise Contrastive Estimation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진짜 데이터와 가짜 데이터를 구별하도록 확률 모델을 학습하는 방법 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일반적인 네거티브 샘플링보다 더 정교하게 샘플링 수행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많아지는 단점 존재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B3EA94-4A55-F3DE-9895-2C285EE1672B}"/>
              </a:ext>
            </a:extLst>
          </p:cNvPr>
          <p:cNvSpPr txBox="1"/>
          <p:nvPr/>
        </p:nvSpPr>
        <p:spPr>
          <a:xfrm>
            <a:off x="702283" y="4066527"/>
            <a:ext cx="4808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중요도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(Importance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어떤 단어가 중요한지 고려하여 가중치를 부여하는 방식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도메인에서는 중요한 단어를 더 많이 포함하도록 조정 가능</a:t>
            </a:r>
          </a:p>
        </p:txBody>
      </p:sp>
    </p:spTree>
    <p:extLst>
      <p:ext uri="{BB962C8B-B14F-4D97-AF65-F5344CB8AC3E}">
        <p14:creationId xmlns:p14="http://schemas.microsoft.com/office/powerpoint/2010/main" val="964896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4893849B-5FC5-A0F6-0F5E-830DA00BD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5ECCB0F-B0E0-288D-E103-C6050DAB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D7731-3FF6-364A-E79B-AE10FCF4894F}"/>
              </a:ext>
            </a:extLst>
          </p:cNvPr>
          <p:cNvSpPr txBox="1"/>
          <p:nvPr/>
        </p:nvSpPr>
        <p:spPr>
          <a:xfrm>
            <a:off x="8705012" y="4761580"/>
            <a:ext cx="43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37EE1-C511-0585-D12C-F3B10B3C3679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  <a:cs typeface="Noto Sans" panose="020B0502040504020204" pitchFamily="34" charset="0"/>
              </a:rPr>
              <a:t>Appendix</a:t>
            </a:r>
            <a:endParaRPr lang="ko-KR" altLang="en-US" b="1" dirty="0">
              <a:latin typeface="+mj-lt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FD912-CCAB-C9E5-A9CA-A64FFD08ACDF}"/>
              </a:ext>
            </a:extLst>
          </p:cNvPr>
          <p:cNvSpPr txBox="1"/>
          <p:nvPr/>
        </p:nvSpPr>
        <p:spPr>
          <a:xfrm>
            <a:off x="702288" y="585633"/>
            <a:ext cx="319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j-lt"/>
                <a:cs typeface="Noto Sans" panose="020B0502040504020204" pitchFamily="34" charset="0"/>
              </a:rPr>
              <a:t>BERTScore</a:t>
            </a:r>
            <a:endParaRPr lang="ko-KR" altLang="en-US" sz="1600" b="1" dirty="0">
              <a:latin typeface="+mj-lt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2B051-A819-94E2-6343-7AED1698DF5B}"/>
              </a:ext>
            </a:extLst>
          </p:cNvPr>
          <p:cNvSpPr txBox="1"/>
          <p:nvPr/>
        </p:nvSpPr>
        <p:spPr>
          <a:xfrm>
            <a:off x="1868148" y="526671"/>
            <a:ext cx="2521095" cy="3175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700" i="0" dirty="0" err="1">
                <a:solidFill>
                  <a:srgbClr val="000000"/>
                </a:solidFill>
                <a:effectLst/>
                <a:latin typeface="+mj-lt"/>
              </a:rPr>
              <a:t>BERTScore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j-lt"/>
              </a:rPr>
              <a:t>: Evaluating Text Generation with BERT(2019)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2555A-EFCB-F1D9-A005-9FC01832FA19}"/>
              </a:ext>
            </a:extLst>
          </p:cNvPr>
          <p:cNvSpPr txBox="1"/>
          <p:nvPr/>
        </p:nvSpPr>
        <p:spPr>
          <a:xfrm>
            <a:off x="784458" y="1006888"/>
            <a:ext cx="607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사전 훈련된 </a:t>
            </a:r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BERT </a:t>
            </a:r>
            <a:r>
              <a:rPr lang="ko-KR" altLang="en-US" sz="1100" dirty="0" err="1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임베딩을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 활용하여 문장 간 의미적 유사성을 평가하는 지표</a:t>
            </a:r>
            <a:b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semantics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를 고려한 평가가 가능</a:t>
            </a:r>
            <a:endParaRPr lang="en-US" altLang="ko-KR" sz="1100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퍼플렉서티와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 함께 사용하면 모델의 확률적 성능에 더해 의미적 자연스러움까지 평가</a:t>
            </a:r>
            <a:endParaRPr lang="en-US" altLang="ko-KR" sz="1100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DB076-440E-BA9B-D2AA-8B4E6B065A9F}"/>
              </a:ext>
            </a:extLst>
          </p:cNvPr>
          <p:cNvSpPr txBox="1"/>
          <p:nvPr/>
        </p:nvSpPr>
        <p:spPr>
          <a:xfrm>
            <a:off x="1296417" y="3067847"/>
            <a:ext cx="140134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</a:rPr>
              <a:t>난 너를 좋아해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F4313-215B-1065-F864-FB8F1A14DDB2}"/>
              </a:ext>
            </a:extLst>
          </p:cNvPr>
          <p:cNvSpPr txBox="1"/>
          <p:nvPr/>
        </p:nvSpPr>
        <p:spPr>
          <a:xfrm>
            <a:off x="3401109" y="3062999"/>
            <a:ext cx="15808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</a:rPr>
              <a:t>나는 너를 좋아해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103C47-89DE-BE0E-2E58-A66E43BC6DA7}"/>
              </a:ext>
            </a:extLst>
          </p:cNvPr>
          <p:cNvCxnSpPr>
            <a:cxnSpLocks/>
          </p:cNvCxnSpPr>
          <p:nvPr/>
        </p:nvCxnSpPr>
        <p:spPr>
          <a:xfrm>
            <a:off x="5066221" y="3216887"/>
            <a:ext cx="506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E5F40-3F09-84E3-C336-EC14FBD571A5}"/>
              </a:ext>
            </a:extLst>
          </p:cNvPr>
          <p:cNvSpPr txBox="1"/>
          <p:nvPr/>
        </p:nvSpPr>
        <p:spPr>
          <a:xfrm>
            <a:off x="3316902" y="288075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j-lt"/>
              </a:rPr>
              <a:t>정답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EB57F-721C-E9C4-A233-E32906B24437}"/>
              </a:ext>
            </a:extLst>
          </p:cNvPr>
          <p:cNvSpPr txBox="1"/>
          <p:nvPr/>
        </p:nvSpPr>
        <p:spPr>
          <a:xfrm>
            <a:off x="1220216" y="2880752"/>
            <a:ext cx="97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  <a:latin typeface="+mj-lt"/>
              </a:rPr>
              <a:t>언어 모델 출력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0BE9C-7A21-D373-FDEE-7C2898FFAA40}"/>
              </a:ext>
            </a:extLst>
          </p:cNvPr>
          <p:cNvSpPr txBox="1"/>
          <p:nvPr/>
        </p:nvSpPr>
        <p:spPr>
          <a:xfrm>
            <a:off x="5717588" y="2390833"/>
            <a:ext cx="25501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BLEU, ROUGE </a:t>
            </a:r>
            <a:r>
              <a:rPr lang="ko-KR" altLang="en-US" sz="1200" dirty="0"/>
              <a:t>등의 기존 평가 지표는 단어 일치 기반이므로 이 문장을 정답으로 평가하지 못함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841BB-A75A-823F-20D7-E4804AB9EF10}"/>
              </a:ext>
            </a:extLst>
          </p:cNvPr>
          <p:cNvSpPr txBox="1"/>
          <p:nvPr/>
        </p:nvSpPr>
        <p:spPr>
          <a:xfrm>
            <a:off x="5656242" y="2190002"/>
            <a:ext cx="1382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  <a:latin typeface="+mj-lt"/>
              </a:rPr>
              <a:t>기존 평가 지표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155F72-2D6A-BDC6-D0B2-FA967BF4A34B}"/>
              </a:ext>
            </a:extLst>
          </p:cNvPr>
          <p:cNvSpPr txBox="1"/>
          <p:nvPr/>
        </p:nvSpPr>
        <p:spPr>
          <a:xfrm>
            <a:off x="5656242" y="3217871"/>
            <a:ext cx="1382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solidFill>
                  <a:srgbClr val="FF0000"/>
                </a:solidFill>
                <a:latin typeface="+mj-lt"/>
              </a:rPr>
              <a:t>BERTScore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49731-19BD-BABF-503F-EB2FB438A3EB}"/>
              </a:ext>
            </a:extLst>
          </p:cNvPr>
          <p:cNvSpPr txBox="1"/>
          <p:nvPr/>
        </p:nvSpPr>
        <p:spPr>
          <a:xfrm>
            <a:off x="5717588" y="3439688"/>
            <a:ext cx="2550111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의미적으로 동일하므로 정답으로 처리할 가능성이 높음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2A082D-7D51-B6F3-AFFD-3BCDA000693C}"/>
              </a:ext>
            </a:extLst>
          </p:cNvPr>
          <p:cNvCxnSpPr>
            <a:cxnSpLocks/>
          </p:cNvCxnSpPr>
          <p:nvPr/>
        </p:nvCxnSpPr>
        <p:spPr>
          <a:xfrm>
            <a:off x="2810701" y="3218134"/>
            <a:ext cx="506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7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335498" y="1775167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854170" y="2134686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특정 차원의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말뭉치에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 </a:t>
            </a:r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1 PMI, PPMI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7" y="1362846"/>
            <a:ext cx="54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45984" y="2178481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5599361" y="1802937"/>
            <a:ext cx="324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 = 10,000(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44527" y="2562447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7" y="3252002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45984" y="358138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48" y="826750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600" y="2180126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600" y="2557431"/>
            <a:ext cx="2886075" cy="4306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46" y="3919940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696" y="3263860"/>
            <a:ext cx="1626088" cy="13493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A595F1-2445-4A65-8F31-2E4407DB8428}"/>
              </a:ext>
            </a:extLst>
          </p:cNvPr>
          <p:cNvSpPr txBox="1"/>
          <p:nvPr/>
        </p:nvSpPr>
        <p:spPr>
          <a:xfrm>
            <a:off x="645984" y="1701400"/>
            <a:ext cx="505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 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일 경우</a:t>
            </a:r>
            <a:b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관련성이 더 크다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 </a:t>
            </a:r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2,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reduction)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741786" y="4081312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처음부터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보존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    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2" y="2965557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927" y="2986751"/>
            <a:ext cx="3404945" cy="11575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48D34B-2898-407E-ACAF-FC516CF2F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62" y="3304926"/>
            <a:ext cx="2558521" cy="80239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ABFD556-A4EB-4D2C-A12E-7B1165914C24}"/>
              </a:ext>
            </a:extLst>
          </p:cNvPr>
          <p:cNvSpPr/>
          <p:nvPr/>
        </p:nvSpPr>
        <p:spPr>
          <a:xfrm>
            <a:off x="3755704" y="3626368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4551EE-02C2-45C4-B3B9-619E40FF104A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438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등장 배경</a:t>
            </a:r>
            <a:endParaRPr lang="en-US" altLang="ko-KR" sz="13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추론 기반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2422</Words>
  <Application>Microsoft Office PowerPoint</Application>
  <PresentationFormat>화면 슬라이드 쇼(16:9)</PresentationFormat>
  <Paragraphs>308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Playfair Display Medium</vt:lpstr>
      <vt:lpstr>Cambria Math</vt:lpstr>
      <vt:lpstr>Raleway</vt:lpstr>
      <vt:lpstr>Noto Sans</vt:lpstr>
      <vt:lpstr>DM Sans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승건 이</cp:lastModifiedBy>
  <cp:revision>139</cp:revision>
  <dcterms:modified xsi:type="dcterms:W3CDTF">2025-02-19T10:02:43Z</dcterms:modified>
</cp:coreProperties>
</file>