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30"/>
  </p:notesMasterIdLst>
  <p:sldIdLst>
    <p:sldId id="256" r:id="rId2"/>
    <p:sldId id="258" r:id="rId3"/>
    <p:sldId id="259" r:id="rId4"/>
    <p:sldId id="296" r:id="rId5"/>
    <p:sldId id="297" r:id="rId6"/>
    <p:sldId id="298" r:id="rId7"/>
    <p:sldId id="299" r:id="rId8"/>
    <p:sldId id="300" r:id="rId9"/>
    <p:sldId id="316" r:id="rId10"/>
    <p:sldId id="301" r:id="rId11"/>
    <p:sldId id="320" r:id="rId12"/>
    <p:sldId id="302" r:id="rId13"/>
    <p:sldId id="303" r:id="rId14"/>
    <p:sldId id="304" r:id="rId15"/>
    <p:sldId id="318" r:id="rId16"/>
    <p:sldId id="317" r:id="rId17"/>
    <p:sldId id="305" r:id="rId18"/>
    <p:sldId id="306" r:id="rId19"/>
    <p:sldId id="307" r:id="rId20"/>
    <p:sldId id="308" r:id="rId21"/>
    <p:sldId id="319" r:id="rId22"/>
    <p:sldId id="315" r:id="rId23"/>
    <p:sldId id="309" r:id="rId24"/>
    <p:sldId id="310" r:id="rId25"/>
    <p:sldId id="311" r:id="rId26"/>
    <p:sldId id="312" r:id="rId27"/>
    <p:sldId id="313" r:id="rId28"/>
    <p:sldId id="314" r:id="rId29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1"/>
    </p:embeddedFont>
    <p:embeddedFont>
      <p:font typeface="DM Sans" panose="020B0600000101010101" charset="0"/>
      <p:regular r:id="rId32"/>
      <p:bold r:id="rId33"/>
      <p:italic r:id="rId34"/>
      <p:boldItalic r:id="rId35"/>
    </p:embeddedFont>
    <p:embeddedFont>
      <p:font typeface="Noto Sans" panose="020B0502040504020204" pitchFamily="34" charset="0"/>
      <p:regular r:id="rId36"/>
      <p:bold r:id="rId37"/>
      <p:italic r:id="rId38"/>
      <p:boldItalic r:id="rId39"/>
    </p:embeddedFont>
    <p:embeddedFont>
      <p:font typeface="Playfair Display" panose="00000500000000000000" pitchFamily="2" charset="0"/>
      <p:regular r:id="rId40"/>
      <p:bold r:id="rId41"/>
      <p:italic r:id="rId42"/>
      <p:boldItalic r:id="rId43"/>
    </p:embeddedFont>
    <p:embeddedFont>
      <p:font typeface="Playfair Display Medium" panose="020B0600000101010101" charset="0"/>
      <p:regular r:id="rId44"/>
      <p:bold r:id="rId45"/>
      <p:italic r:id="rId46"/>
      <p:boldItalic r:id="rId47"/>
    </p:embeddedFont>
    <p:embeddedFont>
      <p:font typeface="Raleway" pitchFamily="2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승건 이" initials="승이" lastIdx="1" clrIdx="0">
    <p:extLst>
      <p:ext uri="{19B8F6BF-5375-455C-9EA6-DF929625EA0E}">
        <p15:presenceInfo xmlns:p15="http://schemas.microsoft.com/office/powerpoint/2012/main" userId="391a2834801dcf5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4F1"/>
    <a:srgbClr val="D6D4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C7C823-F04F-458A-A338-382BEF506892}">
  <a:tblStyle styleId="{A8C7C823-F04F-458A-A338-382BEF506892}" styleName="Table_0">
    <a:wholeTbl>
      <a:tcTxStyle>
        <a:font>
          <a:latin typeface="Noto Sans"/>
          <a:ea typeface="Noto Sans"/>
          <a:cs typeface="Noto Sans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D4973C6-429D-419F-9364-9F6C3D565F75}" styleName="Table_1">
    <a:wholeTbl>
      <a:tcTxStyle>
        <a:font>
          <a:latin typeface="Noto Sans"/>
          <a:ea typeface="Noto Sans"/>
          <a:cs typeface="Noto Sans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79691" autoAdjust="0"/>
  </p:normalViewPr>
  <p:slideViewPr>
    <p:cSldViewPr snapToGrid="0">
      <p:cViewPr varScale="1">
        <p:scale>
          <a:sx n="114" d="100"/>
          <a:sy n="114" d="100"/>
        </p:scale>
        <p:origin x="14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font" Target="fonts/font17.fntdata"/><Relationship Id="rId50" Type="http://schemas.openxmlformats.org/officeDocument/2006/relationships/font" Target="fonts/font20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font" Target="fonts/font18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2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font" Target="fonts/font11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 panose="020B0502040504020204" pitchFamily="34" charset="0"/>
        <a:ea typeface="Noto Sans" panose="020B0502040504020204" pitchFamily="34" charset="0"/>
        <a:cs typeface="Noto Sans" panose="020B0502040504020204" pitchFamily="34" charset="0"/>
        <a:sym typeface="Noto Sans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밑바닥부터 시작하는 딥러닝</a:t>
            </a:r>
            <a:r>
              <a:rPr lang="en-US" altLang="ko-KR" b="1" dirty="0"/>
              <a:t>2 </a:t>
            </a:r>
            <a:r>
              <a:rPr lang="ko-KR" altLang="en-US" b="1" dirty="0" err="1"/>
              <a:t>스터디리뷰</a:t>
            </a:r>
            <a:r>
              <a:rPr lang="ko-KR" altLang="en-US" b="1" dirty="0"/>
              <a:t> 발표 시작하겠습니다</a:t>
            </a:r>
            <a:r>
              <a:rPr lang="en-US" altLang="ko-KR" b="1" dirty="0"/>
              <a:t>.</a:t>
            </a:r>
            <a:endParaRPr b="1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ko-KR" altLang="en-US" b="1" dirty="0"/>
              <a:t>앞서 </a:t>
            </a:r>
            <a:r>
              <a:rPr lang="ko-KR" altLang="en-US" b="1" dirty="0" err="1"/>
              <a:t>설명드렸던</a:t>
            </a:r>
            <a:r>
              <a:rPr lang="ko-KR" altLang="en-US" b="1" dirty="0"/>
              <a:t> 통계기반 기법의 문제점은</a:t>
            </a:r>
            <a:r>
              <a:rPr lang="en-US" altLang="ko-KR" b="1" dirty="0"/>
              <a:t>, </a:t>
            </a:r>
            <a:r>
              <a:rPr lang="ko-KR" altLang="en-US" b="1" dirty="0"/>
              <a:t>말뭉치 전체의 통계를 배치 학습으로 분산표현을 얻었습니다</a:t>
            </a:r>
            <a:r>
              <a:rPr lang="en-US" altLang="ko-KR" b="1" dirty="0"/>
              <a:t>. </a:t>
            </a:r>
          </a:p>
          <a:p>
            <a:pPr marL="158750" indent="0">
              <a:buNone/>
            </a:pPr>
            <a:r>
              <a:rPr lang="ko-KR" altLang="en-US" b="1" dirty="0"/>
              <a:t>이러한 방법은 </a:t>
            </a:r>
            <a:r>
              <a:rPr lang="en-US" altLang="ko-KR" b="1" dirty="0"/>
              <a:t>SVD</a:t>
            </a:r>
            <a:r>
              <a:rPr lang="ko-KR" altLang="en-US" b="1" dirty="0"/>
              <a:t>의 </a:t>
            </a:r>
            <a:r>
              <a:rPr lang="ko-KR" altLang="en-US" b="1" dirty="0" err="1"/>
              <a:t>시간복잡도</a:t>
            </a:r>
            <a:r>
              <a:rPr lang="ko-KR" altLang="en-US" b="1" dirty="0"/>
              <a:t> 특성상 대규모 말뭉치를 다룰 경우 문제가 발생합니다</a:t>
            </a:r>
            <a:r>
              <a:rPr lang="en-US" altLang="ko-KR" b="1" dirty="0"/>
              <a:t>.</a:t>
            </a:r>
          </a:p>
          <a:p>
            <a:pPr marL="158750" indent="0">
              <a:buNone/>
            </a:pPr>
            <a:r>
              <a:rPr lang="ko-KR" altLang="en-US" b="1" dirty="0"/>
              <a:t>또한</a:t>
            </a:r>
            <a:r>
              <a:rPr lang="en-US" altLang="ko-KR" b="1" dirty="0"/>
              <a:t>, </a:t>
            </a:r>
            <a:r>
              <a:rPr lang="ko-KR" altLang="en-US" b="1" dirty="0"/>
              <a:t>학습 데이터의 추가</a:t>
            </a:r>
            <a:r>
              <a:rPr lang="en-US" altLang="ko-KR" b="1" dirty="0"/>
              <a:t>, </a:t>
            </a:r>
            <a:r>
              <a:rPr lang="ko-KR" altLang="en-US" b="1" dirty="0"/>
              <a:t>삭제</a:t>
            </a:r>
            <a:r>
              <a:rPr lang="en-US" altLang="ko-KR" b="1" dirty="0"/>
              <a:t>, </a:t>
            </a:r>
            <a:r>
              <a:rPr lang="ko-KR" altLang="en-US" b="1" dirty="0"/>
              <a:t>변경이 있을 경우 처음부터 다시 일련의 학습과정을 거쳐야 하기 때문에 비효율적입니다</a:t>
            </a:r>
            <a:r>
              <a:rPr lang="en-US" altLang="ko-KR" b="1" dirty="0"/>
              <a:t>.</a:t>
            </a:r>
          </a:p>
          <a:p>
            <a:pPr marL="158750" indent="0">
              <a:buNone/>
            </a:pPr>
            <a:r>
              <a:rPr lang="ko-KR" altLang="en-US" b="1" dirty="0"/>
              <a:t>반면 추론기반기법은 미니배치 학습을 통해 단어의 분산표현을 얻기 때문에 말뭉치가 변경점이 생기더라도 기존 학습된 가중치를 </a:t>
            </a:r>
            <a:r>
              <a:rPr lang="ko-KR" altLang="en-US" b="1" dirty="0" err="1"/>
              <a:t>초깃값으로</a:t>
            </a:r>
            <a:r>
              <a:rPr lang="ko-KR" altLang="en-US" b="1" dirty="0"/>
              <a:t> 학습을 </a:t>
            </a:r>
            <a:r>
              <a:rPr lang="ko-KR" altLang="en-US" b="1" dirty="0" err="1"/>
              <a:t>이어나가면</a:t>
            </a:r>
            <a:r>
              <a:rPr lang="ko-KR" altLang="en-US" b="1" dirty="0"/>
              <a:t> 됩니다</a:t>
            </a:r>
            <a:r>
              <a:rPr lang="en-US" altLang="ko-KR" b="1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10540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ko-KR" altLang="en-US" b="1" dirty="0"/>
              <a:t>추론기반기법 역시 분포가설에 기초하여 문맥이 </a:t>
            </a:r>
            <a:r>
              <a:rPr lang="ko-KR" altLang="en-US" b="1" dirty="0" err="1"/>
              <a:t>주어졌을때</a:t>
            </a:r>
            <a:r>
              <a:rPr lang="ko-KR" altLang="en-US" b="1" dirty="0"/>
              <a:t> 타겟을 추론하는 기법입니다</a:t>
            </a:r>
            <a:r>
              <a:rPr lang="en-US" altLang="ko-KR" b="1" dirty="0"/>
              <a:t>. </a:t>
            </a:r>
            <a:r>
              <a:rPr lang="ko-KR" altLang="en-US" b="1" dirty="0"/>
              <a:t>타겟에 등장할 단어를 확률로 출력을 얻습니다</a:t>
            </a:r>
            <a:r>
              <a:rPr lang="en-US" altLang="ko-KR" b="1" dirty="0"/>
              <a:t>.</a:t>
            </a:r>
          </a:p>
          <a:p>
            <a:pPr marL="158750" indent="0">
              <a:buNone/>
            </a:pPr>
            <a:r>
              <a:rPr lang="ko-KR" altLang="en-US" b="1" dirty="0"/>
              <a:t>추론기반기법을 신경망에서 단어 처리 관점에서 본다면</a:t>
            </a:r>
            <a:r>
              <a:rPr lang="en-US" altLang="ko-KR" b="1" dirty="0"/>
              <a:t> </a:t>
            </a:r>
            <a:r>
              <a:rPr lang="ko-KR" altLang="en-US" b="1" dirty="0"/>
              <a:t>말뭉치를 인덱스와 </a:t>
            </a:r>
            <a:r>
              <a:rPr lang="ko-KR" altLang="en-US" b="1" dirty="0" err="1"/>
              <a:t>원핫</a:t>
            </a:r>
            <a:r>
              <a:rPr lang="ko-KR" altLang="en-US" b="1" dirty="0"/>
              <a:t> 벡터로 변환 후</a:t>
            </a:r>
            <a:r>
              <a:rPr lang="en-US" altLang="ko-KR" b="1" dirty="0"/>
              <a:t>, </a:t>
            </a:r>
            <a:r>
              <a:rPr lang="ko-KR" altLang="en-US" b="1" dirty="0"/>
              <a:t>가중치와의 곱을 통해 은닉 벡터</a:t>
            </a:r>
            <a:r>
              <a:rPr lang="en-US" altLang="ko-KR" b="1" dirty="0"/>
              <a:t>, </a:t>
            </a:r>
            <a:r>
              <a:rPr lang="ko-KR" altLang="en-US" b="1" dirty="0"/>
              <a:t>즉 분산표현을 얻습니다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1986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ko-KR" altLang="en-US" b="1" dirty="0"/>
              <a:t>추론기반 기법의 대표적인 기법인 </a:t>
            </a:r>
            <a:r>
              <a:rPr lang="en-US" altLang="ko-KR" b="1" dirty="0"/>
              <a:t>word2vec</a:t>
            </a:r>
            <a:r>
              <a:rPr lang="ko-KR" altLang="en-US" b="1" dirty="0"/>
              <a:t>의 </a:t>
            </a:r>
            <a:r>
              <a:rPr lang="en-US" altLang="ko-KR" b="1" dirty="0" err="1"/>
              <a:t>CBoW</a:t>
            </a:r>
            <a:r>
              <a:rPr lang="en-US" altLang="ko-KR" b="1" dirty="0"/>
              <a:t> </a:t>
            </a:r>
            <a:r>
              <a:rPr lang="ko-KR" altLang="en-US" b="1" dirty="0"/>
              <a:t>모델입니다</a:t>
            </a:r>
            <a:r>
              <a:rPr lang="en-US" altLang="ko-KR" b="1" dirty="0"/>
              <a:t>.</a:t>
            </a:r>
          </a:p>
          <a:p>
            <a:pPr marL="158750" indent="0">
              <a:buNone/>
            </a:pPr>
            <a:r>
              <a:rPr lang="ko-KR" altLang="en-US" b="1" dirty="0"/>
              <a:t>오른쪽 그림은 문맥이 </a:t>
            </a:r>
            <a:r>
              <a:rPr lang="en-US" altLang="ko-KR" b="1" dirty="0"/>
              <a:t>2</a:t>
            </a:r>
            <a:r>
              <a:rPr lang="ko-KR" altLang="en-US" b="1" dirty="0"/>
              <a:t>개여서 </a:t>
            </a:r>
            <a:r>
              <a:rPr lang="en-US" altLang="ko-KR" b="1" dirty="0"/>
              <a:t>0.5 </a:t>
            </a:r>
            <a:r>
              <a:rPr lang="ko-KR" altLang="en-US" b="1" dirty="0"/>
              <a:t>곱이 들어갔는데</a:t>
            </a:r>
            <a:r>
              <a:rPr lang="en-US" altLang="ko-KR" b="1" dirty="0"/>
              <a:t>, </a:t>
            </a:r>
            <a:r>
              <a:rPr lang="ko-KR" altLang="en-US" b="1" dirty="0"/>
              <a:t>이처럼 문맥들의 가중치 곱 평균이 은닉층의 </a:t>
            </a:r>
            <a:r>
              <a:rPr lang="ko-KR" altLang="en-US" b="1" dirty="0" err="1"/>
              <a:t>입력값</a:t>
            </a:r>
            <a:r>
              <a:rPr lang="ko-KR" altLang="en-US" b="1" dirty="0"/>
              <a:t> </a:t>
            </a:r>
            <a:r>
              <a:rPr lang="en-US" altLang="ko-KR" b="1" dirty="0"/>
              <a:t>h</a:t>
            </a:r>
            <a:r>
              <a:rPr lang="ko-KR" altLang="en-US" b="1" dirty="0"/>
              <a:t>가 됩니다</a:t>
            </a:r>
            <a:r>
              <a:rPr lang="en-US" altLang="ko-KR" b="1" dirty="0"/>
              <a:t>. </a:t>
            </a:r>
          </a:p>
          <a:p>
            <a:pPr marL="158750" indent="0">
              <a:buNone/>
            </a:pPr>
            <a:r>
              <a:rPr lang="ko-KR" altLang="en-US" b="1" dirty="0"/>
              <a:t>이후 </a:t>
            </a:r>
            <a:r>
              <a:rPr lang="ko-KR" altLang="en-US" b="1" dirty="0" err="1"/>
              <a:t>은닉층</a:t>
            </a:r>
            <a:r>
              <a:rPr lang="ko-KR" altLang="en-US" b="1" dirty="0"/>
              <a:t> 출력과 가중치 </a:t>
            </a:r>
            <a:r>
              <a:rPr lang="en-US" altLang="ko-KR" b="1" dirty="0" err="1"/>
              <a:t>Wout</a:t>
            </a:r>
            <a:r>
              <a:rPr lang="ko-KR" altLang="en-US" b="1" dirty="0"/>
              <a:t>의 곱을 통해 </a:t>
            </a:r>
            <a:r>
              <a:rPr lang="en-US" altLang="ko-KR" b="1" dirty="0"/>
              <a:t>Score</a:t>
            </a:r>
            <a:r>
              <a:rPr lang="ko-KR" altLang="en-US" b="1" dirty="0"/>
              <a:t>를 얻을 수 있습니다</a:t>
            </a:r>
            <a:r>
              <a:rPr lang="en-US" altLang="ko-KR" b="1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CBoW</a:t>
            </a:r>
            <a:r>
              <a:rPr lang="ko-KR" altLang="en-US" dirty="0"/>
              <a:t>에서 은닉층을 하나만 두는 이유 </a:t>
            </a:r>
            <a:endParaRPr lang="en-US" altLang="ko-KR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/>
              <a:t>연산 효율성</a:t>
            </a:r>
            <a:r>
              <a:rPr lang="en-US" altLang="ko-KR" dirty="0"/>
              <a:t>. </a:t>
            </a:r>
            <a:r>
              <a:rPr lang="ko-KR" altLang="en-US" dirty="0"/>
              <a:t>대량의 텍스트 데이터를 빠르게 학습하는 것이 목표</a:t>
            </a:r>
            <a:r>
              <a:rPr lang="en-US" altLang="ko-KR" dirty="0"/>
              <a:t>(</a:t>
            </a:r>
            <a:r>
              <a:rPr lang="ko-KR" altLang="en-US" dirty="0"/>
              <a:t>단어간 의미적 유사도</a:t>
            </a:r>
            <a:r>
              <a:rPr lang="en-US" altLang="ko-KR" dirty="0"/>
              <a:t>?)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/>
              <a:t>분산 표현이 목적</a:t>
            </a:r>
            <a:r>
              <a:rPr lang="en-US" altLang="ko-KR" dirty="0"/>
              <a:t>: </a:t>
            </a:r>
            <a:r>
              <a:rPr lang="ko-KR" altLang="en-US" dirty="0"/>
              <a:t>단어를 고차원 벡터로 바꾸는 것이 목표이기 때문에 비선형성이 필요하지 않음 </a:t>
            </a:r>
            <a:endParaRPr lang="en-US" altLang="ko-KR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/>
              <a:t>CBoW</a:t>
            </a:r>
            <a:r>
              <a:rPr lang="ko-KR" altLang="en-US" dirty="0"/>
              <a:t>는 선형 변환만 사용하여 단어 </a:t>
            </a:r>
            <a:r>
              <a:rPr lang="ko-KR" altLang="en-US" dirty="0" err="1"/>
              <a:t>임베딩을</a:t>
            </a:r>
            <a:r>
              <a:rPr lang="ko-KR" altLang="en-US" dirty="0"/>
              <a:t> 학습함</a:t>
            </a:r>
            <a:r>
              <a:rPr lang="en-US" altLang="ko-KR" dirty="0"/>
              <a:t>. </a:t>
            </a:r>
            <a:r>
              <a:rPr lang="ko-KR" altLang="en-US" dirty="0"/>
              <a:t> 비선형 활성화함수</a:t>
            </a:r>
            <a:r>
              <a:rPr lang="en-US" altLang="ko-KR" dirty="0"/>
              <a:t>(</a:t>
            </a:r>
            <a:r>
              <a:rPr lang="en-US" altLang="ko-KR" dirty="0" err="1"/>
              <a:t>ReLU,Sigmoid</a:t>
            </a:r>
            <a:r>
              <a:rPr lang="en-US" altLang="ko-KR" dirty="0"/>
              <a:t>)</a:t>
            </a:r>
            <a:r>
              <a:rPr lang="ko-KR" altLang="en-US" dirty="0"/>
              <a:t>를 사용하면 오히려 의미적 해석이 어려워질 수 있음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49940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score</a:t>
            </a:r>
            <a:r>
              <a:rPr lang="ko-KR" altLang="en-US" b="1" dirty="0"/>
              <a:t>를 </a:t>
            </a:r>
            <a:r>
              <a:rPr lang="en-US" altLang="ko-KR" b="1" dirty="0" err="1"/>
              <a:t>softmax</a:t>
            </a:r>
            <a:r>
              <a:rPr lang="ko-KR" altLang="en-US" b="1" dirty="0"/>
              <a:t>함수를 통해 확률을 얻어 교차 엔트로피 오차를 통해 최종 손실을 구합니다</a:t>
            </a:r>
            <a:r>
              <a:rPr lang="en-US" altLang="ko-KR" b="1" dirty="0"/>
              <a:t>.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7890795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US" altLang="ko-KR" b="1" dirty="0"/>
              <a:t>Word2vec</a:t>
            </a:r>
            <a:r>
              <a:rPr lang="ko-KR" altLang="en-US" b="1" dirty="0"/>
              <a:t>의 또 다른 모델인 </a:t>
            </a:r>
            <a:r>
              <a:rPr lang="en-US" altLang="ko-KR" b="1" dirty="0"/>
              <a:t>skip-gram</a:t>
            </a:r>
            <a:r>
              <a:rPr lang="ko-KR" altLang="en-US" b="1" dirty="0"/>
              <a:t>입니다</a:t>
            </a:r>
            <a:r>
              <a:rPr lang="en-US" altLang="ko-KR" b="1" dirty="0"/>
              <a:t>.</a:t>
            </a:r>
          </a:p>
          <a:p>
            <a:pPr marL="158750" indent="0">
              <a:buNone/>
            </a:pPr>
            <a:r>
              <a:rPr lang="ko-KR" altLang="en-US" b="1" dirty="0"/>
              <a:t>앞서 </a:t>
            </a:r>
            <a:r>
              <a:rPr lang="ko-KR" altLang="en-US" b="1" dirty="0" err="1"/>
              <a:t>설명드렸던</a:t>
            </a:r>
            <a:r>
              <a:rPr lang="ko-KR" altLang="en-US" b="1" dirty="0"/>
              <a:t> </a:t>
            </a:r>
            <a:r>
              <a:rPr lang="en-US" altLang="ko-KR" b="1" dirty="0" err="1"/>
              <a:t>CBoW</a:t>
            </a:r>
            <a:r>
              <a:rPr lang="ko-KR" altLang="en-US" b="1" dirty="0"/>
              <a:t>는 문맥으로부터 타겟 단어를 추론하는 </a:t>
            </a:r>
            <a:r>
              <a:rPr lang="ko-KR" altLang="en-US" b="1" dirty="0" err="1"/>
              <a:t>과정이였고</a:t>
            </a:r>
            <a:r>
              <a:rPr lang="en-US" altLang="ko-KR" b="1" dirty="0"/>
              <a:t>, skip-gram</a:t>
            </a:r>
            <a:r>
              <a:rPr lang="ko-KR" altLang="en-US" b="1" dirty="0"/>
              <a:t>은 반대로 </a:t>
            </a:r>
            <a:r>
              <a:rPr lang="ko-KR" altLang="en-US" b="1" dirty="0" err="1"/>
              <a:t>타겟으로부터</a:t>
            </a:r>
            <a:r>
              <a:rPr lang="ko-KR" altLang="en-US" b="1" dirty="0"/>
              <a:t> 주위 문맥을 추론합니다</a:t>
            </a:r>
            <a:r>
              <a:rPr lang="en-US" altLang="ko-KR" b="1" dirty="0"/>
              <a:t>. </a:t>
            </a:r>
          </a:p>
          <a:p>
            <a:pPr marL="158750" indent="0">
              <a:buNone/>
            </a:pPr>
            <a:r>
              <a:rPr lang="ko-KR" altLang="en-US" b="1" dirty="0"/>
              <a:t>손실 </a:t>
            </a:r>
            <a:r>
              <a:rPr lang="ko-KR" altLang="en-US" b="1" dirty="0" err="1"/>
              <a:t>함수값은</a:t>
            </a:r>
            <a:r>
              <a:rPr lang="ko-KR" altLang="en-US" b="1" dirty="0"/>
              <a:t> 문맥 손실합의 평균이 됩니다</a:t>
            </a:r>
            <a:r>
              <a:rPr lang="en-US" altLang="ko-KR" b="1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8886794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ko-KR" altLang="en-US" b="1" dirty="0"/>
              <a:t>통계 기반 기법과 추론 기반 기법을 비교해 보았을 때</a:t>
            </a:r>
            <a:r>
              <a:rPr lang="en-US" altLang="ko-KR" b="1" dirty="0"/>
              <a:t>, </a:t>
            </a:r>
            <a:r>
              <a:rPr lang="ko-KR" altLang="en-US" b="1" dirty="0"/>
              <a:t>효율적인 면에서는 추론 기반 기법이 </a:t>
            </a:r>
            <a:r>
              <a:rPr lang="ko-KR" altLang="en-US" b="1" dirty="0" err="1"/>
              <a:t>효율적이였습니다</a:t>
            </a:r>
            <a:r>
              <a:rPr lang="en-US" altLang="ko-KR" b="1" dirty="0"/>
              <a:t>. </a:t>
            </a:r>
          </a:p>
          <a:p>
            <a:pPr marL="158750" indent="0">
              <a:buNone/>
            </a:pPr>
            <a:r>
              <a:rPr lang="ko-KR" altLang="en-US" b="1" dirty="0"/>
              <a:t>하지만 유사성을 정량 평가 결과 우열을 가릴 순 없었다고 합니다</a:t>
            </a:r>
            <a:r>
              <a:rPr lang="en-US" altLang="ko-KR" b="1" dirty="0"/>
              <a:t>.</a:t>
            </a:r>
          </a:p>
          <a:p>
            <a:pPr marL="158750" indent="0">
              <a:buNone/>
            </a:pPr>
            <a:r>
              <a:rPr lang="en-US" altLang="ko-KR" b="1" dirty="0"/>
              <a:t>word2vec</a:t>
            </a:r>
            <a:r>
              <a:rPr lang="ko-KR" altLang="en-US" b="1" dirty="0"/>
              <a:t>의 경우 다음 예와 같은 유추 문제를 풀 수 있습니다</a:t>
            </a:r>
            <a:r>
              <a:rPr lang="en-US" altLang="ko-KR" b="1" dirty="0"/>
              <a:t>.</a:t>
            </a:r>
          </a:p>
          <a:p>
            <a:pPr marL="158750" indent="0">
              <a:buNone/>
            </a:pPr>
            <a:r>
              <a:rPr lang="ko-KR" altLang="en-US" b="1" dirty="0"/>
              <a:t>통계기반 기법과 추론기반 기법을 융합한 단어 </a:t>
            </a:r>
            <a:r>
              <a:rPr lang="ko-KR" altLang="en-US" b="1" dirty="0" err="1"/>
              <a:t>임베딩</a:t>
            </a:r>
            <a:r>
              <a:rPr lang="ko-KR" altLang="en-US" b="1" dirty="0"/>
              <a:t> 모델인 </a:t>
            </a:r>
            <a:r>
              <a:rPr lang="en-US" altLang="ko-KR" b="1" dirty="0" err="1"/>
              <a:t>GloVe</a:t>
            </a:r>
            <a:r>
              <a:rPr lang="ko-KR" altLang="en-US" b="1" dirty="0"/>
              <a:t>가 있습니다</a:t>
            </a:r>
            <a:r>
              <a:rPr lang="en-US" altLang="ko-KR" b="1" dirty="0"/>
              <a:t>.</a:t>
            </a:r>
          </a:p>
          <a:p>
            <a:pPr marL="158750" indent="0">
              <a:buNone/>
            </a:pPr>
            <a:r>
              <a:rPr lang="ko-KR" altLang="en-US" b="1" dirty="0"/>
              <a:t>행렬 분해 기반 방식을 사용해 단어 벡터를 직접 최적화하고</a:t>
            </a:r>
            <a:r>
              <a:rPr lang="en-US" altLang="ko-KR" b="1" dirty="0"/>
              <a:t>, </a:t>
            </a:r>
            <a:r>
              <a:rPr lang="ko-KR" altLang="en-US" b="1" dirty="0"/>
              <a:t>확률을 이용합니다</a:t>
            </a:r>
            <a:r>
              <a:rPr lang="en-US" altLang="ko-KR" b="1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동시등장행렬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한 타겟을 </a:t>
            </a:r>
            <a:r>
              <a:rPr lang="en-US" altLang="ko-KR" dirty="0"/>
              <a:t>corpus</a:t>
            </a:r>
            <a:r>
              <a:rPr lang="ko-KR" altLang="en-US" dirty="0"/>
              <a:t> 전체에서 단어가</a:t>
            </a:r>
            <a:r>
              <a:rPr lang="ko-KR" altLang="en-US" b="1" dirty="0"/>
              <a:t> 일정 윈도우 </a:t>
            </a:r>
            <a:r>
              <a:rPr lang="ko-KR" altLang="en-US" dirty="0"/>
              <a:t>내에서 등장하는지를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단어 등장 횟수가 일반적으로 크고 편향적이기 때문에 </a:t>
            </a:r>
            <a:r>
              <a:rPr lang="en-US" altLang="ko-KR" dirty="0"/>
              <a:t>log</a:t>
            </a:r>
            <a:r>
              <a:rPr lang="ko-KR" altLang="en-US" dirty="0"/>
              <a:t>를 취해  데이터분포를 안정적으로 </a:t>
            </a:r>
            <a:r>
              <a:rPr lang="ko-KR" altLang="en-US" dirty="0" err="1"/>
              <a:t>만듬</a:t>
            </a:r>
            <a:r>
              <a:rPr lang="en-US" altLang="ko-KR" dirty="0"/>
              <a:t>. </a:t>
            </a:r>
            <a:r>
              <a:rPr lang="ko-KR" altLang="en-US" dirty="0"/>
              <a:t>단어벡터들의 내적이 </a:t>
            </a:r>
            <a:r>
              <a:rPr lang="en-US" altLang="ko-KR" dirty="0" err="1"/>
              <a:t>logX</a:t>
            </a:r>
            <a:r>
              <a:rPr lang="ko-KR" altLang="en-US" dirty="0"/>
              <a:t>를 근사하도록 학습한다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0" dirty="0"/>
              <a:t>행렬 분해 기반 방식을 사용해 단어 벡터를 직접 최적화</a:t>
            </a:r>
            <a:r>
              <a:rPr lang="en-US" altLang="ko-KR" b="0" dirty="0"/>
              <a:t>, </a:t>
            </a:r>
            <a:r>
              <a:rPr lang="ko-KR" altLang="en-US" b="0" dirty="0"/>
              <a:t>확률을 이용한다</a:t>
            </a:r>
            <a:r>
              <a:rPr lang="en-US" altLang="ko-KR" b="0" dirty="0"/>
              <a:t>. 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22229956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62641760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62641760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추론기반 기법 </a:t>
            </a:r>
            <a:r>
              <a:rPr lang="en-US" altLang="ko-KR" b="1" dirty="0"/>
              <a:t>Word2vec</a:t>
            </a:r>
            <a:r>
              <a:rPr lang="ko-KR" altLang="en-US" b="1" dirty="0"/>
              <a:t>의 속도 개선을 다루는 챕터입니다</a:t>
            </a:r>
            <a:r>
              <a:rPr lang="en-US" altLang="ko-KR" b="1" dirty="0"/>
              <a:t>.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6407006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ko-KR" altLang="en-US" b="1" dirty="0"/>
              <a:t>기존 </a:t>
            </a:r>
            <a:r>
              <a:rPr lang="en-US" altLang="ko-KR" b="1" dirty="0" err="1"/>
              <a:t>CboW</a:t>
            </a:r>
            <a:r>
              <a:rPr lang="ko-KR" altLang="en-US" b="1" dirty="0"/>
              <a:t>모델의 문제점은 어휘와 </a:t>
            </a:r>
            <a:r>
              <a:rPr lang="ko-KR" altLang="en-US" b="1" dirty="0" err="1"/>
              <a:t>은닉층</a:t>
            </a:r>
            <a:r>
              <a:rPr lang="ko-KR" altLang="en-US" b="1" dirty="0"/>
              <a:t> 뉴런의 개수가 많아지면 </a:t>
            </a:r>
            <a:r>
              <a:rPr lang="ko-KR" altLang="en-US" b="1" dirty="0" err="1"/>
              <a:t>계산량이</a:t>
            </a:r>
            <a:r>
              <a:rPr lang="ko-KR" altLang="en-US" b="1" dirty="0"/>
              <a:t> 커져 병목현상이 발생합니다</a:t>
            </a:r>
            <a:r>
              <a:rPr lang="en-US" altLang="ko-KR" b="1" dirty="0"/>
              <a:t>. </a:t>
            </a:r>
          </a:p>
          <a:p>
            <a:pPr marL="158750" indent="0">
              <a:buNone/>
            </a:pPr>
            <a:r>
              <a:rPr lang="ko-KR" altLang="en-US" b="1" dirty="0"/>
              <a:t>이를 해결하기 위해 </a:t>
            </a:r>
            <a:r>
              <a:rPr lang="en-US" altLang="ko-KR" b="1" dirty="0"/>
              <a:t>Embedding</a:t>
            </a:r>
            <a:r>
              <a:rPr lang="ko-KR" altLang="en-US" b="1" dirty="0"/>
              <a:t>계층이 도입됩니다</a:t>
            </a:r>
            <a:r>
              <a:rPr lang="en-US" altLang="ko-KR" b="1" dirty="0"/>
              <a:t>.</a:t>
            </a:r>
          </a:p>
          <a:p>
            <a:pPr marL="158750" indent="0">
              <a:buNone/>
            </a:pPr>
            <a:r>
              <a:rPr lang="ko-KR" altLang="en-US" b="1" dirty="0"/>
              <a:t>기존 </a:t>
            </a:r>
            <a:r>
              <a:rPr lang="en-US" altLang="ko-KR" b="1" dirty="0" err="1"/>
              <a:t>CBoW</a:t>
            </a:r>
            <a:r>
              <a:rPr lang="ko-KR" altLang="en-US" b="1" dirty="0"/>
              <a:t>모델의 </a:t>
            </a:r>
            <a:r>
              <a:rPr lang="ko-KR" altLang="en-US" b="1" dirty="0" err="1"/>
              <a:t>은닉층</a:t>
            </a:r>
            <a:r>
              <a:rPr lang="ko-KR" altLang="en-US" b="1" dirty="0"/>
              <a:t> 입력구간을 보면 희소벡터와 가중치의 곱은 인덱스에 해당하는 가중치 </a:t>
            </a:r>
            <a:r>
              <a:rPr lang="ko-KR" altLang="en-US" b="1" dirty="0" err="1"/>
              <a:t>행벡터</a:t>
            </a:r>
            <a:r>
              <a:rPr lang="ko-KR" altLang="en-US" b="1" dirty="0"/>
              <a:t> 추출과 동일합니다</a:t>
            </a:r>
            <a:r>
              <a:rPr lang="en-US" altLang="ko-KR" b="1" dirty="0"/>
              <a:t>.</a:t>
            </a:r>
          </a:p>
          <a:p>
            <a:pPr marL="158750" indent="0">
              <a:buNone/>
            </a:pPr>
            <a:r>
              <a:rPr lang="ko-KR" altLang="en-US" b="1" dirty="0"/>
              <a:t>따라서 희소벡터가 아닌 인덱스를 </a:t>
            </a:r>
            <a:r>
              <a:rPr lang="ko-KR" altLang="en-US" b="1" dirty="0" err="1"/>
              <a:t>입력값으로</a:t>
            </a:r>
            <a:r>
              <a:rPr lang="ko-KR" altLang="en-US" b="1" dirty="0"/>
              <a:t> 주어 해당 </a:t>
            </a:r>
            <a:r>
              <a:rPr lang="ko-KR" altLang="en-US" b="1" dirty="0" err="1"/>
              <a:t>행만들</a:t>
            </a:r>
            <a:r>
              <a:rPr lang="ko-KR" altLang="en-US" b="1" dirty="0"/>
              <a:t> 추출하도록 합니다</a:t>
            </a:r>
            <a:r>
              <a:rPr lang="en-US" altLang="ko-KR" b="1" dirty="0"/>
              <a:t>.</a:t>
            </a:r>
          </a:p>
          <a:p>
            <a:pPr marL="158750" indent="0">
              <a:buNone/>
            </a:pPr>
            <a:r>
              <a:rPr lang="ko-KR" altLang="en-US" b="1" dirty="0" err="1"/>
              <a:t>역전파</a:t>
            </a:r>
            <a:r>
              <a:rPr lang="ko-KR" altLang="en-US" b="1" dirty="0"/>
              <a:t> 과정에서 한 단어가 </a:t>
            </a:r>
            <a:r>
              <a:rPr lang="ko-KR" altLang="en-US" b="1" dirty="0" err="1"/>
              <a:t>여러번</a:t>
            </a:r>
            <a:r>
              <a:rPr lang="ko-KR" altLang="en-US" b="1" dirty="0"/>
              <a:t> 등장할 경우 </a:t>
            </a:r>
            <a:r>
              <a:rPr lang="ko-KR" altLang="en-US" b="1" dirty="0" err="1"/>
              <a:t>갱신값이</a:t>
            </a:r>
            <a:r>
              <a:rPr lang="ko-KR" altLang="en-US" b="1" dirty="0"/>
              <a:t> 덮어쓰기 될 경우를 대비하여 손실함수 값을 더하기로 학습합니다</a:t>
            </a:r>
            <a:r>
              <a:rPr lang="en-US" altLang="ko-KR" b="1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8850586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ko-KR" altLang="en-US" b="1" dirty="0"/>
              <a:t>앞장의 내용과 마찬가지로</a:t>
            </a:r>
            <a:r>
              <a:rPr lang="en-US" altLang="ko-KR" b="1" dirty="0"/>
              <a:t>, </a:t>
            </a:r>
            <a:r>
              <a:rPr lang="ko-KR" altLang="en-US" b="1" dirty="0" err="1"/>
              <a:t>은닉층</a:t>
            </a:r>
            <a:r>
              <a:rPr lang="ko-KR" altLang="en-US" b="1" dirty="0"/>
              <a:t> 출력과 가중치 </a:t>
            </a:r>
            <a:r>
              <a:rPr lang="en-US" altLang="ko-KR" b="1" dirty="0" err="1"/>
              <a:t>Wout</a:t>
            </a:r>
            <a:r>
              <a:rPr lang="ko-KR" altLang="en-US" b="1" dirty="0"/>
              <a:t>의 곱 </a:t>
            </a:r>
            <a:r>
              <a:rPr lang="ko-KR" altLang="en-US" b="1" dirty="0" err="1"/>
              <a:t>계산량과</a:t>
            </a:r>
            <a:r>
              <a:rPr lang="ko-KR" altLang="en-US" b="1" dirty="0"/>
              <a:t> </a:t>
            </a:r>
            <a:r>
              <a:rPr lang="en-US" altLang="ko-KR" b="1" dirty="0" err="1"/>
              <a:t>Softmax</a:t>
            </a:r>
            <a:r>
              <a:rPr lang="en-US" altLang="ko-KR" b="1" dirty="0"/>
              <a:t> </a:t>
            </a:r>
            <a:r>
              <a:rPr lang="ko-KR" altLang="en-US" b="1" dirty="0"/>
              <a:t>계산식의 무거움의 문제점도 있습니다</a:t>
            </a:r>
            <a:r>
              <a:rPr lang="en-US" altLang="ko-KR" b="1" dirty="0"/>
              <a:t>.</a:t>
            </a:r>
          </a:p>
          <a:p>
            <a:pPr marL="158750" indent="0">
              <a:buNone/>
            </a:pPr>
            <a:r>
              <a:rPr lang="ko-KR" altLang="en-US" b="1" dirty="0"/>
              <a:t>해결 방법으로 네거티브 샘플링 기법을 도입했는데요</a:t>
            </a:r>
            <a:r>
              <a:rPr lang="en-US" altLang="ko-KR" b="1" dirty="0"/>
              <a:t>, </a:t>
            </a:r>
            <a:r>
              <a:rPr lang="ko-KR" altLang="en-US" b="1" dirty="0"/>
              <a:t>기존의 </a:t>
            </a:r>
            <a:r>
              <a:rPr lang="en-US" altLang="ko-KR" b="1" dirty="0" err="1"/>
              <a:t>Softmax</a:t>
            </a:r>
            <a:r>
              <a:rPr lang="ko-KR" altLang="en-US" b="1" dirty="0"/>
              <a:t>함수의 다중 분류 방식을 </a:t>
            </a:r>
            <a:r>
              <a:rPr lang="en-US" altLang="ko-KR" b="1" dirty="0"/>
              <a:t>Sigmoid</a:t>
            </a:r>
            <a:r>
              <a:rPr lang="ko-KR" altLang="en-US" b="1" dirty="0"/>
              <a:t>함수를 사용하여 예</a:t>
            </a:r>
            <a:r>
              <a:rPr lang="en-US" altLang="ko-KR" b="1" dirty="0"/>
              <a:t>/</a:t>
            </a:r>
            <a:r>
              <a:rPr lang="ko-KR" altLang="en-US" b="1" dirty="0" err="1"/>
              <a:t>아니오와</a:t>
            </a:r>
            <a:r>
              <a:rPr lang="ko-KR" altLang="en-US" b="1" dirty="0"/>
              <a:t> 같은 이진 분류로 근사하는 기법입니다</a:t>
            </a:r>
            <a:r>
              <a:rPr lang="en-US" altLang="ko-KR" b="1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네거티브 샘플을 사용하는 이유</a:t>
            </a:r>
            <a:r>
              <a:rPr lang="en-US" altLang="ko-KR" dirty="0"/>
              <a:t>: </a:t>
            </a:r>
            <a:r>
              <a:rPr lang="en-US" altLang="ko-KR" dirty="0" err="1"/>
              <a:t>Softmax</a:t>
            </a:r>
            <a:r>
              <a:rPr lang="ko-KR" altLang="en-US" dirty="0"/>
              <a:t>의 </a:t>
            </a:r>
            <a:r>
              <a:rPr lang="ko-KR" altLang="en-US" dirty="0" err="1"/>
              <a:t>계산량을</a:t>
            </a:r>
            <a:r>
              <a:rPr lang="ko-KR" altLang="en-US" dirty="0"/>
              <a:t> 줄이고 학습 속도를 높이기 위함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너무 적으면 학습이 부족하고</a:t>
            </a:r>
            <a:r>
              <a:rPr lang="en-US" altLang="ko-KR" dirty="0"/>
              <a:t>, </a:t>
            </a:r>
            <a:r>
              <a:rPr lang="ko-KR" altLang="en-US" dirty="0"/>
              <a:t>샘플을 너무 많이 넣으면 원래 방식과 차이가 없어진다</a:t>
            </a:r>
            <a:r>
              <a:rPr lang="en-US" altLang="ko-KR" dirty="0"/>
              <a:t>.(</a:t>
            </a:r>
            <a:r>
              <a:rPr lang="en-US" altLang="ko-KR" dirty="0" err="1"/>
              <a:t>Softmax</a:t>
            </a:r>
            <a:r>
              <a:rPr lang="ko-KR" altLang="en-US" dirty="0"/>
              <a:t>의 무거움</a:t>
            </a:r>
            <a:r>
              <a:rPr lang="en-US" altLang="ko-KR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적은 계산으로 일반화를 하는 것이 목적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14011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ko-KR" altLang="en-US" b="1" dirty="0"/>
              <a:t>정답 레이블인 긍정적 예와 오답 레이블인 부정적 예를 몇개 학습하는데</a:t>
            </a:r>
            <a:r>
              <a:rPr lang="en-US" altLang="ko-KR" b="1" dirty="0"/>
              <a:t>, </a:t>
            </a:r>
            <a:r>
              <a:rPr lang="ko-KR" altLang="en-US" b="1" dirty="0"/>
              <a:t>이때 부정적 예는 적은 수를 </a:t>
            </a:r>
            <a:r>
              <a:rPr lang="ko-KR" altLang="en-US" b="1" dirty="0" err="1"/>
              <a:t>샘플링합니다</a:t>
            </a:r>
            <a:r>
              <a:rPr lang="en-US" altLang="ko-KR" b="1" dirty="0"/>
              <a:t>.</a:t>
            </a:r>
          </a:p>
          <a:p>
            <a:pPr marL="158750" indent="0">
              <a:buNone/>
            </a:pPr>
            <a:r>
              <a:rPr lang="ko-KR" altLang="en-US" b="1" dirty="0"/>
              <a:t>말뭉치의 단어 빈도를 기준으로 확률분포를 통해 샘플링하고</a:t>
            </a:r>
            <a:r>
              <a:rPr lang="en-US" altLang="ko-KR" b="1" dirty="0"/>
              <a:t>, </a:t>
            </a:r>
            <a:r>
              <a:rPr lang="ko-KR" altLang="en-US" b="1" dirty="0"/>
              <a:t>낮은 확률의 단어를 배제하지 않기 위해 확률보정을 통해 낮은 확률은 높게</a:t>
            </a:r>
            <a:r>
              <a:rPr lang="en-US" altLang="ko-KR" b="1" dirty="0"/>
              <a:t>, </a:t>
            </a:r>
            <a:r>
              <a:rPr lang="ko-KR" altLang="en-US" b="1" dirty="0"/>
              <a:t>높은 확률은 낮게 보정합니다</a:t>
            </a:r>
            <a:r>
              <a:rPr lang="en-US" altLang="ko-KR" b="1" dirty="0"/>
              <a:t>.</a:t>
            </a:r>
          </a:p>
          <a:p>
            <a:pPr marL="158750" indent="0">
              <a:buNone/>
            </a:pPr>
            <a:r>
              <a:rPr lang="ko-KR" altLang="en-US" b="1" dirty="0"/>
              <a:t>각각의 샘플에서 교차 엔트로피 </a:t>
            </a:r>
            <a:r>
              <a:rPr lang="ko-KR" altLang="en-US" b="1" dirty="0" err="1"/>
              <a:t>오차값의</a:t>
            </a:r>
            <a:r>
              <a:rPr lang="ko-KR" altLang="en-US" b="1" dirty="0"/>
              <a:t> 합이 최종 손실이 됩니다</a:t>
            </a:r>
            <a:r>
              <a:rPr lang="en-US" altLang="ko-KR" b="1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위 사진은 </a:t>
            </a:r>
            <a:r>
              <a:rPr lang="en-US" altLang="ko-KR" dirty="0" err="1"/>
              <a:t>CBoW</a:t>
            </a:r>
            <a:r>
              <a:rPr lang="ko-KR" altLang="en-US" dirty="0"/>
              <a:t>의 네거티브 샘플링 방법이며</a:t>
            </a:r>
            <a:r>
              <a:rPr lang="en-US" altLang="ko-KR" dirty="0"/>
              <a:t>, skip-gram</a:t>
            </a:r>
            <a:r>
              <a:rPr lang="ko-KR" altLang="en-US" dirty="0"/>
              <a:t> 또한 동일하게 네거티브 샘플링이 가능하다</a:t>
            </a:r>
            <a:r>
              <a:rPr lang="en-US" altLang="ko-KR" dirty="0"/>
              <a:t>. (</a:t>
            </a:r>
            <a:r>
              <a:rPr lang="en-US" altLang="ko-KR" dirty="0" err="1"/>
              <a:t>target,context</a:t>
            </a:r>
            <a:r>
              <a:rPr lang="en-US" altLang="ko-KR" dirty="0"/>
              <a:t>) </a:t>
            </a:r>
            <a:r>
              <a:rPr lang="ko-KR" altLang="en-US" dirty="0" err="1"/>
              <a:t>한개씩이</a:t>
            </a:r>
            <a:r>
              <a:rPr lang="ko-KR" altLang="en-US" dirty="0"/>
              <a:t> 한 </a:t>
            </a:r>
            <a:r>
              <a:rPr lang="ko-KR" altLang="en-US" dirty="0" err="1"/>
              <a:t>쌍이되어</a:t>
            </a:r>
            <a:r>
              <a:rPr lang="ko-KR" altLang="en-US" dirty="0"/>
              <a:t> </a:t>
            </a:r>
            <a:r>
              <a:rPr lang="ko-KR" altLang="en-US" dirty="0" err="1"/>
              <a:t>진행하면된다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Word2vec</a:t>
            </a:r>
            <a:r>
              <a:rPr lang="ko-KR" altLang="en-US" dirty="0"/>
              <a:t>의 특성상 문장에서 단어의 순서나 어순을 </a:t>
            </a:r>
            <a:r>
              <a:rPr lang="ko-KR" altLang="en-US" dirty="0" err="1"/>
              <a:t>고려하는게</a:t>
            </a:r>
            <a:r>
              <a:rPr lang="ko-KR" altLang="en-US" dirty="0"/>
              <a:t> 아니다</a:t>
            </a:r>
            <a:r>
              <a:rPr lang="en-US" altLang="ko-KR" dirty="0"/>
              <a:t>. </a:t>
            </a:r>
            <a:r>
              <a:rPr lang="ko-KR" altLang="en-US" dirty="0"/>
              <a:t>단어의 의미 잘 표현하는가를 벡터로 </a:t>
            </a:r>
            <a:r>
              <a:rPr lang="ko-KR" altLang="en-US" dirty="0" err="1"/>
              <a:t>임베딩하는</a:t>
            </a:r>
            <a:r>
              <a:rPr lang="ko-KR" altLang="en-US" dirty="0"/>
              <a:t> 것이 목적이다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1483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62641760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62641760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"/>
              <a:buNone/>
              <a:tabLst/>
              <a:defRPr/>
            </a:pPr>
            <a:r>
              <a:rPr lang="ko-KR" altLang="en-US" b="1" dirty="0"/>
              <a:t>챕터 </a:t>
            </a:r>
            <a:r>
              <a:rPr lang="en-US" altLang="ko-KR" b="1" dirty="0"/>
              <a:t>2~5</a:t>
            </a:r>
            <a:r>
              <a:rPr lang="ko-KR" altLang="en-US" b="1" dirty="0"/>
              <a:t>에 대한 내용을 리뷰하려고 하는데</a:t>
            </a:r>
            <a:r>
              <a:rPr lang="en-US" altLang="ko-KR" b="1" dirty="0"/>
              <a:t>, </a:t>
            </a:r>
            <a:r>
              <a:rPr lang="ko-KR" altLang="en-US" b="1" dirty="0"/>
              <a:t>대략적인 내용은 자연어 처리에서 단어 표현에 사용되는 </a:t>
            </a:r>
            <a:r>
              <a:rPr lang="en-US" altLang="ko-KR" b="1" dirty="0"/>
              <a:t>3</a:t>
            </a:r>
            <a:r>
              <a:rPr lang="ko-KR" altLang="en-US" b="1" dirty="0"/>
              <a:t>가지 기법</a:t>
            </a:r>
            <a:r>
              <a:rPr lang="en-US" altLang="ko-KR" b="1" dirty="0"/>
              <a:t>, RNN</a:t>
            </a:r>
            <a:r>
              <a:rPr lang="ko-KR" altLang="en-US" b="1" dirty="0"/>
              <a:t>에 대한 소개 정도가 되겠습니다</a:t>
            </a:r>
            <a:r>
              <a:rPr lang="en-US" altLang="ko-KR" b="1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ko-KR" altLang="en-US" b="1" dirty="0"/>
              <a:t>추론기반기법으로 얻은 분산표현을 전이학습을 통해 다양한 분야에 활용할 수 있고</a:t>
            </a:r>
            <a:r>
              <a:rPr lang="en-US" altLang="ko-KR" b="1" dirty="0"/>
              <a:t>, </a:t>
            </a:r>
            <a:r>
              <a:rPr lang="ko-KR" altLang="en-US" b="1" dirty="0"/>
              <a:t>분산표현 평가는 단어의 유사성이나 유추 문제를 활용한 평가가 일반적입니다</a:t>
            </a:r>
            <a:r>
              <a:rPr lang="en-US" altLang="ko-KR" b="1" dirty="0"/>
              <a:t>.</a:t>
            </a:r>
          </a:p>
          <a:p>
            <a:pPr marL="158750" indent="0">
              <a:buNone/>
            </a:pPr>
            <a:r>
              <a:rPr lang="ko-KR" altLang="en-US" b="1" dirty="0"/>
              <a:t>오른쪽 그림은 유추 문제에 의한 단어 벡터의 평가 결과인데요</a:t>
            </a:r>
            <a:r>
              <a:rPr lang="en-US" altLang="ko-KR" b="1" dirty="0"/>
              <a:t>, </a:t>
            </a:r>
          </a:p>
          <a:p>
            <a:pPr marL="158750" indent="0">
              <a:buNone/>
            </a:pPr>
            <a:r>
              <a:rPr lang="ko-KR" altLang="en-US" b="1" dirty="0"/>
              <a:t>평가 결과를 보면 데이터의 크기는 클수록 좋고</a:t>
            </a:r>
            <a:r>
              <a:rPr lang="en-US" altLang="ko-KR" b="1" dirty="0"/>
              <a:t>, </a:t>
            </a:r>
            <a:r>
              <a:rPr lang="ko-KR" altLang="en-US" b="1" dirty="0" err="1"/>
              <a:t>벡타의</a:t>
            </a:r>
            <a:r>
              <a:rPr lang="ko-KR" altLang="en-US" b="1" dirty="0"/>
              <a:t> 차원은 너무 커도 성능이 떨어집니다</a:t>
            </a:r>
            <a:r>
              <a:rPr lang="en-US" altLang="ko-KR" b="1" dirty="0"/>
              <a:t>. </a:t>
            </a:r>
          </a:p>
          <a:p>
            <a:pPr marL="158750" indent="0">
              <a:buNone/>
            </a:pPr>
            <a:r>
              <a:rPr lang="ko-KR" altLang="en-US" b="1" dirty="0"/>
              <a:t>또한 모델에 따라 </a:t>
            </a:r>
            <a:r>
              <a:rPr lang="en-US" altLang="ko-KR" b="1" dirty="0"/>
              <a:t>task</a:t>
            </a:r>
            <a:r>
              <a:rPr lang="ko-KR" altLang="en-US" b="1" dirty="0"/>
              <a:t>에서 성능이 달라지는 것을 확인할 수 있습니다</a:t>
            </a:r>
            <a:r>
              <a:rPr lang="en-US" altLang="ko-KR" b="1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단어 벡터 평가 </a:t>
            </a:r>
            <a:r>
              <a:rPr lang="en-US" altLang="ko-KR" dirty="0"/>
              <a:t>-&gt; </a:t>
            </a:r>
            <a:r>
              <a:rPr lang="ko-KR" altLang="en-US" dirty="0"/>
              <a:t>전이학습을 통해 실제 다양한 분야에서 실제 애플리케이션으로 활용되기 전</a:t>
            </a:r>
            <a:r>
              <a:rPr lang="en-US" altLang="ko-KR" dirty="0"/>
              <a:t>, </a:t>
            </a:r>
            <a:r>
              <a:rPr lang="ko-KR" altLang="en-US" dirty="0"/>
              <a:t>단어 </a:t>
            </a:r>
            <a:r>
              <a:rPr lang="ko-KR" altLang="en-US" dirty="0" err="1"/>
              <a:t>임베딩</a:t>
            </a:r>
            <a:r>
              <a:rPr lang="ko-KR" altLang="en-US" dirty="0"/>
              <a:t> 자체의 성능을 확인하기 위한 평가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특정 </a:t>
            </a:r>
            <a:r>
              <a:rPr lang="en-US" altLang="ko-KR" dirty="0"/>
              <a:t>task</a:t>
            </a:r>
            <a:r>
              <a:rPr lang="ko-KR" altLang="en-US" dirty="0"/>
              <a:t>가 아닌</a:t>
            </a:r>
            <a:r>
              <a:rPr lang="en-US" altLang="ko-KR" dirty="0"/>
              <a:t>, </a:t>
            </a:r>
            <a:r>
              <a:rPr lang="ko-KR" altLang="en-US" dirty="0"/>
              <a:t>일반적인 언어 표현력을 확인하기 </a:t>
            </a:r>
            <a:r>
              <a:rPr lang="ko-KR" altLang="en-US" dirty="0" err="1"/>
              <a:t>위함임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유추 문제 평과 결과 </a:t>
            </a:r>
            <a:r>
              <a:rPr lang="en-US" altLang="ko-KR" dirty="0"/>
              <a:t>: 1.</a:t>
            </a:r>
            <a:r>
              <a:rPr lang="ko-KR" altLang="en-US" dirty="0"/>
              <a:t>데이터는 항상 많은 것이 좋음</a:t>
            </a:r>
            <a:r>
              <a:rPr lang="en-US" altLang="ko-KR" dirty="0"/>
              <a:t>. 2.</a:t>
            </a:r>
            <a:r>
              <a:rPr lang="ko-KR" altLang="en-US" dirty="0"/>
              <a:t>벡터의 차원은 너무 커지면 성능이 오히려 떨어짐</a:t>
            </a:r>
            <a:r>
              <a:rPr lang="en-US" altLang="ko-KR" dirty="0"/>
              <a:t>. 3.</a:t>
            </a:r>
            <a:r>
              <a:rPr lang="ko-KR" altLang="en-US" dirty="0"/>
              <a:t>모델에 따라 정확도가 다르므로</a:t>
            </a:r>
            <a:r>
              <a:rPr lang="en-US" altLang="ko-KR" dirty="0"/>
              <a:t>, </a:t>
            </a:r>
            <a:r>
              <a:rPr lang="ko-KR" altLang="en-US" dirty="0"/>
              <a:t>말뭉치에 따라 적합한 모델을 써야함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26873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62641760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62641760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"/>
              <a:buNone/>
            </a:pPr>
            <a:endParaRPr sz="1200" b="1" i="1" dirty="0">
              <a:solidFill>
                <a:srgbClr val="595959"/>
              </a:solidFill>
              <a:latin typeface="Noto Sans" panose="020B0502040504020204" pitchFamily="34" charset="0"/>
              <a:ea typeface="Noto Sans" panose="020B0502040504020204" pitchFamily="34" charset="0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마지막 </a:t>
            </a:r>
            <a:r>
              <a:rPr lang="en-US" altLang="ko-KR" b="1" dirty="0"/>
              <a:t>5</a:t>
            </a:r>
            <a:r>
              <a:rPr lang="ko-KR" altLang="en-US" b="1" dirty="0"/>
              <a:t>챕터는 </a:t>
            </a:r>
            <a:r>
              <a:rPr lang="en-US" altLang="ko-KR" b="1" dirty="0"/>
              <a:t>RNN</a:t>
            </a:r>
            <a:r>
              <a:rPr lang="ko-KR" altLang="en-US" b="1" dirty="0"/>
              <a:t>에 대한 내용입니다</a:t>
            </a:r>
            <a:r>
              <a:rPr lang="en-US" altLang="ko-KR" b="1" dirty="0"/>
              <a:t>.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1835261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ko-KR" altLang="en-US" b="1" dirty="0"/>
              <a:t>문장에서 단어의 순서</a:t>
            </a:r>
            <a:r>
              <a:rPr lang="en-US" altLang="ko-KR" b="1" dirty="0"/>
              <a:t>, </a:t>
            </a:r>
            <a:r>
              <a:rPr lang="ko-KR" altLang="en-US" b="1" dirty="0"/>
              <a:t>즉 어순은 중요합니다</a:t>
            </a:r>
            <a:r>
              <a:rPr lang="en-US" altLang="ko-KR" b="1" dirty="0"/>
              <a:t>. </a:t>
            </a:r>
            <a:r>
              <a:rPr lang="ko-KR" altLang="en-US" b="1" dirty="0"/>
              <a:t>그렇기 때문에 언어 모델에서는 단어 시퀀스에 대해 각 자리의 단어가 무엇이 나올지에 대해 확률을 부여합니다</a:t>
            </a:r>
            <a:r>
              <a:rPr lang="en-US" altLang="ko-KR" b="1" dirty="0"/>
              <a:t>. </a:t>
            </a:r>
          </a:p>
          <a:p>
            <a:pPr marL="158750" indent="0">
              <a:buNone/>
            </a:pPr>
            <a:r>
              <a:rPr lang="ko-KR" altLang="en-US" b="1" dirty="0"/>
              <a:t>이 점을 고려한다면 </a:t>
            </a:r>
            <a:r>
              <a:rPr lang="en-US" altLang="ko-KR" b="1" dirty="0" err="1"/>
              <a:t>CBoW</a:t>
            </a:r>
            <a:r>
              <a:rPr lang="ko-KR" altLang="en-US" b="1" dirty="0"/>
              <a:t>모델은 언어 모델로 부적합하다고 볼 수 있습니다</a:t>
            </a:r>
            <a:r>
              <a:rPr lang="en-US" altLang="ko-KR" b="1" dirty="0"/>
              <a:t>.</a:t>
            </a:r>
          </a:p>
          <a:p>
            <a:pPr marL="158750" indent="0">
              <a:buNone/>
            </a:pPr>
            <a:r>
              <a:rPr lang="en-US" altLang="ko-KR" b="1" dirty="0" err="1"/>
              <a:t>CBoW</a:t>
            </a:r>
            <a:r>
              <a:rPr lang="ko-KR" altLang="en-US" b="1" dirty="0"/>
              <a:t>의 경우 맥락과 가중치 곱의 평균을 은닉층의 입력으로 받기 때문에 단어 순서가 무시됩니다</a:t>
            </a:r>
            <a:r>
              <a:rPr lang="en-US" altLang="ko-KR" b="1" dirty="0"/>
              <a:t>. </a:t>
            </a:r>
          </a:p>
          <a:p>
            <a:pPr marL="158750" indent="0">
              <a:buNone/>
            </a:pPr>
            <a:r>
              <a:rPr lang="ko-KR" altLang="en-US" b="1" dirty="0"/>
              <a:t>이를 보완하기 위해 입력층과 가중치의 곱을 </a:t>
            </a:r>
            <a:r>
              <a:rPr lang="en-US" altLang="ko-KR" b="1" dirty="0" err="1"/>
              <a:t>concat</a:t>
            </a:r>
            <a:r>
              <a:rPr lang="ko-KR" altLang="en-US" b="1" dirty="0"/>
              <a:t>하게 되면 단어 순서를 고려할 수 있지만</a:t>
            </a:r>
            <a:r>
              <a:rPr lang="en-US" altLang="ko-KR" b="1" dirty="0"/>
              <a:t>, </a:t>
            </a:r>
          </a:p>
          <a:p>
            <a:pPr marL="158750" indent="0">
              <a:buNone/>
            </a:pPr>
            <a:r>
              <a:rPr lang="en-US" altLang="ko-KR" b="1" dirty="0"/>
              <a:t>window size, </a:t>
            </a:r>
            <a:r>
              <a:rPr lang="ko-KR" altLang="en-US" b="1" dirty="0"/>
              <a:t>고려하는 문맥 개수가 커질 수록 매개변수가 증가하는 문제점이 있습니다</a:t>
            </a:r>
            <a:r>
              <a:rPr lang="en-US" altLang="ko-KR" b="1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CBoW</a:t>
            </a:r>
            <a:r>
              <a:rPr lang="ko-KR" altLang="en-US" b="1" dirty="0"/>
              <a:t>의 은닉층의 입력은 가중합의 평균값이므로 </a:t>
            </a:r>
            <a:r>
              <a:rPr lang="ko-KR" altLang="en-US" dirty="0"/>
              <a:t>단어의 순서가 무시됨</a:t>
            </a:r>
            <a:r>
              <a:rPr lang="en-US" altLang="ko-KR" dirty="0"/>
              <a:t>. </a:t>
            </a:r>
            <a:r>
              <a:rPr lang="ko-KR" altLang="en-US" dirty="0"/>
              <a:t>문장은 단어 순서가 중요하기 때문에 바람직하지 않음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Concat</a:t>
            </a:r>
            <a:r>
              <a:rPr lang="ko-KR" altLang="en-US" dirty="0"/>
              <a:t>을 통해 단어순서를 고려한 </a:t>
            </a:r>
            <a:r>
              <a:rPr lang="en-US" altLang="ko-KR" dirty="0" err="1"/>
              <a:t>CBoW</a:t>
            </a:r>
            <a:r>
              <a:rPr lang="ko-KR" altLang="en-US" dirty="0"/>
              <a:t>를 떠올릴 수 있지만</a:t>
            </a:r>
            <a:r>
              <a:rPr lang="en-US" altLang="ko-KR" dirty="0"/>
              <a:t>, contexts</a:t>
            </a:r>
            <a:r>
              <a:rPr lang="ko-KR" altLang="en-US" dirty="0"/>
              <a:t>의 크기에 비례해 가중치 매개변수도 커지기 때문에 바람직하지 않음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25517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ko-KR" altLang="en-US" b="1" dirty="0"/>
              <a:t>언어 모델인 </a:t>
            </a:r>
            <a:r>
              <a:rPr lang="en-US" altLang="ko-KR" b="1" dirty="0"/>
              <a:t>RNN</a:t>
            </a:r>
            <a:r>
              <a:rPr lang="ko-KR" altLang="en-US" b="1" dirty="0"/>
              <a:t>입니다</a:t>
            </a:r>
            <a:r>
              <a:rPr lang="en-US" altLang="ko-KR" b="1" dirty="0"/>
              <a:t>. RNN</a:t>
            </a:r>
            <a:r>
              <a:rPr lang="ko-KR" altLang="en-US" b="1" dirty="0"/>
              <a:t>은 기본적으로 계층의 출력이 다음 계층의 입력과 다음 시각의 입력으로 분기합니다</a:t>
            </a:r>
            <a:r>
              <a:rPr lang="en-US" altLang="ko-KR" b="1" dirty="0"/>
              <a:t>.</a:t>
            </a:r>
          </a:p>
          <a:p>
            <a:pPr marL="158750" indent="0">
              <a:buNone/>
            </a:pPr>
            <a:r>
              <a:rPr lang="ko-KR" altLang="en-US" b="1" dirty="0"/>
              <a:t>해당 그림은 하나의 </a:t>
            </a:r>
            <a:r>
              <a:rPr lang="en-US" altLang="ko-KR" b="1" dirty="0"/>
              <a:t>RNN </a:t>
            </a:r>
            <a:r>
              <a:rPr lang="ko-KR" altLang="en-US" b="1" dirty="0"/>
              <a:t>계층을 오른쪽 방향으로 펼친 모습입니다</a:t>
            </a:r>
            <a:r>
              <a:rPr lang="en-US" altLang="ko-KR" b="1" dirty="0"/>
              <a:t>.</a:t>
            </a:r>
          </a:p>
          <a:p>
            <a:pPr marL="158750" indent="0">
              <a:buNone/>
            </a:pPr>
            <a:r>
              <a:rPr lang="ko-KR" altLang="en-US" b="1" dirty="0"/>
              <a:t>이전 시각의 </a:t>
            </a:r>
            <a:r>
              <a:rPr lang="en-US" altLang="ko-KR" b="1" dirty="0"/>
              <a:t>h</a:t>
            </a:r>
            <a:r>
              <a:rPr lang="ko-KR" altLang="en-US" b="1" dirty="0"/>
              <a:t>와 가중치 </a:t>
            </a:r>
            <a:r>
              <a:rPr lang="en-US" altLang="ko-KR" b="1" dirty="0" err="1"/>
              <a:t>Wh</a:t>
            </a:r>
            <a:r>
              <a:rPr lang="ko-KR" altLang="en-US" b="1" dirty="0"/>
              <a:t>의 곱</a:t>
            </a:r>
            <a:r>
              <a:rPr lang="en-US" altLang="ko-KR" b="1" dirty="0"/>
              <a:t>, </a:t>
            </a:r>
            <a:r>
              <a:rPr lang="ko-KR" altLang="en-US" b="1" dirty="0"/>
              <a:t>현재 시각의 입력 </a:t>
            </a:r>
            <a:r>
              <a:rPr lang="en-US" altLang="ko-KR" b="1" dirty="0" err="1"/>
              <a:t>xt</a:t>
            </a:r>
            <a:r>
              <a:rPr lang="ko-KR" altLang="en-US" b="1" dirty="0"/>
              <a:t>와 </a:t>
            </a:r>
            <a:r>
              <a:rPr lang="en-US" altLang="ko-KR" b="1" dirty="0" err="1"/>
              <a:t>Wx</a:t>
            </a:r>
            <a:r>
              <a:rPr lang="ko-KR" altLang="en-US" b="1" dirty="0"/>
              <a:t>의 곱</a:t>
            </a:r>
            <a:r>
              <a:rPr lang="en-US" altLang="ko-KR" b="1" dirty="0"/>
              <a:t>, </a:t>
            </a:r>
            <a:r>
              <a:rPr lang="ko-KR" altLang="en-US" b="1" dirty="0"/>
              <a:t>편향을 더한 값에 </a:t>
            </a:r>
            <a:r>
              <a:rPr lang="ko-KR" altLang="en-US" b="1" dirty="0" err="1"/>
              <a:t>하이퍼볼릭탄젠트</a:t>
            </a:r>
            <a:r>
              <a:rPr lang="ko-KR" altLang="en-US" b="1" dirty="0"/>
              <a:t> 함수를 사용한 것이 현재 시각의 은닉 상태 벡터 </a:t>
            </a:r>
            <a:r>
              <a:rPr lang="en-US" altLang="ko-KR" b="1" dirty="0" err="1"/>
              <a:t>ht</a:t>
            </a:r>
            <a:r>
              <a:rPr lang="ko-KR" altLang="en-US" b="1" dirty="0"/>
              <a:t>가 됩니다</a:t>
            </a:r>
            <a:r>
              <a:rPr lang="en-US" altLang="ko-KR" b="1" dirty="0"/>
              <a:t>.</a:t>
            </a:r>
          </a:p>
          <a:p>
            <a:pPr marL="158750" indent="0">
              <a:buNone/>
            </a:pPr>
            <a:r>
              <a:rPr lang="ko-KR" altLang="en-US" b="1" dirty="0" err="1"/>
              <a:t>하이퍼볼릭탄젠트</a:t>
            </a:r>
            <a:r>
              <a:rPr lang="ko-KR" altLang="en-US" b="1" dirty="0"/>
              <a:t> 함수는 </a:t>
            </a:r>
            <a:r>
              <a:rPr lang="en-US" altLang="ko-KR" b="1" dirty="0"/>
              <a:t>sigmoid</a:t>
            </a:r>
            <a:r>
              <a:rPr lang="ko-KR" altLang="en-US" b="1" dirty="0"/>
              <a:t>과 비교하여 </a:t>
            </a:r>
            <a:r>
              <a:rPr lang="ko-KR" altLang="en-US" b="1" dirty="0" err="1"/>
              <a:t>출력값이</a:t>
            </a:r>
            <a:r>
              <a:rPr lang="ko-KR" altLang="en-US" b="1" dirty="0"/>
              <a:t> </a:t>
            </a:r>
            <a:r>
              <a:rPr lang="en-US" altLang="ko-KR" b="1" dirty="0"/>
              <a:t>[-1,1] </a:t>
            </a:r>
            <a:r>
              <a:rPr lang="ko-KR" altLang="en-US" b="1" dirty="0"/>
              <a:t>사이로 보다 풍부한 표현력을 갖고 있으며</a:t>
            </a:r>
            <a:r>
              <a:rPr lang="en-US" altLang="ko-KR" b="1" dirty="0"/>
              <a:t>, </a:t>
            </a:r>
            <a:r>
              <a:rPr lang="ko-KR" altLang="en-US" b="1" dirty="0"/>
              <a:t>기울기 소실의 문제 또한 </a:t>
            </a:r>
            <a:r>
              <a:rPr lang="en-US" altLang="ko-KR" b="1" dirty="0"/>
              <a:t>sigmoid</a:t>
            </a:r>
            <a:r>
              <a:rPr lang="ko-KR" altLang="en-US" b="1" dirty="0"/>
              <a:t>보다 비교적 낫습니다</a:t>
            </a:r>
            <a:r>
              <a:rPr lang="en-US" altLang="ko-KR" b="1" dirty="0"/>
              <a:t>.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하이퍼볼릭탄젠트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값이 </a:t>
            </a:r>
            <a:r>
              <a:rPr lang="en-US" altLang="ko-KR" dirty="0"/>
              <a:t>-1~1 </a:t>
            </a:r>
            <a:r>
              <a:rPr lang="ko-KR" altLang="en-US" dirty="0"/>
              <a:t>사이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시그모이드보다</a:t>
            </a:r>
            <a:r>
              <a:rPr lang="ko-KR" altLang="en-US" dirty="0"/>
              <a:t> 기울기 소실 가능성이 </a:t>
            </a:r>
            <a:r>
              <a:rPr lang="ko-KR" altLang="en-US" dirty="0" err="1"/>
              <a:t>줄어듬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시그모이드보다</a:t>
            </a:r>
            <a:r>
              <a:rPr lang="ko-KR" altLang="en-US" dirty="0"/>
              <a:t> 범위가 넓어 더 풍부한 표현이 가능하다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현재</a:t>
            </a:r>
            <a:r>
              <a:rPr lang="en-US" altLang="ko-KR" b="1" dirty="0"/>
              <a:t>/</a:t>
            </a:r>
            <a:r>
              <a:rPr lang="ko-KR" altLang="en-US" b="1" dirty="0"/>
              <a:t>이전</a:t>
            </a:r>
            <a:r>
              <a:rPr lang="en-US" altLang="ko-KR" b="1" dirty="0"/>
              <a:t>/</a:t>
            </a:r>
            <a:r>
              <a:rPr lang="ko-KR" altLang="en-US" b="1" dirty="0"/>
              <a:t>다음계층</a:t>
            </a:r>
            <a:r>
              <a:rPr lang="en-US" altLang="ko-KR" dirty="0"/>
              <a:t>	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17910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US" altLang="ko-KR" b="1" dirty="0"/>
              <a:t>BPTT</a:t>
            </a:r>
            <a:r>
              <a:rPr lang="ko-KR" altLang="en-US" b="1" dirty="0"/>
              <a:t>는 </a:t>
            </a:r>
            <a:r>
              <a:rPr lang="en-US" altLang="ko-KR" b="1" dirty="0"/>
              <a:t>RNN</a:t>
            </a:r>
            <a:r>
              <a:rPr lang="ko-KR" altLang="en-US" b="1" dirty="0"/>
              <a:t>에서의 </a:t>
            </a:r>
            <a:r>
              <a:rPr lang="ko-KR" altLang="en-US" b="1" dirty="0" err="1"/>
              <a:t>오차역전파법입니다</a:t>
            </a:r>
            <a:r>
              <a:rPr lang="en-US" altLang="ko-KR" b="1" dirty="0"/>
              <a:t>. </a:t>
            </a:r>
          </a:p>
          <a:p>
            <a:pPr marL="158750" indent="0">
              <a:buNone/>
            </a:pPr>
            <a:r>
              <a:rPr lang="en-US" altLang="ko-KR" b="1" dirty="0"/>
              <a:t>RNN</a:t>
            </a:r>
            <a:r>
              <a:rPr lang="ko-KR" altLang="en-US" b="1" dirty="0"/>
              <a:t>의 특성상 큰 시계열 데이터를 처리할 시</a:t>
            </a:r>
            <a:r>
              <a:rPr lang="en-US" altLang="ko-KR" b="1" dirty="0"/>
              <a:t>, tanh</a:t>
            </a:r>
            <a:r>
              <a:rPr lang="ko-KR" altLang="en-US" b="1" dirty="0"/>
              <a:t>함수의 기울기 소실의 문제</a:t>
            </a:r>
            <a:r>
              <a:rPr lang="en-US" altLang="ko-KR" b="1" dirty="0"/>
              <a:t>, </a:t>
            </a:r>
            <a:r>
              <a:rPr lang="ko-KR" altLang="en-US" b="1" dirty="0"/>
              <a:t>가중치 </a:t>
            </a:r>
            <a:r>
              <a:rPr lang="en-US" altLang="ko-KR" b="1" dirty="0"/>
              <a:t>W</a:t>
            </a:r>
            <a:r>
              <a:rPr lang="ko-KR" altLang="en-US" b="1" dirty="0"/>
              <a:t>의 반복적인 곱으로 인해 기울기 소실 또는 폭발의 문제가 있습니다</a:t>
            </a:r>
            <a:r>
              <a:rPr lang="en-US" altLang="ko-KR" b="1" dirty="0"/>
              <a:t>.</a:t>
            </a:r>
          </a:p>
          <a:p>
            <a:pPr marL="158750" indent="0">
              <a:buNone/>
            </a:pPr>
            <a:r>
              <a:rPr lang="ko-KR" altLang="en-US" b="1" dirty="0"/>
              <a:t>따라서 </a:t>
            </a:r>
            <a:r>
              <a:rPr lang="en-US" altLang="ko-KR" b="1" dirty="0"/>
              <a:t>Truncated BPTT</a:t>
            </a:r>
            <a:r>
              <a:rPr lang="ko-KR" altLang="en-US" b="1" dirty="0"/>
              <a:t>를 통해 역전파를 수행하여 해결합니다</a:t>
            </a:r>
            <a:r>
              <a:rPr lang="en-US" altLang="ko-KR" b="1" dirty="0"/>
              <a:t>.</a:t>
            </a:r>
          </a:p>
          <a:p>
            <a:pPr marL="158750" indent="0">
              <a:buNone/>
            </a:pPr>
            <a:r>
              <a:rPr lang="ko-KR" altLang="en-US" b="1" dirty="0"/>
              <a:t>시계열 데이터를 블록 단위로 나눠 역전파의 연결을 잘라내는데</a:t>
            </a:r>
            <a:r>
              <a:rPr lang="en-US" altLang="ko-KR" b="1" dirty="0"/>
              <a:t>, </a:t>
            </a:r>
            <a:r>
              <a:rPr lang="ko-KR" altLang="en-US" b="1" dirty="0"/>
              <a:t>이때 순전파의 입력은 그대로 유지합니다</a:t>
            </a:r>
            <a:r>
              <a:rPr lang="en-US" altLang="ko-KR" b="1" dirty="0"/>
              <a:t>.</a:t>
            </a:r>
          </a:p>
          <a:p>
            <a:pPr marL="158750" indent="0">
              <a:buNone/>
            </a:pPr>
            <a:endParaRPr lang="en-US" altLang="ko-KR" dirty="0"/>
          </a:p>
          <a:p>
            <a:pPr marL="158750" indent="0">
              <a:buNone/>
            </a:pPr>
            <a:r>
              <a:rPr lang="ko-KR" altLang="en-US" b="1" dirty="0"/>
              <a:t>예상 질문</a:t>
            </a:r>
            <a:r>
              <a:rPr lang="en-US" altLang="ko-KR" b="0" dirty="0"/>
              <a:t>: </a:t>
            </a:r>
          </a:p>
          <a:p>
            <a:pPr marL="158750" indent="0">
              <a:buNone/>
            </a:pPr>
            <a:r>
              <a:rPr lang="en-US" altLang="ko-KR" b="0" dirty="0"/>
              <a:t>Q. BPTT</a:t>
            </a:r>
            <a:r>
              <a:rPr lang="ko-KR" altLang="en-US" b="0" dirty="0"/>
              <a:t>에서 왜 기울기가 불안정해지는가</a:t>
            </a:r>
            <a:r>
              <a:rPr lang="en-US" altLang="ko-KR" b="0" dirty="0"/>
              <a:t>?</a:t>
            </a:r>
          </a:p>
          <a:p>
            <a:pPr marL="158750" indent="0">
              <a:buNone/>
            </a:pPr>
            <a:r>
              <a:rPr lang="en-US" altLang="ko-KR" b="0" dirty="0"/>
              <a:t>A. tanh</a:t>
            </a:r>
            <a:r>
              <a:rPr lang="ko-KR" altLang="en-US" b="0" dirty="0"/>
              <a:t>함수의 기울기 소실의 문제</a:t>
            </a:r>
            <a:r>
              <a:rPr lang="en-US" altLang="ko-KR" b="0" dirty="0"/>
              <a:t>, </a:t>
            </a:r>
            <a:r>
              <a:rPr lang="ko-KR" altLang="en-US" b="0" dirty="0"/>
              <a:t>가중치 </a:t>
            </a:r>
            <a:r>
              <a:rPr lang="en-US" altLang="ko-KR" b="0" dirty="0"/>
              <a:t>W</a:t>
            </a:r>
            <a:r>
              <a:rPr lang="ko-KR" altLang="en-US" b="0" dirty="0"/>
              <a:t>의 반복적인 곱으로 인해 기울기 소실 또는 폭발의 문제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34934925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US" altLang="ko-KR" b="1" dirty="0"/>
              <a:t>Truncated BPTT</a:t>
            </a:r>
            <a:r>
              <a:rPr lang="ko-KR" altLang="en-US" b="1" dirty="0"/>
              <a:t>의 미니배치 학습은</a:t>
            </a:r>
            <a:r>
              <a:rPr lang="en-US" altLang="ko-KR" b="1" dirty="0"/>
              <a:t>, </a:t>
            </a:r>
            <a:r>
              <a:rPr lang="ko-KR" altLang="en-US" b="1" dirty="0"/>
              <a:t>배치 사이즈에 맞게 </a:t>
            </a:r>
            <a:r>
              <a:rPr lang="en-US" altLang="ko-KR" b="1" dirty="0"/>
              <a:t>offset</a:t>
            </a:r>
            <a:r>
              <a:rPr lang="ko-KR" altLang="en-US" b="1" dirty="0"/>
              <a:t>을 수행합니다</a:t>
            </a:r>
            <a:r>
              <a:rPr lang="en-US" altLang="ko-KR" b="1" dirty="0"/>
              <a:t>.</a:t>
            </a:r>
          </a:p>
          <a:p>
            <a:pPr marL="158750" indent="0">
              <a:buNone/>
            </a:pPr>
            <a:r>
              <a:rPr lang="ko-KR" altLang="en-US" b="1" dirty="0"/>
              <a:t>오른쪽의 예를 보면</a:t>
            </a:r>
            <a:r>
              <a:rPr lang="en-US" altLang="ko-KR" b="1" dirty="0"/>
              <a:t>, </a:t>
            </a:r>
            <a:r>
              <a:rPr lang="ko-KR" altLang="en-US" b="1" dirty="0" err="1"/>
              <a:t>비니배치</a:t>
            </a:r>
            <a:r>
              <a:rPr lang="ko-KR" altLang="en-US" b="1" dirty="0"/>
              <a:t> 수가 </a:t>
            </a:r>
            <a:r>
              <a:rPr lang="en-US" altLang="ko-KR" b="1" dirty="0"/>
              <a:t>2</a:t>
            </a:r>
            <a:r>
              <a:rPr lang="ko-KR" altLang="en-US" b="1" dirty="0"/>
              <a:t>이고 길이가 </a:t>
            </a:r>
            <a:r>
              <a:rPr lang="en-US" altLang="ko-KR" b="1" dirty="0"/>
              <a:t>1000</a:t>
            </a:r>
            <a:r>
              <a:rPr lang="ko-KR" altLang="en-US" b="1" dirty="0"/>
              <a:t>개인 데이터일 때 학습 처리 순서입니다</a:t>
            </a:r>
            <a:r>
              <a:rPr lang="en-US" altLang="ko-KR" b="1" dirty="0"/>
              <a:t>.</a:t>
            </a:r>
          </a:p>
          <a:p>
            <a:pPr marL="158750" indent="0">
              <a:buNone/>
            </a:pPr>
            <a:r>
              <a:rPr lang="ko-KR" altLang="en-US" b="1" dirty="0"/>
              <a:t>두번째 미니배치 원소를 보시면 </a:t>
            </a:r>
            <a:r>
              <a:rPr lang="en-US" altLang="ko-KR" b="1" dirty="0"/>
              <a:t>500</a:t>
            </a:r>
            <a:r>
              <a:rPr lang="ko-KR" altLang="en-US" b="1" dirty="0"/>
              <a:t>으로 </a:t>
            </a:r>
            <a:r>
              <a:rPr lang="en-US" altLang="ko-KR" b="1" dirty="0"/>
              <a:t>offset</a:t>
            </a:r>
            <a:r>
              <a:rPr lang="ko-KR" altLang="en-US" b="1" dirty="0"/>
              <a:t>후 학습하는 것을 볼 수 있습니다</a:t>
            </a:r>
            <a:r>
              <a:rPr lang="en-US" altLang="ko-KR" b="1" dirty="0"/>
              <a:t>.</a:t>
            </a:r>
          </a:p>
          <a:p>
            <a:pPr marL="158750" indent="0">
              <a:buNone/>
            </a:pPr>
            <a:r>
              <a:rPr lang="ko-KR" altLang="en-US" b="1" dirty="0"/>
              <a:t>데이터를 순서대로 입력하다 끝에 도달하면 다시 처음부터 입력하도록 합니다</a:t>
            </a:r>
            <a:r>
              <a:rPr lang="en-US" altLang="ko-KR" b="1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데이터의 순차적 입력이 중요한 </a:t>
            </a:r>
            <a:r>
              <a:rPr lang="en-US" altLang="ko-KR" dirty="0"/>
              <a:t>RNN</a:t>
            </a:r>
            <a:r>
              <a:rPr lang="ko-KR" altLang="en-US" dirty="0"/>
              <a:t>에서 미니배치를 사용하여 병렬로 </a:t>
            </a:r>
            <a:r>
              <a:rPr lang="ko-KR" altLang="en-US" dirty="0" err="1"/>
              <a:t>계산시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/>
              <a:t>현재 예시에서 </a:t>
            </a:r>
            <a:r>
              <a:rPr lang="en-US" altLang="ko-KR" dirty="0"/>
              <a:t>500</a:t>
            </a:r>
            <a:r>
              <a:rPr lang="ko-KR" altLang="en-US" dirty="0"/>
              <a:t>만큼 </a:t>
            </a:r>
            <a:r>
              <a:rPr lang="en-US" altLang="ko-KR" dirty="0"/>
              <a:t>offset</a:t>
            </a:r>
            <a:r>
              <a:rPr lang="ko-KR" altLang="en-US" dirty="0"/>
              <a:t>한 시각의 첫 처리는 이전 은닉 상태 벡터</a:t>
            </a:r>
            <a:r>
              <a:rPr lang="en-US" altLang="ko-KR" dirty="0"/>
              <a:t>(h499)</a:t>
            </a:r>
            <a:r>
              <a:rPr lang="ko-KR" altLang="en-US" dirty="0"/>
              <a:t>를 받지 못한 상태에서 계산이 진행되는데</a:t>
            </a:r>
            <a:r>
              <a:rPr lang="en-US" altLang="ko-KR" dirty="0"/>
              <a:t>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이게 </a:t>
            </a:r>
            <a:r>
              <a:rPr lang="ko-KR" altLang="en-US" dirty="0" err="1"/>
              <a:t>상관없는건지</a:t>
            </a:r>
            <a:r>
              <a:rPr lang="en-US" altLang="ko-KR" dirty="0"/>
              <a:t>? -&gt; </a:t>
            </a:r>
            <a:r>
              <a:rPr lang="ko-KR" altLang="en-US" dirty="0"/>
              <a:t>감안하고 </a:t>
            </a:r>
            <a:r>
              <a:rPr lang="ko-KR" altLang="en-US" dirty="0" err="1"/>
              <a:t>쓰는거임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09412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RNNLM</a:t>
            </a:r>
            <a:r>
              <a:rPr lang="ko-KR" altLang="en-US" b="1" dirty="0"/>
              <a:t>은 </a:t>
            </a:r>
            <a:r>
              <a:rPr lang="en-US" altLang="ko-KR" b="1" dirty="0"/>
              <a:t>RNN</a:t>
            </a:r>
            <a:r>
              <a:rPr lang="ko-KR" altLang="en-US" b="1" dirty="0"/>
              <a:t>계층이 있는 언어 모델입니다</a:t>
            </a:r>
            <a:r>
              <a:rPr lang="en-US" altLang="ko-KR" b="1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앞에서 보았듯이</a:t>
            </a:r>
            <a:r>
              <a:rPr lang="en-US" altLang="ko-KR" b="1" dirty="0"/>
              <a:t>, RNN</a:t>
            </a:r>
            <a:r>
              <a:rPr lang="ko-KR" altLang="en-US" b="1" dirty="0"/>
              <a:t>계층은 과거 정보를 다음 시각에 활용하게 됩니다</a:t>
            </a:r>
            <a:r>
              <a:rPr lang="en-US" altLang="ko-KR" b="1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모든 시각의 손실합의 평균이 최종 손실이 됩니다</a:t>
            </a:r>
            <a:r>
              <a:rPr lang="en-US" altLang="ko-KR" b="1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그림의 예에서는 논리적으로 </a:t>
            </a:r>
            <a:r>
              <a:rPr lang="en-US" altLang="ko-KR" dirty="0"/>
              <a:t>N</a:t>
            </a:r>
            <a:r>
              <a:rPr lang="ko-KR" altLang="en-US" dirty="0"/>
              <a:t>개의 시각이 있다면 각 계층도 </a:t>
            </a:r>
            <a:r>
              <a:rPr lang="en-US" altLang="ko-KR" dirty="0"/>
              <a:t>N</a:t>
            </a:r>
            <a:r>
              <a:rPr lang="ko-KR" altLang="en-US" dirty="0"/>
              <a:t>개가 있는 것이 됨</a:t>
            </a:r>
            <a:r>
              <a:rPr lang="en-US" altLang="ko-KR" dirty="0"/>
              <a:t>. </a:t>
            </a:r>
            <a:r>
              <a:rPr lang="ko-KR" altLang="en-US" dirty="0"/>
              <a:t>물리적으로는 하나의 계층을 공유하여 재사용할 수 있음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02935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ko-KR" altLang="en-US" b="1" dirty="0" err="1"/>
              <a:t>퍼플렉서티는</a:t>
            </a:r>
            <a:r>
              <a:rPr lang="ko-KR" altLang="en-US" b="1" dirty="0"/>
              <a:t> 언어 모델의 예측 성능을 평가하는 척도로 자주 이용됩니다</a:t>
            </a:r>
            <a:r>
              <a:rPr lang="en-US" altLang="ko-KR" b="1" dirty="0"/>
              <a:t>. </a:t>
            </a:r>
          </a:p>
          <a:p>
            <a:pPr marL="158750" indent="0">
              <a:buNone/>
            </a:pPr>
            <a:r>
              <a:rPr lang="ko-KR" altLang="en-US" b="1" dirty="0" err="1"/>
              <a:t>퍼플렉서티는</a:t>
            </a:r>
            <a:r>
              <a:rPr lang="ko-KR" altLang="en-US" b="1" dirty="0"/>
              <a:t> 확률의 역수이며 분기 수를 의미합니다</a:t>
            </a:r>
            <a:r>
              <a:rPr lang="en-US" altLang="ko-KR" b="1" dirty="0"/>
              <a:t>. </a:t>
            </a:r>
          </a:p>
          <a:p>
            <a:pPr marL="158750" indent="0">
              <a:buNone/>
            </a:pPr>
            <a:r>
              <a:rPr lang="ko-KR" altLang="en-US" b="1" dirty="0"/>
              <a:t>예를 들어 </a:t>
            </a:r>
            <a:r>
              <a:rPr lang="ko-KR" altLang="en-US" b="1" dirty="0" err="1"/>
              <a:t>퍼플렉서티</a:t>
            </a:r>
            <a:r>
              <a:rPr lang="ko-KR" altLang="en-US" b="1" dirty="0"/>
              <a:t> 값이 </a:t>
            </a:r>
            <a:r>
              <a:rPr lang="en-US" altLang="ko-KR" b="1" dirty="0"/>
              <a:t>2</a:t>
            </a:r>
            <a:r>
              <a:rPr lang="ko-KR" altLang="en-US" b="1" dirty="0"/>
              <a:t>라면</a:t>
            </a:r>
            <a:r>
              <a:rPr lang="en-US" altLang="ko-KR" b="1" dirty="0"/>
              <a:t>, </a:t>
            </a:r>
            <a:r>
              <a:rPr lang="ko-KR" altLang="en-US" b="1" dirty="0"/>
              <a:t>다음에 출현할 수 있는 단어 후보가 </a:t>
            </a:r>
            <a:r>
              <a:rPr lang="en-US" altLang="ko-KR" b="1" dirty="0"/>
              <a:t>2</a:t>
            </a:r>
            <a:r>
              <a:rPr lang="ko-KR" altLang="en-US" b="1" dirty="0"/>
              <a:t>개라는 의미입니다</a:t>
            </a:r>
            <a:r>
              <a:rPr lang="en-US" altLang="ko-KR" b="1" dirty="0"/>
              <a:t>.</a:t>
            </a:r>
          </a:p>
          <a:p>
            <a:pPr marL="158750" indent="0">
              <a:buNone/>
            </a:pPr>
            <a:r>
              <a:rPr lang="ko-KR" altLang="en-US" b="1" dirty="0"/>
              <a:t>아래 그림을 보면</a:t>
            </a:r>
            <a:r>
              <a:rPr lang="en-US" altLang="ko-KR" b="1" dirty="0"/>
              <a:t>, </a:t>
            </a:r>
            <a:r>
              <a:rPr lang="ko-KR" altLang="en-US" b="1" dirty="0"/>
              <a:t>모델 </a:t>
            </a:r>
            <a:r>
              <a:rPr lang="en-US" altLang="ko-KR" b="1" dirty="0"/>
              <a:t>1,2</a:t>
            </a:r>
            <a:r>
              <a:rPr lang="ko-KR" altLang="en-US" b="1" dirty="0"/>
              <a:t>에 단어 “</a:t>
            </a:r>
            <a:r>
              <a:rPr lang="en-US" altLang="ko-KR" b="1" dirty="0"/>
              <a:t>say”</a:t>
            </a:r>
            <a:r>
              <a:rPr lang="ko-KR" altLang="en-US" b="1" dirty="0"/>
              <a:t>의 확률을 </a:t>
            </a:r>
            <a:r>
              <a:rPr lang="ko-KR" altLang="en-US" b="1" dirty="0" err="1"/>
              <a:t>퍼플렉서티로</a:t>
            </a:r>
            <a:r>
              <a:rPr lang="ko-KR" altLang="en-US" b="1" dirty="0"/>
              <a:t> 표현한 값을 볼 수 있습니다</a:t>
            </a:r>
            <a:r>
              <a:rPr lang="en-US" altLang="ko-KR" b="1" dirty="0"/>
              <a:t>.</a:t>
            </a:r>
          </a:p>
          <a:p>
            <a:pPr marL="158750" indent="0">
              <a:buNone/>
            </a:pPr>
            <a:r>
              <a:rPr lang="ko-KR" altLang="en-US" b="1" dirty="0" err="1"/>
              <a:t>퍼플렉서티</a:t>
            </a:r>
            <a:r>
              <a:rPr lang="ko-KR" altLang="en-US" b="1" dirty="0"/>
              <a:t> 값이 작을수록 좋다는 것을 알 수 있습니다</a:t>
            </a:r>
            <a:r>
              <a:rPr lang="en-US" altLang="ko-KR" b="1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04126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>
          <a:extLst>
            <a:ext uri="{FF2B5EF4-FFF2-40B4-BE49-F238E27FC236}">
              <a16:creationId xmlns:a16="http://schemas.microsoft.com/office/drawing/2014/main" id="{E6864C8B-73BB-D1A6-732E-2945C45C4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dfce81f19_0_45:notes">
            <a:extLst>
              <a:ext uri="{FF2B5EF4-FFF2-40B4-BE49-F238E27FC236}">
                <a16:creationId xmlns:a16="http://schemas.microsoft.com/office/drawing/2014/main" id="{9FE3C3D4-338B-04F8-81B4-DF6E1144A3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dfce81f19_0_45:notes">
            <a:extLst>
              <a:ext uri="{FF2B5EF4-FFF2-40B4-BE49-F238E27FC236}">
                <a16:creationId xmlns:a16="http://schemas.microsoft.com/office/drawing/2014/main" id="{3215172F-B23B-DE11-82BC-DAEC5BBD6A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0011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ko-KR" altLang="en-US" b="1" dirty="0"/>
              <a:t>자연어 처리 분야는 컴퓨터가 일을 수행하기 때문에 컴퓨터가 자연어를 이해할 수 있도록 단어를 가공해야 합니다</a:t>
            </a:r>
            <a:r>
              <a:rPr lang="en-US" altLang="ko-KR" b="1" dirty="0"/>
              <a:t>. </a:t>
            </a:r>
          </a:p>
          <a:p>
            <a:pPr marL="158750" indent="0">
              <a:buNone/>
            </a:pPr>
            <a:r>
              <a:rPr lang="ko-KR" altLang="en-US" b="1" dirty="0"/>
              <a:t>컴퓨터에게 단어를 잘 이해시키기 위해 </a:t>
            </a:r>
            <a:r>
              <a:rPr lang="en-US" altLang="ko-KR" b="1" dirty="0"/>
              <a:t>3</a:t>
            </a:r>
            <a:r>
              <a:rPr lang="ko-KR" altLang="en-US" b="1" dirty="0"/>
              <a:t>가지 단어 표현 기법이 있는데</a:t>
            </a:r>
            <a:r>
              <a:rPr lang="en-US" altLang="ko-KR" b="1" dirty="0"/>
              <a:t>, </a:t>
            </a:r>
            <a:r>
              <a:rPr lang="ko-KR" altLang="en-US" b="1" dirty="0"/>
              <a:t>제일 먼저 시소러스를 알아보겠습니다</a:t>
            </a:r>
            <a:r>
              <a:rPr lang="en-US" altLang="ko-KR" b="1" dirty="0"/>
              <a:t>.</a:t>
            </a:r>
          </a:p>
          <a:p>
            <a:pPr marL="158750" indent="0">
              <a:buNone/>
            </a:pPr>
            <a:r>
              <a:rPr lang="ko-KR" altLang="en-US" b="1" dirty="0"/>
              <a:t>시소러스는 유의어</a:t>
            </a:r>
            <a:r>
              <a:rPr lang="en-US" altLang="ko-KR" b="1" dirty="0"/>
              <a:t>, </a:t>
            </a:r>
            <a:r>
              <a:rPr lang="ko-KR" altLang="en-US" b="1" dirty="0"/>
              <a:t>동의어 사전입니다</a:t>
            </a:r>
            <a:r>
              <a:rPr lang="en-US" altLang="ko-KR" b="1" dirty="0"/>
              <a:t>. </a:t>
            </a:r>
            <a:r>
              <a:rPr lang="ko-KR" altLang="en-US" b="1" dirty="0"/>
              <a:t>뜻이 비슷한</a:t>
            </a:r>
            <a:r>
              <a:rPr lang="en-US" altLang="ko-KR" b="1" dirty="0"/>
              <a:t>, </a:t>
            </a:r>
            <a:r>
              <a:rPr lang="ko-KR" altLang="en-US" b="1" dirty="0"/>
              <a:t>같은 단어끼리 그룹화한 것들을 말합니다</a:t>
            </a:r>
            <a:r>
              <a:rPr lang="en-US" altLang="ko-KR" b="1" dirty="0"/>
              <a:t>.</a:t>
            </a:r>
          </a:p>
          <a:p>
            <a:pPr marL="158750" indent="0">
              <a:buNone/>
            </a:pPr>
            <a:r>
              <a:rPr lang="ko-KR" altLang="en-US" b="1" dirty="0"/>
              <a:t>전체와 </a:t>
            </a:r>
            <a:r>
              <a:rPr lang="ko-KR" altLang="en-US" b="1" dirty="0" err="1"/>
              <a:t>부분같은</a:t>
            </a:r>
            <a:r>
              <a:rPr lang="ko-KR" altLang="en-US" b="1" dirty="0"/>
              <a:t> 구체적인 관계까지 정의하는 경우도 있습니다</a:t>
            </a:r>
            <a:r>
              <a:rPr lang="en-US" altLang="ko-KR" b="1" dirty="0"/>
              <a:t>.</a:t>
            </a:r>
          </a:p>
          <a:p>
            <a:pPr marL="158750" indent="0">
              <a:buNone/>
            </a:pPr>
            <a:r>
              <a:rPr lang="ko-KR" altLang="en-US" b="1" dirty="0"/>
              <a:t>시소러스의 단점은 </a:t>
            </a:r>
            <a:r>
              <a:rPr lang="ko-KR" altLang="en-US" b="1" dirty="0" err="1"/>
              <a:t>일일히</a:t>
            </a:r>
            <a:r>
              <a:rPr lang="ko-KR" altLang="en-US" b="1" dirty="0"/>
              <a:t> 그룹화하기 때문에 단어가 많을수록</a:t>
            </a:r>
            <a:r>
              <a:rPr lang="en-US" altLang="ko-KR" b="1" dirty="0"/>
              <a:t>, </a:t>
            </a:r>
            <a:r>
              <a:rPr lang="ko-KR" altLang="en-US" b="1" dirty="0"/>
              <a:t>그리고 새로운 의미의 단어가 생겨날수록 높은 인적 비용이 발생합니다</a:t>
            </a:r>
            <a:r>
              <a:rPr lang="en-US" altLang="ko-KR" b="1" dirty="0"/>
              <a:t>.</a:t>
            </a:r>
          </a:p>
          <a:p>
            <a:pPr marL="158750" indent="0">
              <a:buNone/>
            </a:pPr>
            <a:r>
              <a:rPr lang="ko-KR" altLang="en-US" b="1" dirty="0"/>
              <a:t>또한</a:t>
            </a:r>
            <a:r>
              <a:rPr lang="en-US" altLang="ko-KR" b="1" dirty="0"/>
              <a:t>, </a:t>
            </a:r>
            <a:r>
              <a:rPr lang="ko-KR" altLang="en-US" b="1" dirty="0"/>
              <a:t>유의어의 경우 그룹 내에 있는 단어들의 의미 차이를 표현할 수 없습니다</a:t>
            </a:r>
            <a:r>
              <a:rPr lang="en-US" altLang="ko-KR" b="1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자연어 처리를 위해서는 컴퓨터에게 단어의 의미를 </a:t>
            </a:r>
            <a:r>
              <a:rPr lang="ko-KR" altLang="en-US" dirty="0" err="1"/>
              <a:t>이해시켜야함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단어의 의미를 이해시키기 위해 가공을 하는데</a:t>
            </a:r>
            <a:r>
              <a:rPr lang="en-US" altLang="ko-KR" dirty="0"/>
              <a:t>, 3</a:t>
            </a:r>
            <a:r>
              <a:rPr lang="ko-KR" altLang="en-US" dirty="0"/>
              <a:t>가지 표현 기법이 등장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시소러스는 백과사전과 같은 역할을 하는데</a:t>
            </a:r>
            <a:r>
              <a:rPr lang="en-US" altLang="ko-KR" dirty="0"/>
              <a:t>, </a:t>
            </a:r>
            <a:r>
              <a:rPr lang="ko-KR" altLang="en-US" dirty="0"/>
              <a:t>유의어 사전임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단어들간의</a:t>
            </a:r>
            <a:r>
              <a:rPr lang="ko-KR" altLang="en-US" dirty="0"/>
              <a:t> 의미적으로 유사한 단어들</a:t>
            </a:r>
            <a:r>
              <a:rPr lang="en-US" altLang="ko-KR" dirty="0"/>
              <a:t>, </a:t>
            </a:r>
            <a:r>
              <a:rPr lang="ko-KR" altLang="en-US" dirty="0"/>
              <a:t>또는 동의어를 그룹으로 분류한다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NLP</a:t>
            </a:r>
            <a:r>
              <a:rPr lang="ko-KR" altLang="en-US" dirty="0"/>
              <a:t>에서는 상</a:t>
            </a:r>
            <a:r>
              <a:rPr lang="en-US" altLang="ko-KR" dirty="0"/>
              <a:t>,</a:t>
            </a:r>
            <a:r>
              <a:rPr lang="ko-KR" altLang="en-US" dirty="0"/>
              <a:t>하관계로 관계를 정의하기도 함</a:t>
            </a:r>
            <a:endParaRPr lang="en-US" altLang="ko-K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ko-KR" altLang="en-US" b="1" dirty="0"/>
              <a:t>다음으로 통계 기반 기법을 알아보기 전 몇가지 단어들에 대한 정의를 알아보겠습니다</a:t>
            </a:r>
            <a:r>
              <a:rPr lang="en-US" altLang="ko-KR" b="1" dirty="0"/>
              <a:t>.</a:t>
            </a:r>
          </a:p>
          <a:p>
            <a:pPr marL="158750" indent="0">
              <a:buNone/>
            </a:pPr>
            <a:r>
              <a:rPr lang="ko-KR" altLang="en-US" b="1" dirty="0"/>
              <a:t>먼저 말뭉치에 대한 정의입니다</a:t>
            </a:r>
            <a:r>
              <a:rPr lang="en-US" altLang="ko-KR" b="1" dirty="0"/>
              <a:t>. </a:t>
            </a:r>
          </a:p>
          <a:p>
            <a:pPr marL="158750" indent="0">
              <a:buNone/>
            </a:pPr>
            <a:r>
              <a:rPr lang="ko-KR" altLang="en-US" b="1" dirty="0"/>
              <a:t>연구</a:t>
            </a:r>
            <a:r>
              <a:rPr lang="en-US" altLang="ko-KR" b="1" dirty="0"/>
              <a:t>, </a:t>
            </a:r>
            <a:r>
              <a:rPr lang="ko-KR" altLang="en-US" b="1" dirty="0"/>
              <a:t>애플리케이션 개발 등의 목적으로 수집된 다량의 텍스트 데이터를 말뭉치라고 합니다</a:t>
            </a:r>
            <a:r>
              <a:rPr lang="en-US" altLang="ko-KR" b="1" dirty="0"/>
              <a:t>.</a:t>
            </a:r>
          </a:p>
          <a:p>
            <a:pPr marL="158750" indent="0">
              <a:buNone/>
            </a:pPr>
            <a:r>
              <a:rPr lang="ko-KR" altLang="en-US" b="1" dirty="0"/>
              <a:t>이때 맹목적으로 수집된 것이 아닌 그림과 같이 특정한 카테고리에 따라 수집된 텍스트 데이터를 말합니다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5763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ko-KR" altLang="en-US" b="1" dirty="0"/>
              <a:t>다음으로는 분포 가설입니다</a:t>
            </a:r>
            <a:r>
              <a:rPr lang="en-US" altLang="ko-KR" b="1" dirty="0"/>
              <a:t>. </a:t>
            </a:r>
            <a:r>
              <a:rPr lang="ko-KR" altLang="en-US" b="1" dirty="0"/>
              <a:t>단어의 의미는 주변 단어에 의해 형성된다는 가설입니다</a:t>
            </a:r>
            <a:r>
              <a:rPr lang="en-US" altLang="ko-KR" b="1" dirty="0"/>
              <a:t>.</a:t>
            </a:r>
          </a:p>
          <a:p>
            <a:pPr marL="158750" indent="0">
              <a:buNone/>
            </a:pPr>
            <a:r>
              <a:rPr lang="ko-KR" altLang="en-US" b="1" dirty="0"/>
              <a:t>문장을 예시로 보자면</a:t>
            </a:r>
            <a:r>
              <a:rPr lang="en-US" altLang="ko-KR" b="1" dirty="0"/>
              <a:t>, “goodbye”</a:t>
            </a:r>
            <a:r>
              <a:rPr lang="ko-KR" altLang="en-US" b="1" dirty="0"/>
              <a:t>는 주변 단어인 “</a:t>
            </a:r>
            <a:r>
              <a:rPr lang="en-US" altLang="ko-KR" b="1" dirty="0"/>
              <a:t>you”, “say”, “and”, “</a:t>
            </a:r>
            <a:r>
              <a:rPr lang="en-US" altLang="ko-KR" b="1" dirty="0" err="1"/>
              <a:t>i</a:t>
            </a:r>
            <a:r>
              <a:rPr lang="en-US" altLang="ko-KR" b="1" dirty="0"/>
              <a:t>”</a:t>
            </a:r>
            <a:r>
              <a:rPr lang="ko-KR" altLang="en-US" b="1" dirty="0"/>
              <a:t>에 의해 의미가 형성된다고 볼 수 있습니다</a:t>
            </a:r>
            <a:r>
              <a:rPr lang="en-US" altLang="ko-KR" b="1" dirty="0"/>
              <a:t>.</a:t>
            </a:r>
          </a:p>
          <a:p>
            <a:pPr marL="158750" indent="0">
              <a:buNone/>
            </a:pPr>
            <a:r>
              <a:rPr lang="ko-KR" altLang="en-US" b="1" dirty="0"/>
              <a:t>분산 표현은 분포 가설을 기초로 단어를 특정 차원의 고정 길이 밀집 벡터로 나타냅니다</a:t>
            </a:r>
            <a:r>
              <a:rPr lang="en-US" altLang="ko-KR" b="1" dirty="0"/>
              <a:t>.</a:t>
            </a:r>
          </a:p>
          <a:p>
            <a:pPr marL="158750" indent="0">
              <a:buNone/>
            </a:pPr>
            <a:r>
              <a:rPr lang="ko-KR" altLang="en-US" b="1" dirty="0"/>
              <a:t>이렇게 나타낸 분산표현을 통해 두 단어의 유사도를 구할 수 있는데요</a:t>
            </a:r>
            <a:r>
              <a:rPr lang="en-US" altLang="ko-KR" b="1" dirty="0"/>
              <a:t>, </a:t>
            </a:r>
          </a:p>
          <a:p>
            <a:pPr marL="158750" indent="0">
              <a:buNone/>
            </a:pPr>
            <a:r>
              <a:rPr lang="ko-KR" altLang="en-US" b="1" dirty="0"/>
              <a:t>코사인 유사도 계산을 통해 </a:t>
            </a:r>
            <a:r>
              <a:rPr lang="en-US" altLang="ko-KR" b="1" dirty="0"/>
              <a:t>1</a:t>
            </a:r>
            <a:r>
              <a:rPr lang="ko-KR" altLang="en-US" b="1" dirty="0"/>
              <a:t>에 가까울수록 의미가 비슷한 것이고</a:t>
            </a:r>
            <a:r>
              <a:rPr lang="en-US" altLang="ko-KR" b="1" dirty="0"/>
              <a:t>, -1</a:t>
            </a:r>
            <a:r>
              <a:rPr lang="ko-KR" altLang="en-US" b="1" dirty="0"/>
              <a:t>에 가까울수록 의미가 반대에 가까워집니다</a:t>
            </a:r>
            <a:r>
              <a:rPr lang="en-US" altLang="ko-KR" b="1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코사인 거리</a:t>
            </a:r>
            <a:r>
              <a:rPr lang="en-US" altLang="ko-KR" dirty="0"/>
              <a:t>[0,1]</a:t>
            </a:r>
            <a:r>
              <a:rPr lang="ko-KR" altLang="en-US" dirty="0"/>
              <a:t> </a:t>
            </a:r>
            <a:r>
              <a:rPr lang="en-US" altLang="ko-KR" dirty="0"/>
              <a:t>= (1 – </a:t>
            </a:r>
            <a:r>
              <a:rPr lang="ko-KR" altLang="en-US" dirty="0"/>
              <a:t>코사인 유사도</a:t>
            </a:r>
            <a:r>
              <a:rPr lang="en-US" altLang="ko-KR" dirty="0"/>
              <a:t>) , </a:t>
            </a:r>
            <a:r>
              <a:rPr lang="ko-KR" altLang="en-US" dirty="0"/>
              <a:t>각을 계산</a:t>
            </a:r>
            <a:r>
              <a:rPr lang="en-US" altLang="ko-KR" dirty="0"/>
              <a:t>.  </a:t>
            </a:r>
            <a:r>
              <a:rPr lang="ko-KR" altLang="en-US" dirty="0"/>
              <a:t>작을수록 가까움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유클리드 거리 </a:t>
            </a:r>
            <a:r>
              <a:rPr lang="en-US" altLang="ko-KR" dirty="0"/>
              <a:t>= </a:t>
            </a:r>
            <a:r>
              <a:rPr lang="ko-KR" altLang="en-US" dirty="0"/>
              <a:t>두 점 사이의 직선거리를 계산</a:t>
            </a:r>
            <a:r>
              <a:rPr lang="en-US" altLang="ko-KR" dirty="0"/>
              <a:t>. </a:t>
            </a:r>
            <a:r>
              <a:rPr lang="ko-KR" altLang="en-US" dirty="0"/>
              <a:t>작을수록 가까움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언제 코사인</a:t>
            </a:r>
            <a:r>
              <a:rPr lang="en-US" altLang="ko-KR" dirty="0"/>
              <a:t>, </a:t>
            </a:r>
            <a:r>
              <a:rPr lang="ko-KR" altLang="en-US" dirty="0"/>
              <a:t>언제 유클리드를 쓰냐</a:t>
            </a:r>
            <a:r>
              <a:rPr lang="en-US" altLang="ko-KR" dirty="0"/>
              <a:t>? Scale</a:t>
            </a:r>
            <a:r>
              <a:rPr lang="ko-KR" altLang="en-US" dirty="0"/>
              <a:t>이 커지면 코사인을 추천한다</a:t>
            </a:r>
            <a:r>
              <a:rPr lang="en-US" altLang="ko-KR" dirty="0"/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5225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ko-KR" altLang="en-US" b="1" dirty="0"/>
              <a:t>통계 기반 기법은 분포 가설을 바탕으로 단어 등장횟수의 통계를 통해 의미를 파악하는 기법입니다</a:t>
            </a:r>
            <a:r>
              <a:rPr lang="en-US" altLang="ko-KR" b="1" dirty="0"/>
              <a:t>.</a:t>
            </a:r>
          </a:p>
          <a:p>
            <a:pPr marL="158750" indent="0">
              <a:buNone/>
            </a:pPr>
            <a:r>
              <a:rPr lang="ko-KR" altLang="en-US" b="1" dirty="0"/>
              <a:t>문장을 예시로 본다면</a:t>
            </a:r>
            <a:r>
              <a:rPr lang="en-US" altLang="ko-KR" b="1" dirty="0"/>
              <a:t>, say </a:t>
            </a:r>
            <a:r>
              <a:rPr lang="ko-KR" altLang="en-US" b="1" dirty="0"/>
              <a:t>주변의 단어 등장횟수를 그림과 같이 행벡터로 표현할 수 있습니다</a:t>
            </a:r>
            <a:r>
              <a:rPr lang="en-US" altLang="ko-KR" b="1" dirty="0"/>
              <a:t>.</a:t>
            </a:r>
          </a:p>
          <a:p>
            <a:pPr marL="158750" indent="0">
              <a:buNone/>
            </a:pPr>
            <a:r>
              <a:rPr lang="ko-KR" altLang="en-US" b="1" dirty="0"/>
              <a:t>말뭉치에 있는 모든 단어에 대해 슬라이딩 윈도우를 통해 행벡터로 표현한 것을 행렬화 한 것을 동시발생 행렬이라고 정의합니다</a:t>
            </a:r>
            <a:r>
              <a:rPr lang="en-US" altLang="ko-KR" b="1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685039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ko-KR" altLang="en-US" b="1" dirty="0"/>
              <a:t>앞서 말씀드린 통계 기반 기법의 개선 기법 중 하나인 </a:t>
            </a:r>
            <a:r>
              <a:rPr lang="ko-KR" altLang="en-US" b="1" dirty="0" err="1"/>
              <a:t>점별</a:t>
            </a:r>
            <a:r>
              <a:rPr lang="ko-KR" altLang="en-US" b="1" dirty="0"/>
              <a:t> </a:t>
            </a:r>
            <a:r>
              <a:rPr lang="ko-KR" altLang="en-US" b="1" dirty="0" err="1"/>
              <a:t>상호정보량입니다</a:t>
            </a:r>
            <a:r>
              <a:rPr lang="en-US" altLang="ko-KR" b="1" dirty="0"/>
              <a:t>.</a:t>
            </a:r>
          </a:p>
          <a:p>
            <a:pPr marL="158750" indent="0">
              <a:buNone/>
            </a:pPr>
            <a:r>
              <a:rPr lang="ko-KR" altLang="en-US" b="1" dirty="0"/>
              <a:t>통계 기반 기법에서는 단순히 단어의 빈도수를 파악하기 때문에 “</a:t>
            </a:r>
            <a:r>
              <a:rPr lang="en-US" altLang="ko-KR" b="1" dirty="0"/>
              <a:t>the”</a:t>
            </a:r>
            <a:r>
              <a:rPr lang="ko-KR" altLang="en-US" b="1" dirty="0"/>
              <a:t>와 같은 관사는 말뭉치에서 등장 횟수가 많다는 이유로 여러 단어와 관련성이 더 크다고 파악될 수 있습니다</a:t>
            </a:r>
            <a:r>
              <a:rPr lang="en-US" altLang="ko-KR" b="1" dirty="0"/>
              <a:t>.</a:t>
            </a:r>
          </a:p>
          <a:p>
            <a:pPr marL="158750" indent="0">
              <a:buNone/>
            </a:pPr>
            <a:r>
              <a:rPr lang="ko-KR" altLang="en-US" b="1" dirty="0"/>
              <a:t>이런 점을 보완하기 위해 </a:t>
            </a:r>
            <a:r>
              <a:rPr lang="ko-KR" altLang="en-US" b="1" dirty="0" err="1"/>
              <a:t>점별</a:t>
            </a:r>
            <a:r>
              <a:rPr lang="ko-KR" altLang="en-US" b="1" dirty="0"/>
              <a:t> </a:t>
            </a:r>
            <a:r>
              <a:rPr lang="ko-KR" altLang="en-US" b="1" dirty="0" err="1"/>
              <a:t>상호정보량을</a:t>
            </a:r>
            <a:r>
              <a:rPr lang="ko-KR" altLang="en-US" b="1" dirty="0"/>
              <a:t> 통해 </a:t>
            </a:r>
            <a:r>
              <a:rPr lang="en-US" altLang="ko-KR" b="1" dirty="0"/>
              <a:t>PMI</a:t>
            </a:r>
            <a:r>
              <a:rPr lang="ko-KR" altLang="en-US" b="1" dirty="0"/>
              <a:t>행렬로 변환한다면</a:t>
            </a:r>
            <a:r>
              <a:rPr lang="en-US" altLang="ko-KR" b="1" dirty="0"/>
              <a:t>, </a:t>
            </a:r>
            <a:r>
              <a:rPr lang="ko-KR" altLang="en-US" b="1" dirty="0"/>
              <a:t>단어 사이의 관련성을 좀 더 개선할 수 있습니다</a:t>
            </a:r>
            <a:r>
              <a:rPr lang="en-US" altLang="ko-KR" b="1" dirty="0"/>
              <a:t>.</a:t>
            </a:r>
          </a:p>
          <a:p>
            <a:pPr marL="158750" indent="0">
              <a:buNone/>
            </a:pPr>
            <a:r>
              <a:rPr lang="en-US" altLang="ko-KR" b="1" dirty="0"/>
              <a:t>PPMI</a:t>
            </a:r>
            <a:r>
              <a:rPr lang="ko-KR" altLang="en-US" b="1" dirty="0"/>
              <a:t>는 양의 </a:t>
            </a:r>
            <a:r>
              <a:rPr lang="ko-KR" altLang="en-US" b="1" dirty="0" err="1"/>
              <a:t>상호정보량입니다</a:t>
            </a:r>
            <a:r>
              <a:rPr lang="en-US" altLang="ko-KR" b="1" dirty="0"/>
              <a:t>. PMI </a:t>
            </a:r>
            <a:r>
              <a:rPr lang="ko-KR" altLang="en-US" b="1" dirty="0"/>
              <a:t>수식이 </a:t>
            </a:r>
            <a:r>
              <a:rPr lang="en-US" altLang="ko-KR" b="1" dirty="0"/>
              <a:t>log</a:t>
            </a:r>
            <a:r>
              <a:rPr lang="ko-KR" altLang="en-US" b="1" dirty="0"/>
              <a:t>함수이기 때문에 동시발생 횟수가 </a:t>
            </a:r>
            <a:r>
              <a:rPr lang="en-US" altLang="ko-KR" b="1" dirty="0"/>
              <a:t>0</a:t>
            </a:r>
            <a:r>
              <a:rPr lang="ko-KR" altLang="en-US" b="1" dirty="0"/>
              <a:t>회라면 그 값이 음의 무한대인 문제를 개선하기 위해 최소값을 </a:t>
            </a:r>
            <a:r>
              <a:rPr lang="en-US" altLang="ko-KR" b="1" dirty="0"/>
              <a:t>0</a:t>
            </a:r>
            <a:r>
              <a:rPr lang="ko-KR" altLang="en-US" b="1" dirty="0"/>
              <a:t>으로 지정해주는 개선을 하였습니다</a:t>
            </a:r>
            <a:r>
              <a:rPr lang="en-US" altLang="ko-KR" b="1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단어간의</a:t>
            </a:r>
            <a:r>
              <a:rPr lang="ko-KR" altLang="en-US" dirty="0"/>
              <a:t> 우연한 등장 패턴도 고려함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002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ko-KR" altLang="en-US" b="1" dirty="0"/>
              <a:t>통계 기반 기법의 다른 개선 사항으로는</a:t>
            </a:r>
            <a:r>
              <a:rPr lang="en-US" altLang="ko-KR" b="1" dirty="0"/>
              <a:t>, </a:t>
            </a:r>
            <a:r>
              <a:rPr lang="ko-KR" altLang="en-US" b="1" dirty="0"/>
              <a:t>차원 감소가 있습니다</a:t>
            </a:r>
            <a:r>
              <a:rPr lang="en-US" altLang="ko-KR" b="1" dirty="0"/>
              <a:t>.</a:t>
            </a:r>
          </a:p>
          <a:p>
            <a:pPr marL="158750" indent="0">
              <a:buNone/>
            </a:pPr>
            <a:r>
              <a:rPr lang="ko-KR" altLang="en-US" b="1" dirty="0"/>
              <a:t>희소 벡터를 밀집 벡터로 변환하는 작업은 </a:t>
            </a:r>
            <a:r>
              <a:rPr lang="ko-KR" altLang="en-US" b="1" dirty="0" err="1"/>
              <a:t>원핫</a:t>
            </a:r>
            <a:r>
              <a:rPr lang="ko-KR" altLang="en-US" b="1" dirty="0"/>
              <a:t> 벡터</a:t>
            </a:r>
            <a:r>
              <a:rPr lang="en-US" altLang="ko-KR" b="1" dirty="0"/>
              <a:t>, </a:t>
            </a:r>
            <a:r>
              <a:rPr lang="ko-KR" altLang="en-US" b="1" dirty="0"/>
              <a:t>즉 대부분의 원소가 </a:t>
            </a:r>
            <a:r>
              <a:rPr lang="en-US" altLang="ko-KR" b="1" dirty="0"/>
              <a:t>0</a:t>
            </a:r>
            <a:r>
              <a:rPr lang="ko-KR" altLang="en-US" b="1" dirty="0"/>
              <a:t>인 벡터를 원소가 </a:t>
            </a:r>
            <a:r>
              <a:rPr lang="ko-KR" altLang="en-US" b="1" dirty="0" err="1"/>
              <a:t>실수값으로</a:t>
            </a:r>
            <a:r>
              <a:rPr lang="ko-KR" altLang="en-US" b="1" dirty="0"/>
              <a:t> 표현된 밀집 벡터로 변환하는 것이 있습니다</a:t>
            </a:r>
            <a:r>
              <a:rPr lang="en-US" altLang="ko-KR" b="1" dirty="0"/>
              <a:t>.</a:t>
            </a:r>
          </a:p>
          <a:p>
            <a:pPr marL="158750" indent="0">
              <a:buNone/>
            </a:pPr>
            <a:r>
              <a:rPr lang="ko-KR" altLang="en-US" b="1" dirty="0" err="1"/>
              <a:t>특잇값</a:t>
            </a:r>
            <a:r>
              <a:rPr lang="ko-KR" altLang="en-US" b="1" dirty="0"/>
              <a:t> 분해는 행렬 </a:t>
            </a:r>
            <a:r>
              <a:rPr lang="en-US" altLang="ko-KR" b="1" dirty="0"/>
              <a:t>X</a:t>
            </a:r>
            <a:r>
              <a:rPr lang="ko-KR" altLang="en-US" b="1" dirty="0"/>
              <a:t>를 세 행렬의 곱으로 분해합니다</a:t>
            </a:r>
            <a:r>
              <a:rPr lang="en-US" altLang="ko-KR" b="1" dirty="0"/>
              <a:t>. </a:t>
            </a:r>
          </a:p>
          <a:p>
            <a:pPr marL="158750" indent="0">
              <a:buNone/>
            </a:pPr>
            <a:r>
              <a:rPr lang="ko-KR" altLang="en-US" b="1" dirty="0"/>
              <a:t>행렬 </a:t>
            </a:r>
            <a:r>
              <a:rPr lang="en-US" altLang="ko-KR" b="1" dirty="0"/>
              <a:t>S</a:t>
            </a:r>
            <a:r>
              <a:rPr lang="ko-KR" altLang="en-US" b="1" dirty="0"/>
              <a:t>의 대각성분에는 </a:t>
            </a:r>
            <a:r>
              <a:rPr lang="ko-KR" altLang="en-US" b="1" dirty="0" err="1"/>
              <a:t>특잇값이</a:t>
            </a:r>
            <a:r>
              <a:rPr lang="ko-KR" altLang="en-US" b="1" dirty="0"/>
              <a:t> 큰 순서대로 나열되어 있습니다</a:t>
            </a:r>
            <a:r>
              <a:rPr lang="en-US" altLang="ko-KR" b="1" dirty="0"/>
              <a:t>. </a:t>
            </a:r>
          </a:p>
          <a:p>
            <a:pPr marL="158750" indent="0">
              <a:buNone/>
            </a:pPr>
            <a:r>
              <a:rPr lang="ko-KR" altLang="en-US" b="1" dirty="0"/>
              <a:t>이 </a:t>
            </a:r>
            <a:r>
              <a:rPr lang="ko-KR" altLang="en-US" b="1" dirty="0" err="1"/>
              <a:t>특잇값</a:t>
            </a:r>
            <a:r>
              <a:rPr lang="ko-KR" altLang="en-US" b="1" dirty="0"/>
              <a:t> 중 작은 값을 무시하고</a:t>
            </a:r>
            <a:r>
              <a:rPr lang="en-US" altLang="ko-KR" b="1" dirty="0"/>
              <a:t>, </a:t>
            </a:r>
            <a:r>
              <a:rPr lang="ko-KR" altLang="en-US" b="1" dirty="0"/>
              <a:t>그에 대응되는 열을 행렬 </a:t>
            </a:r>
            <a:r>
              <a:rPr lang="en-US" altLang="ko-KR" b="1" dirty="0"/>
              <a:t>U</a:t>
            </a:r>
            <a:r>
              <a:rPr lang="ko-KR" altLang="en-US" b="1" dirty="0"/>
              <a:t>에서 제거하여 수행합니다</a:t>
            </a:r>
            <a:r>
              <a:rPr lang="en-US" altLang="ko-KR" b="1" dirty="0"/>
              <a:t>.</a:t>
            </a:r>
          </a:p>
          <a:p>
            <a:pPr marL="158750" indent="0">
              <a:buNone/>
            </a:pPr>
            <a:r>
              <a:rPr lang="en-US" altLang="ko-KR" b="1" dirty="0"/>
              <a:t>Truncated SVD</a:t>
            </a:r>
            <a:r>
              <a:rPr lang="ko-KR" altLang="en-US" b="1" dirty="0"/>
              <a:t>는 미리 지정한 몇 개의 </a:t>
            </a:r>
            <a:r>
              <a:rPr lang="ko-KR" altLang="en-US" b="1" dirty="0" err="1"/>
              <a:t>특잇값만</a:t>
            </a:r>
            <a:r>
              <a:rPr lang="ko-KR" altLang="en-US" b="1" dirty="0"/>
              <a:t> 보존하여 </a:t>
            </a:r>
            <a:r>
              <a:rPr lang="ko-KR" altLang="en-US" b="1" dirty="0" err="1"/>
              <a:t>계산량을</a:t>
            </a:r>
            <a:r>
              <a:rPr lang="ko-KR" altLang="en-US" b="1" dirty="0"/>
              <a:t> 줄이는 방법입니다</a:t>
            </a:r>
            <a:r>
              <a:rPr lang="en-US" altLang="ko-KR" b="1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351983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62641760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62641760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"/>
              <a:buNone/>
            </a:pPr>
            <a:endParaRPr sz="1200" b="1" i="1" dirty="0">
              <a:solidFill>
                <a:srgbClr val="595959"/>
              </a:solidFill>
              <a:latin typeface="Noto Sans" panose="020B0502040504020204" pitchFamily="34" charset="0"/>
              <a:ea typeface="Noto Sans" panose="020B0502040504020204" pitchFamily="34" charset="0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3</a:t>
            </a:r>
            <a:r>
              <a:rPr lang="ko-KR" altLang="en-US" b="1" dirty="0"/>
              <a:t>챕터는 추론 기반 기법에 관한 챕터입니다</a:t>
            </a:r>
            <a:r>
              <a:rPr lang="en-US" altLang="ko-KR" b="1" dirty="0"/>
              <a:t>.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118279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2560825"/>
            <a:ext cx="4595700" cy="189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75" y="1007350"/>
            <a:ext cx="22089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3167225" y="539500"/>
            <a:ext cx="6072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rot="10800000">
            <a:off x="843077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713225" y="734725"/>
            <a:ext cx="37374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ubTitle" idx="1"/>
          </p:nvPr>
        </p:nvSpPr>
        <p:spPr>
          <a:xfrm>
            <a:off x="713225" y="1878000"/>
            <a:ext cx="4337400" cy="25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>
            <a:spLocks noGrp="1"/>
          </p:cNvSpPr>
          <p:nvPr>
            <p:ph type="pic" idx="2"/>
          </p:nvPr>
        </p:nvSpPr>
        <p:spPr>
          <a:xfrm>
            <a:off x="5806850" y="658413"/>
            <a:ext cx="2623800" cy="38268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0" name="Google Shape;40;p7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7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44" name="Google Shape;44;p8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45;p8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cxnSp>
        <p:nvCxnSpPr>
          <p:cNvPr id="49" name="Google Shape;49;p9"/>
          <p:cNvCxnSpPr/>
          <p:nvPr/>
        </p:nvCxnSpPr>
        <p:spPr>
          <a:xfrm>
            <a:off x="3167225" y="539500"/>
            <a:ext cx="6072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Google Shape;50;p9"/>
          <p:cNvCxnSpPr/>
          <p:nvPr/>
        </p:nvCxnSpPr>
        <p:spPr>
          <a:xfrm rot="10800000">
            <a:off x="843077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264840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 hasCustomPrompt="1"/>
          </p:nvPr>
        </p:nvSpPr>
        <p:spPr>
          <a:xfrm>
            <a:off x="3760200" y="26483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 hasCustomPrompt="1"/>
          </p:nvPr>
        </p:nvSpPr>
        <p:spPr>
          <a:xfrm>
            <a:off x="720000" y="32474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5" hasCustomPrompt="1"/>
          </p:nvPr>
        </p:nvSpPr>
        <p:spPr>
          <a:xfrm>
            <a:off x="3760200" y="324746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384655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3760200" y="384654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1454700" y="264840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8"/>
          </p:nvPr>
        </p:nvSpPr>
        <p:spPr>
          <a:xfrm>
            <a:off x="1454700" y="324747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1454700" y="384655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4494900" y="264840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4494900" y="324747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5"/>
          </p:nvPr>
        </p:nvSpPr>
        <p:spPr>
          <a:xfrm>
            <a:off x="4494900" y="384655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cxnSp>
        <p:nvCxnSpPr>
          <p:cNvPr id="74" name="Google Shape;74;p13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3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Google Shape;159;p25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25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Google Shape;162;p26"/>
          <p:cNvCxnSpPr/>
          <p:nvPr/>
        </p:nvCxnSpPr>
        <p:spPr>
          <a:xfrm>
            <a:off x="3167225" y="539500"/>
            <a:ext cx="6072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6"/>
          <p:cNvCxnSpPr/>
          <p:nvPr/>
        </p:nvCxnSpPr>
        <p:spPr>
          <a:xfrm rot="10800000">
            <a:off x="843077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Medium"/>
              <a:buNone/>
              <a:defRPr sz="28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8" r:id="rId5"/>
    <p:sldLayoutId id="2147483659" r:id="rId6"/>
    <p:sldLayoutId id="2147483671" r:id="rId7"/>
    <p:sldLayoutId id="2147483672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6CBD0E7-E998-4C50-8C0F-5B6EBEE23AE8}"/>
              </a:ext>
            </a:extLst>
          </p:cNvPr>
          <p:cNvSpPr/>
          <p:nvPr/>
        </p:nvSpPr>
        <p:spPr>
          <a:xfrm>
            <a:off x="1" y="1"/>
            <a:ext cx="2436918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407561-8E66-43D6-9C80-A02B7F2FE249}"/>
              </a:ext>
            </a:extLst>
          </p:cNvPr>
          <p:cNvSpPr txBox="1"/>
          <p:nvPr/>
        </p:nvSpPr>
        <p:spPr>
          <a:xfrm>
            <a:off x="1801842" y="1710116"/>
            <a:ext cx="5540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>
                <a:latin typeface="Noto Sans" panose="020B0502040504020204" pitchFamily="34" charset="0"/>
                <a:cs typeface="Noto Sans" panose="020B0502040504020204" pitchFamily="34" charset="0"/>
              </a:rPr>
              <a:t>밑바닥부터 시작하는 딥러닝</a:t>
            </a:r>
            <a:r>
              <a:rPr lang="en-US" altLang="ko-KR" sz="25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</a:t>
            </a:r>
            <a:endParaRPr lang="ko-KR" altLang="en-US" sz="25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088504-9AA9-4573-A401-16EAD7F71DE0}"/>
              </a:ext>
            </a:extLst>
          </p:cNvPr>
          <p:cNvSpPr txBox="1"/>
          <p:nvPr/>
        </p:nvSpPr>
        <p:spPr>
          <a:xfrm>
            <a:off x="2622440" y="2142720"/>
            <a:ext cx="3899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Deep Learning From Scratch 2</a:t>
            </a:r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F962E3-5F98-1135-D7BD-C74DABAF9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A91C94-61DD-5CE7-D605-0F2DD481AAAC}"/>
              </a:ext>
            </a:extLst>
          </p:cNvPr>
          <p:cNvSpPr txBox="1"/>
          <p:nvPr/>
        </p:nvSpPr>
        <p:spPr>
          <a:xfrm>
            <a:off x="7128933" y="4410093"/>
            <a:ext cx="1477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Noto Sans" panose="020B0502040504020204" pitchFamily="34" charset="0"/>
                <a:cs typeface="Noto Sans" panose="020B0502040504020204" pitchFamily="34" charset="0"/>
              </a:rPr>
              <a:t>석사과정 이승건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9A04CB-1005-46F2-8BF9-D4E562C7E5E7}"/>
              </a:ext>
            </a:extLst>
          </p:cNvPr>
          <p:cNvSpPr txBox="1"/>
          <p:nvPr/>
        </p:nvSpPr>
        <p:spPr>
          <a:xfrm>
            <a:off x="1801841" y="2515059"/>
            <a:ext cx="5540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Chapter 2~5 </a:t>
            </a:r>
            <a:r>
              <a:rPr lang="ko-KR" altLang="en-US" sz="2500" b="1" dirty="0" err="1">
                <a:latin typeface="Noto Sans" panose="020B0502040504020204" pitchFamily="34" charset="0"/>
                <a:cs typeface="Noto Sans" panose="020B0502040504020204" pitchFamily="34" charset="0"/>
              </a:rPr>
              <a:t>스터디리뷰</a:t>
            </a:r>
            <a:endParaRPr lang="ko-KR" altLang="en-US" sz="25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Chap3. word2vec 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기법과 신경망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b="1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b="1" dirty="0">
              <a:solidFill>
                <a:srgbClr val="FF0000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1FD820-F247-43C2-8E7F-870C0FCC454E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10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7723C5-24F8-4D64-A67A-F46C08C61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266" y="2326217"/>
            <a:ext cx="4656667" cy="111347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6EB240C-2925-453C-B375-7C4991C5264D}"/>
              </a:ext>
            </a:extLst>
          </p:cNvPr>
          <p:cNvSpPr txBox="1"/>
          <p:nvPr/>
        </p:nvSpPr>
        <p:spPr>
          <a:xfrm>
            <a:off x="636908" y="1362846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기법의 문제점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30D1049-1ACC-4E2B-836B-E3506F661B75}"/>
                  </a:ext>
                </a:extLst>
              </p:cNvPr>
              <p:cNvSpPr txBox="1"/>
              <p:nvPr/>
            </p:nvSpPr>
            <p:spPr>
              <a:xfrm>
                <a:off x="636908" y="1701400"/>
                <a:ext cx="4869814" cy="791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altLang="ko-KR" sz="1100" dirty="0"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rPr>
                  <a:t>- </a:t>
                </a:r>
                <a:r>
                  <a:rPr lang="ko-KR" altLang="en-US" sz="1100" dirty="0">
                    <a:latin typeface="Noto Sans" panose="020B0502040504020204" pitchFamily="34" charset="0"/>
                    <a:cs typeface="Noto Sans" panose="020B0502040504020204" pitchFamily="34" charset="0"/>
                  </a:rPr>
                  <a:t>말뭉치 전체의 통계를 배치 학습으로 분산표현을 얻음</a:t>
                </a:r>
                <a:br>
                  <a:rPr lang="en-US" altLang="ko-KR" sz="1100" i="1" dirty="0">
                    <a:latin typeface="Cambria Math" panose="02040503050406030204" pitchFamily="18" charset="0"/>
                    <a:ea typeface="Noto Sans" panose="020B0502040504020204" pitchFamily="34" charset="0"/>
                    <a:cs typeface="Noto Sans" panose="020B0502040504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1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100" i="1" dirty="0">
                          <a:latin typeface="Cambria Math" panose="02040503050406030204" pitchFamily="18" charset="0"/>
                        </a:rPr>
                        <m:t>SVD</m:t>
                      </m:r>
                      <m:r>
                        <a:rPr lang="ko-KR" altLang="en-US" sz="1100" i="1" dirty="0" smtClean="0">
                          <a:latin typeface="Cambria Math" panose="02040503050406030204" pitchFamily="18" charset="0"/>
                        </a:rPr>
                        <m:t>를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10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100" i="1" dirty="0">
                          <a:latin typeface="Cambria Math" panose="02040503050406030204" pitchFamily="18" charset="0"/>
                        </a:rPr>
                        <m:t>행렬에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100" i="1" dirty="0">
                          <a:latin typeface="Cambria Math" panose="02040503050406030204" pitchFamily="18" charset="0"/>
                        </a:rPr>
                        <m:t>적용하는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100" i="1" dirty="0">
                          <a:latin typeface="Cambria Math" panose="02040503050406030204" pitchFamily="18" charset="0"/>
                        </a:rPr>
                        <m:t>비용은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ko-KR" sz="11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1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1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ko-KR" sz="11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br>
                  <a:rPr lang="en-US" altLang="ko-KR" sz="11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Noto Sans" panose="020B0502040504020204" pitchFamily="34" charset="0"/>
                    <a:cs typeface="Noto Sans" panose="020B0502040504020204" pitchFamily="34" charset="0"/>
                  </a:rPr>
                </a:br>
                <a14:m>
                  <m:oMath xmlns:m="http://schemas.openxmlformats.org/officeDocument/2006/math">
                    <m:r>
                      <a:rPr lang="en-US" altLang="ko-KR" sz="11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rPr>
                  <a:t> </a:t>
                </a:r>
                <a:r>
                  <a:rPr lang="ko-KR" altLang="en-US" sz="1100" dirty="0">
                    <a:solidFill>
                      <a:schemeClr val="tx1"/>
                    </a:solidFill>
                    <a:latin typeface="Noto Sans" panose="020B0502040504020204" pitchFamily="34" charset="0"/>
                    <a:cs typeface="Noto Sans" panose="020B0502040504020204" pitchFamily="34" charset="0"/>
                  </a:rPr>
                  <a:t>대규모 말뭉치를 다를 경우 문제 발생</a:t>
                </a:r>
                <a:br>
                  <a:rPr lang="en-US" altLang="ko-KR" sz="1100" i="1" dirty="0">
                    <a:solidFill>
                      <a:srgbClr val="836967"/>
                    </a:solidFill>
                    <a:latin typeface="Cambria Math" panose="02040503050406030204" pitchFamily="18" charset="0"/>
                    <a:ea typeface="Noto Sans" panose="020B0502040504020204" pitchFamily="34" charset="0"/>
                    <a:cs typeface="Noto Sans" panose="020B0502040504020204" pitchFamily="34" charset="0"/>
                  </a:rPr>
                </a:br>
                <a:endParaRPr lang="en-US" altLang="ko-KR" sz="1100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30D1049-1ACC-4E2B-836B-E3506F661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08" y="1701400"/>
                <a:ext cx="4869814" cy="791242"/>
              </a:xfrm>
              <a:prstGeom prst="rect">
                <a:avLst/>
              </a:prstGeom>
              <a:blipFill>
                <a:blip r:embed="rId4"/>
                <a:stretch>
                  <a:fillRect t="-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F0F46236-25B9-46A1-8B1D-422D690DF765}"/>
              </a:ext>
            </a:extLst>
          </p:cNvPr>
          <p:cNvSpPr txBox="1"/>
          <p:nvPr/>
        </p:nvSpPr>
        <p:spPr>
          <a:xfrm>
            <a:off x="636908" y="3439690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3BF9D7-3D56-4363-B6CB-F1363F54287E}"/>
              </a:ext>
            </a:extLst>
          </p:cNvPr>
          <p:cNvSpPr txBox="1"/>
          <p:nvPr/>
        </p:nvSpPr>
        <p:spPr>
          <a:xfrm>
            <a:off x="636908" y="3778244"/>
            <a:ext cx="486981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분포 가설을 바탕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으로 단어를 벡터로 표현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미니 배치학습을 통해 분산표현을 얻음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대표적인 모델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word2vec</a:t>
            </a:r>
            <a:r>
              <a:rPr lang="ko-KR" altLang="en-US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의 </a:t>
            </a:r>
            <a:r>
              <a:rPr lang="en-US" altLang="ko-KR" sz="11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skip-gram</a:t>
            </a:r>
          </a:p>
        </p:txBody>
      </p:sp>
    </p:spTree>
    <p:extLst>
      <p:ext uri="{BB962C8B-B14F-4D97-AF65-F5344CB8AC3E}">
        <p14:creationId xmlns:p14="http://schemas.microsoft.com/office/powerpoint/2010/main" val="2319629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Chap3. word2vec 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기법과 신경망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b="1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b="1" dirty="0">
              <a:solidFill>
                <a:srgbClr val="FF0000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1D7100-AB27-40AC-B806-401F6CF51E4C}"/>
              </a:ext>
            </a:extLst>
          </p:cNvPr>
          <p:cNvSpPr txBox="1"/>
          <p:nvPr/>
        </p:nvSpPr>
        <p:spPr>
          <a:xfrm>
            <a:off x="636908" y="1362846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BB64E0-E703-439D-BCF9-8256D73D2917}"/>
              </a:ext>
            </a:extLst>
          </p:cNvPr>
          <p:cNvSpPr txBox="1"/>
          <p:nvPr/>
        </p:nvSpPr>
        <p:spPr>
          <a:xfrm>
            <a:off x="2062952" y="1387186"/>
            <a:ext cx="4869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contexts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가 주어졌을 때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target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을 추론하는 기법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미니 배치를 통한 학습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C6FB15-FFBE-4C5B-9060-CF801178BE77}"/>
              </a:ext>
            </a:extLst>
          </p:cNvPr>
          <p:cNvSpPr txBox="1"/>
          <p:nvPr/>
        </p:nvSpPr>
        <p:spPr>
          <a:xfrm>
            <a:off x="698207" y="2878678"/>
            <a:ext cx="2343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신경망에서의 단어 처리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34AD71-7E70-4AF9-A4E2-B39F3C3A14BE}"/>
              </a:ext>
            </a:extLst>
          </p:cNvPr>
          <p:cNvSpPr txBox="1"/>
          <p:nvPr/>
        </p:nvSpPr>
        <p:spPr>
          <a:xfrm>
            <a:off x="2911402" y="2918810"/>
            <a:ext cx="4869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슬라이딩 윈도우를 통해 단어를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index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와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원핫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표현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고정 길이 벡터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로 변환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52C3BA4-7CA3-4F97-9B51-0F30791733E8}"/>
              </a:ext>
            </a:extLst>
          </p:cNvPr>
          <p:cNvCxnSpPr>
            <a:cxnSpLocks/>
          </p:cNvCxnSpPr>
          <p:nvPr/>
        </p:nvCxnSpPr>
        <p:spPr>
          <a:xfrm>
            <a:off x="2665921" y="3953214"/>
            <a:ext cx="49096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01FD820-F247-43C2-8E7F-870C0FCC454E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11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7022203-626E-834A-EFA9-B6ADF6B68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47BB8CA-AD01-44E1-A989-1F1BE23AB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085" y="1929254"/>
            <a:ext cx="3829239" cy="49170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033D31F-0285-49E5-92B9-721CCFE4EC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3843" y="3279799"/>
            <a:ext cx="2156923" cy="172476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B5BB9B4-D2E8-4D76-80F6-BFEC469165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714" y="3690902"/>
            <a:ext cx="2343020" cy="489177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E96F614-DBEA-4780-9346-BE66AD7E0C6C}"/>
              </a:ext>
            </a:extLst>
          </p:cNvPr>
          <p:cNvCxnSpPr>
            <a:cxnSpLocks/>
          </p:cNvCxnSpPr>
          <p:nvPr/>
        </p:nvCxnSpPr>
        <p:spPr>
          <a:xfrm>
            <a:off x="2364169" y="3953214"/>
            <a:ext cx="0" cy="112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DBFA5B17-9B95-4429-949F-62C9F17873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2342" y="1673860"/>
            <a:ext cx="3218420" cy="1006658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3F1F686-724A-4ABA-94A3-402291838A0E}"/>
              </a:ext>
            </a:extLst>
          </p:cNvPr>
          <p:cNvCxnSpPr>
            <a:cxnSpLocks/>
          </p:cNvCxnSpPr>
          <p:nvPr/>
        </p:nvCxnSpPr>
        <p:spPr>
          <a:xfrm>
            <a:off x="4301066" y="2125083"/>
            <a:ext cx="57185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F119D735-9C7C-4060-8BFA-FB59A74807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50097" y="3558349"/>
            <a:ext cx="2365338" cy="100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90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Chap3. word2vec - </a:t>
            </a:r>
            <a:r>
              <a:rPr lang="en-US" altLang="ko-KR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EDBBDA-03EF-42BF-8712-6B589E0D537E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832414-4452-4ADD-A605-D8B9E9AC805E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b="1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b="1" dirty="0">
              <a:solidFill>
                <a:srgbClr val="FF0000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686D39-A459-46B3-A003-EAF746221FC6}"/>
              </a:ext>
            </a:extLst>
          </p:cNvPr>
          <p:cNvSpPr txBox="1"/>
          <p:nvPr/>
        </p:nvSpPr>
        <p:spPr>
          <a:xfrm>
            <a:off x="1913574" y="1162180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(Continuous Bag-of-Words)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29D3489-006C-1DE8-6A92-78766B010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EAE7124-B614-4D82-B45A-8EF689A04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8088" y="1561835"/>
            <a:ext cx="2947823" cy="37852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7AC052C-BF78-4091-B308-632447FEC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017" y="1932266"/>
            <a:ext cx="2844001" cy="27488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421FE09-F0D4-4196-A083-D447E325E2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1921400"/>
            <a:ext cx="3503819" cy="271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078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3CA10244-E679-4D03-BA50-D56254A41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234" y="1575821"/>
            <a:ext cx="5498569" cy="328644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8F2F14-E708-41F0-8D6E-CF8C6AC78EB8}"/>
              </a:ext>
            </a:extLst>
          </p:cNvPr>
          <p:cNvSpPr txBox="1"/>
          <p:nvPr/>
        </p:nvSpPr>
        <p:spPr>
          <a:xfrm>
            <a:off x="1913574" y="1162180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(Continuous Bag-of-Words)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880093B-9541-47D7-AA9D-2CC83B4B3D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8088" y="1561835"/>
            <a:ext cx="2947823" cy="37852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Chap3. word2vec - </a:t>
            </a:r>
            <a:r>
              <a:rPr lang="en-US" altLang="ko-KR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A3BBF8-B115-438D-8E45-7538E30A0A32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b="1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b="1" dirty="0">
              <a:solidFill>
                <a:srgbClr val="FF0000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4FD0C8-90CF-49EA-A091-38C73D9BDD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1410" y="3923799"/>
            <a:ext cx="764295" cy="7016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36EEE9-E248-4B2F-9507-EDB0B2EE99E0}"/>
              </a:ext>
            </a:extLst>
          </p:cNvPr>
          <p:cNvSpPr txBox="1"/>
          <p:nvPr/>
        </p:nvSpPr>
        <p:spPr>
          <a:xfrm>
            <a:off x="4478696" y="4585118"/>
            <a:ext cx="48698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Softmax</a:t>
            </a:r>
            <a:r>
              <a:rPr lang="ko-KR" altLang="en-US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함수를 통해 </a:t>
            </a:r>
            <a:r>
              <a:rPr lang="en-US" altLang="ko-KR" sz="9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score</a:t>
            </a:r>
            <a:r>
              <a:rPr lang="ko-KR" altLang="en-US" sz="9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를 확률로 </a:t>
            </a:r>
            <a:r>
              <a:rPr lang="ko-KR" altLang="en-US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변환</a:t>
            </a:r>
            <a:endParaRPr lang="en-US" altLang="ko-KR" sz="9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903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8F2F14-E708-41F0-8D6E-CF8C6AC78EB8}"/>
              </a:ext>
            </a:extLst>
          </p:cNvPr>
          <p:cNvSpPr txBox="1"/>
          <p:nvPr/>
        </p:nvSpPr>
        <p:spPr>
          <a:xfrm>
            <a:off x="1836844" y="1162180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skip-gram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Chap3. word2vec - skip-gram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EDCC8A-2A23-4037-9C49-417362C6B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904" y="1716177"/>
            <a:ext cx="3990109" cy="6590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3C5A584-01D4-41F4-BF7A-AA8E8B931F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6865" y="2498354"/>
            <a:ext cx="2873421" cy="2329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2AE69D-5D75-4032-A19B-2B962ED2C31B}"/>
              </a:ext>
            </a:extLst>
          </p:cNvPr>
          <p:cNvSpPr txBox="1"/>
          <p:nvPr/>
        </p:nvSpPr>
        <p:spPr>
          <a:xfrm>
            <a:off x="1010510" y="2159800"/>
            <a:ext cx="35614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target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으로부터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contexts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를 추론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손실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함수값은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contexts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손실합의 평균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66AB13-EAE1-4EDA-8987-A9E8E3EF3E28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b="1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b="1" dirty="0">
              <a:solidFill>
                <a:srgbClr val="FF0000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21DEF4-3003-4B17-B9DA-D868C0F118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2030" y="2571750"/>
            <a:ext cx="2484889" cy="37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567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Chap3. word2vec 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vs.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추론 기반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66AB13-EAE1-4EDA-8987-A9E8E3EF3E28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b="1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b="1" dirty="0">
              <a:solidFill>
                <a:srgbClr val="FF0000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9F0FD9-A006-4984-9DBC-69E3A3FDFE97}"/>
              </a:ext>
            </a:extLst>
          </p:cNvPr>
          <p:cNvSpPr txBox="1"/>
          <p:nvPr/>
        </p:nvSpPr>
        <p:spPr>
          <a:xfrm>
            <a:off x="636908" y="1362846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vs. 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추론 기반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A4F4ED-D7A2-4149-8BB5-0FA9C8F4201A}"/>
              </a:ext>
            </a:extLst>
          </p:cNvPr>
          <p:cNvSpPr txBox="1"/>
          <p:nvPr/>
        </p:nvSpPr>
        <p:spPr>
          <a:xfrm>
            <a:off x="697866" y="1698207"/>
            <a:ext cx="51695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새로운 어휘가 추가되었을 때 단어의 분산표현 갱신은 추론 기반 기법이 효율적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단어의 유사성을 정량 평가 결과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우열을 가릴 수 없었음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word2vec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은 유추 문제를 풀 수 있음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“king : queen = man : ?”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AD8D2A-2BCD-4528-879F-199046E05D98}"/>
              </a:ext>
            </a:extLst>
          </p:cNvPr>
          <p:cNvSpPr txBox="1"/>
          <p:nvPr/>
        </p:nvSpPr>
        <p:spPr>
          <a:xfrm>
            <a:off x="636908" y="2596375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GloVe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(Global Vectors for Word Representation)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9CB599-3401-4111-81F5-5FAF0D6FE73F}"/>
              </a:ext>
            </a:extLst>
          </p:cNvPr>
          <p:cNvSpPr txBox="1"/>
          <p:nvPr/>
        </p:nvSpPr>
        <p:spPr>
          <a:xfrm>
            <a:off x="636908" y="2886913"/>
            <a:ext cx="462935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기법과 통계 기반 기법을 융합한 단어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임베딩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모델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동시발생 행렬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(Global Co-occurrence Matrix)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기반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행렬 분해 기반 방식으로 고차원 행렬을 </a:t>
            </a:r>
            <a:r>
              <a:rPr lang="ko-KR" altLang="en-US" sz="11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저차원</a:t>
            </a:r>
            <a:r>
              <a:rPr lang="ko-KR" altLang="en-US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벡터로 </a:t>
            </a:r>
            <a:r>
              <a:rPr lang="ko-KR" altLang="en-US" sz="11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임베딩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15F05A-2563-444A-96DA-87701CB35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7406" y="2886913"/>
            <a:ext cx="2952751" cy="19777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504582-5FE8-4869-BF05-76F507767CEE}"/>
              </a:ext>
            </a:extLst>
          </p:cNvPr>
          <p:cNvSpPr txBox="1"/>
          <p:nvPr/>
        </p:nvSpPr>
        <p:spPr>
          <a:xfrm>
            <a:off x="5554341" y="2650236"/>
            <a:ext cx="2952751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 like deep learning. I like NLP. I enjoy flying.</a:t>
            </a:r>
            <a:endParaRPr lang="ko-KR" altLang="en-US" sz="9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44113D-446B-4504-8884-8A67081BAFBE}"/>
              </a:ext>
            </a:extLst>
          </p:cNvPr>
          <p:cNvSpPr txBox="1"/>
          <p:nvPr/>
        </p:nvSpPr>
        <p:spPr>
          <a:xfrm>
            <a:off x="5477620" y="4828241"/>
            <a:ext cx="20404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window size = 1</a:t>
            </a:r>
            <a:endParaRPr lang="ko-KR" altLang="en-US" sz="7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53EEF5-2F51-4AEB-B9D7-2B9C992068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866" y="3656354"/>
            <a:ext cx="2276793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833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23C9EB4-827A-4A57-8E70-CB9594FABBCE}"/>
              </a:ext>
            </a:extLst>
          </p:cNvPr>
          <p:cNvSpPr/>
          <p:nvPr/>
        </p:nvSpPr>
        <p:spPr>
          <a:xfrm>
            <a:off x="1" y="1"/>
            <a:ext cx="2436918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D936B4-F6A3-4440-9C71-7643BC907F66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FE5ECD-CC08-4D83-969A-DCEB3DC05ED6}"/>
              </a:ext>
            </a:extLst>
          </p:cNvPr>
          <p:cNvSpPr txBox="1"/>
          <p:nvPr/>
        </p:nvSpPr>
        <p:spPr>
          <a:xfrm>
            <a:off x="2436918" y="1951229"/>
            <a:ext cx="427016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3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Embedding</a:t>
            </a:r>
            <a:r>
              <a:rPr lang="ko-KR" altLang="en-US" sz="1300" dirty="0">
                <a:latin typeface="Noto Sans" panose="020B0502040504020204" pitchFamily="34" charset="0"/>
                <a:cs typeface="Noto Sans" panose="020B0502040504020204" pitchFamily="34" charset="0"/>
              </a:rPr>
              <a:t>계층</a:t>
            </a:r>
            <a:endParaRPr lang="en-US" altLang="ko-KR" sz="13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sz="1300" dirty="0">
                <a:latin typeface="Noto Sans" panose="020B0502040504020204" pitchFamily="34" charset="0"/>
                <a:cs typeface="Noto Sans" panose="020B0502040504020204" pitchFamily="34" charset="0"/>
              </a:rPr>
              <a:t>네거티브 샘플링</a:t>
            </a:r>
            <a:endParaRPr lang="en-US" altLang="ko-KR" sz="13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sz="1300" dirty="0">
                <a:latin typeface="Noto Sans" panose="020B0502040504020204" pitchFamily="34" charset="0"/>
                <a:cs typeface="Noto Sans" panose="020B0502040504020204" pitchFamily="34" charset="0"/>
              </a:rPr>
              <a:t>활용 및 평가방법</a:t>
            </a:r>
            <a:endParaRPr lang="en-US" altLang="ko-KR" sz="13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FF4009C-E532-8438-3A64-3CDD86F25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B8604A5A-8B0B-4AFE-A16C-F88637AAD95B}"/>
              </a:ext>
            </a:extLst>
          </p:cNvPr>
          <p:cNvSpPr txBox="1"/>
          <p:nvPr/>
        </p:nvSpPr>
        <p:spPr>
          <a:xfrm>
            <a:off x="1262141" y="1474175"/>
            <a:ext cx="5540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Chap4. Word2vec </a:t>
            </a:r>
            <a:r>
              <a:rPr lang="ko-KR" altLang="en-US" sz="2500" b="1" dirty="0">
                <a:latin typeface="Noto Sans" panose="020B0502040504020204" pitchFamily="34" charset="0"/>
                <a:cs typeface="Noto Sans" panose="020B0502040504020204" pitchFamily="34" charset="0"/>
              </a:rPr>
              <a:t>속도 개선</a:t>
            </a:r>
          </a:p>
        </p:txBody>
      </p:sp>
    </p:spTree>
    <p:extLst>
      <p:ext uri="{BB962C8B-B14F-4D97-AF65-F5344CB8AC3E}">
        <p14:creationId xmlns:p14="http://schemas.microsoft.com/office/powerpoint/2010/main" val="3113294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Chap4. word2vec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속도 개선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- Embedding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계층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1699F5-EF6E-4EC4-95C8-B96F1EC6F395}"/>
              </a:ext>
            </a:extLst>
          </p:cNvPr>
          <p:cNvSpPr txBox="1"/>
          <p:nvPr/>
        </p:nvSpPr>
        <p:spPr>
          <a:xfrm>
            <a:off x="252228" y="904797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기존 </a:t>
            </a:r>
            <a:r>
              <a:rPr lang="en-US" altLang="ko-KR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의 문제점 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A19DEA-7757-4A50-8EB9-09C23775B33D}"/>
              </a:ext>
            </a:extLst>
          </p:cNvPr>
          <p:cNvSpPr txBox="1"/>
          <p:nvPr/>
        </p:nvSpPr>
        <p:spPr>
          <a:xfrm>
            <a:off x="252228" y="1283214"/>
            <a:ext cx="41165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문장 어휘와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은닉층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뉴런의 개수가 많아지면 입력층과        의 행렬 곱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계산량이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커져 병목 발생 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EC1C2E5-A59E-4830-8BFC-F39673C04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9204" y="517126"/>
            <a:ext cx="2687580" cy="205462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B64DE55-F627-4454-AFA7-6515D16850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4856" y="2733475"/>
            <a:ext cx="3746988" cy="173040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27D396B-2857-40E4-9366-8937D8D19939}"/>
              </a:ext>
            </a:extLst>
          </p:cNvPr>
          <p:cNvSpPr txBox="1"/>
          <p:nvPr/>
        </p:nvSpPr>
        <p:spPr>
          <a:xfrm>
            <a:off x="252228" y="2582726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Embedding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계층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E9268E-E96E-4F2A-B985-6F73C1518F9F}"/>
              </a:ext>
            </a:extLst>
          </p:cNvPr>
          <p:cNvSpPr txBox="1"/>
          <p:nvPr/>
        </p:nvSpPr>
        <p:spPr>
          <a:xfrm>
            <a:off x="252228" y="2921280"/>
            <a:ext cx="46945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b="1" dirty="0" err="1">
                <a:latin typeface="Noto Sans" panose="020B0502040504020204" pitchFamily="34" charset="0"/>
                <a:cs typeface="Noto Sans" panose="020B0502040504020204" pitchFamily="34" charset="0"/>
              </a:rPr>
              <a:t>원핫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 벡터와 가중치의 곱은 </a:t>
            </a:r>
            <a:r>
              <a:rPr lang="ko-KR" altLang="en-US" sz="1100" b="1" dirty="0" err="1">
                <a:latin typeface="Noto Sans" panose="020B0502040504020204" pitchFamily="34" charset="0"/>
                <a:cs typeface="Noto Sans" panose="020B0502040504020204" pitchFamily="34" charset="0"/>
              </a:rPr>
              <a:t>행벡터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 추출과 동일 </a:t>
            </a:r>
            <a:endParaRPr lang="en-US" altLang="ko-KR" sz="11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   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으로부터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인덱스에 해당하는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행만을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추출해 계산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역전파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과정에서 인덱스가 겹치는 경우를 고려하여 </a:t>
            </a:r>
            <a:r>
              <a:rPr lang="ko-KR" altLang="en-US" sz="1100" b="1" dirty="0" err="1">
                <a:latin typeface="Noto Sans" panose="020B0502040504020204" pitchFamily="34" charset="0"/>
                <a:cs typeface="Noto Sans" panose="020B0502040504020204" pitchFamily="34" charset="0"/>
              </a:rPr>
              <a:t>손실함수값을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 할당이 아닌 더하기로 학습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8884F15-9F38-47BC-ACD3-90B019FFDFF3}"/>
                  </a:ext>
                </a:extLst>
              </p:cNvPr>
              <p:cNvSpPr txBox="1"/>
              <p:nvPr/>
            </p:nvSpPr>
            <p:spPr>
              <a:xfrm>
                <a:off x="409575" y="3089002"/>
                <a:ext cx="31790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Noto Sans" panose="020B0502040504020204" pitchFamily="34" charset="0"/>
                  <a:cs typeface="Noto Sans" panose="020B0502040504020204" pitchFamily="34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8884F15-9F38-47BC-ACD3-90B019FFD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75" y="3089002"/>
                <a:ext cx="317908" cy="215444"/>
              </a:xfrm>
              <a:prstGeom prst="rect">
                <a:avLst/>
              </a:prstGeom>
              <a:blipFill>
                <a:blip r:embed="rId6"/>
                <a:stretch>
                  <a:fillRect l="-5769" r="-1923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그림 36">
            <a:extLst>
              <a:ext uri="{FF2B5EF4-FFF2-40B4-BE49-F238E27FC236}">
                <a16:creationId xmlns:a16="http://schemas.microsoft.com/office/drawing/2014/main" id="{1590C7A5-827E-4220-87E8-26EAA6BC6E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5213" y="3675460"/>
            <a:ext cx="1630881" cy="10461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19E5462-9D5F-470C-BD14-BC6C802D7D3F}"/>
                  </a:ext>
                </a:extLst>
              </p:cNvPr>
              <p:cNvSpPr txBox="1"/>
              <p:nvPr/>
            </p:nvSpPr>
            <p:spPr>
              <a:xfrm>
                <a:off x="3749675" y="1272247"/>
                <a:ext cx="31790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Noto Sans" panose="020B0502040504020204" pitchFamily="34" charset="0"/>
                  <a:cs typeface="Noto Sans" panose="020B0502040504020204" pitchFamily="34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19E5462-9D5F-470C-BD14-BC6C802D7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675" y="1272247"/>
                <a:ext cx="317908" cy="215444"/>
              </a:xfrm>
              <a:prstGeom prst="rect">
                <a:avLst/>
              </a:prstGeom>
              <a:blipFill>
                <a:blip r:embed="rId6"/>
                <a:stretch>
                  <a:fillRect l="-5769" r="-1923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24B7737D-DC63-4445-B11B-07068952C3B5}"/>
              </a:ext>
            </a:extLst>
          </p:cNvPr>
          <p:cNvSpPr txBox="1"/>
          <p:nvPr/>
        </p:nvSpPr>
        <p:spPr>
          <a:xfrm>
            <a:off x="1997090" y="4721646"/>
            <a:ext cx="20866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atin typeface="Noto Sans" panose="020B0502040504020204" pitchFamily="34" charset="0"/>
                <a:cs typeface="Noto Sans" panose="020B0502040504020204" pitchFamily="34" charset="0"/>
              </a:rPr>
              <a:t>인덱스가 겹친 원소의 경우</a:t>
            </a:r>
          </a:p>
        </p:txBody>
      </p:sp>
    </p:spTree>
    <p:extLst>
      <p:ext uri="{BB962C8B-B14F-4D97-AF65-F5344CB8AC3E}">
        <p14:creationId xmlns:p14="http://schemas.microsoft.com/office/powerpoint/2010/main" val="1058880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Chap4. word2vec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속도 개선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네거티브 샘플링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7B37A3-E438-4978-81B6-06804B305A6C}"/>
              </a:ext>
            </a:extLst>
          </p:cNvPr>
          <p:cNvSpPr txBox="1"/>
          <p:nvPr/>
        </p:nvSpPr>
        <p:spPr>
          <a:xfrm>
            <a:off x="525278" y="1049624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기존 </a:t>
            </a:r>
            <a:r>
              <a:rPr lang="en-US" altLang="ko-KR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의 문제점 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6470417-AE90-4564-8141-0489CA06CF80}"/>
                  </a:ext>
                </a:extLst>
              </p:cNvPr>
              <p:cNvSpPr txBox="1"/>
              <p:nvPr/>
            </p:nvSpPr>
            <p:spPr>
              <a:xfrm>
                <a:off x="580793" y="1415503"/>
                <a:ext cx="4116572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rPr>
                  <a:t>- </a:t>
                </a:r>
                <a:r>
                  <a:rPr lang="ko-KR" altLang="en-US" sz="1100" dirty="0">
                    <a:latin typeface="Noto Sans" panose="020B0502040504020204" pitchFamily="34" charset="0"/>
                    <a:cs typeface="Noto Sans" panose="020B0502040504020204" pitchFamily="34" charset="0"/>
                  </a:rPr>
                  <a:t>문장 어휘와 </a:t>
                </a:r>
                <a:r>
                  <a:rPr lang="ko-KR" altLang="en-US" sz="1100" dirty="0" err="1">
                    <a:latin typeface="Noto Sans" panose="020B0502040504020204" pitchFamily="34" charset="0"/>
                    <a:cs typeface="Noto Sans" panose="020B0502040504020204" pitchFamily="34" charset="0"/>
                  </a:rPr>
                  <a:t>은닉층</a:t>
                </a:r>
                <a:r>
                  <a:rPr lang="ko-KR" altLang="en-US" sz="1100" dirty="0">
                    <a:latin typeface="Noto Sans" panose="020B0502040504020204" pitchFamily="34" charset="0"/>
                    <a:cs typeface="Noto Sans" panose="020B0502040504020204" pitchFamily="34" charset="0"/>
                  </a:rPr>
                  <a:t> 뉴런의 개수가 많아지면 입력층과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ko-KR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100" dirty="0">
                    <a:latin typeface="Noto Sans" panose="020B0502040504020204" pitchFamily="34" charset="0"/>
                    <a:cs typeface="Noto Sans" panose="020B0502040504020204" pitchFamily="34" charset="0"/>
                  </a:rPr>
                  <a:t>의 행렬 곱 </a:t>
                </a:r>
                <a:r>
                  <a:rPr lang="ko-KR" altLang="en-US" sz="1100" dirty="0" err="1">
                    <a:latin typeface="Noto Sans" panose="020B0502040504020204" pitchFamily="34" charset="0"/>
                    <a:cs typeface="Noto Sans" panose="020B0502040504020204" pitchFamily="34" charset="0"/>
                  </a:rPr>
                  <a:t>계산량이</a:t>
                </a:r>
                <a:r>
                  <a:rPr lang="ko-KR" altLang="en-US" sz="1100" dirty="0">
                    <a:latin typeface="Noto Sans" panose="020B0502040504020204" pitchFamily="34" charset="0"/>
                    <a:cs typeface="Noto Sans" panose="020B0502040504020204" pitchFamily="34" charset="0"/>
                  </a:rPr>
                  <a:t> 커져 병목 발생</a:t>
                </a:r>
                <a:endParaRPr lang="en-US" altLang="ko-KR" sz="1100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endParaRPr>
              </a:p>
              <a:p>
                <a:r>
                  <a:rPr lang="en-US" altLang="ko-KR" sz="1100" dirty="0"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rPr>
                  <a:t>- </a:t>
                </a:r>
                <a:r>
                  <a:rPr lang="en-US" altLang="ko-KR" sz="1100" dirty="0" err="1"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rPr>
                  <a:t>Softmax</a:t>
                </a:r>
                <a:r>
                  <a:rPr lang="ko-KR" altLang="en-US" sz="1100" dirty="0">
                    <a:latin typeface="Noto Sans" panose="020B0502040504020204" pitchFamily="34" charset="0"/>
                    <a:cs typeface="Noto Sans" panose="020B0502040504020204" pitchFamily="34" charset="0"/>
                  </a:rPr>
                  <a:t> 계산식의 무거움</a:t>
                </a:r>
                <a:endParaRPr lang="en-US" altLang="ko-KR" sz="1100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6470417-AE90-4564-8141-0489CA06C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93" y="1415503"/>
                <a:ext cx="4116572" cy="600164"/>
              </a:xfrm>
              <a:prstGeom prst="rect">
                <a:avLst/>
              </a:prstGeom>
              <a:blipFill>
                <a:blip r:embed="rId4"/>
                <a:stretch>
                  <a:fillRect t="-1010" b="-60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1B48018D-FB8B-4240-857B-227ADF7128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5534" y="1787675"/>
            <a:ext cx="1367942" cy="60016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1111EAA-CC93-41CC-8F0A-0CE380879BB0}"/>
              </a:ext>
            </a:extLst>
          </p:cNvPr>
          <p:cNvSpPr txBox="1"/>
          <p:nvPr/>
        </p:nvSpPr>
        <p:spPr>
          <a:xfrm>
            <a:off x="525278" y="2640310"/>
            <a:ext cx="2192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네거티브 샘플링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39FFF0-C9F1-4530-830C-BB6AF8A321E6}"/>
              </a:ext>
            </a:extLst>
          </p:cNvPr>
          <p:cNvSpPr txBox="1"/>
          <p:nvPr/>
        </p:nvSpPr>
        <p:spPr>
          <a:xfrm>
            <a:off x="580793" y="3015328"/>
            <a:ext cx="43999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다중 분류를 이진 분류로 근사</a:t>
            </a:r>
            <a:endParaRPr lang="en-US" altLang="ko-KR" sz="11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Target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에 해당하는 열벡터와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은닉층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뉴런의 내적을 계산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긍정적 예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</a:t>
            </a: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en-US" altLang="ko-KR" sz="11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Softmax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가 아닌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Sigmoid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함수 사용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8AEA0D-EA31-4A98-950F-3C413C8632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1983" y="2809587"/>
            <a:ext cx="2363027" cy="20466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B33726-ACA3-4BBD-8706-FC87585E3BFA}"/>
              </a:ext>
            </a:extLst>
          </p:cNvPr>
          <p:cNvSpPr txBox="1"/>
          <p:nvPr/>
        </p:nvSpPr>
        <p:spPr>
          <a:xfrm>
            <a:off x="2425534" y="2241085"/>
            <a:ext cx="2143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Softmax</a:t>
            </a:r>
            <a:r>
              <a:rPr lang="en-US" altLang="ko-KR" sz="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n</a:t>
            </a:r>
            <a:r>
              <a:rPr lang="ko-KR" altLang="en-US" sz="800" b="1" dirty="0">
                <a:latin typeface="Noto Sans" panose="020B0502040504020204" pitchFamily="34" charset="0"/>
                <a:cs typeface="Noto Sans" panose="020B0502040504020204" pitchFamily="34" charset="0"/>
              </a:rPr>
              <a:t>개의 단어 중 </a:t>
            </a:r>
            <a:r>
              <a:rPr lang="en-US" altLang="ko-KR" sz="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</a:t>
            </a:r>
            <a:r>
              <a:rPr lang="ko-KR" altLang="en-US" sz="800" b="1" dirty="0">
                <a:latin typeface="Noto Sans" panose="020B0502040504020204" pitchFamily="34" charset="0"/>
                <a:cs typeface="Noto Sans" panose="020B0502040504020204" pitchFamily="34" charset="0"/>
              </a:rPr>
              <a:t>번째 단어일 확률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885C375-2B10-48A4-AED2-B1052F337F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1983" y="525016"/>
            <a:ext cx="2687580" cy="205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198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Chap4. word2vec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속도 개선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네거티브 샘플링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724C3E-1CB4-4C7B-8727-DECAE1DF994F}"/>
              </a:ext>
            </a:extLst>
          </p:cNvPr>
          <p:cNvSpPr txBox="1"/>
          <p:nvPr/>
        </p:nvSpPr>
        <p:spPr>
          <a:xfrm>
            <a:off x="525278" y="1049624"/>
            <a:ext cx="3067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네거티브 샘플링의 샘플링 기법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A8DC46-EF67-4EE5-A95F-4A577EC56CEC}"/>
              </a:ext>
            </a:extLst>
          </p:cNvPr>
          <p:cNvSpPr txBox="1"/>
          <p:nvPr/>
        </p:nvSpPr>
        <p:spPr>
          <a:xfrm>
            <a:off x="526139" y="1410153"/>
            <a:ext cx="41165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긍정적 예 이외에 부정적 예를 몇 개 학습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부정적 예는 적은 수를 샘플링  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말뭉치의 단어 빈도를 기준으로 확률분포를 통해 샘플링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낮은 확률의 단어를 배제하지 않기 위해 각 요소를 제곱하여          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 확률 보정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각 손실을 모두 더한 값이 최종 손실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3DA6D7-B1FF-4B2F-B67C-5EFE71A5F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2367" y="2518149"/>
            <a:ext cx="2939765" cy="12029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8F45DE6-39BB-410E-B897-CB18582CC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2711" y="845906"/>
            <a:ext cx="3330344" cy="372799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27B9D1A-3DB0-4882-8B82-5D027823FE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2367" y="3974787"/>
            <a:ext cx="1178037" cy="5991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127638F-2B97-40B3-9A2E-6952BDF01349}"/>
              </a:ext>
            </a:extLst>
          </p:cNvPr>
          <p:cNvSpPr txBox="1"/>
          <p:nvPr/>
        </p:nvSpPr>
        <p:spPr>
          <a:xfrm>
            <a:off x="1312367" y="3728617"/>
            <a:ext cx="20866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atin typeface="Noto Sans" panose="020B0502040504020204" pitchFamily="34" charset="0"/>
                <a:cs typeface="Noto Sans" panose="020B0502040504020204" pitchFamily="34" charset="0"/>
              </a:rPr>
              <a:t>단어빈도 확률분포표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7759F6-163C-4257-AC1D-ED4B28C738BB}"/>
              </a:ext>
            </a:extLst>
          </p:cNvPr>
          <p:cNvSpPr txBox="1"/>
          <p:nvPr/>
        </p:nvSpPr>
        <p:spPr>
          <a:xfrm>
            <a:off x="1312366" y="4504402"/>
            <a:ext cx="20866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atin typeface="Noto Sans" panose="020B0502040504020204" pitchFamily="34" charset="0"/>
                <a:cs typeface="Noto Sans" panose="020B0502040504020204" pitchFamily="34" charset="0"/>
              </a:rPr>
              <a:t>각 요소들의 확률보정</a:t>
            </a:r>
          </a:p>
        </p:txBody>
      </p:sp>
    </p:spTree>
    <p:extLst>
      <p:ext uri="{BB962C8B-B14F-4D97-AF65-F5344CB8AC3E}">
        <p14:creationId xmlns:p14="http://schemas.microsoft.com/office/powerpoint/2010/main" val="935444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D57856A-DAF5-4810-A29F-BF8DF3B01ACC}"/>
              </a:ext>
            </a:extLst>
          </p:cNvPr>
          <p:cNvSpPr/>
          <p:nvPr/>
        </p:nvSpPr>
        <p:spPr>
          <a:xfrm>
            <a:off x="1" y="1"/>
            <a:ext cx="2436918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D936B4-F6A3-4440-9C71-7643BC907F66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FE5ECD-CC08-4D83-969A-DCEB3DC05ED6}"/>
              </a:ext>
            </a:extLst>
          </p:cNvPr>
          <p:cNvSpPr txBox="1"/>
          <p:nvPr/>
        </p:nvSpPr>
        <p:spPr>
          <a:xfrm>
            <a:off x="2436918" y="1951229"/>
            <a:ext cx="427016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300" dirty="0"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3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sz="1300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기법 </a:t>
            </a:r>
            <a:endParaRPr lang="en-US" altLang="ko-KR" sz="13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sz="1300" dirty="0">
                <a:latin typeface="Noto Sans" panose="020B0502040504020204" pitchFamily="34" charset="0"/>
                <a:cs typeface="Noto Sans" panose="020B0502040504020204" pitchFamily="34" charset="0"/>
              </a:rPr>
              <a:t>분포가설과 분산표현</a:t>
            </a:r>
            <a:endParaRPr lang="en-US" altLang="ko-KR" sz="13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sz="1300" dirty="0">
                <a:latin typeface="Noto Sans" panose="020B0502040504020204" pitchFamily="34" charset="0"/>
                <a:cs typeface="Noto Sans" panose="020B0502040504020204" pitchFamily="34" charset="0"/>
              </a:rPr>
              <a:t>동시발생 행렬</a:t>
            </a:r>
            <a:endParaRPr lang="en-US" altLang="ko-KR" sz="13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sz="1300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기법 개선하기</a:t>
            </a:r>
            <a:endParaRPr lang="en-US" altLang="ko-KR" sz="13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FF4009C-E532-8438-3A64-3CDD86F25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CDE9ABF9-1A2C-4F4D-ACAD-7508276E8F0D}"/>
              </a:ext>
            </a:extLst>
          </p:cNvPr>
          <p:cNvSpPr txBox="1"/>
          <p:nvPr/>
        </p:nvSpPr>
        <p:spPr>
          <a:xfrm>
            <a:off x="1262141" y="1474175"/>
            <a:ext cx="5540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Chap2. </a:t>
            </a:r>
            <a:r>
              <a:rPr lang="ko-KR" altLang="en-US" sz="2500" b="1" dirty="0">
                <a:latin typeface="Noto Sans" panose="020B0502040504020204" pitchFamily="34" charset="0"/>
                <a:cs typeface="Noto Sans" panose="020B0502040504020204" pitchFamily="34" charset="0"/>
              </a:rPr>
              <a:t>자연어와 단어의 분산 표현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Chap4. word2vec 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활용 및 평가방법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0B52DB-823F-40C8-8605-42805EFD2226}"/>
              </a:ext>
            </a:extLst>
          </p:cNvPr>
          <p:cNvSpPr txBox="1"/>
          <p:nvPr/>
        </p:nvSpPr>
        <p:spPr>
          <a:xfrm>
            <a:off x="525278" y="1049624"/>
            <a:ext cx="3067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Word2vec 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활용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227E36-629D-497D-8C38-68864D0583DF}"/>
              </a:ext>
            </a:extLst>
          </p:cNvPr>
          <p:cNvSpPr txBox="1"/>
          <p:nvPr/>
        </p:nvSpPr>
        <p:spPr>
          <a:xfrm>
            <a:off x="526138" y="1410153"/>
            <a:ext cx="42998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분산 표현을 이용하여 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전이학습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을 통해 다양한 분야에 활용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단어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문장을 고정 길이 벡터로 변환 가능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고정 길이 벡터를 통해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머신러닝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시스템에 적용 가능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30E309-3E66-42A0-994B-C14ED9C18636}"/>
              </a:ext>
            </a:extLst>
          </p:cNvPr>
          <p:cNvSpPr txBox="1"/>
          <p:nvPr/>
        </p:nvSpPr>
        <p:spPr>
          <a:xfrm>
            <a:off x="525278" y="2402473"/>
            <a:ext cx="3067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단어 벡터 평가 방법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69D5C8-55A1-4399-A70A-EA704ED3F597}"/>
              </a:ext>
            </a:extLst>
          </p:cNvPr>
          <p:cNvSpPr txBox="1"/>
          <p:nvPr/>
        </p:nvSpPr>
        <p:spPr>
          <a:xfrm>
            <a:off x="525278" y="2770852"/>
            <a:ext cx="41313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단어의 분산표현 우수성을 실제 애플리케이션과 분리해 평가</a:t>
            </a:r>
            <a:endParaRPr lang="en-US" altLang="ko-KR" sz="11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단어의 유사성이나 유추 문제를 활용한 평가가 일반적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유사성 평가는 사람이 부여한 점수와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word2vec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에 의한 코사인 유사도 비교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유추문제는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“king : queen = man : ?”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같은 문제의 </a:t>
            </a:r>
            <a:r>
              <a:rPr lang="en-US" altLang="ko-KR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Accuarcy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측정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027ACC-3535-46FA-9ECC-5F13A533D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8267" y="2571750"/>
            <a:ext cx="3657600" cy="13255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986635-2720-4C42-95CC-3E6418DD1A1A}"/>
              </a:ext>
            </a:extLst>
          </p:cNvPr>
          <p:cNvSpPr txBox="1"/>
          <p:nvPr/>
        </p:nvSpPr>
        <p:spPr>
          <a:xfrm>
            <a:off x="4746051" y="3897286"/>
            <a:ext cx="24154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Noto Sans" panose="020B0502040504020204" pitchFamily="34" charset="0"/>
                <a:cs typeface="Noto Sans" panose="020B0502040504020204" pitchFamily="34" charset="0"/>
              </a:rPr>
              <a:t>유추 문제에 의한 단어 벡터의 평가 결과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59C0280-0337-43CE-8507-B5A16A735E1D}"/>
              </a:ext>
            </a:extLst>
          </p:cNvPr>
          <p:cNvSpPr/>
          <p:nvPr/>
        </p:nvSpPr>
        <p:spPr>
          <a:xfrm>
            <a:off x="6505575" y="3358343"/>
            <a:ext cx="228600" cy="13098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D5DF129-DC25-4AE1-A11F-9896E769D276}"/>
              </a:ext>
            </a:extLst>
          </p:cNvPr>
          <p:cNvSpPr/>
          <p:nvPr/>
        </p:nvSpPr>
        <p:spPr>
          <a:xfrm>
            <a:off x="7267575" y="3542493"/>
            <a:ext cx="228600" cy="13098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608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6635501-6259-419A-8697-FFBA233016E4}"/>
              </a:ext>
            </a:extLst>
          </p:cNvPr>
          <p:cNvSpPr/>
          <p:nvPr/>
        </p:nvSpPr>
        <p:spPr>
          <a:xfrm>
            <a:off x="1" y="1"/>
            <a:ext cx="2436918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D936B4-F6A3-4440-9C71-7643BC907F66}"/>
              </a:ext>
            </a:extLst>
          </p:cNvPr>
          <p:cNvSpPr txBox="1"/>
          <p:nvPr/>
        </p:nvSpPr>
        <p:spPr>
          <a:xfrm>
            <a:off x="8705012" y="4761580"/>
            <a:ext cx="515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FE5ECD-CC08-4D83-969A-DCEB3DC05ED6}"/>
              </a:ext>
            </a:extLst>
          </p:cNvPr>
          <p:cNvSpPr txBox="1"/>
          <p:nvPr/>
        </p:nvSpPr>
        <p:spPr>
          <a:xfrm>
            <a:off x="2436918" y="1951229"/>
            <a:ext cx="427016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300" dirty="0">
                <a:latin typeface="Noto Sans" panose="020B0502040504020204" pitchFamily="34" charset="0"/>
                <a:cs typeface="Noto Sans" panose="020B0502040504020204" pitchFamily="34" charset="0"/>
              </a:rPr>
              <a:t>언어모델</a:t>
            </a:r>
            <a:endParaRPr lang="en-US" altLang="ko-KR" sz="13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3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RNN</a:t>
            </a:r>
            <a:r>
              <a:rPr lang="ko-KR" altLang="en-US" sz="1300" dirty="0">
                <a:latin typeface="Noto Sans" panose="020B0502040504020204" pitchFamily="34" charset="0"/>
                <a:cs typeface="Noto Sans" panose="020B0502040504020204" pitchFamily="34" charset="0"/>
              </a:rPr>
              <a:t>이란</a:t>
            </a:r>
            <a:endParaRPr lang="en-US" altLang="ko-KR" sz="13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3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BPTT</a:t>
            </a:r>
          </a:p>
          <a:p>
            <a:pPr marL="342900" indent="-342900">
              <a:buAutoNum type="arabicPeriod"/>
            </a:pPr>
            <a:r>
              <a:rPr lang="en-US" altLang="ko-KR" sz="13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Truncated BPTT </a:t>
            </a:r>
            <a:r>
              <a:rPr lang="ko-KR" altLang="en-US" sz="1300" dirty="0">
                <a:latin typeface="Noto Sans" panose="020B0502040504020204" pitchFamily="34" charset="0"/>
                <a:cs typeface="Noto Sans" panose="020B0502040504020204" pitchFamily="34" charset="0"/>
              </a:rPr>
              <a:t>미니배치 학습</a:t>
            </a:r>
            <a:endParaRPr lang="en-US" altLang="ko-KR" sz="13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3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RNNLM</a:t>
            </a:r>
          </a:p>
          <a:p>
            <a:pPr marL="342900" indent="-342900">
              <a:buAutoNum type="arabicPeriod"/>
            </a:pPr>
            <a:r>
              <a:rPr lang="ko-KR" altLang="en-US" sz="1300" dirty="0">
                <a:latin typeface="Noto Sans" panose="020B0502040504020204" pitchFamily="34" charset="0"/>
                <a:cs typeface="Noto Sans" panose="020B0502040504020204" pitchFamily="34" charset="0"/>
              </a:rPr>
              <a:t>언어모델 평가</a:t>
            </a:r>
            <a:r>
              <a:rPr lang="en-US" altLang="ko-KR" sz="13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FF4009C-E532-8438-3A64-3CDD86F25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B8604A5A-8B0B-4AFE-A16C-F88637AAD95B}"/>
              </a:ext>
            </a:extLst>
          </p:cNvPr>
          <p:cNvSpPr txBox="1"/>
          <p:nvPr/>
        </p:nvSpPr>
        <p:spPr>
          <a:xfrm>
            <a:off x="1262141" y="1474175"/>
            <a:ext cx="5540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Chap5. RNN</a:t>
            </a:r>
            <a:endParaRPr lang="ko-KR" altLang="en-US" sz="25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43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Chap5. RNN 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언어모델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7DA0D0-4E96-419C-B153-5EA189959455}"/>
              </a:ext>
            </a:extLst>
          </p:cNvPr>
          <p:cNvSpPr txBox="1"/>
          <p:nvPr/>
        </p:nvSpPr>
        <p:spPr>
          <a:xfrm>
            <a:off x="525278" y="1138373"/>
            <a:ext cx="3067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언어 모델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EC7EF6-A121-462E-87B3-F298AD375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0537" y="1245659"/>
            <a:ext cx="4187325" cy="11066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5DE06A-09BA-43D0-A32B-44449417FB47}"/>
              </a:ext>
            </a:extLst>
          </p:cNvPr>
          <p:cNvSpPr txBox="1"/>
          <p:nvPr/>
        </p:nvSpPr>
        <p:spPr>
          <a:xfrm>
            <a:off x="526138" y="1498902"/>
            <a:ext cx="42998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특정 단어 시퀀스에 대해 단어 나열에 확률을 부여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 </a:t>
            </a:r>
            <a:r>
              <a:rPr lang="en-US" altLang="ko-KR" sz="11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는 언어 모델로 부적합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A382C2-3215-46A2-B287-5D6DC2BF5F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112" y="3541271"/>
            <a:ext cx="2893340" cy="33755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B208C5E-6638-4AFA-BE85-85F2CC5D9E81}"/>
              </a:ext>
            </a:extLst>
          </p:cNvPr>
          <p:cNvSpPr txBox="1"/>
          <p:nvPr/>
        </p:nvSpPr>
        <p:spPr>
          <a:xfrm>
            <a:off x="525278" y="2583173"/>
            <a:ext cx="3487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가 언어모델로 부적합한 이유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F60A8E-2F86-4EEB-B57B-C8F6A7C5B929}"/>
              </a:ext>
            </a:extLst>
          </p:cNvPr>
          <p:cNvSpPr txBox="1"/>
          <p:nvPr/>
        </p:nvSpPr>
        <p:spPr>
          <a:xfrm>
            <a:off x="526138" y="2922623"/>
            <a:ext cx="42998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contexts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크기로 확률의 근삿값 계산 가능하지만 단어 순서 무시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단어 벡터를 </a:t>
            </a:r>
            <a:r>
              <a:rPr lang="en-US" altLang="ko-KR" sz="11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concat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을 통한 단어 순서를 고려할 수 있으나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매개변수 증가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window size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한계 문제점 존재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31501D6-E627-41D8-9FF2-F5C1E5534E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2970" y="2489926"/>
            <a:ext cx="3922043" cy="211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730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Chap5. RNN – RNN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이란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DB9401-DD48-4064-BFA1-7C6549AA84E3}"/>
              </a:ext>
            </a:extLst>
          </p:cNvPr>
          <p:cNvSpPr txBox="1"/>
          <p:nvPr/>
        </p:nvSpPr>
        <p:spPr>
          <a:xfrm>
            <a:off x="158655" y="567547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Recurrent Neural Network, RNN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0C3B96-09F1-4F71-B295-A48C327D58BE}"/>
              </a:ext>
            </a:extLst>
          </p:cNvPr>
          <p:cNvSpPr txBox="1"/>
          <p:nvPr/>
        </p:nvSpPr>
        <p:spPr>
          <a:xfrm>
            <a:off x="1259864" y="916660"/>
            <a:ext cx="53168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닫힌 경로가 존재하는 순환하는 신경망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이전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시각의 정보를 바탕으로 현 시각의 출력 계산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계층의 출력이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개로 분기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은닉 상태 벡터 </a:t>
            </a:r>
            <a:r>
              <a:rPr lang="en-US" altLang="ko-KR" sz="11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는 활성화 함수로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tanh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사용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8BE904-3A22-440A-91FF-22EEF1F0CA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4755" y="1789201"/>
            <a:ext cx="6344864" cy="125545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6C35D6F-E950-4958-807F-6B00B50A6C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4755" y="3096372"/>
            <a:ext cx="2984653" cy="35561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60A8AC5-2D8F-4310-A478-A2ABBD2236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9883" y="3513180"/>
            <a:ext cx="2592283" cy="14424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86D8870-B724-4D28-AFBA-E45FD4532F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4117" y="3655384"/>
            <a:ext cx="1877641" cy="127282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366FF59-44C7-4022-9EC3-E680194F3B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64434" y="3518344"/>
            <a:ext cx="358488" cy="12995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394470B-871C-4BAE-B725-7DF764A089BB}"/>
              </a:ext>
            </a:extLst>
          </p:cNvPr>
          <p:cNvSpPr txBox="1"/>
          <p:nvPr/>
        </p:nvSpPr>
        <p:spPr>
          <a:xfrm>
            <a:off x="2424179" y="4820059"/>
            <a:ext cx="854307" cy="1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aseline="-25000"/>
              <a:t>tanh</a:t>
            </a:r>
            <a:r>
              <a:rPr lang="ko-KR" altLang="en-US" sz="800" baseline="-25000" dirty="0"/>
              <a:t> 그래프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21E270-3555-48C3-A43F-F5CF2B64E772}"/>
              </a:ext>
            </a:extLst>
          </p:cNvPr>
          <p:cNvSpPr txBox="1"/>
          <p:nvPr/>
        </p:nvSpPr>
        <p:spPr>
          <a:xfrm>
            <a:off x="4639073" y="4799156"/>
            <a:ext cx="1571401" cy="1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aseline="-25000" dirty="0"/>
              <a:t>sigmoid</a:t>
            </a:r>
            <a:r>
              <a:rPr lang="ko-KR" altLang="en-US" sz="800" baseline="-25000" dirty="0"/>
              <a:t>와 </a:t>
            </a:r>
            <a:r>
              <a:rPr lang="en-US" altLang="ko-KR" sz="800" baseline="-25000" dirty="0"/>
              <a:t>tanh </a:t>
            </a:r>
            <a:r>
              <a:rPr lang="ko-KR" altLang="en-US" sz="800" baseline="-25000" dirty="0"/>
              <a:t>기울기 그래프</a:t>
            </a:r>
          </a:p>
        </p:txBody>
      </p:sp>
    </p:spTree>
    <p:extLst>
      <p:ext uri="{BB962C8B-B14F-4D97-AF65-F5344CB8AC3E}">
        <p14:creationId xmlns:p14="http://schemas.microsoft.com/office/powerpoint/2010/main" val="260324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9ABCDA-4C89-4F79-A078-E5A992A3C474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Chap5. RNN – BPTT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47943B-2D03-4135-B943-9098C31FA830}"/>
              </a:ext>
            </a:extLst>
          </p:cNvPr>
          <p:cNvSpPr txBox="1"/>
          <p:nvPr/>
        </p:nvSpPr>
        <p:spPr>
          <a:xfrm>
            <a:off x="158655" y="651504"/>
            <a:ext cx="875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BPTT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16346D-DE11-4A8F-8848-F88FD7651426}"/>
              </a:ext>
            </a:extLst>
          </p:cNvPr>
          <p:cNvSpPr txBox="1"/>
          <p:nvPr/>
        </p:nvSpPr>
        <p:spPr>
          <a:xfrm>
            <a:off x="810160" y="689976"/>
            <a:ext cx="53168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시간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방향으로 펼친 신경망의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오차역전파법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큰 시계열 데이터를 처리할 시 역전파의 기울기가 불안정하고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계산량이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커짐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EC472E-F188-4FDE-8037-2779593FD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394" y="1120863"/>
            <a:ext cx="5925212" cy="11554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AF7D49-BE13-4666-B45A-7F6BCD647ACD}"/>
              </a:ext>
            </a:extLst>
          </p:cNvPr>
          <p:cNvSpPr txBox="1"/>
          <p:nvPr/>
        </p:nvSpPr>
        <p:spPr>
          <a:xfrm>
            <a:off x="164865" y="2422043"/>
            <a:ext cx="2375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Truncated BPTT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63817F-7159-4FCD-99F2-2390A340CF6F}"/>
              </a:ext>
            </a:extLst>
          </p:cNvPr>
          <p:cNvSpPr txBox="1"/>
          <p:nvPr/>
        </p:nvSpPr>
        <p:spPr>
          <a:xfrm>
            <a:off x="1806448" y="2440614"/>
            <a:ext cx="53168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큰 시계열 데이터를 블록 단위로 잘라서 만들어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오차역전파법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수행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순전파의 연결은 그대로 유지하며 역전파의 연결만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잘라냄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C3FE726-4062-478B-8833-FDC174DD5D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8564" y="2890072"/>
            <a:ext cx="4766872" cy="201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570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9ABCDA-4C89-4F79-A078-E5A992A3C474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Chap5. RNN – Truncated BPTT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미니배치 학습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E8AC36-615B-4F65-8DCC-06F65EB7079C}"/>
              </a:ext>
            </a:extLst>
          </p:cNvPr>
          <p:cNvSpPr txBox="1"/>
          <p:nvPr/>
        </p:nvSpPr>
        <p:spPr>
          <a:xfrm>
            <a:off x="298777" y="2145552"/>
            <a:ext cx="3396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Truncated BPTT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의 미니배치 학습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A4B5AA-8FFD-4E22-B882-5E412C95D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2039" y="846381"/>
            <a:ext cx="3936271" cy="40295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154CA5-56B4-4A1C-ADBC-20DE3DEF8D0F}"/>
              </a:ext>
            </a:extLst>
          </p:cNvPr>
          <p:cNvSpPr txBox="1"/>
          <p:nvPr/>
        </p:nvSpPr>
        <p:spPr>
          <a:xfrm>
            <a:off x="255524" y="2506944"/>
            <a:ext cx="42565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순차적인 데이터 입력을 위해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batch size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에 맞게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offset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수행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데이터를 순서대로 입력하다 끝에 도달하면 다시 처음부터 입력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214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9ABCDA-4C89-4F79-A078-E5A992A3C474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Chap5. RNN – RNNLM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F64E81-3AFB-EC13-E7B5-35BD4DBB8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0150" y="1733293"/>
            <a:ext cx="1184147" cy="22627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C7099A-F398-89E4-1199-F04FCF84C5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4589" y="1250155"/>
            <a:ext cx="3800424" cy="2968491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261D0B6C-65EE-91B2-3044-05A5A009128B}"/>
              </a:ext>
            </a:extLst>
          </p:cNvPr>
          <p:cNvSpPr/>
          <p:nvPr/>
        </p:nvSpPr>
        <p:spPr>
          <a:xfrm>
            <a:off x="4986338" y="2734400"/>
            <a:ext cx="237953" cy="16430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Noto Sans" panose="020B05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9F83ED-E344-3589-4EAA-89E328097B30}"/>
              </a:ext>
            </a:extLst>
          </p:cNvPr>
          <p:cNvSpPr txBox="1"/>
          <p:nvPr/>
        </p:nvSpPr>
        <p:spPr>
          <a:xfrm>
            <a:off x="659434" y="1673627"/>
            <a:ext cx="1237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RNNLM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A1A29F-D162-2656-7253-C583449DF243}"/>
              </a:ext>
            </a:extLst>
          </p:cNvPr>
          <p:cNvSpPr txBox="1"/>
          <p:nvPr/>
        </p:nvSpPr>
        <p:spPr>
          <a:xfrm>
            <a:off x="577384" y="2029142"/>
            <a:ext cx="335167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RNN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을 사용한 언어 모델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RNN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계층의 출력은 분기 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이전 시각들의 정보를 인코딩해 저장하여 현재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다음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시각에 활용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모든 시각의 손실을 합산해 평균한 값이 최종 손실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020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9ABCDA-4C89-4F79-A078-E5A992A3C474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Chap5. RNN 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언어 모델 평가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6649A1-B48B-5C6F-A6EC-9F60FA05D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0771" y="2527406"/>
            <a:ext cx="6122457" cy="10967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6BC244C-F963-876F-BA61-A5FBB15830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4001" y="1058776"/>
            <a:ext cx="1893933" cy="55582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51FB2FB-7D6E-9D77-FBA3-BD40ACF147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1651" y="1740150"/>
            <a:ext cx="1578633" cy="3747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9F6644-5490-4336-BC64-686734351D5C}"/>
              </a:ext>
            </a:extLst>
          </p:cNvPr>
          <p:cNvSpPr txBox="1"/>
          <p:nvPr/>
        </p:nvSpPr>
        <p:spPr>
          <a:xfrm>
            <a:off x="1421433" y="3606781"/>
            <a:ext cx="39130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모델 </a:t>
            </a:r>
            <a:r>
              <a:rPr lang="en-US" altLang="ko-KR" sz="1100" dirty="0"/>
              <a:t>1 </a:t>
            </a:r>
            <a:r>
              <a:rPr lang="ko-KR" altLang="en-US" sz="1100" dirty="0" err="1"/>
              <a:t>퍼플렉서티</a:t>
            </a:r>
            <a:r>
              <a:rPr lang="en-US" altLang="ko-KR" sz="1100" dirty="0"/>
              <a:t>: 1 / 0.8 = 1.25</a:t>
            </a:r>
          </a:p>
          <a:p>
            <a:r>
              <a:rPr lang="ko-KR" altLang="en-US" sz="1100" dirty="0"/>
              <a:t>모델 </a:t>
            </a:r>
            <a:r>
              <a:rPr lang="en-US" altLang="ko-KR" sz="1100" dirty="0"/>
              <a:t>2 </a:t>
            </a:r>
            <a:r>
              <a:rPr lang="ko-KR" altLang="en-US" sz="1100" dirty="0" err="1"/>
              <a:t>퍼플렉서티</a:t>
            </a:r>
            <a:r>
              <a:rPr lang="en-US" altLang="ko-KR" sz="1100" dirty="0"/>
              <a:t>: 1 / 0.2 = 5.0</a:t>
            </a:r>
            <a:endParaRPr lang="ko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F671C6-CE27-4D86-99FC-812BA73B3D0F}"/>
              </a:ext>
            </a:extLst>
          </p:cNvPr>
          <p:cNvSpPr txBox="1"/>
          <p:nvPr/>
        </p:nvSpPr>
        <p:spPr>
          <a:xfrm>
            <a:off x="810573" y="1137080"/>
            <a:ext cx="3190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latin typeface="Noto Sans" panose="020B0502040504020204" pitchFamily="34" charset="0"/>
                <a:cs typeface="Noto Sans" panose="020B0502040504020204" pitchFamily="34" charset="0"/>
              </a:rPr>
              <a:t>퍼플렉서티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(perplexity)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71E809-749B-4250-87C3-9B5886C3B762}"/>
              </a:ext>
            </a:extLst>
          </p:cNvPr>
          <p:cNvSpPr txBox="1"/>
          <p:nvPr/>
        </p:nvSpPr>
        <p:spPr>
          <a:xfrm>
            <a:off x="728524" y="1492595"/>
            <a:ext cx="33516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언어 모델의 예측 성능을 평가하는 척도로 자주 이용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확률의 역수를 취한 값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퍼플렉서티는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분기 수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단어의 후보 개수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를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의미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0874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>
          <a:extLst>
            <a:ext uri="{FF2B5EF4-FFF2-40B4-BE49-F238E27FC236}">
              <a16:creationId xmlns:a16="http://schemas.microsoft.com/office/drawing/2014/main" id="{87AC4A89-0769-A257-430C-BDA5465D6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2C9075-7135-8800-4625-4E47388CC0D4}"/>
              </a:ext>
            </a:extLst>
          </p:cNvPr>
          <p:cNvSpPr txBox="1"/>
          <p:nvPr/>
        </p:nvSpPr>
        <p:spPr>
          <a:xfrm>
            <a:off x="1801842" y="2333223"/>
            <a:ext cx="5540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>
                <a:latin typeface="Noto Sans" panose="020B0502040504020204" pitchFamily="34" charset="0"/>
                <a:cs typeface="Noto Sans" panose="020B0502040504020204" pitchFamily="34" charset="0"/>
              </a:rPr>
              <a:t>감사합니다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E33896-2297-6421-DAEF-85B66FAE2393}"/>
              </a:ext>
            </a:extLst>
          </p:cNvPr>
          <p:cNvSpPr txBox="1"/>
          <p:nvPr/>
        </p:nvSpPr>
        <p:spPr>
          <a:xfrm>
            <a:off x="7047397" y="4215356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Noto Sans" panose="020B0502040504020204" pitchFamily="34" charset="0"/>
                <a:cs typeface="Noto Sans" panose="020B0502040504020204" pitchFamily="34" charset="0"/>
              </a:rPr>
              <a:t>석사과정 이승건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B14CA5-8AB2-3F02-945B-A5E0C3A29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406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148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Chap2.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자연어와 단어의 분산 표현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D4ED3C-77FD-4571-8CDC-F656CDA5D80C}"/>
              </a:ext>
            </a:extLst>
          </p:cNvPr>
          <p:cNvSpPr txBox="1"/>
          <p:nvPr/>
        </p:nvSpPr>
        <p:spPr>
          <a:xfrm>
            <a:off x="1246508" y="1843752"/>
            <a:ext cx="245950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r>
              <a:rPr lang="en-US" altLang="ko-KR" sz="17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(WordNet)</a:t>
            </a:r>
            <a:endParaRPr lang="ko-KR" altLang="en-US" sz="17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D4ACD9-CADD-45AE-A9A9-24D83068BAEF}"/>
              </a:ext>
            </a:extLst>
          </p:cNvPr>
          <p:cNvSpPr txBox="1"/>
          <p:nvPr/>
        </p:nvSpPr>
        <p:spPr>
          <a:xfrm>
            <a:off x="1275961" y="2138085"/>
            <a:ext cx="2594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동의어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유의어 사전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NLP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에서는 구체적인 관계까지 정의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E78D92-CBDB-413E-8127-8CC05AB707A0}"/>
              </a:ext>
            </a:extLst>
          </p:cNvPr>
          <p:cNvSpPr txBox="1"/>
          <p:nvPr/>
        </p:nvSpPr>
        <p:spPr>
          <a:xfrm>
            <a:off x="1246508" y="3641864"/>
            <a:ext cx="2594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높은 인적 비용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유의어 의미의 차이 표현 불가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CA9711-A0D3-46C4-BD26-0D0A08CCCD91}"/>
              </a:ext>
            </a:extLst>
          </p:cNvPr>
          <p:cNvSpPr txBox="1"/>
          <p:nvPr/>
        </p:nvSpPr>
        <p:spPr>
          <a:xfrm>
            <a:off x="1275961" y="3344970"/>
            <a:ext cx="24595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latin typeface="Noto Sans" panose="020B0502040504020204" pitchFamily="34" charset="0"/>
                <a:cs typeface="Noto Sans" panose="020B0502040504020204" pitchFamily="34" charset="0"/>
              </a:rPr>
              <a:t>단점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58CA80-D641-4B4A-8A57-49FE237C442A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3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3E2069A-403D-C2E0-1308-4BF96C0E0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A9839C4-4C33-453C-83E7-C515CCD57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6328" y="2420874"/>
            <a:ext cx="2591009" cy="19176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5475D1-7D85-4144-979B-A486B43DB75C}"/>
              </a:ext>
            </a:extLst>
          </p:cNvPr>
          <p:cNvSpPr txBox="1"/>
          <p:nvPr/>
        </p:nvSpPr>
        <p:spPr>
          <a:xfrm>
            <a:off x="73666" y="987332"/>
            <a:ext cx="3435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단어의 의미</a:t>
            </a:r>
            <a:r>
              <a:rPr lang="ko-KR" altLang="en-US" dirty="0">
                <a:latin typeface="Noto Sans" panose="020B0502040504020204" pitchFamily="34" charset="0"/>
                <a:cs typeface="Noto Sans" panose="020B0502040504020204" pitchFamily="34" charset="0"/>
              </a:rPr>
              <a:t>를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dirty="0">
                <a:latin typeface="Noto Sans" panose="020B0502040504020204" pitchFamily="34" charset="0"/>
                <a:cs typeface="Noto Sans" panose="020B0502040504020204" pitchFamily="34" charset="0"/>
              </a:rPr>
              <a:t>파악하는 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3</a:t>
            </a:r>
            <a:r>
              <a:rPr lang="ko-KR" altLang="en-US" dirty="0">
                <a:latin typeface="Noto Sans" panose="020B0502040504020204" pitchFamily="34" charset="0"/>
                <a:cs typeface="Noto Sans" panose="020B0502040504020204" pitchFamily="34" charset="0"/>
              </a:rPr>
              <a:t>가지 표현 기법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16FF31-C10F-4741-B468-79D2B3BB4221}"/>
              </a:ext>
            </a:extLst>
          </p:cNvPr>
          <p:cNvSpPr txBox="1"/>
          <p:nvPr/>
        </p:nvSpPr>
        <p:spPr>
          <a:xfrm>
            <a:off x="144815" y="1247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b="1" dirty="0">
              <a:solidFill>
                <a:srgbClr val="FF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2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dirty="0">
              <a:solidFill>
                <a:schemeClr val="tx2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0072C4-E39C-4FD1-991C-8A7E2425E1E2}"/>
              </a:ext>
            </a:extLst>
          </p:cNvPr>
          <p:cNvSpPr txBox="1"/>
          <p:nvPr/>
        </p:nvSpPr>
        <p:spPr>
          <a:xfrm>
            <a:off x="73665" y="557557"/>
            <a:ext cx="612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cs typeface="Noto Sans" panose="020B0502040504020204" pitchFamily="34" charset="0"/>
              </a:rPr>
              <a:t>NLP</a:t>
            </a:r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89E14B-A61B-4D8E-B6E9-752E86D32A0C}"/>
              </a:ext>
            </a:extLst>
          </p:cNvPr>
          <p:cNvSpPr txBox="1"/>
          <p:nvPr/>
        </p:nvSpPr>
        <p:spPr>
          <a:xfrm>
            <a:off x="494078" y="580640"/>
            <a:ext cx="2594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Natural Language Processing</a:t>
            </a:r>
            <a:endParaRPr lang="ko-KR" altLang="en-US" sz="11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69325F9-35DB-4574-805B-12F6604536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30439"/>
            <a:ext cx="3870935" cy="21210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Chap2.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자연어와 단어의 분산 표현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03623E-27E6-45AD-A8E8-09A68EDDD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868" y="2351416"/>
            <a:ext cx="6990264" cy="23688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8823E4-2D96-4008-91A1-672D18D2063E}"/>
              </a:ext>
            </a:extLst>
          </p:cNvPr>
          <p:cNvSpPr txBox="1"/>
          <p:nvPr/>
        </p:nvSpPr>
        <p:spPr>
          <a:xfrm>
            <a:off x="6356461" y="4680954"/>
            <a:ext cx="188384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latin typeface="Noto Sans" panose="020B0502040504020204" pitchFamily="34" charset="0"/>
                <a:cs typeface="Noto Sans" panose="020B0502040504020204" pitchFamily="34" charset="0"/>
              </a:rPr>
              <a:t>국립국어원</a:t>
            </a:r>
            <a:r>
              <a:rPr lang="en-US" altLang="ko-KR" sz="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600" dirty="0">
                <a:latin typeface="Noto Sans" panose="020B0502040504020204" pitchFamily="34" charset="0"/>
                <a:cs typeface="Noto Sans" panose="020B0502040504020204" pitchFamily="34" charset="0"/>
              </a:rPr>
              <a:t>모두의 말뭉치 </a:t>
            </a:r>
            <a:r>
              <a:rPr lang="en-US" altLang="ko-KR" sz="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https://korean.go.kr/</a:t>
            </a:r>
            <a:endParaRPr lang="ko-KR" altLang="en-US" sz="6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E348C4-668C-4D70-B165-E094FCBFADD7}"/>
              </a:ext>
            </a:extLst>
          </p:cNvPr>
          <p:cNvSpPr txBox="1"/>
          <p:nvPr/>
        </p:nvSpPr>
        <p:spPr>
          <a:xfrm>
            <a:off x="3403232" y="1469700"/>
            <a:ext cx="245950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latin typeface="Noto Sans" panose="020B0502040504020204" pitchFamily="34" charset="0"/>
                <a:cs typeface="Noto Sans" panose="020B0502040504020204" pitchFamily="34" charset="0"/>
              </a:rPr>
              <a:t>말뭉치</a:t>
            </a:r>
            <a:r>
              <a:rPr lang="en-US" altLang="ko-KR" sz="17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(corpus)</a:t>
            </a:r>
            <a:endParaRPr lang="ko-KR" altLang="en-US" sz="17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81B17A-4021-439C-88C5-1B81FC5AB387}"/>
              </a:ext>
            </a:extLst>
          </p:cNvPr>
          <p:cNvSpPr txBox="1"/>
          <p:nvPr/>
        </p:nvSpPr>
        <p:spPr>
          <a:xfrm>
            <a:off x="3335498" y="1775167"/>
            <a:ext cx="2594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다량의 텍스트 데이터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연구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애플리케이션 개발 등의 목적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8EFCBD-582F-4599-AC44-04B55863FE5C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4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35944F7-C8B7-91C5-A6B7-4A8544F5B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903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Chap2.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자연어와 단어의 분산 표현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분포가설과 분산표현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BA83DA-08CB-4823-8C17-F7089FF8BD81}"/>
              </a:ext>
            </a:extLst>
          </p:cNvPr>
          <p:cNvSpPr txBox="1"/>
          <p:nvPr/>
        </p:nvSpPr>
        <p:spPr>
          <a:xfrm>
            <a:off x="1234176" y="1670096"/>
            <a:ext cx="245950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latin typeface="Noto Sans" panose="020B0502040504020204" pitchFamily="34" charset="0"/>
                <a:cs typeface="Noto Sans" panose="020B0502040504020204" pitchFamily="34" charset="0"/>
              </a:rPr>
              <a:t>분포 가설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CBA0D5-ADFE-4CB3-8B47-DB0830976201}"/>
              </a:ext>
            </a:extLst>
          </p:cNvPr>
          <p:cNvSpPr txBox="1"/>
          <p:nvPr/>
        </p:nvSpPr>
        <p:spPr>
          <a:xfrm>
            <a:off x="2231001" y="1708426"/>
            <a:ext cx="2594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단어의 의미는 주변 단어에 의해 형성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28A665-2D31-496B-9A3D-FE9152FB1BFE}"/>
              </a:ext>
            </a:extLst>
          </p:cNvPr>
          <p:cNvSpPr txBox="1"/>
          <p:nvPr/>
        </p:nvSpPr>
        <p:spPr>
          <a:xfrm>
            <a:off x="4854170" y="2134686"/>
            <a:ext cx="28107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target “goodbye”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는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contexts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로부터 형성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window size = 2</a:t>
            </a:r>
            <a:endParaRPr lang="ko-KR" altLang="en-US" sz="11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91B05E-0B60-4551-B5FD-4F5BC8F012B9}"/>
              </a:ext>
            </a:extLst>
          </p:cNvPr>
          <p:cNvSpPr txBox="1"/>
          <p:nvPr/>
        </p:nvSpPr>
        <p:spPr>
          <a:xfrm>
            <a:off x="1222405" y="2948217"/>
            <a:ext cx="245950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latin typeface="Noto Sans" panose="020B0502040504020204" pitchFamily="34" charset="0"/>
                <a:cs typeface="Noto Sans" panose="020B0502040504020204" pitchFamily="34" charset="0"/>
              </a:rPr>
              <a:t>분산 표현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4B3510-F712-473A-8004-91B86FAD0BA7}"/>
              </a:ext>
            </a:extLst>
          </p:cNvPr>
          <p:cNvSpPr txBox="1"/>
          <p:nvPr/>
        </p:nvSpPr>
        <p:spPr>
          <a:xfrm>
            <a:off x="2231001" y="2994383"/>
            <a:ext cx="5592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분포 가설을 바탕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으로 단어를 특정 차원의 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고정 길이의 밀집 벡터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로 나타냄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FAE2E9-62D3-45B7-8F0E-77989FF0A3A6}"/>
              </a:ext>
            </a:extLst>
          </p:cNvPr>
          <p:cNvSpPr txBox="1"/>
          <p:nvPr/>
        </p:nvSpPr>
        <p:spPr>
          <a:xfrm>
            <a:off x="1258776" y="3348326"/>
            <a:ext cx="4869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두 단어 벡터의 유사도는 코사인 유사도를 통해 나타냄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코사인 유사도는 두 벡터의 내적을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L2 Norm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으로 나눈 값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D272E0-739E-4F86-A6EF-D2B4D0B65F8A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5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838725E-66D4-351C-11EF-5E7545DAA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A1432D7-88F9-4780-91F1-BAE5018D8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404" y="3752303"/>
            <a:ext cx="3375059" cy="10296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7F69CEB-0B1C-41D2-9D6B-3452D3DC18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4326" y="2154721"/>
            <a:ext cx="3281649" cy="5443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F194178-6851-44F2-9630-E09232FB1C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054461"/>
            <a:ext cx="3375060" cy="42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23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Chap2.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자연어와 단어의 분산 표현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동시발생 행렬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76F11D-CF27-48D3-A887-119E1C1A7AA0}"/>
              </a:ext>
            </a:extLst>
          </p:cNvPr>
          <p:cNvSpPr txBox="1"/>
          <p:nvPr/>
        </p:nvSpPr>
        <p:spPr>
          <a:xfrm>
            <a:off x="636908" y="1362846"/>
            <a:ext cx="160506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8067D3-D72D-4BE5-9C8C-08AD7D8BECF2}"/>
              </a:ext>
            </a:extLst>
          </p:cNvPr>
          <p:cNvSpPr txBox="1"/>
          <p:nvPr/>
        </p:nvSpPr>
        <p:spPr>
          <a:xfrm>
            <a:off x="2241973" y="1409012"/>
            <a:ext cx="60214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분포 가설을 바탕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으로 특정 단어 근처에 다른 단어들의 등장횟수를 통해 의미를 파악하는 기법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EE1E95-7FF1-4E0B-BC8B-88F756598478}"/>
              </a:ext>
            </a:extLst>
          </p:cNvPr>
          <p:cNvSpPr txBox="1"/>
          <p:nvPr/>
        </p:nvSpPr>
        <p:spPr>
          <a:xfrm>
            <a:off x="636908" y="2909810"/>
            <a:ext cx="160506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latin typeface="Noto Sans" panose="020B0502040504020204" pitchFamily="34" charset="0"/>
                <a:cs typeface="Noto Sans" panose="020B0502040504020204" pitchFamily="34" charset="0"/>
              </a:rPr>
              <a:t>동시발생 행렬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B39717C-88C9-4409-A556-213F8C978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211" y="3286589"/>
            <a:ext cx="2441577" cy="17034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BBCAEA4-37CA-45B5-8961-326C665C9F47}"/>
              </a:ext>
            </a:extLst>
          </p:cNvPr>
          <p:cNvSpPr txBox="1"/>
          <p:nvPr/>
        </p:nvSpPr>
        <p:spPr>
          <a:xfrm>
            <a:off x="2241973" y="2955976"/>
            <a:ext cx="60214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기법을 슬라이딩 윈도우를 통해 말뭉치에 대해 표현한 것을 행렬화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D9D881-560D-42D8-BE41-46BE12CAC668}"/>
              </a:ext>
            </a:extLst>
          </p:cNvPr>
          <p:cNvSpPr txBox="1"/>
          <p:nvPr/>
        </p:nvSpPr>
        <p:spPr>
          <a:xfrm>
            <a:off x="6075510" y="2571750"/>
            <a:ext cx="3844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“say”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는 벡터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[1,0,1,0,1,1,0]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으로 표현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106A45-44F5-4A75-B41C-2DBABC342ED6}"/>
              </a:ext>
            </a:extLst>
          </p:cNvPr>
          <p:cNvSpPr txBox="1"/>
          <p:nvPr/>
        </p:nvSpPr>
        <p:spPr>
          <a:xfrm>
            <a:off x="5792788" y="4731456"/>
            <a:ext cx="146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각 행은 벡터를 의미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DE2E32-3628-42A8-8C89-285221CBE190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6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7367575-CB74-3BCB-20C3-A623337EA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8998801-0549-45F6-927E-5E5F18BB3B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2280" y="1727450"/>
            <a:ext cx="3139440" cy="112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604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Chap2.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자연어와 단어의 분산 표현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기법 개선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A7218F-8DA0-49CD-B88E-1686C9846E5D}"/>
              </a:ext>
            </a:extLst>
          </p:cNvPr>
          <p:cNvSpPr txBox="1"/>
          <p:nvPr/>
        </p:nvSpPr>
        <p:spPr>
          <a:xfrm>
            <a:off x="636907" y="1362846"/>
            <a:ext cx="5450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latin typeface="Noto Sans" panose="020B0502040504020204" pitchFamily="34" charset="0"/>
                <a:cs typeface="Noto Sans" panose="020B0502040504020204" pitchFamily="34" charset="0"/>
              </a:rPr>
              <a:t>점별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 상호정보량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en-US" altLang="ko-KR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PointWise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Mutual Information, PMI)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E9C900-F248-4E23-81D3-E498D8E8A557}"/>
              </a:ext>
            </a:extLst>
          </p:cNvPr>
          <p:cNvSpPr txBox="1"/>
          <p:nvPr/>
        </p:nvSpPr>
        <p:spPr>
          <a:xfrm>
            <a:off x="636908" y="2049159"/>
            <a:ext cx="4869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두 단어 사이의 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관련성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을 계량화하는 단위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동시발생 행렬을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PMI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행렬로 변환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9A30E2-222E-4100-98E9-698F10C828C6}"/>
              </a:ext>
            </a:extLst>
          </p:cNvPr>
          <p:cNvSpPr txBox="1"/>
          <p:nvPr/>
        </p:nvSpPr>
        <p:spPr>
          <a:xfrm>
            <a:off x="5599361" y="1802937"/>
            <a:ext cx="3247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N = 10,000(</a:t>
            </a:r>
            <a:r>
              <a:rPr lang="ko-KR" altLang="en-US" sz="800" dirty="0">
                <a:latin typeface="Noto Sans" panose="020B0502040504020204" pitchFamily="34" charset="0"/>
                <a:cs typeface="Noto Sans" panose="020B0502040504020204" pitchFamily="34" charset="0"/>
              </a:rPr>
              <a:t>말뭉치 단어 수</a:t>
            </a:r>
            <a:r>
              <a:rPr lang="en-US" altLang="ko-KR" sz="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</a:t>
            </a:r>
          </a:p>
          <a:p>
            <a:r>
              <a:rPr lang="en-US" altLang="ko-KR" sz="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“the” 1,000</a:t>
            </a:r>
            <a:r>
              <a:rPr lang="ko-KR" altLang="en-US" sz="800" dirty="0">
                <a:latin typeface="Noto Sans" panose="020B0502040504020204" pitchFamily="34" charset="0"/>
                <a:cs typeface="Noto Sans" panose="020B0502040504020204" pitchFamily="34" charset="0"/>
              </a:rPr>
              <a:t>회 </a:t>
            </a:r>
            <a:r>
              <a:rPr lang="en-US" altLang="ko-KR" sz="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“car” 20</a:t>
            </a:r>
            <a:r>
              <a:rPr lang="ko-KR" altLang="en-US" sz="800" dirty="0">
                <a:latin typeface="Noto Sans" panose="020B0502040504020204" pitchFamily="34" charset="0"/>
                <a:cs typeface="Noto Sans" panose="020B0502040504020204" pitchFamily="34" charset="0"/>
              </a:rPr>
              <a:t>회</a:t>
            </a:r>
            <a:r>
              <a:rPr lang="en-US" altLang="ko-KR" sz="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“drive” 10</a:t>
            </a:r>
            <a:r>
              <a:rPr lang="ko-KR" altLang="en-US" sz="800" dirty="0">
                <a:latin typeface="Noto Sans" panose="020B0502040504020204" pitchFamily="34" charset="0"/>
                <a:cs typeface="Noto Sans" panose="020B0502040504020204" pitchFamily="34" charset="0"/>
              </a:rPr>
              <a:t>회 등장</a:t>
            </a:r>
            <a:endParaRPr lang="en-US" altLang="ko-KR" sz="8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“the”</a:t>
            </a:r>
            <a:r>
              <a:rPr lang="ko-KR" altLang="en-US" sz="800" b="1" dirty="0">
                <a:latin typeface="Noto Sans" panose="020B0502040504020204" pitchFamily="34" charset="0"/>
                <a:cs typeface="Noto Sans" panose="020B0502040504020204" pitchFamily="34" charset="0"/>
              </a:rPr>
              <a:t>와 </a:t>
            </a:r>
            <a:r>
              <a:rPr lang="en-US" altLang="ko-KR" sz="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“car”</a:t>
            </a:r>
            <a:r>
              <a:rPr lang="ko-KR" altLang="en-US" sz="800" b="1" dirty="0">
                <a:latin typeface="Noto Sans" panose="020B0502040504020204" pitchFamily="34" charset="0"/>
                <a:cs typeface="Noto Sans" panose="020B0502040504020204" pitchFamily="34" charset="0"/>
              </a:rPr>
              <a:t>의 동시발생 </a:t>
            </a:r>
            <a:r>
              <a:rPr lang="en-US" altLang="ko-KR" sz="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10</a:t>
            </a:r>
            <a:r>
              <a:rPr lang="ko-KR" altLang="en-US" sz="800" b="1" dirty="0">
                <a:latin typeface="Noto Sans" panose="020B0502040504020204" pitchFamily="34" charset="0"/>
                <a:cs typeface="Noto Sans" panose="020B0502040504020204" pitchFamily="34" charset="0"/>
              </a:rPr>
              <a:t>회</a:t>
            </a:r>
            <a:r>
              <a:rPr lang="en-US" altLang="ko-KR" sz="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“car”</a:t>
            </a:r>
            <a:r>
              <a:rPr lang="ko-KR" altLang="en-US" sz="800" b="1" dirty="0">
                <a:latin typeface="Noto Sans" panose="020B0502040504020204" pitchFamily="34" charset="0"/>
                <a:cs typeface="Noto Sans" panose="020B0502040504020204" pitchFamily="34" charset="0"/>
              </a:rPr>
              <a:t>와 </a:t>
            </a:r>
            <a:r>
              <a:rPr lang="en-US" altLang="ko-KR" sz="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“drive”</a:t>
            </a:r>
            <a:r>
              <a:rPr lang="ko-KR" altLang="en-US" sz="800" b="1" dirty="0">
                <a:latin typeface="Noto Sans" panose="020B0502040504020204" pitchFamily="34" charset="0"/>
                <a:cs typeface="Noto Sans" panose="020B0502040504020204" pitchFamily="34" charset="0"/>
              </a:rPr>
              <a:t>의 동시발생 </a:t>
            </a:r>
            <a:r>
              <a:rPr lang="en-US" altLang="ko-KR" sz="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5</a:t>
            </a:r>
            <a:r>
              <a:rPr lang="ko-KR" altLang="en-US" sz="800" b="1" dirty="0">
                <a:latin typeface="Noto Sans" panose="020B0502040504020204" pitchFamily="34" charset="0"/>
                <a:cs typeface="Noto Sans" panose="020B0502040504020204" pitchFamily="34" charset="0"/>
              </a:rPr>
              <a:t>회</a:t>
            </a:r>
            <a:r>
              <a:rPr lang="en-US" altLang="ko-KR" sz="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986106-6373-4C0C-A146-04B8B91F9AD4}"/>
              </a:ext>
            </a:extLst>
          </p:cNvPr>
          <p:cNvSpPr txBox="1"/>
          <p:nvPr/>
        </p:nvSpPr>
        <p:spPr>
          <a:xfrm>
            <a:off x="636908" y="2434500"/>
            <a:ext cx="4869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동시발생 횟수 관점과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PMI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관점에서 관련성 결과값이 다르다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3FA861-8ABE-4167-9DA5-DB2BBB14E283}"/>
              </a:ext>
            </a:extLst>
          </p:cNvPr>
          <p:cNvSpPr txBox="1"/>
          <p:nvPr/>
        </p:nvSpPr>
        <p:spPr>
          <a:xfrm>
            <a:off x="636907" y="3252002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양의 상호정보량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(Positive PMI, PPMI)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0B7C86-7101-472A-B790-2EEE26BC2A93}"/>
              </a:ext>
            </a:extLst>
          </p:cNvPr>
          <p:cNvSpPr txBox="1"/>
          <p:nvPr/>
        </p:nvSpPr>
        <p:spPr>
          <a:xfrm>
            <a:off x="645984" y="3581386"/>
            <a:ext cx="4869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PMI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에서 두 단어의 동시발생 횟수가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0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일경우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log0 = -inf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인 문제를 개선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2" name="AutoShape 2" descr="equation">
            <a:extLst>
              <a:ext uri="{FF2B5EF4-FFF2-40B4-BE49-F238E27FC236}">
                <a16:creationId xmlns:a16="http://schemas.microsoft.com/office/drawing/2014/main" id="{8A90321A-C55C-4239-A5E8-64452E514D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3" name="AutoShape 4" descr="equation">
            <a:extLst>
              <a:ext uri="{FF2B5EF4-FFF2-40B4-BE49-F238E27FC236}">
                <a16:creationId xmlns:a16="http://schemas.microsoft.com/office/drawing/2014/main" id="{D9CC15EA-3CAE-416D-A636-B20799C23A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CA14ED-80C5-4856-8EC4-C9EED5EA772E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152677F-06DA-C2B8-FDD3-8B4E809FC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C094231-B458-4B8D-9E42-7CB09175F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1948" y="826750"/>
            <a:ext cx="3035304" cy="5947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A79FC49-59E3-4970-8339-DAC2D873D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6600" y="2180126"/>
            <a:ext cx="2886075" cy="44798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5CBBAA1-99B3-4DAE-A779-623DE6865D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6600" y="2557431"/>
            <a:ext cx="2886075" cy="43064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CD7615A-E0F4-4341-9DD6-4C3CBCF67E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546" y="3919940"/>
            <a:ext cx="3443226" cy="3825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071F7FD-D1A3-4DC5-B93B-8830A26895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9696" y="3263860"/>
            <a:ext cx="1626088" cy="134930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4A595F1-2445-4A65-8F31-2E4407DB8428}"/>
              </a:ext>
            </a:extLst>
          </p:cNvPr>
          <p:cNvSpPr txBox="1"/>
          <p:nvPr/>
        </p:nvSpPr>
        <p:spPr>
          <a:xfrm>
            <a:off x="636907" y="1701400"/>
            <a:ext cx="49987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en-US" altLang="ko-KR" sz="1100" b="1" dirty="0">
                <a:solidFill>
                  <a:srgbClr val="00B0F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“the”</a:t>
            </a:r>
            <a:r>
              <a:rPr lang="ko-KR" altLang="en-US" sz="1100" b="1" dirty="0">
                <a:solidFill>
                  <a:srgbClr val="00B0F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와 </a:t>
            </a:r>
            <a:r>
              <a:rPr lang="en-US" altLang="ko-KR" sz="1100" b="1" dirty="0">
                <a:solidFill>
                  <a:srgbClr val="00B0F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“car”</a:t>
            </a:r>
            <a:r>
              <a:rPr lang="ko-KR" altLang="en-US" sz="1100" b="1" dirty="0">
                <a:solidFill>
                  <a:srgbClr val="00B0F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의 동시발생 횟수 </a:t>
            </a:r>
            <a:r>
              <a:rPr lang="en-US" altLang="ko-KR" sz="1100" b="1" dirty="0">
                <a:solidFill>
                  <a:srgbClr val="00B0F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 “car”</a:t>
            </a:r>
            <a:r>
              <a:rPr lang="ko-KR" altLang="en-US" sz="1100" b="1" dirty="0">
                <a:solidFill>
                  <a:srgbClr val="00B0F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와 </a:t>
            </a:r>
            <a:r>
              <a:rPr lang="en-US" altLang="ko-KR" sz="1100" b="1" dirty="0">
                <a:solidFill>
                  <a:srgbClr val="00B0F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“drive”</a:t>
            </a:r>
            <a:r>
              <a:rPr lang="ko-KR" altLang="en-US" sz="1100" b="1" dirty="0">
                <a:solidFill>
                  <a:srgbClr val="00B0F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의 동시발생 횟수</a:t>
            </a:r>
            <a:r>
              <a:rPr lang="ko-KR" altLang="en-US" sz="1100" b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일 경우</a:t>
            </a:r>
            <a:br>
              <a:rPr lang="en-US" altLang="ko-KR" sz="1100" b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b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“the”</a:t>
            </a:r>
            <a:r>
              <a:rPr lang="ko-KR" altLang="en-US" sz="1100" b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와 </a:t>
            </a:r>
            <a:r>
              <a:rPr lang="en-US" altLang="ko-KR" sz="1100" b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“car”</a:t>
            </a:r>
            <a:r>
              <a:rPr lang="ko-KR" altLang="en-US" sz="1100" b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의 관련성이 더 크다</a:t>
            </a:r>
            <a:r>
              <a:rPr lang="en-US" altLang="ko-KR" sz="1100" b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?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857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Chap2.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자연어와 단어의 분산 표현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기법 개선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8AD6A2-323E-4435-9107-3C64D2C478AE}"/>
              </a:ext>
            </a:extLst>
          </p:cNvPr>
          <p:cNvSpPr txBox="1"/>
          <p:nvPr/>
        </p:nvSpPr>
        <p:spPr>
          <a:xfrm>
            <a:off x="636908" y="1362846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차원 감소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(dimensionality </a:t>
            </a:r>
            <a:r>
              <a:rPr lang="en-US" altLang="ko-KR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redunction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575AE5-537F-4FEA-ABE8-06E5D4FFCB26}"/>
              </a:ext>
            </a:extLst>
          </p:cNvPr>
          <p:cNvSpPr txBox="1"/>
          <p:nvPr/>
        </p:nvSpPr>
        <p:spPr>
          <a:xfrm>
            <a:off x="697866" y="1698207"/>
            <a:ext cx="4869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중요한 정보를 최대한 유지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하며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벡터의 차원을 줄이는 방법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희소 벡터를 밀집벡터로 변환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95C8DC-5B9A-4DF8-B39F-E22FC200BB7A}"/>
              </a:ext>
            </a:extLst>
          </p:cNvPr>
          <p:cNvSpPr txBox="1"/>
          <p:nvPr/>
        </p:nvSpPr>
        <p:spPr>
          <a:xfrm>
            <a:off x="636907" y="2063853"/>
            <a:ext cx="6468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latin typeface="Noto Sans" panose="020B0502040504020204" pitchFamily="34" charset="0"/>
                <a:cs typeface="Noto Sans" panose="020B0502040504020204" pitchFamily="34" charset="0"/>
              </a:rPr>
              <a:t>특잇값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 분해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(Singular Value Decomposition, SVD), O(n^3)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4D7551-3A28-4A27-9910-7732FE2D1DCB}"/>
              </a:ext>
            </a:extLst>
          </p:cNvPr>
          <p:cNvSpPr txBox="1"/>
          <p:nvPr/>
        </p:nvSpPr>
        <p:spPr>
          <a:xfrm>
            <a:off x="697866" y="2398746"/>
            <a:ext cx="51695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임의의 행렬 </a:t>
            </a:r>
            <a:r>
              <a:rPr lang="en-US" altLang="ko-KR" sz="11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X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를 세 행렬의 곱으로 분해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S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의 대각성분은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특잇값이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큰 순서대로 나열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행렬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에서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특잇값이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작은 열을 깎아 차원 감소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36D5EA-2663-4F9F-8AF4-D85FB7C6CDDB}"/>
              </a:ext>
            </a:extLst>
          </p:cNvPr>
          <p:cNvSpPr txBox="1"/>
          <p:nvPr/>
        </p:nvSpPr>
        <p:spPr>
          <a:xfrm>
            <a:off x="741786" y="4081312"/>
            <a:ext cx="1232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U,V </a:t>
            </a:r>
            <a:r>
              <a:rPr lang="ko-KR" altLang="en-US" sz="700" dirty="0">
                <a:latin typeface="Noto Sans" panose="020B0502040504020204" pitchFamily="34" charset="0"/>
                <a:cs typeface="Noto Sans" panose="020B0502040504020204" pitchFamily="34" charset="0"/>
              </a:rPr>
              <a:t>직교행렬</a:t>
            </a:r>
            <a:endParaRPr lang="en-US" altLang="ko-KR" sz="7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7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 </a:t>
            </a:r>
            <a:r>
              <a:rPr lang="ko-KR" altLang="en-US" sz="700" dirty="0">
                <a:latin typeface="Noto Sans" panose="020B0502040504020204" pitchFamily="34" charset="0"/>
                <a:cs typeface="Noto Sans" panose="020B0502040504020204" pitchFamily="34" charset="0"/>
              </a:rPr>
              <a:t>대각행렬</a:t>
            </a:r>
            <a:endParaRPr lang="en-US" altLang="ko-KR" sz="7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9FFCA0-2F77-4F29-9133-95DE102347AC}"/>
              </a:ext>
            </a:extLst>
          </p:cNvPr>
          <p:cNvSpPr txBox="1"/>
          <p:nvPr/>
        </p:nvSpPr>
        <p:spPr>
          <a:xfrm>
            <a:off x="636906" y="4407128"/>
            <a:ext cx="1815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Truncated SVD 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AF3F9D-F490-4D75-AACE-DEEB1FA55CD0}"/>
              </a:ext>
            </a:extLst>
          </p:cNvPr>
          <p:cNvSpPr txBox="1"/>
          <p:nvPr/>
        </p:nvSpPr>
        <p:spPr>
          <a:xfrm>
            <a:off x="2171066" y="4443688"/>
            <a:ext cx="49815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처음부터 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지정한 몇개의 </a:t>
            </a:r>
            <a:r>
              <a:rPr lang="ko-KR" altLang="en-US" sz="1100" b="1" dirty="0" err="1">
                <a:latin typeface="Noto Sans" panose="020B0502040504020204" pitchFamily="34" charset="0"/>
                <a:cs typeface="Noto Sans" panose="020B0502040504020204" pitchFamily="34" charset="0"/>
              </a:rPr>
              <a:t>특잇값만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 보존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하여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계산량과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차원을 효율적으로     </a:t>
            </a:r>
            <a:br>
              <a:rPr lang="en-US" altLang="ko-KR" sz="1100" dirty="0">
                <a:latin typeface="Noto Sans" panose="020B0502040504020204" pitchFamily="34" charset="0"/>
                <a:cs typeface="Noto Sans" panose="020B0502040504020204" pitchFamily="34" charset="0"/>
              </a:rPr>
            </a:b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  줄이는 방법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3A860B-CDCB-4D5E-91DA-4E35ED487ECF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8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DDE2922-50FF-4F8F-763B-F3EDCE43E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9C11689-C4F2-4E9B-8D89-7F89510EC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62" y="2965557"/>
            <a:ext cx="1052588" cy="33179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0052FB0-53A0-4D7E-A0F1-B87CF9FD53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4927" y="2986751"/>
            <a:ext cx="3404945" cy="115752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5F53304-2D43-4847-8142-9CE1A5E249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5712" y="1120196"/>
            <a:ext cx="1911380" cy="1238660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DDC2149-132A-47E3-A83D-249715EA6FF6}"/>
              </a:ext>
            </a:extLst>
          </p:cNvPr>
          <p:cNvSpPr/>
          <p:nvPr/>
        </p:nvSpPr>
        <p:spPr>
          <a:xfrm>
            <a:off x="7152640" y="1532123"/>
            <a:ext cx="577427" cy="40674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EB9A17F6-F468-40E9-9791-0E1E0C2EDF23}"/>
              </a:ext>
            </a:extLst>
          </p:cNvPr>
          <p:cNvSpPr/>
          <p:nvPr/>
        </p:nvSpPr>
        <p:spPr>
          <a:xfrm>
            <a:off x="7243973" y="1620210"/>
            <a:ext cx="577427" cy="15599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348D34B-2898-407E-ACAF-FC516CF2FD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162" y="3304926"/>
            <a:ext cx="2558521" cy="802390"/>
          </a:xfrm>
          <a:prstGeom prst="rect">
            <a:avLst/>
          </a:prstGeom>
        </p:spPr>
      </p:pic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8ABFD556-A4EB-4D2C-A12E-7B1165914C24}"/>
              </a:ext>
            </a:extLst>
          </p:cNvPr>
          <p:cNvSpPr/>
          <p:nvPr/>
        </p:nvSpPr>
        <p:spPr>
          <a:xfrm>
            <a:off x="3755704" y="3626368"/>
            <a:ext cx="577427" cy="15599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51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B4551EE-02C2-45C4-B3B9-619E40FF104A}"/>
              </a:ext>
            </a:extLst>
          </p:cNvPr>
          <p:cNvSpPr/>
          <p:nvPr/>
        </p:nvSpPr>
        <p:spPr>
          <a:xfrm>
            <a:off x="1" y="1"/>
            <a:ext cx="2436918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D936B4-F6A3-4440-9C71-7643BC907F66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FE5ECD-CC08-4D83-969A-DCEB3DC05ED6}"/>
              </a:ext>
            </a:extLst>
          </p:cNvPr>
          <p:cNvSpPr txBox="1"/>
          <p:nvPr/>
        </p:nvSpPr>
        <p:spPr>
          <a:xfrm>
            <a:off x="2436918" y="1951229"/>
            <a:ext cx="427016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300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기법과 신경망</a:t>
            </a:r>
            <a:endParaRPr lang="en-US" altLang="ko-KR" sz="13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3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endParaRPr lang="en-US" altLang="ko-KR" sz="13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3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skip-gram</a:t>
            </a:r>
          </a:p>
          <a:p>
            <a:pPr marL="342900" indent="-342900">
              <a:buAutoNum type="arabicPeriod"/>
            </a:pPr>
            <a:r>
              <a:rPr lang="ko-KR" altLang="en-US" sz="13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통계 기반 </a:t>
            </a:r>
            <a:r>
              <a:rPr lang="en-US" altLang="ko-KR" sz="13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vs. </a:t>
            </a:r>
            <a:r>
              <a:rPr lang="ko-KR" altLang="en-US" sz="13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추론 기반</a:t>
            </a:r>
            <a:endParaRPr lang="en-US" altLang="ko-KR" sz="13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FF4009C-E532-8438-3A64-3CDD86F25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B8604A5A-8B0B-4AFE-A16C-F88637AAD95B}"/>
              </a:ext>
            </a:extLst>
          </p:cNvPr>
          <p:cNvSpPr txBox="1"/>
          <p:nvPr/>
        </p:nvSpPr>
        <p:spPr>
          <a:xfrm>
            <a:off x="1262141" y="1474175"/>
            <a:ext cx="5540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Chap3. Word2vec</a:t>
            </a:r>
            <a:endParaRPr lang="ko-KR" altLang="en-US" sz="25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333717"/>
      </p:ext>
    </p:extLst>
  </p:cSld>
  <p:clrMapOvr>
    <a:masterClrMapping/>
  </p:clrMapOvr>
</p:sld>
</file>

<file path=ppt/theme/theme1.xml><?xml version="1.0" encoding="utf-8"?>
<a:theme xmlns:a="http://schemas.openxmlformats.org/drawingml/2006/main" name="Formal and Professional Portfolio by Slidesgo">
  <a:themeElements>
    <a:clrScheme name="Simple Light">
      <a:dk1>
        <a:srgbClr val="333333"/>
      </a:dk1>
      <a:lt1>
        <a:srgbClr val="F7F4F1"/>
      </a:lt1>
      <a:dk2>
        <a:srgbClr val="444444"/>
      </a:dk2>
      <a:lt2>
        <a:srgbClr val="555555"/>
      </a:lt2>
      <a:accent1>
        <a:srgbClr val="666666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Noto San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Noto San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Noto Sans"/>
        <a:font script="Hebr" typeface="Noto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Noto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Noto San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Noto San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Noto Sans"/>
        <a:font script="Hebr" typeface="Noto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Noto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1770</TotalTime>
  <Words>3353</Words>
  <Application>Microsoft Office PowerPoint</Application>
  <PresentationFormat>화면 슬라이드 쇼(16:9)</PresentationFormat>
  <Paragraphs>410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DM Sans</vt:lpstr>
      <vt:lpstr>Playfair Display</vt:lpstr>
      <vt:lpstr>Noto Sans</vt:lpstr>
      <vt:lpstr>Raleway</vt:lpstr>
      <vt:lpstr>Cambria Math</vt:lpstr>
      <vt:lpstr>Playfair Display Medium</vt:lpstr>
      <vt:lpstr>Formal and Professional Portfolio by Slidesgo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승건 이</cp:lastModifiedBy>
  <cp:revision>129</cp:revision>
  <dcterms:modified xsi:type="dcterms:W3CDTF">2025-02-17T08:30:30Z</dcterms:modified>
</cp:coreProperties>
</file>