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258" r:id="rId3"/>
    <p:sldId id="259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</p:sldIdLst>
  <p:sldSz cx="9144000" cy="5143500" type="screen16x9"/>
  <p:notesSz cx="6858000" cy="9144000"/>
  <p:embeddedFontLst>
    <p:embeddedFont>
      <p:font typeface="Anaheim" panose="020B0600000101010101" charset="0"/>
      <p:regular r:id="rId21"/>
      <p:bold r:id="rId22"/>
    </p:embeddedFont>
    <p:embeddedFont>
      <p:font typeface="DM Sans" pitchFamily="2" charset="0"/>
      <p:regular r:id="rId23"/>
      <p:bold r:id="rId24"/>
      <p:italic r:id="rId25"/>
      <p:boldItalic r:id="rId26"/>
    </p:embeddedFont>
    <p:embeddedFont>
      <p:font typeface="Playfair Display Medium" panose="020B0600000101010101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C823-F04F-458A-A338-382BEF506892}">
  <a:tblStyle styleId="{A8C7C823-F04F-458A-A338-382BEF5068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973C6-429D-419F-9364-9F6C3D565F7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910" autoAdjust="0"/>
  </p:normalViewPr>
  <p:slideViewPr>
    <p:cSldViewPr snapToGrid="0">
      <p:cViewPr varScale="1">
        <p:scale>
          <a:sx n="116" d="100"/>
          <a:sy n="116" d="100"/>
        </p:scale>
        <p:origin x="14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122p,</a:t>
            </a:r>
            <a:r>
              <a:rPr lang="ko-KR" altLang="en-US" dirty="0"/>
              <a:t> </a:t>
            </a:r>
            <a:r>
              <a:rPr lang="en-US" altLang="ko-KR" dirty="0" err="1"/>
              <a:t>CBoW</a:t>
            </a:r>
            <a:r>
              <a:rPr lang="ko-KR" altLang="en-US" dirty="0"/>
              <a:t>의 신경망 구조 및 가중치 설명부터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99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079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085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057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16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592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731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581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191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76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22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03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0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98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추론 기반 역시 분포 가설에 기초한다</a:t>
            </a:r>
            <a:r>
              <a:rPr lang="en-US" altLang="ko-KR" dirty="0"/>
              <a:t>. </a:t>
            </a:r>
            <a:r>
              <a:rPr lang="ko-KR" altLang="en-US" dirty="0"/>
              <a:t>단어의 의미는 주변 단어에 의해 형성되므로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문장의 예에서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contexts</a:t>
            </a:r>
            <a:r>
              <a:rPr lang="ko-KR" altLang="en-US" dirty="0"/>
              <a:t>를 </a:t>
            </a:r>
            <a:r>
              <a:rPr lang="ko-KR" altLang="en-US" dirty="0" err="1"/>
              <a:t>입력받아</a:t>
            </a:r>
            <a:r>
              <a:rPr lang="ko-KR" altLang="en-US" dirty="0"/>
              <a:t> 물음표 박스의 </a:t>
            </a:r>
            <a:r>
              <a:rPr lang="en-US" altLang="ko-KR" dirty="0"/>
              <a:t>target</a:t>
            </a:r>
            <a:r>
              <a:rPr lang="ko-KR" altLang="en-US" dirty="0"/>
              <a:t>을 추론하는 기법을 추론 기반 기법이라고 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신경망으로 적용하기 위해 단어 처리 과정을 거치는데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말뭉치에 있는 단어를 </a:t>
            </a:r>
            <a:r>
              <a:rPr lang="ko-KR" altLang="en-US" dirty="0" err="1"/>
              <a:t>맨앞부터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를 부여하고 </a:t>
            </a:r>
            <a:r>
              <a:rPr lang="ko-KR" altLang="en-US" dirty="0" err="1"/>
              <a:t>원핫표현</a:t>
            </a:r>
            <a:r>
              <a:rPr lang="en-US" altLang="ko-KR" dirty="0"/>
              <a:t>, </a:t>
            </a:r>
            <a:r>
              <a:rPr lang="ko-KR" altLang="en-US" dirty="0"/>
              <a:t>즉 고정 길이 벡터로 변환이 가능하다</a:t>
            </a:r>
            <a:r>
              <a:rPr lang="en-US" altLang="ko-KR" dirty="0"/>
              <a:t>. </a:t>
            </a:r>
            <a:r>
              <a:rPr lang="ko-KR" altLang="en-US" dirty="0"/>
              <a:t>위의 예에서는 입력층의 뉴런이 총 </a:t>
            </a:r>
            <a:r>
              <a:rPr lang="en-US" altLang="ko-KR" dirty="0"/>
              <a:t>7</a:t>
            </a:r>
            <a:r>
              <a:rPr lang="ko-KR" altLang="en-US" dirty="0"/>
              <a:t>개가 되는 것이다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은닉층의 뉴런이 </a:t>
            </a:r>
            <a:r>
              <a:rPr lang="en-US" altLang="ko-KR" dirty="0"/>
              <a:t>3</a:t>
            </a:r>
            <a:r>
              <a:rPr lang="ko-KR" altLang="en-US" dirty="0"/>
              <a:t>개라고 가정한다면 그림과 같이 완전연결계층으로 구성할 수 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화살표에는 가중치 매개변수가 존재하여</a:t>
            </a:r>
            <a:r>
              <a:rPr lang="en-US" altLang="ko-KR" dirty="0"/>
              <a:t>, </a:t>
            </a:r>
            <a:r>
              <a:rPr lang="ko-KR" altLang="en-US" dirty="0"/>
              <a:t>가중합이 </a:t>
            </a:r>
            <a:r>
              <a:rPr lang="ko-KR" altLang="en-US" dirty="0" err="1"/>
              <a:t>은닉층</a:t>
            </a:r>
            <a:r>
              <a:rPr lang="ko-KR" altLang="en-US" dirty="0"/>
              <a:t> 뉴런이 된다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54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73472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13225" y="1878000"/>
            <a:ext cx="43374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806850" y="658413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407561-8E66-43D6-9C80-A02B7F2FE249}"/>
              </a:ext>
            </a:extLst>
          </p:cNvPr>
          <p:cNvSpPr txBox="1"/>
          <p:nvPr/>
        </p:nvSpPr>
        <p:spPr>
          <a:xfrm>
            <a:off x="1801842" y="1854050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밑바닥부터 시작하는 딥러닝</a:t>
            </a:r>
            <a:r>
              <a:rPr lang="en-US" altLang="ko-KR" sz="2500" b="1" dirty="0"/>
              <a:t>2</a:t>
            </a:r>
            <a:endParaRPr lang="ko-KR" altLang="en-US" sz="2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88504-9AA9-4573-A401-16EAD7F71DE0}"/>
              </a:ext>
            </a:extLst>
          </p:cNvPr>
          <p:cNvSpPr txBox="1"/>
          <p:nvPr/>
        </p:nvSpPr>
        <p:spPr>
          <a:xfrm>
            <a:off x="2622440" y="2614197"/>
            <a:ext cx="3899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Deep Learning From Scratch 2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94ECE-4412-4A2E-98A3-0BDE28069D4C}"/>
              </a:ext>
            </a:extLst>
          </p:cNvPr>
          <p:cNvSpPr txBox="1"/>
          <p:nvPr/>
        </p:nvSpPr>
        <p:spPr>
          <a:xfrm>
            <a:off x="6197291" y="4193925"/>
            <a:ext cx="2117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석사과정 </a:t>
            </a:r>
            <a:r>
              <a:rPr lang="ko-KR" altLang="en-US" sz="1200" b="1" dirty="0" err="1"/>
              <a:t>예비신입생</a:t>
            </a:r>
            <a:r>
              <a:rPr lang="ko-KR" altLang="en-US" sz="1200" b="1" dirty="0"/>
              <a:t> 이승건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F962E3-5F98-1135-D7BD-C74DABAF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 - </a:t>
            </a:r>
            <a:r>
              <a:rPr lang="en-US" altLang="ko-KR" b="1" dirty="0" err="1"/>
              <a:t>CBoW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DBBDA-03EF-42BF-8712-6B589E0D537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32414-4452-4ADD-A605-D8B9E9AC805E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통계 기반 기법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</a:rPr>
              <a:t>(word2vec)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86D39-A459-46B3-A003-EAF746221FC6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+mj-lt"/>
              </a:rPr>
              <a:t>CBoW</a:t>
            </a:r>
            <a:r>
              <a:rPr lang="en-US" altLang="ko-KR" sz="1600" b="1" dirty="0">
                <a:latin typeface="+mj-lt"/>
              </a:rPr>
              <a:t>(Continuous Bag-of-Words)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4B88A1-B639-42C6-81C9-969045CA4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08" y="1701401"/>
            <a:ext cx="2811112" cy="36097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29D3489-006C-1DE8-6A92-78766B010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7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4301EA-A429-42C9-A33E-8B6B533F9028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 Lab.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60A2B-D285-46E4-A777-75A659C153B0}"/>
              </a:ext>
            </a:extLst>
          </p:cNvPr>
          <p:cNvSpPr txBox="1"/>
          <p:nvPr/>
        </p:nvSpPr>
        <p:spPr>
          <a:xfrm>
            <a:off x="8812107" y="48357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5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9690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4301EA-A429-42C9-A33E-8B6B533F9028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 Lab.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60A2B-D285-46E4-A777-75A659C153B0}"/>
              </a:ext>
            </a:extLst>
          </p:cNvPr>
          <p:cNvSpPr txBox="1"/>
          <p:nvPr/>
        </p:nvSpPr>
        <p:spPr>
          <a:xfrm>
            <a:off x="8812107" y="48357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5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517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4301EA-A429-42C9-A33E-8B6B533F9028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 Lab.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60A2B-D285-46E4-A777-75A659C153B0}"/>
              </a:ext>
            </a:extLst>
          </p:cNvPr>
          <p:cNvSpPr txBox="1"/>
          <p:nvPr/>
        </p:nvSpPr>
        <p:spPr>
          <a:xfrm>
            <a:off x="8812107" y="48357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5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2487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4301EA-A429-42C9-A33E-8B6B533F9028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 Lab.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60A2B-D285-46E4-A777-75A659C153B0}"/>
              </a:ext>
            </a:extLst>
          </p:cNvPr>
          <p:cNvSpPr txBox="1"/>
          <p:nvPr/>
        </p:nvSpPr>
        <p:spPr>
          <a:xfrm>
            <a:off x="8812107" y="48357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5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707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4301EA-A429-42C9-A33E-8B6B533F9028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 Lab.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60A2B-D285-46E4-A777-75A659C153B0}"/>
              </a:ext>
            </a:extLst>
          </p:cNvPr>
          <p:cNvSpPr txBox="1"/>
          <p:nvPr/>
        </p:nvSpPr>
        <p:spPr>
          <a:xfrm>
            <a:off x="8812107" y="48357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5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14672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4301EA-A429-42C9-A33E-8B6B533F9028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 Lab.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60A2B-D285-46E4-A777-75A659C153B0}"/>
              </a:ext>
            </a:extLst>
          </p:cNvPr>
          <p:cNvSpPr txBox="1"/>
          <p:nvPr/>
        </p:nvSpPr>
        <p:spPr>
          <a:xfrm>
            <a:off x="8812107" y="48357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5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306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4301EA-A429-42C9-A33E-8B6B533F9028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 Lab.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60A2B-D285-46E4-A777-75A659C153B0}"/>
              </a:ext>
            </a:extLst>
          </p:cNvPr>
          <p:cNvSpPr txBox="1"/>
          <p:nvPr/>
        </p:nvSpPr>
        <p:spPr>
          <a:xfrm>
            <a:off x="8812107" y="48357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5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3351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4301EA-A429-42C9-A33E-8B6B533F9028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 Lab.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60A2B-D285-46E4-A777-75A659C153B0}"/>
              </a:ext>
            </a:extLst>
          </p:cNvPr>
          <p:cNvSpPr txBox="1"/>
          <p:nvPr/>
        </p:nvSpPr>
        <p:spPr>
          <a:xfrm>
            <a:off x="8812107" y="48357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5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963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CONTENTS</a:t>
            </a:r>
            <a:endParaRPr b="1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838542-37E7-4B18-9FDF-224B71A0B96C}"/>
              </a:ext>
            </a:extLst>
          </p:cNvPr>
          <p:cNvSpPr txBox="1"/>
          <p:nvPr/>
        </p:nvSpPr>
        <p:spPr>
          <a:xfrm>
            <a:off x="832279" y="1473413"/>
            <a:ext cx="354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7699D6-192C-4265-8172-9F8B50507154}"/>
              </a:ext>
            </a:extLst>
          </p:cNvPr>
          <p:cNvSpPr txBox="1"/>
          <p:nvPr/>
        </p:nvSpPr>
        <p:spPr>
          <a:xfrm>
            <a:off x="832278" y="2997097"/>
            <a:ext cx="354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BDBB2E-1F4B-4A6C-B4EB-C638242CE1A6}"/>
              </a:ext>
            </a:extLst>
          </p:cNvPr>
          <p:cNvSpPr txBox="1"/>
          <p:nvPr/>
        </p:nvSpPr>
        <p:spPr>
          <a:xfrm>
            <a:off x="4670216" y="1480248"/>
            <a:ext cx="354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Chap4. word2vec </a:t>
            </a:r>
            <a:r>
              <a:rPr lang="ko-KR" altLang="en-US" b="1" dirty="0"/>
              <a:t>속도 개선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1307256" y="1781190"/>
            <a:ext cx="2199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/>
              <a:t>시소러스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통계 기반 기법 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분포가설과 분산표현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동시발생 행렬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통계 기반 기법 개선하기</a:t>
            </a:r>
            <a:endParaRPr lang="en-US" altLang="ko-KR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F06F40-5ED4-410F-876D-C907020798D4}"/>
              </a:ext>
            </a:extLst>
          </p:cNvPr>
          <p:cNvSpPr txBox="1"/>
          <p:nvPr/>
        </p:nvSpPr>
        <p:spPr>
          <a:xfrm>
            <a:off x="1307256" y="3304874"/>
            <a:ext cx="2199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/>
              <a:t>추론 기반 기법과 신경망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 err="1"/>
              <a:t>CBoW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학습 데이터 준비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CBOW </a:t>
            </a:r>
            <a:r>
              <a:rPr lang="ko-KR" altLang="en-US" sz="1200" dirty="0"/>
              <a:t>모델 구현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Word2vec </a:t>
            </a:r>
            <a:r>
              <a:rPr lang="ko-KR" altLang="en-US" sz="1200" dirty="0"/>
              <a:t>보충</a:t>
            </a:r>
            <a:endParaRPr lang="en-US" altLang="ko-KR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87790F-E565-4304-9779-D5CE02C62CC6}"/>
              </a:ext>
            </a:extLst>
          </p:cNvPr>
          <p:cNvSpPr txBox="1"/>
          <p:nvPr/>
        </p:nvSpPr>
        <p:spPr>
          <a:xfrm>
            <a:off x="5144350" y="1788025"/>
            <a:ext cx="2914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dirty="0"/>
              <a:t>word2vec </a:t>
            </a:r>
            <a:r>
              <a:rPr lang="ko-KR" altLang="en-US" sz="1200" dirty="0"/>
              <a:t>개선</a:t>
            </a:r>
            <a:r>
              <a:rPr lang="en-US" altLang="ko-KR" sz="1200" dirty="0"/>
              <a:t>1 – Embedding</a:t>
            </a:r>
          </a:p>
          <a:p>
            <a:pPr marL="342900" indent="-342900">
              <a:buAutoNum type="arabicPeriod"/>
            </a:pPr>
            <a:r>
              <a:rPr lang="en-US" altLang="ko-KR" sz="1200" dirty="0"/>
              <a:t>word2vec </a:t>
            </a:r>
            <a:r>
              <a:rPr lang="ko-KR" altLang="en-US" sz="1200" dirty="0"/>
              <a:t>개선</a:t>
            </a:r>
            <a:r>
              <a:rPr lang="en-US" altLang="ko-KR" sz="1200" dirty="0"/>
              <a:t>2 – </a:t>
            </a:r>
            <a:r>
              <a:rPr lang="ko-KR" altLang="en-US" sz="1200" dirty="0"/>
              <a:t>네거티브 샘플링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 err="1"/>
              <a:t>개선판</a:t>
            </a:r>
            <a:r>
              <a:rPr lang="ko-KR" altLang="en-US" sz="1200" dirty="0"/>
              <a:t> </a:t>
            </a:r>
            <a:r>
              <a:rPr lang="en-US" altLang="ko-KR" sz="1200" dirty="0"/>
              <a:t>word2vec </a:t>
            </a:r>
            <a:r>
              <a:rPr lang="ko-KR" altLang="en-US" sz="1200" dirty="0"/>
              <a:t>학습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word2vec </a:t>
            </a:r>
            <a:r>
              <a:rPr lang="ko-KR" altLang="en-US" sz="1200" dirty="0"/>
              <a:t>남은 주제</a:t>
            </a:r>
            <a:endParaRPr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14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- </a:t>
            </a:r>
            <a:r>
              <a:rPr lang="ko-KR" altLang="en-US" b="1" dirty="0"/>
              <a:t>시소러스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ED09F-A240-463F-8A6C-77908569BB40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시소러스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통계 기반 기법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998D3D-C818-46ED-824D-2865F391A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292" y="1945865"/>
            <a:ext cx="4566067" cy="3046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7733D8-FABC-4278-8F6F-881284174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420" y="2512756"/>
            <a:ext cx="2683813" cy="19875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CD4ED3C-77FD-4571-8CDC-F656CDA5D80C}"/>
              </a:ext>
            </a:extLst>
          </p:cNvPr>
          <p:cNvSpPr txBox="1"/>
          <p:nvPr/>
        </p:nvSpPr>
        <p:spPr>
          <a:xfrm>
            <a:off x="1246508" y="1843752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시소러스</a:t>
            </a:r>
            <a:r>
              <a:rPr lang="en-US" altLang="ko-KR" sz="1700" b="1" dirty="0"/>
              <a:t>(WordNet)</a:t>
            </a:r>
            <a:endParaRPr lang="ko-KR" altLang="en-US" sz="17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4ACD9-CADD-45AE-A9A9-24D83068BAEF}"/>
              </a:ext>
            </a:extLst>
          </p:cNvPr>
          <p:cNvSpPr txBox="1"/>
          <p:nvPr/>
        </p:nvSpPr>
        <p:spPr>
          <a:xfrm>
            <a:off x="1275961" y="2420874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유의어 사전</a:t>
            </a:r>
            <a:endParaRPr lang="en-US" altLang="ko-KR" sz="1100" dirty="0"/>
          </a:p>
          <a:p>
            <a:r>
              <a:rPr lang="en-US" altLang="ko-KR" sz="1100" dirty="0"/>
              <a:t>- NLP</a:t>
            </a:r>
            <a:r>
              <a:rPr lang="ko-KR" altLang="en-US" sz="1100" dirty="0"/>
              <a:t>에서는 구체적인 관계까지 정의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E78D92-CBDB-413E-8127-8CC05AB707A0}"/>
              </a:ext>
            </a:extLst>
          </p:cNvPr>
          <p:cNvSpPr txBox="1"/>
          <p:nvPr/>
        </p:nvSpPr>
        <p:spPr>
          <a:xfrm>
            <a:off x="1246508" y="3641864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높은 인적 비용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유의어 의미의 차이 표현 불가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A9711-A0D3-46C4-BD26-0D0A08CCCD91}"/>
              </a:ext>
            </a:extLst>
          </p:cNvPr>
          <p:cNvSpPr txBox="1"/>
          <p:nvPr/>
        </p:nvSpPr>
        <p:spPr>
          <a:xfrm>
            <a:off x="1275961" y="3344970"/>
            <a:ext cx="2459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단점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8CA80-D641-4B4A-8A57-49FE237C442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E2069A-403D-C2E0-1308-4BF96C0E0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3623E-27E6-45AD-A8E8-09A68EDD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856" y="1705232"/>
            <a:ext cx="5647982" cy="19139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8823E4-2D96-4008-91A1-672D18D2063E}"/>
              </a:ext>
            </a:extLst>
          </p:cNvPr>
          <p:cNvSpPr txBox="1"/>
          <p:nvPr/>
        </p:nvSpPr>
        <p:spPr>
          <a:xfrm>
            <a:off x="3013713" y="3597605"/>
            <a:ext cx="17940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국립국어원</a:t>
            </a:r>
            <a:r>
              <a:rPr lang="en-US" altLang="ko-KR" sz="600" dirty="0"/>
              <a:t>, </a:t>
            </a:r>
            <a:r>
              <a:rPr lang="ko-KR" altLang="en-US" sz="600" dirty="0"/>
              <a:t>모두의 말뭉치 </a:t>
            </a:r>
            <a:r>
              <a:rPr lang="en-US" altLang="ko-KR" sz="600" dirty="0"/>
              <a:t>https://korean.go.kr/</a:t>
            </a:r>
            <a:endParaRPr lang="ko-KR" altLang="en-US" sz="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348C4-668C-4D70-B165-E094FCBFADD7}"/>
              </a:ext>
            </a:extLst>
          </p:cNvPr>
          <p:cNvSpPr txBox="1"/>
          <p:nvPr/>
        </p:nvSpPr>
        <p:spPr>
          <a:xfrm>
            <a:off x="579242" y="1884942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말뭉치</a:t>
            </a:r>
            <a:r>
              <a:rPr lang="en-US" altLang="ko-KR" sz="1700" b="1" dirty="0"/>
              <a:t>(corpus)</a:t>
            </a:r>
            <a:endParaRPr lang="ko-KR" altLang="en-US" sz="17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1B17A-4021-439C-88C5-1B81FC5AB387}"/>
              </a:ext>
            </a:extLst>
          </p:cNvPr>
          <p:cNvSpPr txBox="1"/>
          <p:nvPr/>
        </p:nvSpPr>
        <p:spPr>
          <a:xfrm>
            <a:off x="608695" y="2462064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다량의 텍스트 데이터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연구</a:t>
            </a:r>
            <a:r>
              <a:rPr lang="en-US" altLang="ko-KR" sz="1100" dirty="0"/>
              <a:t>, </a:t>
            </a:r>
            <a:r>
              <a:rPr lang="ko-KR" altLang="en-US" sz="1100" dirty="0"/>
              <a:t>애플리케이션 개발 등의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EFCBD-582F-4599-AC44-04B55863FE5C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5944F7-C8B7-91C5-A6B7-4A8544F5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분포가설과 분산표현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A83DA-08CB-4823-8C17-F7089FF8BD81}"/>
              </a:ext>
            </a:extLst>
          </p:cNvPr>
          <p:cNvSpPr txBox="1"/>
          <p:nvPr/>
        </p:nvSpPr>
        <p:spPr>
          <a:xfrm>
            <a:off x="1222405" y="1417378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분포 가설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6C7882-625D-4019-9DD5-3B88478FD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13" y="1817487"/>
            <a:ext cx="3318935" cy="5505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CBA0D5-ADFE-4CB3-8B47-DB0830976201}"/>
              </a:ext>
            </a:extLst>
          </p:cNvPr>
          <p:cNvSpPr txBox="1"/>
          <p:nvPr/>
        </p:nvSpPr>
        <p:spPr>
          <a:xfrm>
            <a:off x="2231001" y="1463544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단어의 의미는 주변 단어에 의해 형성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8A665-2D31-496B-9A3D-FE9152FB1BFE}"/>
              </a:ext>
            </a:extLst>
          </p:cNvPr>
          <p:cNvSpPr txBox="1"/>
          <p:nvPr/>
        </p:nvSpPr>
        <p:spPr>
          <a:xfrm>
            <a:off x="4639948" y="1877328"/>
            <a:ext cx="2810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target “goodbye”</a:t>
            </a:r>
            <a:r>
              <a:rPr lang="ko-KR" altLang="en-US" sz="1100" dirty="0"/>
              <a:t>는 </a:t>
            </a:r>
            <a:r>
              <a:rPr lang="en-US" altLang="ko-KR" sz="1100" dirty="0"/>
              <a:t>contexts</a:t>
            </a:r>
            <a:r>
              <a:rPr lang="ko-KR" altLang="en-US" sz="1100" dirty="0"/>
              <a:t>로부터 형성</a:t>
            </a:r>
            <a:endParaRPr lang="en-US" altLang="ko-KR" sz="1100" dirty="0"/>
          </a:p>
          <a:p>
            <a:r>
              <a:rPr lang="en-US" altLang="ko-KR" sz="1100" dirty="0"/>
              <a:t>window size = 2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1B05E-0B60-4551-B5FD-4F5BC8F012B9}"/>
              </a:ext>
            </a:extLst>
          </p:cNvPr>
          <p:cNvSpPr txBox="1"/>
          <p:nvPr/>
        </p:nvSpPr>
        <p:spPr>
          <a:xfrm>
            <a:off x="1222404" y="2937510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분산 표현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4B3510-F712-473A-8004-91B86FAD0BA7}"/>
              </a:ext>
            </a:extLst>
          </p:cNvPr>
          <p:cNvSpPr txBox="1"/>
          <p:nvPr/>
        </p:nvSpPr>
        <p:spPr>
          <a:xfrm>
            <a:off x="2231000" y="2983676"/>
            <a:ext cx="559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분포 가설에 기반하여 단어를 특정 차원에서 </a:t>
            </a:r>
            <a:r>
              <a:rPr lang="ko-KR" altLang="en-US" sz="1100" b="1" dirty="0"/>
              <a:t>고정 길이의 밀집 벡터</a:t>
            </a:r>
            <a:r>
              <a:rPr lang="ko-KR" altLang="en-US" sz="1100" dirty="0"/>
              <a:t>로 나타냄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AE2E9-62D3-45B7-8F0E-77989FF0A3A6}"/>
              </a:ext>
            </a:extLst>
          </p:cNvPr>
          <p:cNvSpPr txBox="1"/>
          <p:nvPr/>
        </p:nvSpPr>
        <p:spPr>
          <a:xfrm>
            <a:off x="1321013" y="3318803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단어 벡터의 유사도는 코사인 유사도를 통해 나타냄</a:t>
            </a:r>
            <a:endParaRPr lang="en-US" altLang="ko-KR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92592A-4DD9-4E8A-A9AC-DB5A8832E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013" y="3653930"/>
            <a:ext cx="3404870" cy="10387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D272E0-739E-4F86-A6EF-D2B4D0B65F8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38725E-66D4-351C-11EF-5E7545DAA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동시발생 행렬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6F11D-CF27-48D3-A887-119E1C1A7AA0}"/>
              </a:ext>
            </a:extLst>
          </p:cNvPr>
          <p:cNvSpPr txBox="1"/>
          <p:nvPr/>
        </p:nvSpPr>
        <p:spPr>
          <a:xfrm>
            <a:off x="636908" y="1362846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/>
              <a:t>통계 기반 기법</a:t>
            </a:r>
            <a:endParaRPr lang="ko-KR" altLang="en-US" sz="17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8067D3-D72D-4BE5-9C8C-08AD7D8BECF2}"/>
              </a:ext>
            </a:extLst>
          </p:cNvPr>
          <p:cNvSpPr txBox="1"/>
          <p:nvPr/>
        </p:nvSpPr>
        <p:spPr>
          <a:xfrm>
            <a:off x="2241973" y="1409012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분포 가설에 기초</a:t>
            </a:r>
            <a:r>
              <a:rPr lang="ko-KR" altLang="en-US" sz="1100" dirty="0"/>
              <a:t>하여 특정 단어 근처에 다른 단어들의 등장횟수를 통해 의미를 파악하는 기법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4B993C-9005-4397-84EA-938A6869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45" y="1775151"/>
            <a:ext cx="3010747" cy="10811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7EE1E95-7FF1-4E0B-BC8B-88F756598478}"/>
              </a:ext>
            </a:extLst>
          </p:cNvPr>
          <p:cNvSpPr txBox="1"/>
          <p:nvPr/>
        </p:nvSpPr>
        <p:spPr>
          <a:xfrm>
            <a:off x="636908" y="2909810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동시발생 행렬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39717C-88C9-4409-A556-213F8C978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45" y="3309854"/>
            <a:ext cx="2119633" cy="14788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BCAEA4-37CA-45B5-8961-326C665C9F47}"/>
              </a:ext>
            </a:extLst>
          </p:cNvPr>
          <p:cNvSpPr txBox="1"/>
          <p:nvPr/>
        </p:nvSpPr>
        <p:spPr>
          <a:xfrm>
            <a:off x="2241973" y="2955976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통계 기반 기법을 문장의 모든 단어에 대해 표현한 것을 행렬화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9D881-560D-42D8-BE41-46BE12CAC668}"/>
              </a:ext>
            </a:extLst>
          </p:cNvPr>
          <p:cNvSpPr txBox="1"/>
          <p:nvPr/>
        </p:nvSpPr>
        <p:spPr>
          <a:xfrm>
            <a:off x="3958385" y="2440945"/>
            <a:ext cx="38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“say”</a:t>
            </a:r>
            <a:r>
              <a:rPr lang="ko-KR" altLang="en-US" sz="1100" dirty="0"/>
              <a:t>는 벡터 </a:t>
            </a:r>
            <a:r>
              <a:rPr lang="en-US" altLang="ko-KR" sz="1100" dirty="0"/>
              <a:t>[1,0,1,0,1,1,0]</a:t>
            </a:r>
            <a:r>
              <a:rPr lang="ko-KR" altLang="en-US" sz="1100" dirty="0"/>
              <a:t>으로 표현가능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106A45-44F5-4A75-B41C-2DBABC342ED6}"/>
              </a:ext>
            </a:extLst>
          </p:cNvPr>
          <p:cNvSpPr txBox="1"/>
          <p:nvPr/>
        </p:nvSpPr>
        <p:spPr>
          <a:xfrm>
            <a:off x="3013713" y="4372135"/>
            <a:ext cx="146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각 행은 벡터를 의미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E2E32-3628-42A8-8C89-285221CBE190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367575-CB74-3BCB-20C3-A623337EA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0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7218F-8DA0-49CD-B88E-1686C9846E5D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점별</a:t>
            </a:r>
            <a:r>
              <a:rPr lang="ko-KR" altLang="en-US" sz="1600" b="1" dirty="0"/>
              <a:t> 상호정보량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PointWise</a:t>
            </a:r>
            <a:r>
              <a:rPr lang="en-US" altLang="ko-KR" sz="1600" b="1" dirty="0"/>
              <a:t> Mutual Information, PMI)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9C900-F248-4E23-81D3-E498D8E8A557}"/>
              </a:ext>
            </a:extLst>
          </p:cNvPr>
          <p:cNvSpPr txBox="1"/>
          <p:nvPr/>
        </p:nvSpPr>
        <p:spPr>
          <a:xfrm>
            <a:off x="697866" y="1698207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두 단어 사이의 </a:t>
            </a:r>
            <a:r>
              <a:rPr lang="ko-KR" altLang="en-US" sz="1100" b="1" dirty="0"/>
              <a:t>관련성</a:t>
            </a:r>
            <a:r>
              <a:rPr lang="ko-KR" altLang="en-US" sz="1100" dirty="0"/>
              <a:t>을 계량화하는 단위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E1A66D-16B5-4232-B5C1-531C4B55F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66" y="1990199"/>
            <a:ext cx="3055306" cy="4742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70C7759-39D6-4A40-8C3A-704539C98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66" y="2429921"/>
            <a:ext cx="3239204" cy="4833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9A30E2-222E-4100-98E9-698F10C828C6}"/>
              </a:ext>
            </a:extLst>
          </p:cNvPr>
          <p:cNvSpPr txBox="1"/>
          <p:nvPr/>
        </p:nvSpPr>
        <p:spPr>
          <a:xfrm>
            <a:off x="3937070" y="2190005"/>
            <a:ext cx="4869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 = 10,000(</a:t>
            </a:r>
            <a:r>
              <a:rPr lang="ko-KR" altLang="en-US" sz="1100" dirty="0"/>
              <a:t>말뭉치 단어 수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“the” 1,000</a:t>
            </a:r>
            <a:r>
              <a:rPr lang="ko-KR" altLang="en-US" sz="1100" dirty="0"/>
              <a:t>회 </a:t>
            </a:r>
            <a:r>
              <a:rPr lang="en-US" altLang="ko-KR" sz="1100" dirty="0"/>
              <a:t> “car” 20</a:t>
            </a:r>
            <a:r>
              <a:rPr lang="ko-KR" altLang="en-US" sz="1100" dirty="0"/>
              <a:t>회</a:t>
            </a:r>
            <a:r>
              <a:rPr lang="en-US" altLang="ko-KR" sz="1100" dirty="0"/>
              <a:t> “drive” 10</a:t>
            </a:r>
            <a:r>
              <a:rPr lang="ko-KR" altLang="en-US" sz="1100" dirty="0"/>
              <a:t>회 등장</a:t>
            </a:r>
            <a:endParaRPr lang="en-US" altLang="ko-KR" sz="1100" dirty="0"/>
          </a:p>
          <a:p>
            <a:r>
              <a:rPr lang="en-US" altLang="ko-KR" sz="1100" dirty="0"/>
              <a:t>“the”</a:t>
            </a:r>
            <a:r>
              <a:rPr lang="ko-KR" altLang="en-US" sz="1100" dirty="0"/>
              <a:t>와 </a:t>
            </a:r>
            <a:r>
              <a:rPr lang="en-US" altLang="ko-KR" sz="1100" dirty="0"/>
              <a:t>“car”</a:t>
            </a:r>
            <a:r>
              <a:rPr lang="ko-KR" altLang="en-US" sz="1100" dirty="0"/>
              <a:t>의 동시발생 </a:t>
            </a:r>
            <a:r>
              <a:rPr lang="en-US" altLang="ko-KR" sz="1100" dirty="0"/>
              <a:t>10</a:t>
            </a:r>
            <a:r>
              <a:rPr lang="ko-KR" altLang="en-US" sz="1100" dirty="0"/>
              <a:t>회</a:t>
            </a:r>
            <a:r>
              <a:rPr lang="en-US" altLang="ko-KR" sz="1100" dirty="0"/>
              <a:t>, “car”</a:t>
            </a:r>
            <a:r>
              <a:rPr lang="ko-KR" altLang="en-US" sz="1100" dirty="0"/>
              <a:t>와 </a:t>
            </a:r>
            <a:r>
              <a:rPr lang="en-US" altLang="ko-KR" sz="1100" dirty="0"/>
              <a:t>“drive”</a:t>
            </a:r>
            <a:r>
              <a:rPr lang="ko-KR" altLang="en-US" sz="1100" dirty="0"/>
              <a:t>의 동시발생 </a:t>
            </a:r>
            <a:r>
              <a:rPr lang="en-US" altLang="ko-KR" sz="1100" dirty="0"/>
              <a:t>5</a:t>
            </a:r>
            <a:r>
              <a:rPr lang="ko-KR" altLang="en-US" sz="1100" dirty="0"/>
              <a:t>회</a:t>
            </a:r>
            <a:r>
              <a:rPr lang="en-US" altLang="ko-KR" sz="1100" dirty="0"/>
              <a:t>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7071DEA-A850-4181-AF4E-C7409529A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972" y="1235309"/>
            <a:ext cx="3029340" cy="5936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986106-6373-4C0C-A146-04B8B91F9AD4}"/>
              </a:ext>
            </a:extLst>
          </p:cNvPr>
          <p:cNvSpPr txBox="1"/>
          <p:nvPr/>
        </p:nvSpPr>
        <p:spPr>
          <a:xfrm>
            <a:off x="697866" y="2946173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동시발생 횟수 관점과 </a:t>
            </a:r>
            <a:r>
              <a:rPr lang="en-US" altLang="ko-KR" sz="1100" dirty="0"/>
              <a:t>PMI </a:t>
            </a:r>
            <a:r>
              <a:rPr lang="ko-KR" altLang="en-US" sz="1100" dirty="0"/>
              <a:t>관점에서 관련성 결과값이 다르다</a:t>
            </a:r>
            <a:r>
              <a:rPr lang="en-US" altLang="ko-KR" sz="11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3FA861-8ABE-4167-9DA5-DB2BBB14E283}"/>
              </a:ext>
            </a:extLst>
          </p:cNvPr>
          <p:cNvSpPr txBox="1"/>
          <p:nvPr/>
        </p:nvSpPr>
        <p:spPr>
          <a:xfrm>
            <a:off x="636908" y="332934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양의 </a:t>
            </a:r>
            <a:r>
              <a:rPr lang="ko-KR" altLang="en-US" sz="1600" b="1" dirty="0" err="1"/>
              <a:t>정보상호량</a:t>
            </a:r>
            <a:r>
              <a:rPr lang="en-US" altLang="ko-KR" sz="1600" b="1" dirty="0"/>
              <a:t>(Positive PMI, PPMI)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B7C86-7101-472A-B790-2EEE26BC2A93}"/>
              </a:ext>
            </a:extLst>
          </p:cNvPr>
          <p:cNvSpPr txBox="1"/>
          <p:nvPr/>
        </p:nvSpPr>
        <p:spPr>
          <a:xfrm>
            <a:off x="697866" y="3698092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PMI</a:t>
            </a:r>
            <a:r>
              <a:rPr lang="ko-KR" altLang="en-US" sz="1100" dirty="0"/>
              <a:t>에서 두 단어의 동시발생 횟수가 </a:t>
            </a:r>
            <a:r>
              <a:rPr lang="en-US" altLang="ko-KR" sz="1100" dirty="0"/>
              <a:t>0</a:t>
            </a:r>
            <a:r>
              <a:rPr lang="ko-KR" altLang="en-US" sz="1100" dirty="0" err="1"/>
              <a:t>일경우</a:t>
            </a:r>
            <a:r>
              <a:rPr lang="ko-KR" altLang="en-US" sz="1100" dirty="0"/>
              <a:t> </a:t>
            </a:r>
            <a:r>
              <a:rPr lang="en-US" altLang="ko-KR" sz="1100" dirty="0"/>
              <a:t>log0 = -inf </a:t>
            </a:r>
            <a:r>
              <a:rPr lang="ko-KR" altLang="en-US" sz="1100" dirty="0"/>
              <a:t>인 문제를 개선</a:t>
            </a:r>
            <a:endParaRPr lang="en-US" altLang="ko-KR" sz="1100" dirty="0"/>
          </a:p>
        </p:txBody>
      </p:sp>
      <p:sp>
        <p:nvSpPr>
          <p:cNvPr id="22" name="AutoShape 2" descr="equation">
            <a:extLst>
              <a:ext uri="{FF2B5EF4-FFF2-40B4-BE49-F238E27FC236}">
                <a16:creationId xmlns:a16="http://schemas.microsoft.com/office/drawing/2014/main" id="{8A90321A-C55C-4239-A5E8-64452E514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AutoShape 4" descr="equation">
            <a:extLst>
              <a:ext uri="{FF2B5EF4-FFF2-40B4-BE49-F238E27FC236}">
                <a16:creationId xmlns:a16="http://schemas.microsoft.com/office/drawing/2014/main" id="{D9CC15EA-3CAE-416D-A636-B20799C23A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A921473-C016-4E79-A3BB-44966481B5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866" y="4029256"/>
            <a:ext cx="3200564" cy="35561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FCA14ED-80C5-4856-8EC4-C9EED5EA772E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52677F-06DA-C2B8-FDD3-8B4E809FC0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5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Chap2. </a:t>
            </a:r>
            <a:r>
              <a:rPr lang="ko-KR" altLang="en-US" b="1" dirty="0">
                <a:latin typeface="+mj-lt"/>
              </a:rPr>
              <a:t>자연어와 단어의 분산 표현 </a:t>
            </a:r>
            <a:r>
              <a:rPr lang="en-US" altLang="ko-KR" b="1" dirty="0">
                <a:latin typeface="+mj-lt"/>
              </a:rPr>
              <a:t>– </a:t>
            </a:r>
            <a:r>
              <a:rPr lang="ko-KR" altLang="en-US" b="1" dirty="0">
                <a:latin typeface="+mj-lt"/>
              </a:rPr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+mj-lt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추론 기반 기법</a:t>
            </a:r>
            <a:r>
              <a:rPr lang="en-US" altLang="ko-KR" sz="1200" dirty="0">
                <a:latin typeface="+mj-lt"/>
              </a:rPr>
              <a:t>(word2vec)</a:t>
            </a:r>
            <a:endParaRPr lang="ko-KR" altLang="en-US" sz="1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AD6A2-323E-4435-9107-3C64D2C478AE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차원 감소</a:t>
            </a:r>
            <a:r>
              <a:rPr lang="en-US" altLang="ko-KR" sz="1600" b="1" dirty="0">
                <a:latin typeface="+mj-lt"/>
              </a:rPr>
              <a:t>(dimensionality </a:t>
            </a:r>
            <a:r>
              <a:rPr lang="en-US" altLang="ko-KR" sz="1600" b="1" dirty="0" err="1">
                <a:latin typeface="+mj-lt"/>
              </a:rPr>
              <a:t>redunction</a:t>
            </a:r>
            <a:r>
              <a:rPr lang="en-US" altLang="ko-KR" sz="1600" b="1" dirty="0">
                <a:latin typeface="+mj-lt"/>
              </a:rPr>
              <a:t>)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75AE5-537F-4FEA-ABE8-06E5D4FFCB26}"/>
              </a:ext>
            </a:extLst>
          </p:cNvPr>
          <p:cNvSpPr txBox="1"/>
          <p:nvPr/>
        </p:nvSpPr>
        <p:spPr>
          <a:xfrm>
            <a:off x="697866" y="1698207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b="1" dirty="0">
                <a:latin typeface="+mj-lt"/>
              </a:rPr>
              <a:t>중요한 정보를 최대한 유지</a:t>
            </a:r>
            <a:r>
              <a:rPr lang="ko-KR" altLang="en-US" sz="1100" dirty="0">
                <a:latin typeface="+mj-lt"/>
              </a:rPr>
              <a:t>하며</a:t>
            </a:r>
            <a:r>
              <a:rPr lang="ko-KR" altLang="en-US" sz="1100" b="1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벡터의 차원을 줄이는 방법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희소 벡터를 밀집벡터로</a:t>
            </a:r>
            <a:endParaRPr lang="en-US" altLang="ko-KR" sz="11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5C8DC-5B9A-4DF8-B39F-E22FC200BB7A}"/>
              </a:ext>
            </a:extLst>
          </p:cNvPr>
          <p:cNvSpPr txBox="1"/>
          <p:nvPr/>
        </p:nvSpPr>
        <p:spPr>
          <a:xfrm>
            <a:off x="636907" y="2063853"/>
            <a:ext cx="646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+mj-lt"/>
              </a:rPr>
              <a:t>특잇값</a:t>
            </a:r>
            <a:r>
              <a:rPr lang="ko-KR" altLang="en-US" sz="1600" b="1" dirty="0">
                <a:latin typeface="+mj-lt"/>
              </a:rPr>
              <a:t> 분해</a:t>
            </a:r>
            <a:r>
              <a:rPr lang="en-US" altLang="ko-KR" sz="1600" b="1" dirty="0">
                <a:latin typeface="+mj-lt"/>
              </a:rPr>
              <a:t>(Singular Value Decomposition, SVD), O(n^3)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D7551-3A28-4A27-9910-7732FE2D1DCB}"/>
              </a:ext>
            </a:extLst>
          </p:cNvPr>
          <p:cNvSpPr txBox="1"/>
          <p:nvPr/>
        </p:nvSpPr>
        <p:spPr>
          <a:xfrm>
            <a:off x="697866" y="2398746"/>
            <a:ext cx="2695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임의의 행렬 </a:t>
            </a:r>
            <a:r>
              <a:rPr lang="en-US" altLang="ko-KR" sz="1100" dirty="0">
                <a:latin typeface="+mj-lt"/>
              </a:rPr>
              <a:t>X</a:t>
            </a:r>
            <a:r>
              <a:rPr lang="ko-KR" altLang="en-US" sz="1100" dirty="0">
                <a:latin typeface="+mj-lt"/>
              </a:rPr>
              <a:t>를 세 행렬의 곱으로 분해 </a:t>
            </a:r>
            <a:endParaRPr lang="en-US" altLang="ko-KR" sz="1100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2E0F3B-393F-41F8-856C-54E358CAA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252" y="2354908"/>
            <a:ext cx="1104221" cy="3480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36D5EA-2663-4F9F-8AF4-D85FB7C6CDDB}"/>
              </a:ext>
            </a:extLst>
          </p:cNvPr>
          <p:cNvSpPr txBox="1"/>
          <p:nvPr/>
        </p:nvSpPr>
        <p:spPr>
          <a:xfrm>
            <a:off x="4368905" y="2431882"/>
            <a:ext cx="123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+mj-lt"/>
              </a:rPr>
              <a:t>U,V </a:t>
            </a:r>
            <a:r>
              <a:rPr lang="ko-KR" altLang="en-US" sz="700" dirty="0">
                <a:latin typeface="+mj-lt"/>
              </a:rPr>
              <a:t>직교행렬</a:t>
            </a:r>
            <a:endParaRPr lang="en-US" altLang="ko-KR" sz="700" dirty="0">
              <a:latin typeface="+mj-lt"/>
            </a:endParaRPr>
          </a:p>
          <a:p>
            <a:r>
              <a:rPr lang="en-US" altLang="ko-KR" sz="700" dirty="0">
                <a:latin typeface="+mj-lt"/>
              </a:rPr>
              <a:t>S </a:t>
            </a:r>
            <a:r>
              <a:rPr lang="ko-KR" altLang="en-US" sz="700" dirty="0">
                <a:latin typeface="+mj-lt"/>
              </a:rPr>
              <a:t>대각행렬</a:t>
            </a:r>
            <a:endParaRPr lang="en-US" altLang="ko-KR" sz="700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FF3228-8EC5-460F-891B-3CE1702D8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86" y="2692074"/>
            <a:ext cx="3920919" cy="13370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9FFCA0-2F77-4F29-9133-95DE102347AC}"/>
              </a:ext>
            </a:extLst>
          </p:cNvPr>
          <p:cNvSpPr txBox="1"/>
          <p:nvPr/>
        </p:nvSpPr>
        <p:spPr>
          <a:xfrm>
            <a:off x="636906" y="4093859"/>
            <a:ext cx="181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Truncated SVD 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F3F9D-F490-4D75-AACE-DEEB1FA55CD0}"/>
              </a:ext>
            </a:extLst>
          </p:cNvPr>
          <p:cNvSpPr txBox="1"/>
          <p:nvPr/>
        </p:nvSpPr>
        <p:spPr>
          <a:xfrm>
            <a:off x="2171066" y="4130419"/>
            <a:ext cx="4981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지정한 몇개의 </a:t>
            </a:r>
            <a:r>
              <a:rPr lang="ko-KR" altLang="en-US" sz="1100" dirty="0" err="1">
                <a:latin typeface="+mj-lt"/>
              </a:rPr>
              <a:t>특잇값만</a:t>
            </a:r>
            <a:r>
              <a:rPr lang="ko-KR" altLang="en-US" sz="1100" dirty="0">
                <a:latin typeface="+mj-lt"/>
              </a:rPr>
              <a:t> 보존하여 </a:t>
            </a:r>
            <a:r>
              <a:rPr lang="ko-KR" altLang="en-US" sz="1100" dirty="0" err="1">
                <a:latin typeface="+mj-lt"/>
              </a:rPr>
              <a:t>계산량과</a:t>
            </a:r>
            <a:r>
              <a:rPr lang="ko-KR" altLang="en-US" sz="1100" dirty="0">
                <a:latin typeface="+mj-lt"/>
              </a:rPr>
              <a:t> 차원을 효율적으로 줄이는 방법</a:t>
            </a:r>
            <a:endParaRPr lang="en-US" altLang="ko-KR" sz="11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A860B-CDCB-4D5E-91DA-4E35ED487ECF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DE2922-50FF-4F8F-763B-F3EDCE43E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 – </a:t>
            </a:r>
            <a:r>
              <a:rPr lang="ko-KR" altLang="en-US" b="1" dirty="0"/>
              <a:t>추론 기반 기법과 신경망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통계 기반 기법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</a:rPr>
              <a:t>(word2vec)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7100-AB27-40AC-B806-401F6CF51E4C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추론 기반 기법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B64E0-E703-439D-BCF9-8256D73D2917}"/>
              </a:ext>
            </a:extLst>
          </p:cNvPr>
          <p:cNvSpPr txBox="1"/>
          <p:nvPr/>
        </p:nvSpPr>
        <p:spPr>
          <a:xfrm>
            <a:off x="759507" y="1685588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contexts</a:t>
            </a:r>
            <a:r>
              <a:rPr lang="ko-KR" altLang="en-US" sz="1100" dirty="0">
                <a:latin typeface="+mj-lt"/>
              </a:rPr>
              <a:t>가 주어졌을 때 </a:t>
            </a:r>
            <a:r>
              <a:rPr lang="en-US" altLang="ko-KR" sz="1100" dirty="0">
                <a:latin typeface="+mj-lt"/>
              </a:rPr>
              <a:t>target</a:t>
            </a:r>
            <a:r>
              <a:rPr lang="ko-KR" altLang="en-US" sz="1100" dirty="0">
                <a:latin typeface="+mj-lt"/>
              </a:rPr>
              <a:t>을 추론하는 기법</a:t>
            </a:r>
            <a:endParaRPr lang="en-US" altLang="ko-KR" sz="1100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22182-1F21-4C74-A70F-8716C992E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08" y="1944009"/>
            <a:ext cx="4496036" cy="5773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5E9DA1-684D-46AE-8DB5-AD23CF4D3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76" y="3572955"/>
            <a:ext cx="4504267" cy="9404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C6FB15-FFBE-4C5B-9060-CF801178BE77}"/>
              </a:ext>
            </a:extLst>
          </p:cNvPr>
          <p:cNvSpPr txBox="1"/>
          <p:nvPr/>
        </p:nvSpPr>
        <p:spPr>
          <a:xfrm>
            <a:off x="698207" y="2901306"/>
            <a:ext cx="234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+mj-lt"/>
              </a:rPr>
              <a:t>신경망에서의 단어 처리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4AD71-7E70-4AF9-A4E2-B39F3C3A14BE}"/>
              </a:ext>
            </a:extLst>
          </p:cNvPr>
          <p:cNvSpPr txBox="1"/>
          <p:nvPr/>
        </p:nvSpPr>
        <p:spPr>
          <a:xfrm>
            <a:off x="759507" y="3265369"/>
            <a:ext cx="348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단어를 </a:t>
            </a:r>
            <a:r>
              <a:rPr lang="en-US" altLang="ko-KR" sz="1100" dirty="0">
                <a:latin typeface="+mj-lt"/>
              </a:rPr>
              <a:t>index</a:t>
            </a:r>
            <a:r>
              <a:rPr lang="ko-KR" altLang="en-US" sz="1100" dirty="0">
                <a:latin typeface="+mj-lt"/>
              </a:rPr>
              <a:t>와 </a:t>
            </a:r>
            <a:r>
              <a:rPr lang="ko-KR" altLang="en-US" sz="1100" dirty="0" err="1">
                <a:latin typeface="+mj-lt"/>
              </a:rPr>
              <a:t>원핫</a:t>
            </a:r>
            <a:r>
              <a:rPr lang="ko-KR" altLang="en-US" sz="1100" dirty="0">
                <a:latin typeface="+mj-lt"/>
              </a:rPr>
              <a:t> 표현</a:t>
            </a:r>
            <a:r>
              <a:rPr lang="en-US" altLang="ko-KR" sz="1100" dirty="0">
                <a:latin typeface="+mj-lt"/>
              </a:rPr>
              <a:t>(</a:t>
            </a:r>
            <a:r>
              <a:rPr lang="ko-KR" altLang="en-US" sz="1100" dirty="0">
                <a:latin typeface="+mj-lt"/>
              </a:rPr>
              <a:t>고정 길이 벡터</a:t>
            </a:r>
            <a:r>
              <a:rPr lang="en-US" altLang="ko-KR" sz="1100" dirty="0">
                <a:latin typeface="+mj-lt"/>
              </a:rPr>
              <a:t>)</a:t>
            </a:r>
            <a:r>
              <a:rPr lang="ko-KR" altLang="en-US" sz="1100" dirty="0">
                <a:latin typeface="+mj-lt"/>
              </a:rPr>
              <a:t>로 변환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6905E8E-982A-40B4-8907-83391FFFA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487" y="3152558"/>
            <a:ext cx="2228101" cy="178119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52C3BA4-7CA3-4F97-9B51-0F30791733E8}"/>
              </a:ext>
            </a:extLst>
          </p:cNvPr>
          <p:cNvCxnSpPr/>
          <p:nvPr/>
        </p:nvCxnSpPr>
        <p:spPr>
          <a:xfrm>
            <a:off x="5364481" y="4043156"/>
            <a:ext cx="745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022203-626E-834A-EFA9-B6ADF6B68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29896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853</Words>
  <Application>Microsoft Office PowerPoint</Application>
  <PresentationFormat>화면 슬라이드 쇼(16:9)</PresentationFormat>
  <Paragraphs>166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Anaheim</vt:lpstr>
      <vt:lpstr>Arial</vt:lpstr>
      <vt:lpstr>DM Sans</vt:lpstr>
      <vt:lpstr>Playfair Display Medium</vt:lpstr>
      <vt:lpstr>Raleway</vt:lpstr>
      <vt:lpstr>Formal and Professional Portfolio by Slidesgo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승건 이</cp:lastModifiedBy>
  <cp:revision>20</cp:revision>
  <dcterms:modified xsi:type="dcterms:W3CDTF">2025-01-20T15:02:27Z</dcterms:modified>
</cp:coreProperties>
</file>