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5143500" type="screen16x9"/>
  <p:notesSz cx="6858000" cy="9144000"/>
  <p:embeddedFontLst>
    <p:embeddedFont>
      <p:font typeface="Anaheim" panose="020B0600000101010101" charset="0"/>
      <p:regular r:id="rId21"/>
      <p:bold r:id="rId22"/>
    </p:embeddedFont>
    <p:embeddedFont>
      <p:font typeface="DM Sans" panose="020B0600000101010101" charset="0"/>
      <p:regular r:id="rId23"/>
      <p:bold r:id="rId24"/>
      <p:italic r:id="rId25"/>
      <p:boldItalic r:id="rId26"/>
    </p:embeddedFont>
    <p:embeddedFont>
      <p:font typeface="Playfair Display" panose="00000500000000000000" pitchFamily="2" charset="0"/>
      <p:regular r:id="rId27"/>
      <p:bold r:id="rId28"/>
      <p:italic r:id="rId29"/>
      <p:boldItalic r:id="rId30"/>
    </p:embeddedFont>
    <p:embeddedFont>
      <p:font typeface="Playfair Display Medium" panose="020B0600000101010101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910" autoAdjust="0"/>
  </p:normalViewPr>
  <p:slideViewPr>
    <p:cSldViewPr snapToGrid="0">
      <p:cViewPr varScale="1">
        <p:scale>
          <a:sx n="116" d="100"/>
          <a:sy n="116" d="100"/>
        </p:scale>
        <p:origin x="14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122p,</a:t>
            </a:r>
            <a:r>
              <a:rPr lang="ko-KR" altLang="en-US" dirty="0"/>
              <a:t> </a:t>
            </a:r>
            <a:r>
              <a:rPr lang="en-US" altLang="ko-KR" dirty="0" err="1"/>
              <a:t>CBoW</a:t>
            </a:r>
            <a:r>
              <a:rPr lang="ko-KR" altLang="en-US" dirty="0"/>
              <a:t>의 신경망 구조 및 가중치 설명부터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085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057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1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92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731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581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9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854050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밑바닥부터 시작하는 딥러닝</a:t>
            </a:r>
            <a:r>
              <a:rPr lang="en-US" altLang="ko-KR" sz="2500" b="1" dirty="0"/>
              <a:t>2</a:t>
            </a:r>
            <a:endParaRPr lang="ko-KR" altLang="en-US" sz="25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614197"/>
            <a:ext cx="3899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Deep Learning From Scratch 2</a:t>
            </a:r>
            <a:endParaRPr lang="ko-KR" alt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94ECE-4412-4A2E-98A3-0BDE28069D4C}"/>
              </a:ext>
            </a:extLst>
          </p:cNvPr>
          <p:cNvSpPr txBox="1"/>
          <p:nvPr/>
        </p:nvSpPr>
        <p:spPr>
          <a:xfrm>
            <a:off x="6197291" y="4193925"/>
            <a:ext cx="2117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석사과정 </a:t>
            </a:r>
            <a:r>
              <a:rPr lang="ko-KR" altLang="en-US" sz="1200" b="1" dirty="0" err="1"/>
              <a:t>예비신입생</a:t>
            </a:r>
            <a:r>
              <a:rPr lang="ko-KR" altLang="en-US" sz="1200" b="1" dirty="0"/>
              <a:t> 이승건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D16520-8214-4160-894B-8C88BFFA6A7B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- </a:t>
            </a:r>
            <a:r>
              <a:rPr lang="en-US" altLang="ko-KR" b="1" dirty="0" err="1"/>
              <a:t>CBoW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+mj-lt"/>
              </a:rPr>
              <a:t>CBoW</a:t>
            </a:r>
            <a:r>
              <a:rPr lang="en-US" altLang="ko-KR" sz="1600" b="1" dirty="0">
                <a:latin typeface="+mj-lt"/>
              </a:rPr>
              <a:t>(Continuous Bag-of-Words)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84B88A1-B639-42C6-81C9-969045CA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8" y="1701401"/>
            <a:ext cx="2811112" cy="36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2517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48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7072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1467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8306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3351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0A2B-D285-46E4-A777-75A659C153B0}"/>
              </a:ext>
            </a:extLst>
          </p:cNvPr>
          <p:cNvSpPr txBox="1"/>
          <p:nvPr/>
        </p:nvSpPr>
        <p:spPr>
          <a:xfrm>
            <a:off x="8812107" y="48357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5</a:t>
            </a:r>
            <a:endParaRPr lang="en-US" altLang="ko-KR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7963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CONTENTS</a:t>
            </a:r>
            <a:endParaRPr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3EDC-93A8-43A9-95C3-9C3036A58ACB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838542-37E7-4B18-9FDF-224B71A0B96C}"/>
              </a:ext>
            </a:extLst>
          </p:cNvPr>
          <p:cNvSpPr txBox="1"/>
          <p:nvPr/>
        </p:nvSpPr>
        <p:spPr>
          <a:xfrm>
            <a:off x="832279" y="1473413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7699D6-192C-4265-8172-9F8B50507154}"/>
              </a:ext>
            </a:extLst>
          </p:cNvPr>
          <p:cNvSpPr txBox="1"/>
          <p:nvPr/>
        </p:nvSpPr>
        <p:spPr>
          <a:xfrm>
            <a:off x="832278" y="2997097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BDBB2E-1F4B-4A6C-B4EB-C638242CE1A6}"/>
              </a:ext>
            </a:extLst>
          </p:cNvPr>
          <p:cNvSpPr txBox="1"/>
          <p:nvPr/>
        </p:nvSpPr>
        <p:spPr>
          <a:xfrm>
            <a:off x="4670216" y="1480248"/>
            <a:ext cx="3542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Chap4. word2vec </a:t>
            </a:r>
            <a:r>
              <a:rPr lang="ko-KR" altLang="en-US" b="1" dirty="0"/>
              <a:t>속도 개선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1307256" y="1781190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시소러스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분포가설과 분산표현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동시발생 행렬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통계 기반 기법 개선하기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F06F40-5ED4-410F-876D-C907020798D4}"/>
              </a:ext>
            </a:extLst>
          </p:cNvPr>
          <p:cNvSpPr txBox="1"/>
          <p:nvPr/>
        </p:nvSpPr>
        <p:spPr>
          <a:xfrm>
            <a:off x="1307256" y="3304874"/>
            <a:ext cx="21996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/>
              <a:t>추론 기반 기법과 신경망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 err="1"/>
              <a:t>CBoW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학습 데이터 준비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CBOW </a:t>
            </a:r>
            <a:r>
              <a:rPr lang="ko-KR" altLang="en-US" sz="1200" dirty="0"/>
              <a:t>모델 구현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보충</a:t>
            </a:r>
            <a:endParaRPr lang="en-US" altLang="ko-KR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87790F-E565-4304-9779-D5CE02C62CC6}"/>
              </a:ext>
            </a:extLst>
          </p:cNvPr>
          <p:cNvSpPr txBox="1"/>
          <p:nvPr/>
        </p:nvSpPr>
        <p:spPr>
          <a:xfrm>
            <a:off x="5144350" y="1788025"/>
            <a:ext cx="29145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1 – Embedding</a:t>
            </a:r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개선</a:t>
            </a:r>
            <a:r>
              <a:rPr lang="en-US" altLang="ko-KR" sz="1200" dirty="0"/>
              <a:t>2 – </a:t>
            </a:r>
            <a:r>
              <a:rPr lang="ko-KR" altLang="en-US" sz="1200" dirty="0"/>
              <a:t>네거티브 샘플링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 err="1"/>
              <a:t>개선판</a:t>
            </a:r>
            <a:r>
              <a:rPr lang="ko-KR" altLang="en-US" sz="1200" dirty="0"/>
              <a:t> </a:t>
            </a:r>
            <a:r>
              <a:rPr lang="en-US" altLang="ko-KR" sz="1200" dirty="0"/>
              <a:t>word2vec </a:t>
            </a:r>
            <a:r>
              <a:rPr lang="ko-KR" altLang="en-US" sz="1200" dirty="0"/>
              <a:t>학습</a:t>
            </a:r>
            <a:endParaRPr lang="en-US" altLang="ko-KR" sz="1200" dirty="0"/>
          </a:p>
          <a:p>
            <a:pPr marL="342900" indent="-342900">
              <a:buAutoNum type="arabicPeriod"/>
            </a:pPr>
            <a:r>
              <a:rPr lang="en-US" altLang="ko-KR" sz="1200" dirty="0"/>
              <a:t>word2vec </a:t>
            </a:r>
            <a:r>
              <a:rPr lang="ko-KR" altLang="en-US" sz="1200" dirty="0"/>
              <a:t>남은 주제</a:t>
            </a:r>
            <a:endParaRPr lang="en-US" altLang="ko-KR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- </a:t>
            </a:r>
            <a:r>
              <a:rPr lang="ko-KR" altLang="en-US" b="1" dirty="0"/>
              <a:t>시소러스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ED09F-A240-463F-8A6C-77908569BB40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시소러스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통계 기반 기법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998D3D-C818-46ED-824D-2865F391A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292" y="1945865"/>
            <a:ext cx="4566067" cy="30466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57733D8-FABC-4278-8F6F-881284174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20" y="2512756"/>
            <a:ext cx="2683813" cy="19875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시소러스</a:t>
            </a:r>
            <a:r>
              <a:rPr lang="en-US" altLang="ko-KR" sz="1700" b="1" dirty="0"/>
              <a:t>(WordNet)</a:t>
            </a:r>
            <a:endParaRPr lang="ko-KR" altLang="en-US" sz="17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유의어 사전</a:t>
            </a:r>
            <a:endParaRPr lang="en-US" altLang="ko-KR" sz="1100" dirty="0"/>
          </a:p>
          <a:p>
            <a:r>
              <a:rPr lang="en-US" altLang="ko-KR" sz="1100" dirty="0"/>
              <a:t>- NLP</a:t>
            </a:r>
            <a:r>
              <a:rPr lang="ko-KR" altLang="en-US" sz="1100" dirty="0"/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높은 인적 비용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856" y="1705232"/>
            <a:ext cx="5647982" cy="19139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3013713" y="3597605"/>
            <a:ext cx="179408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국립국어원</a:t>
            </a:r>
            <a:r>
              <a:rPr lang="en-US" altLang="ko-KR" sz="600" dirty="0"/>
              <a:t>, </a:t>
            </a:r>
            <a:r>
              <a:rPr lang="ko-KR" altLang="en-US" sz="600" dirty="0"/>
              <a:t>모두의 말뭉치 </a:t>
            </a:r>
            <a:r>
              <a:rPr lang="en-US" altLang="ko-KR" sz="600" dirty="0"/>
              <a:t>https://korean.go.kr/</a:t>
            </a:r>
            <a:endParaRPr lang="ko-KR" altLang="en-US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579242" y="188494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말뭉치</a:t>
            </a:r>
            <a:r>
              <a:rPr lang="en-US" altLang="ko-KR" sz="1700" b="1" dirty="0"/>
              <a:t>(corpus)</a:t>
            </a:r>
            <a:endParaRPr lang="ko-KR" altLang="en-US" sz="17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608695" y="24620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다량의 텍스트 데이터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연구</a:t>
            </a:r>
            <a:r>
              <a:rPr lang="en-US" altLang="ko-KR" sz="1100" dirty="0"/>
              <a:t>, </a:t>
            </a:r>
            <a:r>
              <a:rPr lang="ko-KR" altLang="en-US" sz="1100" dirty="0"/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22405" y="1417378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분포 가설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6C7882-625D-4019-9DD5-3B88478FD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13" y="1817487"/>
            <a:ext cx="3318935" cy="550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463544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639948" y="1877328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target “goodbye”</a:t>
            </a:r>
            <a:r>
              <a:rPr lang="ko-KR" altLang="en-US" sz="1100" dirty="0"/>
              <a:t>는 </a:t>
            </a:r>
            <a:r>
              <a:rPr lang="en-US" altLang="ko-KR" sz="1100" dirty="0"/>
              <a:t>contexts</a:t>
            </a:r>
            <a:r>
              <a:rPr lang="ko-KR" altLang="en-US" sz="1100" dirty="0"/>
              <a:t>로부터 형성</a:t>
            </a:r>
            <a:endParaRPr lang="en-US" altLang="ko-KR" sz="1100" dirty="0"/>
          </a:p>
          <a:p>
            <a:r>
              <a:rPr lang="en-US" altLang="ko-KR" sz="1100" dirty="0"/>
              <a:t>window size = 2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4" y="293751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0" y="2983676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분포 가설에 기반하여 단어를 특정 차원에서 </a:t>
            </a:r>
            <a:r>
              <a:rPr lang="ko-KR" altLang="en-US" sz="1100" b="1" dirty="0"/>
              <a:t>고정 길이의 밀집 벡터</a:t>
            </a:r>
            <a:r>
              <a:rPr lang="ko-KR" altLang="en-US" sz="1100" dirty="0"/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321013" y="3318803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단어 벡터의 유사도는 코사인 유사도를 통해 나타냄</a:t>
            </a:r>
            <a:endParaRPr lang="en-US" altLang="ko-KR" sz="11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92592A-4DD9-4E8A-A9AC-DB5A8832E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013" y="3653930"/>
            <a:ext cx="3404870" cy="10387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/>
              <a:t>통계 기반 기법</a:t>
            </a:r>
            <a:endParaRPr lang="ko-KR" altLang="en-US" sz="17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분포 가설에 기초</a:t>
            </a:r>
            <a:r>
              <a:rPr lang="ko-KR" altLang="en-US" sz="1100" dirty="0"/>
              <a:t>하여 특정 단어 근처에 다른 단어들의 등장횟수를 통해 의미를 파악하는 기법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4B993C-9005-4397-84EA-938A6869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5" y="1775151"/>
            <a:ext cx="3010747" cy="10811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3099284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/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79" y="3499328"/>
            <a:ext cx="2119633" cy="14788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3145450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통계 기반 기법을 문장의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3958385" y="2440945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“say”</a:t>
            </a:r>
            <a:r>
              <a:rPr lang="ko-KR" altLang="en-US" sz="1100" dirty="0"/>
              <a:t>는 벡터 </a:t>
            </a:r>
            <a:r>
              <a:rPr lang="en-US" altLang="ko-KR" sz="1100" dirty="0"/>
              <a:t>[1,0,1,0,1,1,0]</a:t>
            </a:r>
            <a:r>
              <a:rPr lang="ko-KR" altLang="en-US" sz="1100" dirty="0"/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3013714" y="4496652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각 행은 벡터를 의미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Chap2. </a:t>
            </a:r>
            <a:r>
              <a:rPr lang="ko-KR" altLang="en-US" b="1" dirty="0"/>
              <a:t>자연어와 단어의 분산 표현 </a:t>
            </a:r>
            <a:r>
              <a:rPr lang="en-US" altLang="ko-KR" b="1" dirty="0"/>
              <a:t>– </a:t>
            </a:r>
            <a:r>
              <a:rPr lang="ko-KR" altLang="en-US" b="1" dirty="0"/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추론 기반 기법</a:t>
            </a:r>
            <a:r>
              <a:rPr lang="en-US" altLang="ko-KR" sz="1200" dirty="0"/>
              <a:t>(word2vec)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/>
              <a:t>점별</a:t>
            </a:r>
            <a:r>
              <a:rPr lang="ko-KR" altLang="en-US" sz="1600" b="1" dirty="0"/>
              <a:t> 상호정보량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PointWise</a:t>
            </a:r>
            <a:r>
              <a:rPr lang="en-US" altLang="ko-KR" sz="1600" b="1" dirty="0"/>
              <a:t> Mutual Information, PMI)</a:t>
            </a:r>
            <a:endParaRPr lang="ko-KR" alt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두 단어 사이의 </a:t>
            </a:r>
            <a:r>
              <a:rPr lang="ko-KR" altLang="en-US" sz="1100" b="1" dirty="0"/>
              <a:t>관련성</a:t>
            </a:r>
            <a:r>
              <a:rPr lang="ko-KR" altLang="en-US" sz="1100" dirty="0"/>
              <a:t>을 계량화하는 단위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E1A66D-16B5-4232-B5C1-531C4B55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66" y="1990199"/>
            <a:ext cx="3055306" cy="4742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0C7759-39D6-4A40-8C3A-704539C9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6" y="2429921"/>
            <a:ext cx="3239204" cy="4833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190005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N = 10,000(</a:t>
            </a:r>
            <a:r>
              <a:rPr lang="ko-KR" altLang="en-US" sz="1100" dirty="0"/>
              <a:t>말뭉치 단어 수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“the” 1,000</a:t>
            </a:r>
            <a:r>
              <a:rPr lang="ko-KR" altLang="en-US" sz="1100" dirty="0"/>
              <a:t>회 </a:t>
            </a:r>
            <a:r>
              <a:rPr lang="en-US" altLang="ko-KR" sz="1100" dirty="0"/>
              <a:t> “car” 20</a:t>
            </a:r>
            <a:r>
              <a:rPr lang="ko-KR" altLang="en-US" sz="1100" dirty="0"/>
              <a:t>회</a:t>
            </a:r>
            <a:r>
              <a:rPr lang="en-US" altLang="ko-KR" sz="1100" dirty="0"/>
              <a:t> “drive” 10</a:t>
            </a:r>
            <a:r>
              <a:rPr lang="ko-KR" altLang="en-US" sz="1100" dirty="0"/>
              <a:t>회 등장</a:t>
            </a:r>
            <a:endParaRPr lang="en-US" altLang="ko-KR" sz="1100" dirty="0"/>
          </a:p>
          <a:p>
            <a:r>
              <a:rPr lang="en-US" altLang="ko-KR" sz="1100" dirty="0"/>
              <a:t>“the”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“car”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10</a:t>
            </a:r>
            <a:r>
              <a:rPr lang="ko-KR" altLang="en-US" sz="1100" dirty="0"/>
              <a:t>회</a:t>
            </a:r>
            <a:r>
              <a:rPr lang="en-US" altLang="ko-KR" sz="1100" dirty="0"/>
              <a:t>, “car”</a:t>
            </a:r>
            <a:r>
              <a:rPr lang="ko-KR" altLang="en-US" sz="1100" dirty="0"/>
              <a:t>와 </a:t>
            </a:r>
            <a:r>
              <a:rPr lang="en-US" altLang="ko-KR" sz="1100" dirty="0"/>
              <a:t>“drive”</a:t>
            </a:r>
            <a:r>
              <a:rPr lang="ko-KR" altLang="en-US" sz="1100" dirty="0"/>
              <a:t>의 동시발생 </a:t>
            </a:r>
            <a:r>
              <a:rPr lang="en-US" altLang="ko-KR" sz="1100" dirty="0"/>
              <a:t>5</a:t>
            </a:r>
            <a:r>
              <a:rPr lang="ko-KR" altLang="en-US" sz="1100" dirty="0"/>
              <a:t>회</a:t>
            </a:r>
            <a:r>
              <a:rPr lang="en-US" altLang="ko-KR" sz="1100" dirty="0"/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7071DEA-A850-4181-AF4E-C7409529A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972" y="1235309"/>
            <a:ext cx="3029340" cy="593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97866" y="2946173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동시발생 횟수 관점과 </a:t>
            </a:r>
            <a:r>
              <a:rPr lang="en-US" altLang="ko-KR" sz="1100" dirty="0"/>
              <a:t>PMI </a:t>
            </a:r>
            <a:r>
              <a:rPr lang="ko-KR" altLang="en-US" sz="1100" dirty="0"/>
              <a:t>관점에서 관련성 결과값이 다르다</a:t>
            </a:r>
            <a:r>
              <a:rPr lang="en-US" altLang="ko-KR" sz="11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32934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/>
              <a:t>양의 </a:t>
            </a:r>
            <a:r>
              <a:rPr lang="ko-KR" altLang="en-US" sz="1600" b="1" dirty="0" err="1"/>
              <a:t>정보상호량</a:t>
            </a:r>
            <a:r>
              <a:rPr lang="en-US" altLang="ko-KR" sz="1600" b="1" dirty="0"/>
              <a:t>(Positive PMI, PPMI)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698092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- PMI</a:t>
            </a:r>
            <a:r>
              <a:rPr lang="ko-KR" altLang="en-US" sz="1100" dirty="0"/>
              <a:t>에서 두 단어의 동시발생 횟수가 </a:t>
            </a:r>
            <a:r>
              <a:rPr lang="en-US" altLang="ko-KR" sz="1100" dirty="0"/>
              <a:t>0</a:t>
            </a:r>
            <a:r>
              <a:rPr lang="ko-KR" altLang="en-US" sz="1100" dirty="0" err="1"/>
              <a:t>일경우</a:t>
            </a:r>
            <a:r>
              <a:rPr lang="ko-KR" altLang="en-US" sz="1100" dirty="0"/>
              <a:t> </a:t>
            </a:r>
            <a:r>
              <a:rPr lang="en-US" altLang="ko-KR" sz="1100" dirty="0"/>
              <a:t>log0 = -inf </a:t>
            </a:r>
            <a:r>
              <a:rPr lang="ko-KR" altLang="en-US" sz="1100" dirty="0"/>
              <a:t>인 문제를 개선</a:t>
            </a:r>
            <a:endParaRPr lang="en-US" altLang="ko-KR" sz="1100" dirty="0"/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A921473-C016-4E79-A3BB-44966481B5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866" y="4029256"/>
            <a:ext cx="3200564" cy="3556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j-lt"/>
              </a:rPr>
              <a:t>DE Lab.</a:t>
            </a:r>
            <a:endParaRPr lang="ko-KR" alt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j-lt"/>
              </a:rPr>
              <a:t>Chap2. </a:t>
            </a:r>
            <a:r>
              <a:rPr lang="ko-KR" altLang="en-US" b="1" dirty="0">
                <a:latin typeface="+mj-lt"/>
              </a:rPr>
              <a:t>자연어와 단어의 분산 표현 </a:t>
            </a:r>
            <a:r>
              <a:rPr lang="en-US" altLang="ko-KR" b="1" dirty="0">
                <a:latin typeface="+mj-lt"/>
              </a:rPr>
              <a:t>– </a:t>
            </a:r>
            <a:r>
              <a:rPr lang="ko-KR" altLang="en-US" b="1" dirty="0">
                <a:latin typeface="+mj-lt"/>
              </a:rPr>
              <a:t>통계 기반 기법 개선하기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+mj-lt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+mj-lt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j-lt"/>
              </a:rPr>
              <a:t>추론 기반 기법</a:t>
            </a:r>
            <a:r>
              <a:rPr lang="en-US" altLang="ko-KR" sz="1200" dirty="0">
                <a:latin typeface="+mj-lt"/>
              </a:rPr>
              <a:t>(word2vec)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차원 감소</a:t>
            </a:r>
            <a:r>
              <a:rPr lang="en-US" altLang="ko-KR" sz="1600" b="1" dirty="0">
                <a:latin typeface="+mj-lt"/>
              </a:rPr>
              <a:t>(dimensionality </a:t>
            </a:r>
            <a:r>
              <a:rPr lang="en-US" altLang="ko-KR" sz="1600" b="1" dirty="0" err="1">
                <a:latin typeface="+mj-lt"/>
              </a:rPr>
              <a:t>redunction</a:t>
            </a:r>
            <a:r>
              <a:rPr lang="en-US" altLang="ko-KR" sz="1600" b="1" dirty="0">
                <a:latin typeface="+mj-lt"/>
              </a:rPr>
              <a:t>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b="1" dirty="0">
                <a:latin typeface="+mj-lt"/>
              </a:rPr>
              <a:t>중요한 정보를 최대한 유지</a:t>
            </a:r>
            <a:r>
              <a:rPr lang="ko-KR" altLang="en-US" sz="1100" dirty="0">
                <a:latin typeface="+mj-lt"/>
              </a:rPr>
              <a:t>하며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벡터의 차원을 줄이는 방법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희소 벡터를 밀집벡터로</a:t>
            </a:r>
            <a:endParaRPr lang="en-US" altLang="ko-KR" sz="11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+mj-lt"/>
              </a:rPr>
              <a:t>특잇값</a:t>
            </a:r>
            <a:r>
              <a:rPr lang="ko-KR" altLang="en-US" sz="1600" b="1" dirty="0">
                <a:latin typeface="+mj-lt"/>
              </a:rPr>
              <a:t> 분해</a:t>
            </a:r>
            <a:r>
              <a:rPr lang="en-US" altLang="ko-KR" sz="1600" b="1" dirty="0">
                <a:latin typeface="+mj-lt"/>
              </a:rPr>
              <a:t>(Singular Value Decomposition, SVD), O(n^3)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2695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임의의 행렬 </a:t>
            </a:r>
            <a:r>
              <a:rPr lang="en-US" altLang="ko-KR" sz="1100" dirty="0">
                <a:latin typeface="+mj-lt"/>
              </a:rPr>
              <a:t>X</a:t>
            </a:r>
            <a:r>
              <a:rPr lang="ko-KR" altLang="en-US" sz="1100" dirty="0">
                <a:latin typeface="+mj-lt"/>
              </a:rPr>
              <a:t>를 세 행렬의 곱으로 분해 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2E0F3B-393F-41F8-856C-54E358CA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252" y="2354908"/>
            <a:ext cx="1104221" cy="3480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4368905" y="243188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+mj-lt"/>
              </a:rPr>
              <a:t>U,V </a:t>
            </a:r>
            <a:r>
              <a:rPr lang="ko-KR" altLang="en-US" sz="700" dirty="0">
                <a:latin typeface="+mj-lt"/>
              </a:rPr>
              <a:t>직교행렬</a:t>
            </a:r>
            <a:endParaRPr lang="en-US" altLang="ko-KR" sz="700" dirty="0">
              <a:latin typeface="+mj-lt"/>
            </a:endParaRPr>
          </a:p>
          <a:p>
            <a:r>
              <a:rPr lang="en-US" altLang="ko-KR" sz="700" dirty="0">
                <a:latin typeface="+mj-lt"/>
              </a:rPr>
              <a:t>S </a:t>
            </a:r>
            <a:r>
              <a:rPr lang="ko-KR" altLang="en-US" sz="700" dirty="0">
                <a:latin typeface="+mj-lt"/>
              </a:rPr>
              <a:t>대각행렬</a:t>
            </a:r>
            <a:endParaRPr lang="en-US" altLang="ko-KR" sz="7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FF3228-8EC5-460F-891B-3CE1702D8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86" y="2692074"/>
            <a:ext cx="3920919" cy="13370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093859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j-lt"/>
              </a:rPr>
              <a:t>Truncated SVD 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130419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j-lt"/>
              </a:rPr>
              <a:t>지정한 몇개의 </a:t>
            </a:r>
            <a:r>
              <a:rPr lang="ko-KR" altLang="en-US" sz="1100" dirty="0" err="1">
                <a:latin typeface="+mj-lt"/>
              </a:rPr>
              <a:t>특잇값만</a:t>
            </a:r>
            <a:r>
              <a:rPr lang="ko-KR" altLang="en-US" sz="1100" dirty="0">
                <a:latin typeface="+mj-lt"/>
              </a:rPr>
              <a:t> 보존하여 </a:t>
            </a:r>
            <a:r>
              <a:rPr lang="ko-KR" altLang="en-US" sz="1100" dirty="0" err="1">
                <a:latin typeface="+mj-lt"/>
              </a:rPr>
              <a:t>계산량과</a:t>
            </a:r>
            <a:r>
              <a:rPr lang="ko-KR" altLang="en-US" sz="1100" dirty="0">
                <a:latin typeface="+mj-lt"/>
              </a:rPr>
              <a:t> 차원을 효율적으로 줄이는 방법</a:t>
            </a:r>
            <a:endParaRPr lang="en-US" altLang="ko-KR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04301EA-A429-42C9-A33E-8B6B533F9028}"/>
              </a:ext>
            </a:extLst>
          </p:cNvPr>
          <p:cNvSpPr txBox="1"/>
          <p:nvPr/>
        </p:nvSpPr>
        <p:spPr>
          <a:xfrm>
            <a:off x="0" y="4835723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 Lab.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Chap3. word2vec – </a:t>
            </a:r>
            <a:r>
              <a:rPr lang="ko-KR" altLang="en-US" b="1" dirty="0"/>
              <a:t>추론 기반 기법과 신경망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시소러스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통계 기반 기법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</a:rPr>
              <a:t>(word2vec)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j-lt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759507" y="1685588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contexts</a:t>
            </a:r>
            <a:r>
              <a:rPr lang="ko-KR" altLang="en-US" sz="1100" dirty="0">
                <a:latin typeface="+mj-lt"/>
              </a:rPr>
              <a:t>가 주어졌을 때 </a:t>
            </a:r>
            <a:r>
              <a:rPr lang="en-US" altLang="ko-KR" sz="1100" dirty="0">
                <a:latin typeface="+mj-lt"/>
              </a:rPr>
              <a:t>target</a:t>
            </a:r>
            <a:r>
              <a:rPr lang="ko-KR" altLang="en-US" sz="1100" dirty="0">
                <a:latin typeface="+mj-lt"/>
              </a:rPr>
              <a:t>을 추론하는 기법</a:t>
            </a:r>
            <a:endParaRPr lang="en-US" altLang="ko-KR" sz="11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322182-1F21-4C74-A70F-8716C992E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7" y="1944008"/>
            <a:ext cx="5194253" cy="66698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5E9DA1-684D-46AE-8DB5-AD23CF4D3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76" y="3572955"/>
            <a:ext cx="4504267" cy="9404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901306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+mj-lt"/>
              </a:rPr>
              <a:t>신경망에서의 단어 처리</a:t>
            </a:r>
            <a:endParaRPr lang="ko-KR" altLang="en-US" sz="1600" b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759507" y="3265369"/>
            <a:ext cx="348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+mj-lt"/>
              </a:rPr>
              <a:t>- </a:t>
            </a:r>
            <a:r>
              <a:rPr lang="ko-KR" altLang="en-US" sz="1100" dirty="0">
                <a:latin typeface="+mj-lt"/>
              </a:rPr>
              <a:t>단어를 </a:t>
            </a:r>
            <a:r>
              <a:rPr lang="en-US" altLang="ko-KR" sz="1100" dirty="0">
                <a:latin typeface="+mj-lt"/>
              </a:rPr>
              <a:t>index</a:t>
            </a:r>
            <a:r>
              <a:rPr lang="ko-KR" altLang="en-US" sz="1100" dirty="0">
                <a:latin typeface="+mj-lt"/>
              </a:rPr>
              <a:t>와 </a:t>
            </a:r>
            <a:r>
              <a:rPr lang="ko-KR" altLang="en-US" sz="1100" dirty="0" err="1">
                <a:latin typeface="+mj-lt"/>
              </a:rPr>
              <a:t>원핫</a:t>
            </a:r>
            <a:r>
              <a:rPr lang="ko-KR" altLang="en-US" sz="1100" dirty="0">
                <a:latin typeface="+mj-lt"/>
              </a:rPr>
              <a:t> 표현</a:t>
            </a:r>
            <a:r>
              <a:rPr lang="en-US" altLang="ko-KR" sz="1100" dirty="0">
                <a:latin typeface="+mj-lt"/>
              </a:rPr>
              <a:t>(</a:t>
            </a:r>
            <a:r>
              <a:rPr lang="ko-KR" altLang="en-US" sz="1100" dirty="0">
                <a:latin typeface="+mj-lt"/>
              </a:rPr>
              <a:t>고정 길이 벡터</a:t>
            </a:r>
            <a:r>
              <a:rPr lang="en-US" altLang="ko-KR" sz="1100" dirty="0">
                <a:latin typeface="+mj-lt"/>
              </a:rPr>
              <a:t>)</a:t>
            </a:r>
            <a:r>
              <a:rPr lang="ko-KR" altLang="en-US" sz="1100" dirty="0">
                <a:latin typeface="+mj-lt"/>
              </a:rPr>
              <a:t>로 변환</a:t>
            </a:r>
            <a:endParaRPr lang="en-US" altLang="ko-KR" sz="1100" dirty="0">
              <a:latin typeface="+mj-lt"/>
            </a:endParaRPr>
          </a:p>
          <a:p>
            <a:r>
              <a:rPr lang="en-US" altLang="ko-KR" sz="1100" dirty="0">
                <a:latin typeface="+mj-lt"/>
              </a:rPr>
              <a:t> 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6905E8E-982A-40B4-8907-83391FFFA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487" y="3152558"/>
            <a:ext cx="2228101" cy="17811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/>
          <p:nvPr/>
        </p:nvCxnSpPr>
        <p:spPr>
          <a:xfrm>
            <a:off x="5364481" y="4043156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883</Words>
  <Application>Microsoft Office PowerPoint</Application>
  <PresentationFormat>화면 슬라이드 쇼(16:9)</PresentationFormat>
  <Paragraphs>176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Anaheim</vt:lpstr>
      <vt:lpstr>Raleway</vt:lpstr>
      <vt:lpstr>DM Sans</vt:lpstr>
      <vt:lpstr>Playfair Display</vt:lpstr>
      <vt:lpstr>Playfair Display Medium</vt:lpstr>
      <vt:lpstr>Formal and Professional Portfolio by Slidesgo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19</cp:revision>
  <dcterms:modified xsi:type="dcterms:W3CDTF">2025-01-20T10:04:15Z</dcterms:modified>
</cp:coreProperties>
</file>