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layfair Display Medium" panose="020B0600000101010101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79097" autoAdjust="0"/>
  </p:normalViewPr>
  <p:slideViewPr>
    <p:cSldViewPr snapToGrid="0">
      <p:cViewPr varScale="1">
        <p:scale>
          <a:sx n="113" d="100"/>
          <a:sy n="113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통계기반 기법은 문제점이 있다</a:t>
            </a:r>
            <a:r>
              <a:rPr lang="en-US" altLang="ko-KR" dirty="0"/>
              <a:t>. </a:t>
            </a:r>
            <a:r>
              <a:rPr lang="ko-KR" altLang="en-US" dirty="0"/>
              <a:t>배치학습이라는 점</a:t>
            </a:r>
            <a:r>
              <a:rPr lang="en-US" altLang="ko-KR" dirty="0"/>
              <a:t>, </a:t>
            </a:r>
            <a:r>
              <a:rPr lang="ko-KR" altLang="en-US" dirty="0"/>
              <a:t>즉 전체 말뭉치에서 동시발생 행렬을 만들고</a:t>
            </a:r>
            <a:r>
              <a:rPr lang="en-US" altLang="ko-KR" dirty="0"/>
              <a:t>, SVD</a:t>
            </a:r>
            <a:r>
              <a:rPr lang="ko-KR" altLang="en-US" dirty="0"/>
              <a:t>를 적용하여 분산표현을 얻기 때문에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 단어의 변화가 생기면 처음부터 다시 해야 한다는 문제점이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반면 추론 기반 기법은 </a:t>
            </a:r>
            <a:r>
              <a:rPr lang="ko-KR" altLang="en-US" dirty="0" err="1"/>
              <a:t>미니배치학습이</a:t>
            </a:r>
            <a:r>
              <a:rPr lang="ko-KR" altLang="en-US" dirty="0"/>
              <a:t> 가능하기 때문에</a:t>
            </a:r>
            <a:r>
              <a:rPr lang="en-US" altLang="ko-KR" dirty="0"/>
              <a:t>, </a:t>
            </a:r>
            <a:r>
              <a:rPr lang="ko-KR" altLang="en-US" dirty="0"/>
              <a:t>새로운 단어나 문장이 추가되었더라도 기존의 가중치 정보를 </a:t>
            </a:r>
            <a:r>
              <a:rPr lang="ko-KR" altLang="en-US" dirty="0" err="1"/>
              <a:t>초깃값으로</a:t>
            </a:r>
            <a:r>
              <a:rPr lang="ko-KR" altLang="en-US" dirty="0"/>
              <a:t> 설정하여 학습을 진행하면 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그렇다면 추론 기반 기법이 무엇일까</a:t>
            </a:r>
            <a:r>
              <a:rPr lang="en-US" altLang="ko-KR" dirty="0"/>
              <a:t>? </a:t>
            </a:r>
            <a:r>
              <a:rPr lang="ko-KR" altLang="en-US" dirty="0"/>
              <a:t>추론기반 기법도 분포 가설을 기초로 단어를 벡터로 표현함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뒷페이지에서</a:t>
            </a:r>
            <a:r>
              <a:rPr lang="ko-KR" altLang="en-US" dirty="0"/>
              <a:t> 좀 더 자세히 알아본다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은닉벡터 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en-US" altLang="ko-KR" dirty="0" err="1"/>
              <a:t>Wout</a:t>
            </a:r>
            <a:r>
              <a:rPr lang="ko-KR" altLang="en-US" dirty="0"/>
              <a:t>과의 곱을 통해 나온 </a:t>
            </a:r>
            <a:r>
              <a:rPr lang="en-US" altLang="ko-KR" dirty="0"/>
              <a:t>Score -&gt; </a:t>
            </a:r>
            <a:r>
              <a:rPr lang="en-US" altLang="ko-KR" dirty="0" err="1"/>
              <a:t>Softmax</a:t>
            </a:r>
            <a:r>
              <a:rPr lang="ko-KR" altLang="en-US" dirty="0"/>
              <a:t>를 통한 정규화 </a:t>
            </a:r>
            <a:r>
              <a:rPr lang="en-US" altLang="ko-KR" dirty="0"/>
              <a:t>-&gt; </a:t>
            </a:r>
            <a:r>
              <a:rPr lang="ko-KR" altLang="en-US" dirty="0"/>
              <a:t>이후 정답 레이블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) </a:t>
            </a:r>
            <a:r>
              <a:rPr lang="ko-KR" altLang="en-US" dirty="0"/>
              <a:t>을 통해 교차 엔트로피 손실 함수를 통해 최종 손실이 출력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동시등장행렬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타겟을 </a:t>
            </a:r>
            <a:r>
              <a:rPr lang="en-US" altLang="ko-KR" dirty="0"/>
              <a:t>corpus</a:t>
            </a:r>
            <a:r>
              <a:rPr lang="ko-KR" altLang="en-US" dirty="0"/>
              <a:t> 전체에서 단어가</a:t>
            </a:r>
            <a:r>
              <a:rPr lang="ko-KR" altLang="en-US" b="1" dirty="0"/>
              <a:t> 일정 윈도우 </a:t>
            </a:r>
            <a:r>
              <a:rPr lang="ko-KR" altLang="en-US" dirty="0"/>
              <a:t>내에서 등장하는지를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등장 횟수가 일반적으로 크고 편향적이기 때문에 </a:t>
            </a:r>
            <a:r>
              <a:rPr lang="en-US" altLang="ko-KR" dirty="0"/>
              <a:t>log</a:t>
            </a:r>
            <a:r>
              <a:rPr lang="ko-KR" altLang="en-US" dirty="0"/>
              <a:t>를 취해  데이터분포를 안정적으로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단어벡터들의 내적이 </a:t>
            </a:r>
            <a:r>
              <a:rPr lang="en-US" altLang="ko-KR" dirty="0" err="1"/>
              <a:t>logX</a:t>
            </a:r>
            <a:r>
              <a:rPr lang="ko-KR" altLang="en-US" dirty="0"/>
              <a:t>를 근사하도록 학습한다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행렬 분해 기반 방식을 사용해 단어 벡터를 직접 최적화</a:t>
            </a:r>
            <a:r>
              <a:rPr lang="en-US" altLang="ko-KR" b="1" dirty="0"/>
              <a:t>, </a:t>
            </a:r>
            <a:r>
              <a:rPr lang="ko-KR" altLang="en-US" b="1" dirty="0"/>
              <a:t>확률을 이용한다</a:t>
            </a:r>
            <a:r>
              <a:rPr lang="en-US" altLang="ko-KR" b="1" dirty="0"/>
              <a:t>.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</a:t>
            </a:r>
            <a:r>
              <a:rPr lang="ko-KR" altLang="en-US" dirty="0" err="1"/>
              <a:t>표현하는를</a:t>
            </a:r>
            <a:r>
              <a:rPr lang="ko-KR" altLang="en-US" dirty="0"/>
              <a:t>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문장에 단어가 </a:t>
            </a:r>
            <a:r>
              <a:rPr lang="en-US" altLang="ko-KR" dirty="0"/>
              <a:t>m</a:t>
            </a:r>
            <a:r>
              <a:rPr lang="ko-KR" altLang="en-US" dirty="0"/>
              <a:t>개 일 때</a:t>
            </a:r>
            <a:r>
              <a:rPr lang="en-US" altLang="ko-KR" dirty="0"/>
              <a:t>, </a:t>
            </a:r>
            <a:r>
              <a:rPr lang="ko-KR" altLang="en-US" dirty="0"/>
              <a:t>확률로 해석할 때의 수식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 처리를 위해서는 컴퓨터에게 단어의 의미를 </a:t>
            </a:r>
            <a:r>
              <a:rPr lang="ko-KR" altLang="en-US" dirty="0" err="1"/>
              <a:t>이해시켜야함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이해시키기 위해 가공을 하는데</a:t>
            </a:r>
            <a:r>
              <a:rPr lang="en-US" altLang="ko-KR" dirty="0"/>
              <a:t>, 3</a:t>
            </a:r>
            <a:r>
              <a:rPr lang="ko-KR" altLang="en-US" dirty="0"/>
              <a:t>가지 표현 기법이 등장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말뭉치는 다량의 텍스트 데이터인데</a:t>
            </a:r>
            <a:r>
              <a:rPr lang="en-US" altLang="ko-KR" dirty="0"/>
              <a:t>, </a:t>
            </a:r>
            <a:r>
              <a:rPr lang="ko-KR" altLang="en-US" dirty="0"/>
              <a:t>맹목적으로 수집된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연구나 애플리케이션 개발을 목표로 수집된 텍스트 데이터를 말뭉치라고 함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거리</a:t>
            </a:r>
            <a:r>
              <a:rPr lang="en-US" altLang="ko-KR" dirty="0"/>
              <a:t>[0,1]</a:t>
            </a:r>
            <a:r>
              <a:rPr lang="ko-KR" altLang="en-US" dirty="0"/>
              <a:t> </a:t>
            </a:r>
            <a:r>
              <a:rPr lang="en-US" altLang="ko-KR" dirty="0"/>
              <a:t>= (1 – </a:t>
            </a:r>
            <a:r>
              <a:rPr lang="ko-KR" altLang="en-US" dirty="0"/>
              <a:t>코사인 유사도</a:t>
            </a:r>
            <a:r>
              <a:rPr lang="en-US" altLang="ko-KR" dirty="0"/>
              <a:t>) , </a:t>
            </a:r>
            <a:r>
              <a:rPr lang="ko-KR" altLang="en-US" dirty="0"/>
              <a:t>각을 계산</a:t>
            </a:r>
            <a:r>
              <a:rPr lang="en-US" altLang="ko-KR" dirty="0"/>
              <a:t>. 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유클리드 거리 </a:t>
            </a:r>
            <a:r>
              <a:rPr lang="en-US" altLang="ko-KR" dirty="0"/>
              <a:t>= </a:t>
            </a:r>
            <a:r>
              <a:rPr lang="ko-KR" altLang="en-US" dirty="0"/>
              <a:t>두 점 사이의 직선거리를 계산</a:t>
            </a:r>
            <a:r>
              <a:rPr lang="en-US" altLang="ko-KR" dirty="0"/>
              <a:t>.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 코사인</a:t>
            </a:r>
            <a:r>
              <a:rPr lang="en-US" altLang="ko-KR" dirty="0"/>
              <a:t>, </a:t>
            </a:r>
            <a:r>
              <a:rPr lang="ko-KR" altLang="en-US" dirty="0"/>
              <a:t>언제 유클리드를 쓰냐</a:t>
            </a:r>
            <a:r>
              <a:rPr lang="en-US" altLang="ko-KR" dirty="0"/>
              <a:t>? Scale</a:t>
            </a:r>
            <a:r>
              <a:rPr lang="ko-KR" altLang="en-US" dirty="0"/>
              <a:t>이 커지면 코사인을 추천한다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관사 </a:t>
            </a:r>
            <a:r>
              <a:rPr lang="en-US" altLang="ko-KR" dirty="0" err="1"/>
              <a:t>a,the</a:t>
            </a:r>
            <a:r>
              <a:rPr lang="ko-KR" altLang="en-US" dirty="0"/>
              <a:t>가 더 </a:t>
            </a:r>
            <a:r>
              <a:rPr lang="ko-KR" altLang="en-US" dirty="0" err="1"/>
              <a:t>관련있다</a:t>
            </a:r>
            <a:r>
              <a:rPr lang="ko-KR" altLang="en-US" dirty="0"/>
              <a:t> 나올 수 있음</a:t>
            </a:r>
            <a:r>
              <a:rPr lang="en-US" altLang="ko-KR" dirty="0"/>
              <a:t>. </a:t>
            </a:r>
            <a:r>
              <a:rPr lang="ko-KR" altLang="en-US" dirty="0" err="1"/>
              <a:t>단어간의</a:t>
            </a:r>
            <a:r>
              <a:rPr lang="ko-KR" altLang="en-US" dirty="0"/>
              <a:t> 우연한 등장 패턴도 고려함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2-5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스터디발표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배치를 통한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665921" y="3953214"/>
            <a:ext cx="4909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>
            <a:cxnSpLocks/>
          </p:cNvCxnSpPr>
          <p:nvPr/>
        </p:nvCxnSpPr>
        <p:spPr>
          <a:xfrm>
            <a:off x="4301066" y="2125083"/>
            <a:ext cx="571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없었음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기반으로 단어 간 의미적 관계를 학습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고차원 행렬을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저차원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벡터로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임베딩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병목 발생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으로부터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정답률로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맥락 크기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순서 무시의 문제점 때문에 언어 모델에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E3528-4754-4915-15F0-5C59CB1EBE31}"/>
              </a:ext>
            </a:extLst>
          </p:cNvPr>
          <p:cNvSpPr txBox="1"/>
          <p:nvPr/>
        </p:nvSpPr>
        <p:spPr>
          <a:xfrm>
            <a:off x="400535" y="1963160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4A77-AB38-B692-3603-5FA590349B38}"/>
              </a:ext>
            </a:extLst>
          </p:cNvPr>
          <p:cNvSpPr txBox="1"/>
          <p:nvPr/>
        </p:nvSpPr>
        <p:spPr>
          <a:xfrm>
            <a:off x="400535" y="2361943"/>
            <a:ext cx="3642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68" y="1500593"/>
            <a:ext cx="4064794" cy="7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B87EE-A1C1-7227-77DE-B7AE4A97BC2C}"/>
              </a:ext>
            </a:extLst>
          </p:cNvPr>
          <p:cNvSpPr txBox="1"/>
          <p:nvPr/>
        </p:nvSpPr>
        <p:spPr>
          <a:xfrm>
            <a:off x="4858685" y="1315927"/>
            <a:ext cx="335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atin typeface="Noto Sans" panose="020B0502040504020204" pitchFamily="34" charset="0"/>
                <a:cs typeface="Noto Sans" panose="020B0502040504020204" pitchFamily="34" charset="0"/>
              </a:rPr>
              <a:t>확률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79EF9-2712-B608-1A0A-5BA8E489DE20}"/>
              </a:ext>
            </a:extLst>
          </p:cNvPr>
          <p:cNvSpPr txBox="1"/>
          <p:nvPr/>
        </p:nvSpPr>
        <p:spPr>
          <a:xfrm>
            <a:off x="7068742" y="1315927"/>
            <a:ext cx="5798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endParaRPr lang="ko-KR" altLang="en-US" sz="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78" y="2571750"/>
            <a:ext cx="2276942" cy="668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763" y="3239983"/>
            <a:ext cx="1765391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C7010-FDE6-469B-A08A-3B7FB21D835B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특정 차원의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말뭉치에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78286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404359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 = 10,000(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310383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680" y="1497065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2278130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657055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867" y="3504442"/>
            <a:ext cx="1626088" cy="13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741786" y="408131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보존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2" y="2965557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27" y="2986751"/>
            <a:ext cx="3404945" cy="1157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48D34B-2898-407E-ACAF-FC516CF2F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62" y="3304926"/>
            <a:ext cx="2558521" cy="80239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BFD556-A4EB-4D2C-A12E-7B1165914C24}"/>
              </a:ext>
            </a:extLst>
          </p:cNvPr>
          <p:cNvSpPr/>
          <p:nvPr/>
        </p:nvSpPr>
        <p:spPr>
          <a:xfrm>
            <a:off x="3755704" y="3626368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2198</Words>
  <Application>Microsoft Office PowerPoint</Application>
  <PresentationFormat>화면 슬라이드 쇼(16:9)</PresentationFormat>
  <Paragraphs>309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Playfair Display</vt:lpstr>
      <vt:lpstr>Cambria Math</vt:lpstr>
      <vt:lpstr>Playfair Display Medium</vt:lpstr>
      <vt:lpstr>Raleway</vt:lpstr>
      <vt:lpstr>Noto Sans</vt:lpstr>
      <vt:lpstr>DM Sans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106</cp:revision>
  <dcterms:modified xsi:type="dcterms:W3CDTF">2025-02-11T11:37:07Z</dcterms:modified>
</cp:coreProperties>
</file>