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</p:sldIdLst>
  <p:sldSz cx="9144000" cy="5143500" type="screen16x9"/>
  <p:notesSz cx="6858000" cy="9144000"/>
  <p:embeddedFontLst>
    <p:embeddedFont>
      <p:font typeface="Anaheim" panose="020B0600000101010101" charset="0"/>
      <p:regular r:id="rId25"/>
      <p:bold r:id="rId26"/>
    </p:embeddedFont>
    <p:embeddedFont>
      <p:font typeface="Cambria Math" panose="02040503050406030204" pitchFamily="18" charset="0"/>
      <p:regular r:id="rId27"/>
    </p:embeddedFont>
    <p:embeddedFont>
      <p:font typeface="DM Sans" pitchFamily="2" charset="0"/>
      <p:regular r:id="rId28"/>
      <p:bold r:id="rId29"/>
      <p:italic r:id="rId30"/>
      <p:boldItalic r:id="rId31"/>
    </p:embeddedFont>
    <p:embeddedFont>
      <p:font typeface="Playfair Display Medium" panose="020B0600000101010101" charset="0"/>
      <p:regular r:id="rId32"/>
      <p:bold r:id="rId33"/>
      <p:italic r:id="rId34"/>
      <p:boldItalic r:id="rId35"/>
    </p:embeddedFont>
    <p:embeddedFont>
      <p:font typeface="Raleway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430" autoAdjust="0"/>
  </p:normalViewPr>
  <p:slideViewPr>
    <p:cSldViewPr snapToGrid="0">
      <p:cViewPr varScale="1">
        <p:scale>
          <a:sx n="134" d="100"/>
          <a:sy n="134" d="100"/>
        </p:scale>
        <p:origin x="9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122p,</a:t>
            </a:r>
            <a:r>
              <a:rPr lang="ko-KR" altLang="en-US" dirty="0"/>
              <a:t> </a:t>
            </a:r>
            <a:r>
              <a:rPr lang="en-US" altLang="ko-KR" dirty="0" err="1"/>
              <a:t>CBoW</a:t>
            </a:r>
            <a:r>
              <a:rPr lang="ko-KR" altLang="en-US" dirty="0"/>
              <a:t>의 신경망 구조 및 가중치 설명부터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168p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BPTT </a:t>
            </a:r>
            <a:r>
              <a:rPr lang="ko-KR" altLang="en-US" dirty="0"/>
              <a:t>기울기 불안정 이유 </a:t>
            </a:r>
            <a:r>
              <a:rPr lang="en-US" altLang="ko-KR" dirty="0"/>
              <a:t>– tanh</a:t>
            </a:r>
            <a:r>
              <a:rPr lang="ko-KR" altLang="en-US" dirty="0"/>
              <a:t>로 인한 기울기 소실</a:t>
            </a:r>
            <a:r>
              <a:rPr lang="en-US" altLang="ko-KR" dirty="0"/>
              <a:t>, </a:t>
            </a:r>
            <a:r>
              <a:rPr lang="ko-KR" altLang="en-US" dirty="0"/>
              <a:t>같은 가중치 </a:t>
            </a:r>
            <a:r>
              <a:rPr lang="en-US" altLang="ko-KR" dirty="0"/>
              <a:t>W</a:t>
            </a:r>
            <a:r>
              <a:rPr lang="ko-KR" altLang="en-US" dirty="0"/>
              <a:t>의 반복적인 곱으로 인한 기울기 소실</a:t>
            </a:r>
            <a:r>
              <a:rPr lang="en-US" altLang="ko-KR" dirty="0"/>
              <a:t>/</a:t>
            </a:r>
            <a:r>
              <a:rPr lang="ko-KR" altLang="en-US" dirty="0"/>
              <a:t>폭발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순차적 입력이 중요한 </a:t>
            </a:r>
            <a:r>
              <a:rPr lang="en-US" altLang="ko-KR" dirty="0"/>
              <a:t>RNN</a:t>
            </a:r>
            <a:r>
              <a:rPr lang="ko-KR" altLang="en-US" dirty="0"/>
              <a:t>에서 미니배치를 사용하여 병렬로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현재 예시에서 </a:t>
            </a:r>
            <a:r>
              <a:rPr lang="en-US" altLang="ko-KR" dirty="0"/>
              <a:t>500</a:t>
            </a:r>
            <a:r>
              <a:rPr lang="ko-KR" altLang="en-US" dirty="0"/>
              <a:t>만큼 </a:t>
            </a:r>
            <a:r>
              <a:rPr lang="en-US" altLang="ko-KR" dirty="0"/>
              <a:t>offset</a:t>
            </a:r>
            <a:r>
              <a:rPr lang="ko-KR" altLang="en-US" dirty="0"/>
              <a:t>한 시각의 첫 처리는 이전 은닉 상태 벡터</a:t>
            </a:r>
            <a:r>
              <a:rPr lang="en-US" altLang="ko-KR" dirty="0"/>
              <a:t>(h499)</a:t>
            </a:r>
            <a:r>
              <a:rPr lang="ko-KR" altLang="en-US" dirty="0"/>
              <a:t>를 받지 못한 상태에서 계산이 진행되는데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이게 </a:t>
            </a:r>
            <a:r>
              <a:rPr lang="ko-KR" altLang="en-US" dirty="0" err="1"/>
              <a:t>상관없는건지</a:t>
            </a:r>
            <a:r>
              <a:rPr lang="en-US" altLang="ko-KR" dirty="0"/>
              <a:t>? -&gt; </a:t>
            </a:r>
            <a:r>
              <a:rPr lang="ko-KR" altLang="en-US" dirty="0"/>
              <a:t>감안하고 </a:t>
            </a:r>
            <a:r>
              <a:rPr lang="ko-KR" altLang="en-US" dirty="0" err="1"/>
              <a:t>쓰는거임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94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293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412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864C8B-73BB-D1A6-732E-2945C45C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>
            <a:extLst>
              <a:ext uri="{FF2B5EF4-FFF2-40B4-BE49-F238E27FC236}">
                <a16:creationId xmlns:a16="http://schemas.microsoft.com/office/drawing/2014/main" id="{9FE3C3D4-338B-04F8-81B4-DF6E1144A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>
            <a:extLst>
              <a:ext uri="{FF2B5EF4-FFF2-40B4-BE49-F238E27FC236}">
                <a16:creationId xmlns:a16="http://schemas.microsoft.com/office/drawing/2014/main" id="{3215172F-B23B-DE11-82BC-DAEC5BBD6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01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추론 기반 역시 분포 가설에 기초한다</a:t>
            </a:r>
            <a:r>
              <a:rPr lang="en-US" altLang="ko-KR" dirty="0"/>
              <a:t>. </a:t>
            </a:r>
            <a:r>
              <a:rPr lang="ko-KR" altLang="en-US" dirty="0"/>
              <a:t>단어의 의미는 주변 단어에 의해 형성되므로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문장의 예에서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contexts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물음표 박스의 </a:t>
            </a:r>
            <a:r>
              <a:rPr lang="en-US" altLang="ko-KR" dirty="0"/>
              <a:t>target</a:t>
            </a:r>
            <a:r>
              <a:rPr lang="ko-KR" altLang="en-US" dirty="0"/>
              <a:t>을 추론하는 기법을 추론 기반 기법이라고 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신경망으로 적용하기 위해 단어 처리 과정을 거치는데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말뭉치에 있는 단어를 </a:t>
            </a:r>
            <a:r>
              <a:rPr lang="ko-KR" altLang="en-US" dirty="0" err="1"/>
              <a:t>맨앞부터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를 부여하고 </a:t>
            </a:r>
            <a:r>
              <a:rPr lang="ko-KR" altLang="en-US" dirty="0" err="1"/>
              <a:t>원핫표현</a:t>
            </a:r>
            <a:r>
              <a:rPr lang="en-US" altLang="ko-KR" dirty="0"/>
              <a:t>, </a:t>
            </a:r>
            <a:r>
              <a:rPr lang="ko-KR" altLang="en-US" dirty="0"/>
              <a:t>즉 고정 길이 벡터로 변환이 가능하다</a:t>
            </a:r>
            <a:r>
              <a:rPr lang="en-US" altLang="ko-KR" dirty="0"/>
              <a:t>. </a:t>
            </a:r>
            <a:r>
              <a:rPr lang="ko-KR" altLang="en-US" dirty="0"/>
              <a:t>위의 예에서는 입력층의 뉴런이 총 </a:t>
            </a:r>
            <a:r>
              <a:rPr lang="en-US" altLang="ko-KR" dirty="0"/>
              <a:t>7</a:t>
            </a:r>
            <a:r>
              <a:rPr lang="ko-KR" altLang="en-US" dirty="0"/>
              <a:t>개가 되는 것이다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은닉층의 뉴런이 </a:t>
            </a:r>
            <a:r>
              <a:rPr lang="en-US" altLang="ko-KR" dirty="0"/>
              <a:t>3</a:t>
            </a:r>
            <a:r>
              <a:rPr lang="ko-KR" altLang="en-US" dirty="0"/>
              <a:t>개라고 가정한다면 그림과 같이 완전연결계층으로 구성할 수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화살표에는 가중치 매개변수가 존재하여</a:t>
            </a:r>
            <a:r>
              <a:rPr lang="en-US" altLang="ko-KR" dirty="0"/>
              <a:t>, </a:t>
            </a:r>
            <a:r>
              <a:rPr lang="ko-KR" altLang="en-US" dirty="0"/>
              <a:t>가중합이 </a:t>
            </a:r>
            <a:r>
              <a:rPr lang="ko-KR" altLang="en-US" dirty="0" err="1"/>
              <a:t>은닉층</a:t>
            </a:r>
            <a:r>
              <a:rPr lang="ko-KR" altLang="en-US" dirty="0"/>
              <a:t> 뉴런이 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854050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밑바닥부터 시작하는 딥러닝</a:t>
            </a:r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614197"/>
            <a:ext cx="3899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Deep Learning From Scratch 2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91C94-61DD-5CE7-D605-0F2DD481AAAC}"/>
              </a:ext>
            </a:extLst>
          </p:cNvPr>
          <p:cNvSpPr txBox="1"/>
          <p:nvPr/>
        </p:nvSpPr>
        <p:spPr>
          <a:xfrm>
            <a:off x="7047397" y="4215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석사과정 이승건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- </a:t>
            </a:r>
            <a:r>
              <a:rPr lang="en-US" altLang="ko-KR" b="1" dirty="0" err="1"/>
              <a:t>CBoW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+mj-lt"/>
              </a:rPr>
              <a:t>CBoW</a:t>
            </a:r>
            <a:r>
              <a:rPr lang="en-US" altLang="ko-KR" sz="1600" b="1" dirty="0">
                <a:latin typeface="+mj-lt"/>
              </a:rPr>
              <a:t>(Continuous Bag-of-Words)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+mj-lt"/>
              </a:rPr>
              <a:t>CBoW</a:t>
            </a:r>
            <a:r>
              <a:rPr lang="en-US" altLang="ko-KR" sz="1600" b="1" dirty="0">
                <a:latin typeface="+mj-lt"/>
              </a:rPr>
              <a:t>(Continuous Bag-of-Words)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- </a:t>
            </a:r>
            <a:r>
              <a:rPr lang="en-US" altLang="ko-KR" b="1" dirty="0" err="1"/>
              <a:t>CBoW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lt"/>
              </a:rPr>
              <a:t>skip-gram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- skip-gram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45" y="1743886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013" y="2402952"/>
            <a:ext cx="3154739" cy="255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3439318" y="1500734"/>
            <a:ext cx="2265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Target</a:t>
            </a:r>
            <a:r>
              <a:rPr lang="ko-KR" altLang="en-US" sz="1100" dirty="0"/>
              <a:t>으로부터 </a:t>
            </a:r>
            <a:r>
              <a:rPr lang="en-US" altLang="ko-KR" sz="1100" dirty="0"/>
              <a:t>contexts</a:t>
            </a:r>
            <a:r>
              <a:rPr lang="ko-KR" altLang="en-US" sz="1100" dirty="0"/>
              <a:t>를 추론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072A5A-2F38-4BF1-8158-98B482544452}"/>
              </a:ext>
            </a:extLst>
          </p:cNvPr>
          <p:cNvSpPr txBox="1"/>
          <p:nvPr/>
        </p:nvSpPr>
        <p:spPr>
          <a:xfrm>
            <a:off x="4624491" y="3035569"/>
            <a:ext cx="3931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성능 면에서 </a:t>
            </a:r>
            <a:r>
              <a:rPr lang="en-US" altLang="ko-KR" sz="1100" dirty="0"/>
              <a:t>skip-gram</a:t>
            </a:r>
            <a:r>
              <a:rPr lang="ko-KR" altLang="en-US" sz="1100" dirty="0"/>
              <a:t>이 </a:t>
            </a:r>
            <a:r>
              <a:rPr lang="en-US" altLang="ko-KR" sz="1100" dirty="0" err="1"/>
              <a:t>CBoW</a:t>
            </a:r>
            <a:r>
              <a:rPr lang="ko-KR" altLang="en-US" sz="1100" dirty="0"/>
              <a:t>보다 뛰어남 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학습 속도 면에서는 </a:t>
            </a:r>
            <a:r>
              <a:rPr lang="en-US" altLang="ko-KR" sz="1100" dirty="0" err="1"/>
              <a:t>CBoW</a:t>
            </a:r>
            <a:r>
              <a:rPr lang="ko-KR" altLang="en-US" sz="1100" dirty="0"/>
              <a:t>모델이 더 빠름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7BCF5C-478D-4857-90D4-DC381CC1A82D}"/>
              </a:ext>
            </a:extLst>
          </p:cNvPr>
          <p:cNvCxnSpPr/>
          <p:nvPr/>
        </p:nvCxnSpPr>
        <p:spPr>
          <a:xfrm>
            <a:off x="3331485" y="3190808"/>
            <a:ext cx="0" cy="60204"/>
          </a:xfrm>
          <a:prstGeom prst="line">
            <a:avLst/>
          </a:prstGeom>
          <a:ln>
            <a:solidFill>
              <a:srgbClr val="D6D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D638B7-C2E4-454C-817D-01689F61FD68}"/>
              </a:ext>
            </a:extLst>
          </p:cNvPr>
          <p:cNvCxnSpPr/>
          <p:nvPr/>
        </p:nvCxnSpPr>
        <p:spPr>
          <a:xfrm>
            <a:off x="3331485" y="3852863"/>
            <a:ext cx="0" cy="52387"/>
          </a:xfrm>
          <a:prstGeom prst="line">
            <a:avLst/>
          </a:prstGeom>
          <a:ln>
            <a:solidFill>
              <a:srgbClr val="D6D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C7BA3-F4AF-4AB5-BD59-389C46A67385}"/>
              </a:ext>
            </a:extLst>
          </p:cNvPr>
          <p:cNvCxnSpPr/>
          <p:nvPr/>
        </p:nvCxnSpPr>
        <p:spPr>
          <a:xfrm>
            <a:off x="3331485" y="4593431"/>
            <a:ext cx="0" cy="80963"/>
          </a:xfrm>
          <a:prstGeom prst="line">
            <a:avLst/>
          </a:prstGeom>
          <a:ln>
            <a:solidFill>
              <a:srgbClr val="D6D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A6DCFBB-D2D5-4AAA-BF34-DFC4CCB6DF7F}"/>
              </a:ext>
            </a:extLst>
          </p:cNvPr>
          <p:cNvCxnSpPr/>
          <p:nvPr/>
        </p:nvCxnSpPr>
        <p:spPr>
          <a:xfrm>
            <a:off x="3386138" y="2405333"/>
            <a:ext cx="53180" cy="0"/>
          </a:xfrm>
          <a:prstGeom prst="line">
            <a:avLst/>
          </a:prstGeom>
          <a:ln>
            <a:solidFill>
              <a:srgbClr val="D6D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CFD404F-317A-48B7-A8D6-ED33EAF574F8}"/>
              </a:ext>
            </a:extLst>
          </p:cNvPr>
          <p:cNvCxnSpPr/>
          <p:nvPr/>
        </p:nvCxnSpPr>
        <p:spPr>
          <a:xfrm>
            <a:off x="3333866" y="2455069"/>
            <a:ext cx="0" cy="35718"/>
          </a:xfrm>
          <a:prstGeom prst="line">
            <a:avLst/>
          </a:prstGeom>
          <a:ln>
            <a:solidFill>
              <a:srgbClr val="D6D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  <a:r>
              <a:rPr lang="en-US" altLang="ko-KR" b="1" dirty="0"/>
              <a:t> - Embedding</a:t>
            </a:r>
            <a:r>
              <a:rPr lang="ko-KR" altLang="en-US" b="1" dirty="0"/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기존 </a:t>
            </a:r>
            <a:r>
              <a:rPr lang="en-US" altLang="ko-KR" sz="1600" b="1" dirty="0" err="1">
                <a:latin typeface="+mj-lt"/>
              </a:rPr>
              <a:t>CBoW</a:t>
            </a:r>
            <a:r>
              <a:rPr lang="ko-KR" altLang="en-US" sz="1600" b="1" dirty="0">
                <a:latin typeface="+mj-lt"/>
              </a:rPr>
              <a:t>의 문제점 </a:t>
            </a:r>
            <a:r>
              <a:rPr lang="en-US" altLang="ko-KR" sz="1600" b="1" dirty="0">
                <a:latin typeface="+mj-lt"/>
              </a:rPr>
              <a:t>1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문장 어휘와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뉴런의 개수가 많아지면 입력층과        의 행렬 곱 </a:t>
            </a:r>
            <a:r>
              <a:rPr lang="ko-KR" altLang="en-US" sz="1100" dirty="0" err="1"/>
              <a:t>계산량이</a:t>
            </a:r>
            <a:r>
              <a:rPr lang="ko-KR" altLang="en-US" sz="1100" dirty="0"/>
              <a:t> 커져 </a:t>
            </a:r>
            <a:r>
              <a:rPr lang="ko-KR" altLang="en-US" sz="1100" b="1" dirty="0"/>
              <a:t>병목 발생 </a:t>
            </a:r>
            <a:endParaRPr lang="en-US" altLang="ko-KR" sz="11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Embedding</a:t>
            </a:r>
            <a:r>
              <a:rPr lang="ko-KR" altLang="en-US" sz="1600" b="1" dirty="0">
                <a:latin typeface="+mj-lt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6945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 err="1"/>
              <a:t>원핫</a:t>
            </a:r>
            <a:r>
              <a:rPr lang="ko-KR" altLang="en-US" sz="1100" dirty="0"/>
              <a:t> 벡터와 가중치의 곱은 </a:t>
            </a:r>
            <a:r>
              <a:rPr lang="ko-KR" altLang="en-US" sz="1100" dirty="0" err="1"/>
              <a:t>행벡터</a:t>
            </a:r>
            <a:r>
              <a:rPr lang="ko-KR" altLang="en-US" sz="1100" dirty="0"/>
              <a:t> 추출과 동일 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     (</a:t>
            </a:r>
            <a:r>
              <a:rPr lang="ko-KR" altLang="en-US" sz="1100" dirty="0"/>
              <a:t>분산 표현 벡터</a:t>
            </a:r>
            <a:r>
              <a:rPr lang="en-US" altLang="ko-KR" sz="1100" dirty="0"/>
              <a:t>)</a:t>
            </a:r>
            <a:r>
              <a:rPr lang="ko-KR" altLang="en-US" sz="1100" dirty="0"/>
              <a:t>으로부터 인덱스에 해당하는 </a:t>
            </a:r>
            <a:r>
              <a:rPr lang="ko-KR" altLang="en-US" sz="1100" dirty="0" err="1"/>
              <a:t>행만을</a:t>
            </a:r>
            <a:r>
              <a:rPr lang="ko-KR" altLang="en-US" sz="1100" dirty="0"/>
              <a:t> 추출해 계산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 err="1"/>
              <a:t>역전파</a:t>
            </a:r>
            <a:r>
              <a:rPr lang="ko-KR" altLang="en-US" sz="1100" dirty="0"/>
              <a:t> 과정에서 인덱스가 겹치는 경우를 고려하여 </a:t>
            </a:r>
            <a:r>
              <a:rPr lang="ko-KR" altLang="en-US" sz="1100" dirty="0" err="1"/>
              <a:t>손실함수값을</a:t>
            </a:r>
            <a:r>
              <a:rPr lang="ko-KR" altLang="en-US" sz="1100" dirty="0"/>
              <a:t> 할당이 아닌 더하기로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 </a:t>
            </a:r>
            <a:r>
              <a:rPr lang="en-US" altLang="ko-KR" b="1" dirty="0"/>
              <a:t>– </a:t>
            </a:r>
            <a:r>
              <a:rPr lang="ko-KR" altLang="en-US" b="1" dirty="0"/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기존 </a:t>
            </a:r>
            <a:r>
              <a:rPr lang="en-US" altLang="ko-KR" sz="1600" b="1" dirty="0" err="1">
                <a:latin typeface="+mj-lt"/>
              </a:rPr>
              <a:t>CBoW</a:t>
            </a:r>
            <a:r>
              <a:rPr lang="ko-KR" altLang="en-US" sz="1600" b="1" dirty="0">
                <a:latin typeface="+mj-lt"/>
              </a:rPr>
              <a:t>의 문제점 </a:t>
            </a:r>
            <a:r>
              <a:rPr lang="en-US" altLang="ko-KR" sz="1600" b="1" dirty="0">
                <a:latin typeface="+mj-lt"/>
              </a:rPr>
              <a:t>2</a:t>
            </a:r>
            <a:endParaRPr lang="ko-KR" altLang="en-US" sz="16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- </a:t>
                </a:r>
                <a:r>
                  <a:rPr lang="ko-KR" altLang="en-US" sz="1100" dirty="0"/>
                  <a:t>문장 어휘와 </a:t>
                </a:r>
                <a:r>
                  <a:rPr lang="ko-KR" altLang="en-US" sz="1100" dirty="0" err="1"/>
                  <a:t>은닉층</a:t>
                </a:r>
                <a:r>
                  <a:rPr lang="ko-KR" altLang="en-US" sz="1100" dirty="0"/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/>
                  <a:t>의 행렬 곱 </a:t>
                </a:r>
                <a:r>
                  <a:rPr lang="ko-KR" altLang="en-US" sz="1100" dirty="0" err="1"/>
                  <a:t>계산량이</a:t>
                </a:r>
                <a:r>
                  <a:rPr lang="ko-KR" altLang="en-US" sz="1100" dirty="0"/>
                  <a:t> 커져 병목 발생</a:t>
                </a:r>
                <a:endParaRPr lang="en-US" altLang="ko-KR" sz="1100" dirty="0"/>
              </a:p>
              <a:p>
                <a:r>
                  <a:rPr lang="en-US" altLang="ko-KR" sz="1100" dirty="0"/>
                  <a:t>- </a:t>
                </a:r>
                <a:r>
                  <a:rPr lang="en-US" altLang="ko-KR" sz="1100" dirty="0" err="1"/>
                  <a:t>Softmax</a:t>
                </a:r>
                <a:r>
                  <a:rPr lang="ko-KR" altLang="en-US" sz="1100" dirty="0"/>
                  <a:t>의 계산식의 무거움</a:t>
                </a:r>
                <a:endParaRPr lang="en-US" altLang="ko-KR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5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716" y="1122860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219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다중 분류를 이진 분류로 근사</a:t>
            </a:r>
            <a:endParaRPr lang="en-US" altLang="ko-KR" sz="1100" dirty="0"/>
          </a:p>
          <a:p>
            <a:r>
              <a:rPr lang="en-US" altLang="ko-KR" sz="1100" dirty="0"/>
              <a:t>- Target</a:t>
            </a:r>
            <a:r>
              <a:rPr lang="ko-KR" altLang="en-US" sz="1100" dirty="0"/>
              <a:t>에 해당하는 열벡터와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뉴런의 내적을 계산</a:t>
            </a:r>
            <a:r>
              <a:rPr lang="en-US" altLang="ko-KR" sz="1100" dirty="0"/>
              <a:t>(</a:t>
            </a:r>
            <a:r>
              <a:rPr lang="ko-KR" altLang="en-US" sz="1100" dirty="0"/>
              <a:t>긍정적 예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- </a:t>
            </a:r>
            <a:r>
              <a:rPr lang="en-US" altLang="ko-KR" sz="1100" dirty="0" err="1"/>
              <a:t>Softmax</a:t>
            </a:r>
            <a:r>
              <a:rPr lang="ko-KR" altLang="en-US" sz="1100" dirty="0"/>
              <a:t>가 아닌 </a:t>
            </a:r>
            <a:r>
              <a:rPr lang="en-US" altLang="ko-KR" sz="1100" dirty="0"/>
              <a:t>Sigmoid</a:t>
            </a:r>
            <a:r>
              <a:rPr lang="ko-KR" altLang="en-US" sz="1100" dirty="0"/>
              <a:t>함수 사용</a:t>
            </a:r>
            <a:endParaRPr lang="en-US" altLang="ko-KR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761" y="2160599"/>
            <a:ext cx="3093953" cy="267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6318250" y="1615302"/>
            <a:ext cx="2143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/>
              <a:t>Softmax</a:t>
            </a:r>
            <a:r>
              <a:rPr lang="en-US" altLang="ko-KR" sz="800" b="1" dirty="0"/>
              <a:t>: n</a:t>
            </a:r>
            <a:r>
              <a:rPr lang="ko-KR" altLang="en-US" sz="800" b="1" dirty="0"/>
              <a:t>개의 단어 중 </a:t>
            </a:r>
            <a:r>
              <a:rPr lang="en-US" altLang="ko-KR" sz="800" b="1" dirty="0"/>
              <a:t>k</a:t>
            </a:r>
            <a:r>
              <a:rPr lang="ko-KR" altLang="en-US" sz="800" b="1" dirty="0"/>
              <a:t>번째 단어일 확률</a:t>
            </a:r>
          </a:p>
        </p:txBody>
      </p:sp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 </a:t>
            </a:r>
            <a:r>
              <a:rPr lang="en-US" altLang="ko-KR" b="1" dirty="0"/>
              <a:t>– </a:t>
            </a:r>
            <a:r>
              <a:rPr lang="ko-KR" altLang="en-US" b="1" dirty="0"/>
              <a:t>네거티브 샘플링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24C3E-1CB4-4C7B-8727-DECAE1DF994F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네거티브 샘플링의 샘플링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C46-EF67-4EE5-A95F-4A577EC56CEC}"/>
              </a:ext>
            </a:extLst>
          </p:cNvPr>
          <p:cNvSpPr txBox="1"/>
          <p:nvPr/>
        </p:nvSpPr>
        <p:spPr>
          <a:xfrm>
            <a:off x="526139" y="1410153"/>
            <a:ext cx="411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긍정적 예 이외에 부정적 예를 몇 개 학습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부정적 예는 적은 수를 샘플링  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말뭉치의 단어 빈도를 기준으로 확률분포를 통해 샘플링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낮은 확률의 단어를 배제하지 않기 위해 각 요소를 제곱하여          </a:t>
            </a:r>
            <a:endParaRPr lang="en-US" altLang="ko-KR" sz="1100" dirty="0"/>
          </a:p>
          <a:p>
            <a:r>
              <a:rPr lang="ko-KR" altLang="en-US" sz="1100" dirty="0"/>
              <a:t>  확률 보정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각 손실을 모두 더한 값이 최종 손실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A6D7-B1FF-4B2F-B67C-5EFE71A5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67" y="2518149"/>
            <a:ext cx="2939765" cy="1202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45DE6-39BB-410E-B897-CB18582C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11" y="845906"/>
            <a:ext cx="3330344" cy="372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B9D1A-3DB0-4882-8B82-5D027823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367" y="3974787"/>
            <a:ext cx="1178037" cy="599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7638F-2B97-40B3-9A2E-6952BDF01349}"/>
              </a:ext>
            </a:extLst>
          </p:cNvPr>
          <p:cNvSpPr txBox="1"/>
          <p:nvPr/>
        </p:nvSpPr>
        <p:spPr>
          <a:xfrm>
            <a:off x="1312367" y="3728617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/>
              <a:t>단어빈도 확률분포표</a:t>
            </a:r>
            <a:endParaRPr lang="ko-KR" altLang="en-US" sz="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59F6-163C-4257-AC1D-ED4B28C738BB}"/>
              </a:ext>
            </a:extLst>
          </p:cNvPr>
          <p:cNvSpPr txBox="1"/>
          <p:nvPr/>
        </p:nvSpPr>
        <p:spPr>
          <a:xfrm>
            <a:off x="1312366" y="4504402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각 요소들의 확률보정</a:t>
            </a:r>
          </a:p>
        </p:txBody>
      </p:sp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93C68-C4D9-456D-B0C2-926E9AAB987E}"/>
              </a:ext>
            </a:extLst>
          </p:cNvPr>
          <p:cNvSpPr txBox="1"/>
          <p:nvPr/>
        </p:nvSpPr>
        <p:spPr>
          <a:xfrm>
            <a:off x="570248" y="1049624"/>
            <a:ext cx="504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188~189p </a:t>
            </a:r>
            <a:r>
              <a:rPr lang="ko-KR" altLang="en-US" sz="1600" b="1" dirty="0" err="1">
                <a:latin typeface="+mj-lt"/>
              </a:rPr>
              <a:t>넣을지말지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ko-KR" altLang="en-US" sz="1600" b="1" dirty="0" err="1">
                <a:latin typeface="+mj-lt"/>
              </a:rPr>
              <a:t>고민좀해보기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8BBC6-4FCA-4FCD-9C6E-F09125D01E00}"/>
              </a:ext>
            </a:extLst>
          </p:cNvPr>
          <p:cNvSpPr txBox="1"/>
          <p:nvPr/>
        </p:nvSpPr>
        <p:spPr>
          <a:xfrm>
            <a:off x="954995" y="3035743"/>
            <a:ext cx="6697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+ chap5. </a:t>
            </a:r>
            <a:r>
              <a:rPr lang="ko-KR" altLang="en-US" sz="1600" b="1" dirty="0">
                <a:latin typeface="+mj-lt"/>
              </a:rPr>
              <a:t>언어 모델 </a:t>
            </a:r>
            <a:r>
              <a:rPr lang="en-US" altLang="ko-KR" sz="1600" b="1" dirty="0">
                <a:latin typeface="+mj-lt"/>
              </a:rPr>
              <a:t>-&gt; </a:t>
            </a:r>
            <a:r>
              <a:rPr lang="ko-KR" altLang="en-US" sz="1600" b="1" dirty="0">
                <a:latin typeface="+mj-lt"/>
              </a:rPr>
              <a:t>시퀀스를 확률로 해석</a:t>
            </a:r>
            <a:endParaRPr lang="en-US" altLang="ko-KR" sz="1600" b="1" dirty="0">
              <a:latin typeface="+mj-lt"/>
            </a:endParaRPr>
          </a:p>
          <a:p>
            <a:r>
              <a:rPr lang="en-US" altLang="ko-KR" sz="1600" b="1" dirty="0">
                <a:latin typeface="+mj-lt"/>
              </a:rPr>
              <a:t>(</a:t>
            </a:r>
            <a:r>
              <a:rPr lang="ko-KR" altLang="en-US" sz="1600" b="1" dirty="0">
                <a:latin typeface="+mj-lt"/>
              </a:rPr>
              <a:t>왜 </a:t>
            </a:r>
            <a:r>
              <a:rPr lang="en-US" altLang="ko-KR" sz="1600" b="1" dirty="0" err="1">
                <a:latin typeface="+mj-lt"/>
              </a:rPr>
              <a:t>CBoW</a:t>
            </a:r>
            <a:r>
              <a:rPr lang="ko-KR" altLang="en-US" sz="1600" b="1" dirty="0">
                <a:latin typeface="+mj-lt"/>
              </a:rPr>
              <a:t>로 언어 모델을 만들기 부적합한가</a:t>
            </a:r>
            <a:r>
              <a:rPr lang="en-US" altLang="ko-KR" sz="1600" b="1" dirty="0">
                <a:latin typeface="+mj-lt"/>
              </a:rPr>
              <a:t>?)-&gt; </a:t>
            </a:r>
            <a:r>
              <a:rPr lang="ko-KR" altLang="en-US" sz="1600" b="1" dirty="0">
                <a:latin typeface="+mj-lt"/>
              </a:rPr>
              <a:t>기존 </a:t>
            </a:r>
            <a:r>
              <a:rPr lang="en-US" altLang="ko-KR" sz="1600" b="1" dirty="0" err="1">
                <a:latin typeface="+mj-lt"/>
              </a:rPr>
              <a:t>CboW</a:t>
            </a:r>
            <a:r>
              <a:rPr lang="ko-KR" altLang="en-US" sz="1600" b="1" dirty="0">
                <a:latin typeface="+mj-lt"/>
              </a:rPr>
              <a:t>모델은 단어의 순서를 고려하는 것이 아닌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단어의 분산표현에 </a:t>
            </a:r>
            <a:r>
              <a:rPr lang="ko-KR" altLang="en-US" sz="1600" b="1" dirty="0" err="1">
                <a:latin typeface="+mj-lt"/>
              </a:rPr>
              <a:t>포커싱되어있음</a:t>
            </a:r>
            <a:r>
              <a:rPr lang="en-US" altLang="ko-KR" sz="1600" b="1" dirty="0">
                <a:latin typeface="+mj-lt"/>
              </a:rPr>
              <a:t> 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RNN</a:t>
            </a:r>
            <a:r>
              <a:rPr lang="ko-KR" altLang="en-US" b="1" dirty="0"/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B9401-DD48-4064-BFA1-7C6549AA84E3}"/>
              </a:ext>
            </a:extLst>
          </p:cNvPr>
          <p:cNvSpPr txBox="1"/>
          <p:nvPr/>
        </p:nvSpPr>
        <p:spPr>
          <a:xfrm>
            <a:off x="158655" y="1063729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lt"/>
              </a:rPr>
              <a:t>Recurrent Neural Network, RNN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3B96-09F1-4F71-B295-A48C327D58BE}"/>
              </a:ext>
            </a:extLst>
          </p:cNvPr>
          <p:cNvSpPr txBox="1"/>
          <p:nvPr/>
        </p:nvSpPr>
        <p:spPr>
          <a:xfrm>
            <a:off x="1259864" y="1412842"/>
            <a:ext cx="531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닫힌 경로가 존재하는 순환하는 신경망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</a:t>
            </a:r>
            <a:r>
              <a:rPr lang="en-US" altLang="ko-KR" sz="1100" dirty="0"/>
              <a:t> </a:t>
            </a:r>
            <a:r>
              <a:rPr lang="ko-KR" altLang="en-US" sz="1100" dirty="0"/>
              <a:t>시각의 정보를 바탕으로 현 시각의 출력 계산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계층의 출력이 </a:t>
            </a:r>
            <a:r>
              <a:rPr lang="en-US" altLang="ko-KR" sz="1100" dirty="0"/>
              <a:t>2</a:t>
            </a:r>
            <a:r>
              <a:rPr lang="ko-KR" altLang="en-US" sz="1100" dirty="0"/>
              <a:t>개로 분기 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은닉 상태 벡터 </a:t>
            </a:r>
            <a:r>
              <a:rPr lang="en-US" altLang="ko-KR" sz="1100" b="1" dirty="0"/>
              <a:t>h</a:t>
            </a:r>
            <a:r>
              <a:rPr lang="ko-KR" altLang="en-US" sz="1100" dirty="0"/>
              <a:t>는 활성화 함수로 </a:t>
            </a:r>
            <a:r>
              <a:rPr lang="en-US" altLang="ko-KR" sz="1100" dirty="0"/>
              <a:t>tanh </a:t>
            </a:r>
            <a:r>
              <a:rPr lang="ko-KR" altLang="en-US" sz="1100" dirty="0"/>
              <a:t>사용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BE904-3A22-440A-91FF-22EEF1F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55" y="2330154"/>
            <a:ext cx="6494489" cy="1285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5D6F-E950-4958-807F-6B00B50A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55" y="3693109"/>
            <a:ext cx="2984653" cy="3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BPTT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7943B-2D03-4135-B943-9098C31FA830}"/>
              </a:ext>
            </a:extLst>
          </p:cNvPr>
          <p:cNvSpPr txBox="1"/>
          <p:nvPr/>
        </p:nvSpPr>
        <p:spPr>
          <a:xfrm>
            <a:off x="158655" y="651504"/>
            <a:ext cx="87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BPTT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6346D-DE11-4A8F-8848-F88FD7651426}"/>
              </a:ext>
            </a:extLst>
          </p:cNvPr>
          <p:cNvSpPr txBox="1"/>
          <p:nvPr/>
        </p:nvSpPr>
        <p:spPr>
          <a:xfrm>
            <a:off x="810160" y="689976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시간</a:t>
            </a:r>
            <a:r>
              <a:rPr lang="en-US" altLang="ko-KR" sz="1100" dirty="0"/>
              <a:t> </a:t>
            </a:r>
            <a:r>
              <a:rPr lang="ko-KR" altLang="en-US" sz="1100" dirty="0"/>
              <a:t>방향으로 펼친 신경망의 </a:t>
            </a:r>
            <a:r>
              <a:rPr lang="ko-KR" altLang="en-US" sz="1100" dirty="0" err="1"/>
              <a:t>오차역전파법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큰 시계열 데이터를 처리할 시 역전파의 기울기가 불안정하고 </a:t>
            </a:r>
            <a:r>
              <a:rPr lang="ko-KR" altLang="en-US" sz="1100" dirty="0" err="1"/>
              <a:t>계산량이</a:t>
            </a:r>
            <a:r>
              <a:rPr lang="ko-KR" altLang="en-US" sz="1100" dirty="0"/>
              <a:t> 커짐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C472E-F188-4FDE-8037-2779593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4" y="1120863"/>
            <a:ext cx="5925212" cy="115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F7D49-BE13-4666-B45A-7F6BCD647ACD}"/>
              </a:ext>
            </a:extLst>
          </p:cNvPr>
          <p:cNvSpPr txBox="1"/>
          <p:nvPr/>
        </p:nvSpPr>
        <p:spPr>
          <a:xfrm>
            <a:off x="164865" y="2422043"/>
            <a:ext cx="23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Truncated BPTT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3817F-7159-4FCD-99F2-2390A340CF6F}"/>
              </a:ext>
            </a:extLst>
          </p:cNvPr>
          <p:cNvSpPr txBox="1"/>
          <p:nvPr/>
        </p:nvSpPr>
        <p:spPr>
          <a:xfrm>
            <a:off x="1806448" y="2440614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큰 시계열 데이터를 작은 신경망 여러 개로 잘라서 만들어 </a:t>
            </a:r>
            <a:r>
              <a:rPr lang="ko-KR" altLang="en-US" sz="1100" dirty="0" err="1"/>
              <a:t>오차역전파법</a:t>
            </a:r>
            <a:r>
              <a:rPr lang="ko-KR" altLang="en-US" sz="1100" dirty="0"/>
              <a:t> 수행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순전파의 연결은 그대로 유지하며 역전파의 연결만 </a:t>
            </a:r>
            <a:r>
              <a:rPr lang="ko-KR" altLang="en-US" sz="1100" dirty="0" err="1"/>
              <a:t>잘라냄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FE726-4062-478B-8833-FDC174DD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64" y="2890072"/>
            <a:ext cx="4766872" cy="2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Truncated BPTT </a:t>
            </a:r>
            <a:r>
              <a:rPr lang="ko-KR" altLang="en-US" b="1" dirty="0"/>
              <a:t>미니배치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AC36-615B-4F65-8DCC-06F65EB7079C}"/>
              </a:ext>
            </a:extLst>
          </p:cNvPr>
          <p:cNvSpPr txBox="1"/>
          <p:nvPr/>
        </p:nvSpPr>
        <p:spPr>
          <a:xfrm>
            <a:off x="298777" y="2145552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Truncated BPTT</a:t>
            </a:r>
            <a:r>
              <a:rPr lang="ko-KR" altLang="en-US" sz="1600" b="1" dirty="0">
                <a:latin typeface="+mj-lt"/>
              </a:rPr>
              <a:t>의 미니배치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A4B5AA-8FFD-4E22-B882-5E412C9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9" y="846381"/>
            <a:ext cx="3936271" cy="402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4CA5-56B4-4A1C-ADBC-20DE3DEF8D0F}"/>
              </a:ext>
            </a:extLst>
          </p:cNvPr>
          <p:cNvSpPr txBox="1"/>
          <p:nvPr/>
        </p:nvSpPr>
        <p:spPr>
          <a:xfrm>
            <a:off x="255524" y="2506944"/>
            <a:ext cx="4256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순차적인 데이터 입력을 위해 </a:t>
            </a:r>
            <a:r>
              <a:rPr lang="en-US" altLang="ko-KR" sz="1100" dirty="0"/>
              <a:t>batch size</a:t>
            </a:r>
            <a:r>
              <a:rPr lang="ko-KR" altLang="en-US" sz="1100" dirty="0"/>
              <a:t>에 맞게 </a:t>
            </a:r>
            <a:r>
              <a:rPr lang="en-US" altLang="ko-KR" sz="1100" dirty="0"/>
              <a:t>offset </a:t>
            </a:r>
            <a:r>
              <a:rPr lang="ko-KR" altLang="en-US" sz="1100" dirty="0"/>
              <a:t>수행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데이터를 순서대로 입력하다 끝에 도달하면 다시 처음부터 입력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2321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CONTENTS</a:t>
            </a:r>
            <a:endParaRPr b="1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838542-37E7-4B18-9FDF-224B71A0B96C}"/>
              </a:ext>
            </a:extLst>
          </p:cNvPr>
          <p:cNvSpPr txBox="1"/>
          <p:nvPr/>
        </p:nvSpPr>
        <p:spPr>
          <a:xfrm>
            <a:off x="832279" y="1473413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7699D6-192C-4265-8172-9F8B50507154}"/>
              </a:ext>
            </a:extLst>
          </p:cNvPr>
          <p:cNvSpPr txBox="1"/>
          <p:nvPr/>
        </p:nvSpPr>
        <p:spPr>
          <a:xfrm>
            <a:off x="832278" y="2997097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BDBB2E-1F4B-4A6C-B4EB-C638242CE1A6}"/>
              </a:ext>
            </a:extLst>
          </p:cNvPr>
          <p:cNvSpPr txBox="1"/>
          <p:nvPr/>
        </p:nvSpPr>
        <p:spPr>
          <a:xfrm>
            <a:off x="4670216" y="1480248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1307256" y="1781190"/>
            <a:ext cx="2199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시소러스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통계 기반 기법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분포가설과 분산표현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동시발생 행렬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통계 기반 기법 개선하기</a:t>
            </a:r>
            <a:endParaRPr lang="en-US" altLang="ko-KR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F06F40-5ED4-410F-876D-C907020798D4}"/>
              </a:ext>
            </a:extLst>
          </p:cNvPr>
          <p:cNvSpPr txBox="1"/>
          <p:nvPr/>
        </p:nvSpPr>
        <p:spPr>
          <a:xfrm>
            <a:off x="1307256" y="3304874"/>
            <a:ext cx="2199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추론 기반 기법과 신경망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 err="1"/>
              <a:t>CBoW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학습 데이터 준비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CBOW </a:t>
            </a:r>
            <a:r>
              <a:rPr lang="ko-KR" altLang="en-US" sz="1200" dirty="0"/>
              <a:t>모델 구현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보충</a:t>
            </a:r>
            <a:endParaRPr lang="en-US" altLang="ko-KR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87790F-E565-4304-9779-D5CE02C62CC6}"/>
              </a:ext>
            </a:extLst>
          </p:cNvPr>
          <p:cNvSpPr txBox="1"/>
          <p:nvPr/>
        </p:nvSpPr>
        <p:spPr>
          <a:xfrm>
            <a:off x="5144350" y="1788025"/>
            <a:ext cx="2914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개선</a:t>
            </a:r>
            <a:r>
              <a:rPr lang="en-US" altLang="ko-KR" sz="1200" dirty="0"/>
              <a:t>1 – Embedding</a:t>
            </a:r>
          </a:p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개선</a:t>
            </a:r>
            <a:r>
              <a:rPr lang="en-US" altLang="ko-KR" sz="1200" dirty="0"/>
              <a:t>2 – </a:t>
            </a:r>
            <a:r>
              <a:rPr lang="ko-KR" altLang="en-US" sz="1200" dirty="0"/>
              <a:t>네거티브 샘플링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개선판</a:t>
            </a:r>
            <a:r>
              <a:rPr lang="ko-KR" altLang="en-US" sz="1200" dirty="0"/>
              <a:t> </a:t>
            </a:r>
            <a:r>
              <a:rPr lang="en-US" altLang="ko-KR" sz="1200" dirty="0"/>
              <a:t>word2vec </a:t>
            </a:r>
            <a:r>
              <a:rPr lang="ko-KR" altLang="en-US" sz="1200" dirty="0"/>
              <a:t>학습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남은 주제</a:t>
            </a: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6469F4-C91E-459C-99CD-C4DC248C860E}"/>
              </a:ext>
            </a:extLst>
          </p:cNvPr>
          <p:cNvSpPr txBox="1"/>
          <p:nvPr/>
        </p:nvSpPr>
        <p:spPr>
          <a:xfrm>
            <a:off x="4670216" y="2997096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</a:t>
            </a:r>
            <a:r>
              <a:rPr lang="ko-KR" altLang="en-US" b="1" dirty="0"/>
              <a:t>순환 신경망</a:t>
            </a:r>
            <a:r>
              <a:rPr lang="en-US" altLang="ko-KR" b="1" dirty="0"/>
              <a:t>(RNN)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RNNLM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64E81-3AFB-EC13-E7B5-35BD4DBB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50" y="1733293"/>
            <a:ext cx="1184147" cy="226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7099A-F398-89E4-1199-F04FCF84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89" y="1250155"/>
            <a:ext cx="3800424" cy="29684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1D0B6C-65EE-91B2-3044-05A5A009128B}"/>
              </a:ext>
            </a:extLst>
          </p:cNvPr>
          <p:cNvSpPr/>
          <p:nvPr/>
        </p:nvSpPr>
        <p:spPr>
          <a:xfrm>
            <a:off x="4986338" y="2734400"/>
            <a:ext cx="237953" cy="1643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F83ED-E344-3589-4EAA-89E328097B30}"/>
              </a:ext>
            </a:extLst>
          </p:cNvPr>
          <p:cNvSpPr txBox="1"/>
          <p:nvPr/>
        </p:nvSpPr>
        <p:spPr>
          <a:xfrm>
            <a:off x="659434" y="1673627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RNNLM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1A29F-D162-2656-7253-C583449DF243}"/>
              </a:ext>
            </a:extLst>
          </p:cNvPr>
          <p:cNvSpPr txBox="1"/>
          <p:nvPr/>
        </p:nvSpPr>
        <p:spPr>
          <a:xfrm>
            <a:off x="577384" y="2029142"/>
            <a:ext cx="33516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RNN</a:t>
            </a:r>
            <a:r>
              <a:rPr lang="ko-KR" altLang="en-US" sz="1100" dirty="0"/>
              <a:t>을 사용한 언어 모델</a:t>
            </a:r>
            <a:endParaRPr lang="en-US" altLang="ko-KR" sz="1100" dirty="0"/>
          </a:p>
          <a:p>
            <a:r>
              <a:rPr lang="en-US" altLang="ko-KR" sz="1100" dirty="0"/>
              <a:t>- RNN</a:t>
            </a:r>
            <a:r>
              <a:rPr lang="ko-KR" altLang="en-US" sz="1100" dirty="0"/>
              <a:t>계층의 출력은 분기 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 시각들의 정보를 인코딩해 저장하여 현재</a:t>
            </a:r>
            <a:r>
              <a:rPr lang="en-US" altLang="ko-KR" sz="1100" dirty="0"/>
              <a:t>(</a:t>
            </a:r>
            <a:r>
              <a:rPr lang="ko-KR" altLang="en-US" sz="1100" dirty="0"/>
              <a:t>다음</a:t>
            </a:r>
            <a:r>
              <a:rPr lang="en-US" altLang="ko-KR" sz="1100" dirty="0"/>
              <a:t>) </a:t>
            </a:r>
            <a:r>
              <a:rPr lang="ko-KR" altLang="en-US" sz="1100" dirty="0"/>
              <a:t>시각에 활용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모든 시각의 손실을 합산해 평균한 값이 최종 손실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8300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</a:t>
            </a:r>
            <a:r>
              <a:rPr lang="ko-KR" altLang="en-US" b="1" dirty="0"/>
              <a:t>언어 모델 평가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E3528-4754-4915-15F0-5C59CB1EBE31}"/>
              </a:ext>
            </a:extLst>
          </p:cNvPr>
          <p:cNvSpPr txBox="1"/>
          <p:nvPr/>
        </p:nvSpPr>
        <p:spPr>
          <a:xfrm>
            <a:off x="400535" y="1963160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+mj-lt"/>
              </a:rPr>
              <a:t>퍼플렉서티</a:t>
            </a:r>
            <a:r>
              <a:rPr lang="en-US" altLang="ko-KR" sz="1600" b="1" dirty="0">
                <a:latin typeface="+mj-lt"/>
              </a:rPr>
              <a:t>(perplexity)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34A77-AB38-B692-3603-5FA590349B38}"/>
              </a:ext>
            </a:extLst>
          </p:cNvPr>
          <p:cNvSpPr txBox="1"/>
          <p:nvPr/>
        </p:nvSpPr>
        <p:spPr>
          <a:xfrm>
            <a:off x="400535" y="2361943"/>
            <a:ext cx="36424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언어 모델의 예측 성능을 평가하는 척도로 자주 이용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확률의 역수를 취한 값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 err="1"/>
              <a:t>퍼플렉서티는</a:t>
            </a:r>
            <a:r>
              <a:rPr lang="ko-KR" altLang="en-US" sz="1100" dirty="0"/>
              <a:t> 분기 수를</a:t>
            </a:r>
            <a:r>
              <a:rPr lang="en-US" altLang="ko-KR" sz="1100" dirty="0"/>
              <a:t> </a:t>
            </a:r>
            <a:r>
              <a:rPr lang="ko-KR" altLang="en-US" sz="1100" dirty="0"/>
              <a:t>의미 </a:t>
            </a:r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649A1-B48B-5C6F-A6EC-9F60FA05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968" y="2031587"/>
            <a:ext cx="4064794" cy="7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9B87EE-A1C1-7227-77DE-B7AE4A97BC2C}"/>
              </a:ext>
            </a:extLst>
          </p:cNvPr>
          <p:cNvSpPr txBox="1"/>
          <p:nvPr/>
        </p:nvSpPr>
        <p:spPr>
          <a:xfrm>
            <a:off x="5011085" y="1846921"/>
            <a:ext cx="3357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확률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79EF9-2712-B608-1A0A-5BA8E489DE20}"/>
              </a:ext>
            </a:extLst>
          </p:cNvPr>
          <p:cNvSpPr txBox="1"/>
          <p:nvPr/>
        </p:nvSpPr>
        <p:spPr>
          <a:xfrm>
            <a:off x="7221142" y="1846921"/>
            <a:ext cx="5798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/>
              <a:t>퍼플렉서티</a:t>
            </a:r>
            <a:endParaRPr lang="ko-KR" altLang="en-US" sz="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BC244C-F963-876F-BA61-A5FBB158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279" y="3163783"/>
            <a:ext cx="2276942" cy="668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1FB2FB-7D6E-9D77-FBA3-BD40ACF1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064" y="3832016"/>
            <a:ext cx="1765391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AC4A89-0769-A257-430C-BDA5465D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C9075-7135-8800-4625-4E47388CC0D4}"/>
              </a:ext>
            </a:extLst>
          </p:cNvPr>
          <p:cNvSpPr txBox="1"/>
          <p:nvPr/>
        </p:nvSpPr>
        <p:spPr>
          <a:xfrm>
            <a:off x="1801842" y="2333223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감사합니다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33896-2297-6421-DAEF-85B66FAE2393}"/>
              </a:ext>
            </a:extLst>
          </p:cNvPr>
          <p:cNvSpPr txBox="1"/>
          <p:nvPr/>
        </p:nvSpPr>
        <p:spPr>
          <a:xfrm>
            <a:off x="7047397" y="4215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석사과정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14CA5-8AB2-3F02-945B-A5E0C3A2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- </a:t>
            </a:r>
            <a:r>
              <a:rPr lang="ko-KR" altLang="en-US" b="1" dirty="0"/>
              <a:t>시소러스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ED09F-A240-463F-8A6C-77908569BB40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시소러스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통계 기반 기법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시소러스</a:t>
            </a:r>
            <a:r>
              <a:rPr lang="en-US" altLang="ko-KR" sz="1700" b="1" dirty="0"/>
              <a:t>(WordNet)</a:t>
            </a:r>
            <a:endParaRPr lang="ko-KR" altLang="en-US" sz="1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42087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유의어 사전</a:t>
            </a:r>
            <a:endParaRPr lang="en-US" altLang="ko-KR" sz="1100" dirty="0"/>
          </a:p>
          <a:p>
            <a:r>
              <a:rPr lang="en-US" altLang="ko-KR" sz="1100" dirty="0"/>
              <a:t>- NLP</a:t>
            </a:r>
            <a:r>
              <a:rPr lang="ko-KR" altLang="en-US" sz="1100" dirty="0"/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8" y="36418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높은 인적 비용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6E39B5-13FF-4A02-862C-DDB525CE8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83" y="1914621"/>
            <a:ext cx="4242486" cy="2830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7940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국립국어원</a:t>
            </a:r>
            <a:r>
              <a:rPr lang="en-US" altLang="ko-KR" sz="600" dirty="0"/>
              <a:t>, </a:t>
            </a:r>
            <a:r>
              <a:rPr lang="ko-KR" altLang="en-US" sz="600" dirty="0"/>
              <a:t>모두의 말뭉치 </a:t>
            </a:r>
            <a:r>
              <a:rPr lang="en-US" altLang="ko-KR" sz="600" dirty="0"/>
              <a:t>https://korean.go.kr/</a:t>
            </a:r>
            <a:endParaRPr lang="ko-KR" altLang="en-US" sz="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말뭉치</a:t>
            </a:r>
            <a:r>
              <a:rPr lang="en-US" altLang="ko-KR" sz="1700" b="1" dirty="0"/>
              <a:t>(corpus)</a:t>
            </a:r>
            <a:endParaRPr lang="ko-KR" altLang="en-US" sz="17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274513" y="1927410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다량의 텍스트 데이터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연구</a:t>
            </a:r>
            <a:r>
              <a:rPr lang="en-US" altLang="ko-KR" sz="1100" dirty="0"/>
              <a:t>, </a:t>
            </a:r>
            <a:r>
              <a:rPr lang="ko-KR" altLang="en-US" sz="1100" dirty="0"/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5027101" y="2085090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target “goodbye”</a:t>
            </a:r>
            <a:r>
              <a:rPr lang="ko-KR" altLang="en-US" sz="1100" dirty="0"/>
              <a:t>는 </a:t>
            </a:r>
            <a:r>
              <a:rPr lang="en-US" altLang="ko-KR" sz="1100" dirty="0"/>
              <a:t>contexts</a:t>
            </a:r>
            <a:r>
              <a:rPr lang="ko-KR" altLang="en-US" sz="1100" dirty="0"/>
              <a:t>로부터 형성</a:t>
            </a:r>
            <a:endParaRPr lang="en-US" altLang="ko-KR" sz="1100" dirty="0"/>
          </a:p>
          <a:p>
            <a:r>
              <a:rPr lang="en-US" altLang="ko-KR" sz="1100" dirty="0"/>
              <a:t>window size = 2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분포 가설에 기반하여 단어를 특정 차원에서 </a:t>
            </a:r>
            <a:r>
              <a:rPr lang="ko-KR" altLang="en-US" sz="1100" b="1" dirty="0"/>
              <a:t>고정 길이의 밀집 벡터</a:t>
            </a:r>
            <a:r>
              <a:rPr lang="ko-KR" altLang="en-US" sz="1100" dirty="0"/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2137093" y="3363754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단어 벡터의 유사도는 코사인 유사도를 통해 나타냄</a:t>
            </a:r>
            <a:endParaRPr lang="en-US" altLang="ko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909" y="3607763"/>
            <a:ext cx="3308182" cy="1009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/>
              <a:t>통계 기반 기법</a:t>
            </a:r>
            <a:endParaRPr lang="ko-KR" altLang="en-US" sz="1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분포 가설에 기초</a:t>
            </a:r>
            <a:r>
              <a:rPr lang="ko-KR" altLang="en-US" sz="1100" dirty="0"/>
              <a:t>하여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통계 기반 기법을 문장의 모든 단어에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“say”</a:t>
            </a:r>
            <a:r>
              <a:rPr lang="ko-KR" altLang="en-US" sz="1100" dirty="0"/>
              <a:t>는 벡터 </a:t>
            </a:r>
            <a:r>
              <a:rPr lang="en-US" altLang="ko-KR" sz="1100" dirty="0"/>
              <a:t>[1,0,1,0,1,1,0]</a:t>
            </a:r>
            <a:r>
              <a:rPr lang="ko-KR" altLang="en-US" sz="1100" dirty="0"/>
              <a:t>으로 표현가능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점별</a:t>
            </a:r>
            <a:r>
              <a:rPr lang="ko-KR" altLang="en-US" sz="1600" b="1" dirty="0"/>
              <a:t> 상호정보량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PointWise</a:t>
            </a:r>
            <a:r>
              <a:rPr lang="en-US" altLang="ko-KR" sz="1600" b="1" dirty="0"/>
              <a:t> Mutual Information, PMI)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두 단어 사이의 </a:t>
            </a:r>
            <a:r>
              <a:rPr lang="ko-KR" altLang="en-US" sz="1100" b="1" dirty="0"/>
              <a:t>관련성</a:t>
            </a:r>
            <a:r>
              <a:rPr lang="ko-KR" altLang="en-US" sz="1100" dirty="0"/>
              <a:t>을 계량화하는 단위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3937070" y="2099562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 = 10,000(</a:t>
            </a:r>
            <a:r>
              <a:rPr lang="ko-KR" altLang="en-US" sz="1100" dirty="0"/>
              <a:t>말뭉치 단어 수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“the” 1,000</a:t>
            </a:r>
            <a:r>
              <a:rPr lang="ko-KR" altLang="en-US" sz="1100" dirty="0"/>
              <a:t>회 </a:t>
            </a:r>
            <a:r>
              <a:rPr lang="en-US" altLang="ko-KR" sz="1100" dirty="0"/>
              <a:t> “car” 20</a:t>
            </a:r>
            <a:r>
              <a:rPr lang="ko-KR" altLang="en-US" sz="1100" dirty="0"/>
              <a:t>회</a:t>
            </a:r>
            <a:r>
              <a:rPr lang="en-US" altLang="ko-KR" sz="1100" dirty="0"/>
              <a:t> “drive” 10</a:t>
            </a:r>
            <a:r>
              <a:rPr lang="ko-KR" altLang="en-US" sz="1100" dirty="0"/>
              <a:t>회 등장</a:t>
            </a:r>
            <a:endParaRPr lang="en-US" altLang="ko-KR" sz="1100" dirty="0"/>
          </a:p>
          <a:p>
            <a:r>
              <a:rPr lang="en-US" altLang="ko-KR" sz="1100" dirty="0"/>
              <a:t>“the”</a:t>
            </a:r>
            <a:r>
              <a:rPr lang="ko-KR" altLang="en-US" sz="1100" dirty="0"/>
              <a:t>와 </a:t>
            </a:r>
            <a:r>
              <a:rPr lang="en-US" altLang="ko-KR" sz="1100" dirty="0"/>
              <a:t>“car”</a:t>
            </a:r>
            <a:r>
              <a:rPr lang="ko-KR" altLang="en-US" sz="1100" dirty="0"/>
              <a:t>의 동시발생 </a:t>
            </a:r>
            <a:r>
              <a:rPr lang="en-US" altLang="ko-KR" sz="1100" dirty="0"/>
              <a:t>10</a:t>
            </a:r>
            <a:r>
              <a:rPr lang="ko-KR" altLang="en-US" sz="1100" dirty="0"/>
              <a:t>회</a:t>
            </a:r>
            <a:r>
              <a:rPr lang="en-US" altLang="ko-KR" sz="1100" dirty="0"/>
              <a:t>, “car”</a:t>
            </a:r>
            <a:r>
              <a:rPr lang="ko-KR" altLang="en-US" sz="1100" dirty="0"/>
              <a:t>와 </a:t>
            </a:r>
            <a:r>
              <a:rPr lang="en-US" altLang="ko-KR" sz="1100" dirty="0"/>
              <a:t>“drive”</a:t>
            </a:r>
            <a:r>
              <a:rPr lang="ko-KR" altLang="en-US" sz="1100" dirty="0"/>
              <a:t>의 동시발생 </a:t>
            </a:r>
            <a:r>
              <a:rPr lang="en-US" altLang="ko-KR" sz="1100" dirty="0"/>
              <a:t>5</a:t>
            </a:r>
            <a:r>
              <a:rPr lang="ko-KR" altLang="en-US" sz="1100" dirty="0"/>
              <a:t>회</a:t>
            </a:r>
            <a:r>
              <a:rPr lang="en-US" altLang="ko-KR" sz="11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97866" y="2830841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동시발생 횟수 관점과 </a:t>
            </a:r>
            <a:r>
              <a:rPr lang="en-US" altLang="ko-KR" sz="1100" dirty="0"/>
              <a:t>PMI </a:t>
            </a:r>
            <a:r>
              <a:rPr lang="ko-KR" altLang="en-US" sz="1100" dirty="0"/>
              <a:t>관점에서 관련성 결과값이 다르다</a:t>
            </a:r>
            <a:r>
              <a:rPr lang="en-US" altLang="ko-KR" sz="11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8" y="3477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양의 </a:t>
            </a:r>
            <a:r>
              <a:rPr lang="ko-KR" altLang="en-US" sz="1600" b="1" dirty="0" err="1"/>
              <a:t>정보상호량</a:t>
            </a:r>
            <a:r>
              <a:rPr lang="en-US" altLang="ko-KR" sz="1600" b="1" dirty="0"/>
              <a:t>(Positive PMI, PPMI)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97866" y="384637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PMI</a:t>
            </a:r>
            <a:r>
              <a:rPr lang="ko-KR" altLang="en-US" sz="1100" dirty="0"/>
              <a:t>에서 두 단어의 동시발생 횟수가 </a:t>
            </a:r>
            <a:r>
              <a:rPr lang="en-US" altLang="ko-KR" sz="1100" dirty="0"/>
              <a:t>0</a:t>
            </a:r>
            <a:r>
              <a:rPr lang="ko-KR" altLang="en-US" sz="1100" dirty="0" err="1"/>
              <a:t>일경우</a:t>
            </a:r>
            <a:r>
              <a:rPr lang="ko-KR" altLang="en-US" sz="1100" dirty="0"/>
              <a:t> </a:t>
            </a:r>
            <a:r>
              <a:rPr lang="en-US" altLang="ko-KR" sz="1100" dirty="0"/>
              <a:t>log0 = -inf </a:t>
            </a:r>
            <a:r>
              <a:rPr lang="ko-KR" altLang="en-US" sz="1100" dirty="0"/>
              <a:t>인 문제를 개선</a:t>
            </a:r>
            <a:endParaRPr lang="en-US" altLang="ko-KR" sz="1100" dirty="0"/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185" y="1277477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25" y="1973333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69" y="2352258"/>
            <a:ext cx="3244901" cy="4841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25" y="4179096"/>
            <a:ext cx="3443226" cy="38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Chap2. </a:t>
            </a:r>
            <a:r>
              <a:rPr lang="ko-KR" altLang="en-US" b="1" dirty="0">
                <a:latin typeface="+mj-lt"/>
              </a:rPr>
              <a:t>자연어와 단어의 분산 표현 </a:t>
            </a:r>
            <a:r>
              <a:rPr lang="en-US" altLang="ko-KR" b="1" dirty="0">
                <a:latin typeface="+mj-lt"/>
              </a:rPr>
              <a:t>– </a:t>
            </a:r>
            <a:r>
              <a:rPr lang="ko-KR" altLang="en-US" b="1" dirty="0">
                <a:latin typeface="+mj-lt"/>
              </a:rPr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+mj-lt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추론 기반 기법</a:t>
            </a:r>
            <a:r>
              <a:rPr lang="en-US" altLang="ko-KR" sz="1200" dirty="0">
                <a:latin typeface="+mj-lt"/>
              </a:rPr>
              <a:t>(word2vec)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차원 감소</a:t>
            </a:r>
            <a:r>
              <a:rPr lang="en-US" altLang="ko-KR" sz="1600" b="1" dirty="0">
                <a:latin typeface="+mj-lt"/>
              </a:rPr>
              <a:t>(dimensionality </a:t>
            </a:r>
            <a:r>
              <a:rPr lang="en-US" altLang="ko-KR" sz="1600" b="1" dirty="0" err="1">
                <a:latin typeface="+mj-lt"/>
              </a:rPr>
              <a:t>redunction</a:t>
            </a:r>
            <a:r>
              <a:rPr lang="en-US" altLang="ko-KR" sz="1600" b="1" dirty="0">
                <a:latin typeface="+mj-lt"/>
              </a:rPr>
              <a:t>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중요한 정보를 최대한 유지</a:t>
            </a:r>
            <a:r>
              <a:rPr lang="ko-KR" altLang="en-US" sz="1100" dirty="0">
                <a:latin typeface="+mj-lt"/>
              </a:rPr>
              <a:t>하며</a:t>
            </a:r>
            <a:r>
              <a:rPr lang="ko-KR" altLang="en-US" sz="1100" b="1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벡터의 차원을 줄이는 방법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희소 벡터를 밀집벡터로</a:t>
            </a:r>
            <a:endParaRPr lang="en-US" altLang="ko-KR" sz="11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+mj-lt"/>
              </a:rPr>
              <a:t>특잇값</a:t>
            </a:r>
            <a:r>
              <a:rPr lang="ko-KR" altLang="en-US" sz="1600" b="1" dirty="0">
                <a:latin typeface="+mj-lt"/>
              </a:rPr>
              <a:t> 분해</a:t>
            </a:r>
            <a:r>
              <a:rPr lang="en-US" altLang="ko-KR" sz="1600" b="1" dirty="0">
                <a:latin typeface="+mj-lt"/>
              </a:rPr>
              <a:t>(Singular Value Decomposition, SVD), O(n^3)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2695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임의의 행렬 </a:t>
            </a:r>
            <a:r>
              <a:rPr lang="en-US" altLang="ko-KR" sz="1100" dirty="0">
                <a:latin typeface="+mj-lt"/>
              </a:rPr>
              <a:t>X</a:t>
            </a:r>
            <a:r>
              <a:rPr lang="ko-KR" altLang="en-US" sz="1100" dirty="0">
                <a:latin typeface="+mj-lt"/>
              </a:rPr>
              <a:t>를 세 행렬의 곱으로 분해 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5801937" y="3834208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+mj-lt"/>
              </a:rPr>
              <a:t>U,V </a:t>
            </a:r>
            <a:r>
              <a:rPr lang="ko-KR" altLang="en-US" sz="700" dirty="0">
                <a:latin typeface="+mj-lt"/>
              </a:rPr>
              <a:t>직교행렬</a:t>
            </a:r>
            <a:endParaRPr lang="en-US" altLang="ko-KR" sz="700" dirty="0">
              <a:latin typeface="+mj-lt"/>
            </a:endParaRPr>
          </a:p>
          <a:p>
            <a:r>
              <a:rPr lang="en-US" altLang="ko-KR" sz="700" dirty="0">
                <a:latin typeface="+mj-lt"/>
              </a:rPr>
              <a:t>S </a:t>
            </a:r>
            <a:r>
              <a:rPr lang="ko-KR" altLang="en-US" sz="700" dirty="0">
                <a:latin typeface="+mj-lt"/>
              </a:rPr>
              <a:t>대각행렬</a:t>
            </a:r>
            <a:endParaRPr lang="en-US" altLang="ko-KR" sz="7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093859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Truncated SVD 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130419"/>
            <a:ext cx="4981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지정한 몇개의 </a:t>
            </a:r>
            <a:r>
              <a:rPr lang="ko-KR" altLang="en-US" sz="1100" dirty="0" err="1">
                <a:latin typeface="+mj-lt"/>
              </a:rPr>
              <a:t>특잇값만</a:t>
            </a:r>
            <a:r>
              <a:rPr lang="ko-KR" altLang="en-US" sz="1100" dirty="0">
                <a:latin typeface="+mj-lt"/>
              </a:rPr>
              <a:t> 보존하여 </a:t>
            </a:r>
            <a:r>
              <a:rPr lang="ko-KR" altLang="en-US" sz="1100" dirty="0" err="1">
                <a:latin typeface="+mj-lt"/>
              </a:rPr>
              <a:t>계산량과</a:t>
            </a:r>
            <a:r>
              <a:rPr lang="ko-KR" altLang="en-US" sz="1100" dirty="0">
                <a:latin typeface="+mj-lt"/>
              </a:rPr>
              <a:t> 차원을 효율적으로 줄이는 방법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81" y="3180339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243" y="2703924"/>
            <a:ext cx="4102014" cy="13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– </a:t>
            </a:r>
            <a:r>
              <a:rPr lang="ko-KR" altLang="en-US" b="1" dirty="0"/>
              <a:t>추론 기반 기법과 신경망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contexts</a:t>
            </a:r>
            <a:r>
              <a:rPr lang="ko-KR" altLang="en-US" sz="1100" dirty="0">
                <a:latin typeface="+mj-lt"/>
              </a:rPr>
              <a:t>가 주어졌을 때 </a:t>
            </a:r>
            <a:r>
              <a:rPr lang="en-US" altLang="ko-KR" sz="1100" dirty="0">
                <a:latin typeface="+mj-lt"/>
              </a:rPr>
              <a:t>target</a:t>
            </a:r>
            <a:r>
              <a:rPr lang="ko-KR" altLang="en-US" sz="1100" dirty="0">
                <a:latin typeface="+mj-lt"/>
              </a:rPr>
              <a:t>을 추론하는 기법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통계 기반 기법과 달리 미니 배치 학습 가능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3" y="2918810"/>
            <a:ext cx="348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단어를 </a:t>
            </a:r>
            <a:r>
              <a:rPr lang="en-US" altLang="ko-KR" sz="1100" dirty="0">
                <a:latin typeface="+mj-lt"/>
              </a:rPr>
              <a:t>index</a:t>
            </a:r>
            <a:r>
              <a:rPr lang="ko-KR" altLang="en-US" sz="1100" dirty="0">
                <a:latin typeface="+mj-lt"/>
              </a:rPr>
              <a:t>와 </a:t>
            </a:r>
            <a:r>
              <a:rPr lang="ko-KR" altLang="en-US" sz="1100" dirty="0" err="1">
                <a:latin typeface="+mj-lt"/>
              </a:rPr>
              <a:t>원핫</a:t>
            </a:r>
            <a:r>
              <a:rPr lang="ko-KR" altLang="en-US" sz="1100" dirty="0">
                <a:latin typeface="+mj-lt"/>
              </a:rPr>
              <a:t> 표현</a:t>
            </a:r>
            <a:r>
              <a:rPr lang="en-US" altLang="ko-KR" sz="1100" dirty="0">
                <a:latin typeface="+mj-lt"/>
              </a:rPr>
              <a:t>(</a:t>
            </a:r>
            <a:r>
              <a:rPr lang="ko-KR" altLang="en-US" sz="1100" dirty="0">
                <a:latin typeface="+mj-lt"/>
              </a:rPr>
              <a:t>고정 길이 벡터</a:t>
            </a:r>
            <a:r>
              <a:rPr lang="en-US" altLang="ko-KR" sz="1100" dirty="0">
                <a:latin typeface="+mj-lt"/>
              </a:rPr>
              <a:t>)</a:t>
            </a:r>
            <a:r>
              <a:rPr lang="ko-KR" altLang="en-US" sz="1100" dirty="0">
                <a:latin typeface="+mj-lt"/>
              </a:rPr>
              <a:t>로 변환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550266" y="3966016"/>
            <a:ext cx="490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64169" y="3953214"/>
            <a:ext cx="0" cy="1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/>
          <p:nvPr/>
        </p:nvCxnSpPr>
        <p:spPr>
          <a:xfrm>
            <a:off x="4136316" y="2125083"/>
            <a:ext cx="745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1231</Words>
  <Application>Microsoft Office PowerPoint</Application>
  <PresentationFormat>화면 슬라이드 쇼(16:9)</PresentationFormat>
  <Paragraphs>214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Raleway</vt:lpstr>
      <vt:lpstr>Anaheim</vt:lpstr>
      <vt:lpstr>Cambria Math</vt:lpstr>
      <vt:lpstr>Playfair Display Medium</vt:lpstr>
      <vt:lpstr>Arial</vt:lpstr>
      <vt:lpstr>DM Sans</vt:lpstr>
      <vt:lpstr>Formal and Professional Portfolio by Slidesgo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승건 이</cp:lastModifiedBy>
  <cp:revision>51</cp:revision>
  <dcterms:modified xsi:type="dcterms:W3CDTF">2025-01-31T08:53:08Z</dcterms:modified>
</cp:coreProperties>
</file>