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02" r:id="rId12"/>
    <p:sldId id="303" r:id="rId13"/>
    <p:sldId id="304" r:id="rId14"/>
    <p:sldId id="318" r:id="rId15"/>
    <p:sldId id="317" r:id="rId16"/>
    <p:sldId id="305" r:id="rId17"/>
    <p:sldId id="306" r:id="rId18"/>
    <p:sldId id="307" r:id="rId19"/>
    <p:sldId id="308" r:id="rId20"/>
    <p:sldId id="315" r:id="rId21"/>
    <p:sldId id="309" r:id="rId22"/>
    <p:sldId id="310" r:id="rId23"/>
    <p:sldId id="311" r:id="rId24"/>
    <p:sldId id="312" r:id="rId25"/>
    <p:sldId id="313" r:id="rId26"/>
    <p:sldId id="314" r:id="rId27"/>
  </p:sldIdLst>
  <p:sldSz cx="9144000" cy="5143500" type="screen16x9"/>
  <p:notesSz cx="6858000" cy="9144000"/>
  <p:embeddedFontLst>
    <p:embeddedFont>
      <p:font typeface="Anaheim" panose="020B0600000101010101" charset="0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Playfair Display" panose="00000500000000000000" pitchFamily="2" charset="0"/>
      <p:regular r:id="rId36"/>
      <p:bold r:id="rId37"/>
      <p:italic r:id="rId38"/>
      <p:boldItalic r:id="rId39"/>
    </p:embeddedFont>
    <p:embeddedFont>
      <p:font typeface="Playfair Display Medium" panose="020B0600000101010101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9097" autoAdjust="0"/>
  </p:normalViewPr>
  <p:slideViewPr>
    <p:cSldViewPr snapToGrid="0">
      <p:cViewPr varScale="1">
        <p:scale>
          <a:sx n="113" d="100"/>
          <a:sy n="113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파악하는 </a:t>
            </a:r>
            <a:r>
              <a:rPr lang="en-US" altLang="ko-KR" dirty="0"/>
              <a:t>3</a:t>
            </a:r>
            <a:r>
              <a:rPr lang="ko-KR" altLang="en-US" dirty="0"/>
              <a:t>가지 방법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밑바닥부터 시작하는 딥러닝</a:t>
            </a:r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Deep Learning From Scratch 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6874933" y="4401625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Chapter 2-5 </a:t>
            </a:r>
            <a:r>
              <a:rPr lang="ko-KR" altLang="en-US" sz="2500" b="1" dirty="0" err="1"/>
              <a:t>스터디발표</a:t>
            </a:r>
            <a:endParaRPr lang="ko-KR" altLang="en-US" sz="2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추론 기반 기법과 신경망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contexts</a:t>
            </a:r>
            <a:r>
              <a:rPr lang="ko-KR" altLang="en-US" sz="1100" dirty="0">
                <a:latin typeface="+mj-lt"/>
              </a:rPr>
              <a:t>가 주어졌을 때 </a:t>
            </a:r>
            <a:r>
              <a:rPr lang="en-US" altLang="ko-KR" sz="1100" dirty="0">
                <a:latin typeface="+mj-lt"/>
              </a:rPr>
              <a:t>target</a:t>
            </a:r>
            <a:r>
              <a:rPr lang="ko-KR" altLang="en-US" sz="1100" dirty="0">
                <a:latin typeface="+mj-lt"/>
              </a:rPr>
              <a:t>을 추론하는 기법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통계 기반 기법과 달리 미니 배치 학습 가능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3" y="2918810"/>
            <a:ext cx="34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단어를 </a:t>
            </a:r>
            <a:r>
              <a:rPr lang="en-US" altLang="ko-KR" sz="1100" dirty="0">
                <a:latin typeface="+mj-lt"/>
              </a:rPr>
              <a:t>index</a:t>
            </a:r>
            <a:r>
              <a:rPr lang="ko-KR" altLang="en-US" sz="1100" dirty="0">
                <a:latin typeface="+mj-lt"/>
              </a:rPr>
              <a:t>와 </a:t>
            </a:r>
            <a:r>
              <a:rPr lang="ko-KR" altLang="en-US" sz="1100" dirty="0" err="1">
                <a:latin typeface="+mj-lt"/>
              </a:rPr>
              <a:t>원핫</a:t>
            </a:r>
            <a:r>
              <a:rPr lang="ko-KR" altLang="en-US" sz="1100" dirty="0">
                <a:latin typeface="+mj-lt"/>
              </a:rPr>
              <a:t> 표현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고정 길이 벡터</a:t>
            </a:r>
            <a:r>
              <a:rPr lang="en-US" altLang="ko-KR" sz="1100" dirty="0">
                <a:latin typeface="+mj-lt"/>
              </a:rPr>
              <a:t>)</a:t>
            </a:r>
            <a:r>
              <a:rPr lang="ko-KR" altLang="en-US" sz="1100" dirty="0">
                <a:latin typeface="+mj-lt"/>
              </a:rPr>
              <a:t>로 변환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skip-gram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skip-gram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Target</a:t>
            </a:r>
            <a:r>
              <a:rPr lang="ko-KR" altLang="en-US" sz="1100" dirty="0"/>
              <a:t>으로부터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를 추론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손실 </a:t>
            </a:r>
            <a:r>
              <a:rPr lang="ko-KR" altLang="en-US" sz="1100" dirty="0" err="1"/>
              <a:t>함수값은</a:t>
            </a:r>
            <a:r>
              <a:rPr lang="ko-KR" altLang="en-US" sz="1100" dirty="0"/>
              <a:t> </a:t>
            </a:r>
            <a:r>
              <a:rPr lang="en-US" altLang="ko-KR" sz="1100" dirty="0"/>
              <a:t>contexts</a:t>
            </a:r>
            <a:r>
              <a:rPr lang="ko-KR" altLang="en-US" sz="1100" dirty="0"/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통계 기반 </a:t>
            </a:r>
            <a:r>
              <a:rPr lang="en-US" altLang="ko-KR" b="1" dirty="0"/>
              <a:t>vs. </a:t>
            </a:r>
            <a:r>
              <a:rPr lang="ko-KR" altLang="en-US" b="1" dirty="0"/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통계 기반 </a:t>
            </a:r>
            <a:r>
              <a:rPr lang="en-US" altLang="ko-KR" sz="1600" b="1" dirty="0">
                <a:latin typeface="+mj-lt"/>
              </a:rPr>
              <a:t>vs. </a:t>
            </a:r>
            <a:r>
              <a:rPr lang="ko-KR" altLang="en-US" sz="1600" b="1" dirty="0">
                <a:latin typeface="+mj-lt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단어의 유사성을 정량 평가 결과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우열을 가릴 수 없음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- word2vec</a:t>
            </a:r>
            <a:r>
              <a:rPr lang="ko-KR" altLang="en-US" sz="1100" dirty="0">
                <a:latin typeface="+mj-lt"/>
              </a:rPr>
              <a:t>은 유추 문제를 풀 수 있음</a:t>
            </a:r>
            <a:r>
              <a:rPr lang="en-US" altLang="ko-KR" sz="1100" dirty="0">
                <a:latin typeface="+mj-lt"/>
              </a:rPr>
              <a:t>: </a:t>
            </a:r>
            <a:r>
              <a:rPr lang="en-US" altLang="ko-KR" sz="1100" dirty="0"/>
              <a:t>“king : queen = man : ?”</a:t>
            </a:r>
            <a:endParaRPr lang="en-US" altLang="ko-KR" sz="11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</a:rPr>
              <a:t>GloVe</a:t>
            </a:r>
            <a:r>
              <a:rPr lang="en-US" altLang="ko-KR" sz="1600" b="1" dirty="0">
                <a:latin typeface="+mj-lt"/>
              </a:rPr>
              <a:t>(Global Vectors for Word Representation)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추론 기반 기법과 통계 기반 기법을 융합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공동 출현 확률을 기반으로 단어 </a:t>
            </a:r>
            <a:r>
              <a:rPr lang="ko-KR" altLang="en-US" sz="1100" dirty="0" err="1">
                <a:latin typeface="+mj-lt"/>
              </a:rPr>
              <a:t>임베딩을</a:t>
            </a:r>
            <a:r>
              <a:rPr lang="ko-KR" altLang="en-US" sz="1100" dirty="0">
                <a:latin typeface="+mj-lt"/>
              </a:rPr>
              <a:t> 학습 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말뭉치 전체에서 단어의 전역적 분포를 학습</a:t>
            </a: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추론 기반 기법과 신경망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 err="1"/>
              <a:t>CBoW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skip-gram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Chap4. Word2vec </a:t>
            </a:r>
            <a:r>
              <a:rPr lang="ko-KR" altLang="en-US" sz="2500" b="1" dirty="0"/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  <a:r>
              <a:rPr lang="en-US" altLang="ko-KR" b="1" dirty="0"/>
              <a:t> - Embedding</a:t>
            </a:r>
            <a:r>
              <a:rPr lang="ko-KR" altLang="en-US" b="1" dirty="0"/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1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문장 어휘와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개수가 많아지면 입력층과        의 행렬 곱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커져 </a:t>
            </a:r>
            <a:r>
              <a:rPr lang="ko-KR" altLang="en-US" sz="1100" b="1" dirty="0"/>
              <a:t>병목 발생 </a:t>
            </a:r>
            <a:endParaRPr lang="en-US" altLang="ko-KR" sz="11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Embedding</a:t>
            </a:r>
            <a:r>
              <a:rPr lang="ko-KR" altLang="en-US" sz="1600" b="1" dirty="0">
                <a:latin typeface="+mj-lt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원핫</a:t>
            </a:r>
            <a:r>
              <a:rPr lang="ko-KR" altLang="en-US" sz="1100" dirty="0"/>
              <a:t> 벡터와 가중치의 곱은 </a:t>
            </a:r>
            <a:r>
              <a:rPr lang="ko-KR" altLang="en-US" sz="1100" dirty="0" err="1"/>
              <a:t>행벡터</a:t>
            </a:r>
            <a:r>
              <a:rPr lang="ko-KR" altLang="en-US" sz="1100" dirty="0"/>
              <a:t> 추출과 동일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   (</a:t>
            </a:r>
            <a:r>
              <a:rPr lang="ko-KR" altLang="en-US" sz="1100" dirty="0"/>
              <a:t>분산 표현 벡터</a:t>
            </a:r>
            <a:r>
              <a:rPr lang="en-US" altLang="ko-KR" sz="1100" dirty="0"/>
              <a:t>)</a:t>
            </a:r>
            <a:r>
              <a:rPr lang="ko-KR" altLang="en-US" sz="1100" dirty="0"/>
              <a:t>으로부터 인덱스에 해당하는 </a:t>
            </a:r>
            <a:r>
              <a:rPr lang="ko-KR" altLang="en-US" sz="1100" dirty="0" err="1"/>
              <a:t>행만을</a:t>
            </a:r>
            <a:r>
              <a:rPr lang="ko-KR" altLang="en-US" sz="1100" dirty="0"/>
              <a:t> 추출해 계산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역전파</a:t>
            </a:r>
            <a:r>
              <a:rPr lang="ko-KR" altLang="en-US" sz="1100" dirty="0"/>
              <a:t> 과정에서 인덱스가 겹치는 경우를 고려하여 </a:t>
            </a:r>
            <a:r>
              <a:rPr lang="ko-KR" altLang="en-US" sz="1100" dirty="0" err="1"/>
              <a:t>손실함수값을</a:t>
            </a:r>
            <a:r>
              <a:rPr lang="ko-KR" altLang="en-US" sz="1100" dirty="0"/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2</a:t>
            </a:r>
            <a:endParaRPr lang="ko-KR" altLang="en-US" sz="16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 </a:t>
                </a:r>
                <a:r>
                  <a:rPr lang="ko-KR" altLang="en-US" sz="1100" dirty="0"/>
                  <a:t>문장 어휘와 </a:t>
                </a:r>
                <a:r>
                  <a:rPr lang="ko-KR" altLang="en-US" sz="1100" dirty="0" err="1"/>
                  <a:t>은닉층</a:t>
                </a:r>
                <a:r>
                  <a:rPr lang="ko-KR" altLang="en-US" sz="1100" dirty="0"/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/>
                  <a:t>의 행렬 곱 </a:t>
                </a:r>
                <a:r>
                  <a:rPr lang="ko-KR" altLang="en-US" sz="1100" dirty="0" err="1"/>
                  <a:t>계산량이</a:t>
                </a:r>
                <a:r>
                  <a:rPr lang="ko-KR" altLang="en-US" sz="1100" dirty="0"/>
                  <a:t> 커져 병목 발생</a:t>
                </a:r>
                <a:endParaRPr lang="en-US" altLang="ko-KR" sz="1100" dirty="0"/>
              </a:p>
              <a:p>
                <a:r>
                  <a:rPr lang="en-US" altLang="ko-KR" sz="1100" dirty="0"/>
                  <a:t>- </a:t>
                </a:r>
                <a:r>
                  <a:rPr lang="en-US" altLang="ko-KR" sz="1100" dirty="0" err="1"/>
                  <a:t>Softmax</a:t>
                </a:r>
                <a:r>
                  <a:rPr lang="ko-KR" altLang="en-US" sz="1100" dirty="0"/>
                  <a:t> 계산식의 무거움</a:t>
                </a:r>
                <a:endParaRPr lang="en-US" altLang="ko-KR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다중 분류를 이진 분류로 근사</a:t>
            </a:r>
            <a:endParaRPr lang="en-US" altLang="ko-KR" sz="1100" dirty="0"/>
          </a:p>
          <a:p>
            <a:r>
              <a:rPr lang="en-US" altLang="ko-KR" sz="1100" dirty="0"/>
              <a:t>- Target</a:t>
            </a:r>
            <a:r>
              <a:rPr lang="ko-KR" altLang="en-US" sz="1100" dirty="0"/>
              <a:t>에 해당하는 열벡터와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내적을 계산</a:t>
            </a:r>
            <a:r>
              <a:rPr lang="en-US" altLang="ko-KR" sz="1100" dirty="0"/>
              <a:t>(</a:t>
            </a:r>
            <a:r>
              <a:rPr lang="ko-KR" altLang="en-US" sz="1100" dirty="0"/>
              <a:t>긍정적 예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Softmax</a:t>
            </a:r>
            <a:r>
              <a:rPr lang="ko-KR" altLang="en-US" sz="1100" dirty="0"/>
              <a:t>가 아닌 </a:t>
            </a:r>
            <a:r>
              <a:rPr lang="en-US" altLang="ko-KR" sz="1100" dirty="0"/>
              <a:t>Sigmoid</a:t>
            </a:r>
            <a:r>
              <a:rPr lang="ko-KR" altLang="en-US" sz="1100" dirty="0"/>
              <a:t>함수 사용</a:t>
            </a:r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Softmax</a:t>
            </a:r>
            <a:r>
              <a:rPr lang="en-US" altLang="ko-KR" sz="800" b="1" dirty="0"/>
              <a:t>: n</a:t>
            </a:r>
            <a:r>
              <a:rPr lang="ko-KR" altLang="en-US" sz="800" b="1" dirty="0"/>
              <a:t>개의 단어 중 </a:t>
            </a:r>
            <a:r>
              <a:rPr lang="en-US" altLang="ko-KR" sz="800" b="1" dirty="0"/>
              <a:t>k</a:t>
            </a:r>
            <a:r>
              <a:rPr lang="ko-KR" altLang="en-US" sz="800" b="1" dirty="0"/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긍정적 예 이외에 부정적 예를 몇 개 학습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부정적 예는 적은 수를 샘플링 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말뭉치의 단어 빈도를 기준으로 확률분포를 통해 샘플링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낮은 확률의 단어를 배제하지 않기 위해 각 요소를 제곱하여          </a:t>
            </a:r>
            <a:endParaRPr lang="en-US" altLang="ko-KR" sz="1100" dirty="0"/>
          </a:p>
          <a:p>
            <a:r>
              <a:rPr lang="ko-KR" altLang="en-US" sz="1100" dirty="0"/>
              <a:t>  확률 보정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각 손실을 모두 더한 값이 최종 손실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단어빈도 확률분포표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– </a:t>
            </a:r>
            <a:r>
              <a:rPr lang="ko-KR" altLang="en-US" b="1" dirty="0"/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Word2vec </a:t>
            </a:r>
            <a:r>
              <a:rPr lang="ko-KR" altLang="en-US" sz="1600" b="1" dirty="0">
                <a:latin typeface="+mj-lt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분산 표현을 이용하여 </a:t>
            </a:r>
            <a:r>
              <a:rPr lang="ko-KR" altLang="en-US" sz="1100" b="1" dirty="0"/>
              <a:t>전이학습</a:t>
            </a:r>
            <a:r>
              <a:rPr lang="ko-KR" altLang="en-US" sz="1100" dirty="0"/>
              <a:t>을 통해 다양한 분야에 활용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단어</a:t>
            </a:r>
            <a:r>
              <a:rPr lang="en-US" altLang="ko-KR" sz="1100" dirty="0"/>
              <a:t>, </a:t>
            </a:r>
            <a:r>
              <a:rPr lang="ko-KR" altLang="en-US" sz="1100" dirty="0"/>
              <a:t>문장을 고정 길이 벡터로 변환 가능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고정 길이 벡터를 통해 </a:t>
            </a:r>
            <a:r>
              <a:rPr lang="ko-KR" altLang="en-US" sz="1100" dirty="0" err="1"/>
              <a:t>머신러닝</a:t>
            </a:r>
            <a:r>
              <a:rPr lang="ko-KR" altLang="en-US" sz="1100" dirty="0"/>
              <a:t> 시스템에 적용 가능</a:t>
            </a:r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단어 벡터 </a:t>
            </a:r>
            <a:r>
              <a:rPr lang="ko-KR" altLang="en-US" sz="1600" b="1">
                <a:latin typeface="+mj-lt"/>
              </a:rPr>
              <a:t>평가 방법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단어의 분산표현 우수성을 실제 애플리케이션과 분리해 평가</a:t>
            </a:r>
            <a:endParaRPr lang="en-US" altLang="ko-KR" sz="1100" b="1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단어의 유사성이나 유추 문제를 활용한 평가가 일반적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유사성 평가는 사람이 부여한 점수와 </a:t>
            </a:r>
            <a:r>
              <a:rPr lang="en-US" altLang="ko-KR" sz="1100" dirty="0"/>
              <a:t>word2vec</a:t>
            </a:r>
            <a:r>
              <a:rPr lang="ko-KR" altLang="en-US" sz="1100" dirty="0"/>
              <a:t>에 의한 코사인 유사도 비교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유추문제는 </a:t>
            </a:r>
            <a:r>
              <a:rPr lang="en-US" altLang="ko-KR" sz="1100" dirty="0"/>
              <a:t>“king : queen = man : ?”</a:t>
            </a:r>
            <a:r>
              <a:rPr lang="ko-KR" altLang="en-US" sz="1100" dirty="0"/>
              <a:t>같은 문제의 </a:t>
            </a:r>
            <a:r>
              <a:rPr lang="ko-KR" altLang="en-US" sz="1100" dirty="0" err="1"/>
              <a:t>정답률로</a:t>
            </a:r>
            <a:r>
              <a:rPr lang="ko-KR" altLang="en-US" sz="1100" dirty="0"/>
              <a:t> 측정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시소러스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통계 기반 기법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분포가설과 분산표현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동시발생 행렬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통계 기반 기법 개선하기</a:t>
            </a:r>
            <a:endParaRPr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Chap2. </a:t>
            </a:r>
            <a:r>
              <a:rPr lang="ko-KR" altLang="en-US" sz="2500" b="1" dirty="0"/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</a:t>
            </a:r>
            <a:r>
              <a:rPr lang="ko-KR" altLang="en-US" b="1" dirty="0"/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j-lt"/>
              </a:rPr>
              <a:t>언어 모델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특정 단어 시퀀스에 대해 단어 나열에 확률을 부여</a:t>
            </a:r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는 맥락 크기</a:t>
            </a:r>
            <a:r>
              <a:rPr lang="en-US" altLang="ko-KR" sz="1100" dirty="0"/>
              <a:t>, </a:t>
            </a:r>
            <a:r>
              <a:rPr lang="ko-KR" altLang="en-US" sz="1100" dirty="0"/>
              <a:t>단어 순서 무시의 문제점 때문에 언어 모델에 부적합</a:t>
            </a:r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5860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contexts </a:t>
            </a:r>
            <a:r>
              <a:rPr lang="ko-KR" altLang="en-US" sz="1100" dirty="0"/>
              <a:t>크기로 확률의 근삿값 계산 가능하지만 단어 순서 무시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단어 벡터를 </a:t>
            </a:r>
            <a:r>
              <a:rPr lang="en-US" altLang="ko-KR" sz="1100" dirty="0" err="1"/>
              <a:t>concat</a:t>
            </a:r>
            <a:r>
              <a:rPr lang="ko-KR" altLang="en-US" sz="1100" dirty="0"/>
              <a:t>을 통한 단어 순서를 고려할 수 있으나</a:t>
            </a:r>
            <a:r>
              <a:rPr lang="en-US" altLang="ko-KR" sz="1100" dirty="0"/>
              <a:t>, </a:t>
            </a:r>
            <a:r>
              <a:rPr lang="ko-KR" altLang="en-US" sz="1100" dirty="0"/>
              <a:t>매개변수가 증가하는 문제점 존재</a:t>
            </a:r>
            <a:endParaRPr lang="en-US" altLang="ko-KR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Recurrent Neural Network, RNN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닫힌 경로가 존재하는 순환하는 신경망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</a:t>
            </a:r>
            <a:r>
              <a:rPr lang="en-US" altLang="ko-KR" sz="1100" dirty="0"/>
              <a:t> </a:t>
            </a:r>
            <a:r>
              <a:rPr lang="ko-KR" altLang="en-US" sz="1100" dirty="0"/>
              <a:t>시각의 정보를 바탕으로 현 시각의 출력 계산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계층의 출력이 </a:t>
            </a:r>
            <a:r>
              <a:rPr lang="en-US" altLang="ko-KR" sz="1100" dirty="0"/>
              <a:t>2</a:t>
            </a:r>
            <a:r>
              <a:rPr lang="ko-KR" altLang="en-US" sz="1100" dirty="0"/>
              <a:t>개로 분기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은닉 상태 벡터 </a:t>
            </a:r>
            <a:r>
              <a:rPr lang="en-US" altLang="ko-KR" sz="1100" b="1" dirty="0"/>
              <a:t>h</a:t>
            </a:r>
            <a:r>
              <a:rPr lang="ko-KR" altLang="en-US" sz="1100" dirty="0"/>
              <a:t>는 활성화 함수로 </a:t>
            </a:r>
            <a:r>
              <a:rPr lang="en-US" altLang="ko-KR" sz="1100" dirty="0"/>
              <a:t>tanh </a:t>
            </a:r>
            <a:r>
              <a:rPr lang="ko-KR" altLang="en-US" sz="1100" dirty="0"/>
              <a:t>사용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BPTT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BPTT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시간</a:t>
            </a:r>
            <a:r>
              <a:rPr lang="en-US" altLang="ko-KR" sz="1100" dirty="0"/>
              <a:t> </a:t>
            </a:r>
            <a:r>
              <a:rPr lang="ko-KR" altLang="en-US" sz="1100" dirty="0"/>
              <a:t>방향으로 펼친 신경망의 </a:t>
            </a:r>
            <a:r>
              <a:rPr lang="ko-KR" altLang="en-US" sz="1100" dirty="0" err="1"/>
              <a:t>오차역전파법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큰 시계열 데이터를 처리할 시 역전파의 기울기가 불안정하고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커짐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BPTT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큰 시계열 데이터를 블록 단위로 잘라서 만들어 </a:t>
            </a:r>
            <a:r>
              <a:rPr lang="ko-KR" altLang="en-US" sz="1100" dirty="0" err="1"/>
              <a:t>오차역전파법</a:t>
            </a:r>
            <a:r>
              <a:rPr lang="ko-KR" altLang="en-US" sz="1100" dirty="0"/>
              <a:t> 수행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순전파의 연결은 그대로 유지하며 역전파의 연결만 </a:t>
            </a:r>
            <a:r>
              <a:rPr lang="ko-KR" altLang="en-US" sz="1100" dirty="0" err="1"/>
              <a:t>잘라냄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Truncated BPTT </a:t>
            </a:r>
            <a:r>
              <a:rPr lang="ko-KR" altLang="en-US" b="1" dirty="0"/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BPTT</a:t>
            </a:r>
            <a:r>
              <a:rPr lang="ko-KR" altLang="en-US" sz="1600" b="1" dirty="0">
                <a:latin typeface="+mj-lt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순차적인 데이터 입력을 위해 </a:t>
            </a:r>
            <a:r>
              <a:rPr lang="en-US" altLang="ko-KR" sz="1100" dirty="0"/>
              <a:t>batch size</a:t>
            </a:r>
            <a:r>
              <a:rPr lang="ko-KR" altLang="en-US" sz="1100" dirty="0"/>
              <a:t>에 맞게 </a:t>
            </a:r>
            <a:r>
              <a:rPr lang="en-US" altLang="ko-KR" sz="1100" dirty="0"/>
              <a:t>offset </a:t>
            </a:r>
            <a:r>
              <a:rPr lang="ko-KR" altLang="en-US" sz="1100" dirty="0"/>
              <a:t>수행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데이터를 순서대로 입력하다 끝에 도달하면 다시 처음부터 입력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RNNLM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RNNLM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RNN</a:t>
            </a:r>
            <a:r>
              <a:rPr lang="ko-KR" altLang="en-US" sz="1100" dirty="0"/>
              <a:t>을 사용한 언어 모델</a:t>
            </a:r>
            <a:endParaRPr lang="en-US" altLang="ko-KR" sz="1100" dirty="0"/>
          </a:p>
          <a:p>
            <a:r>
              <a:rPr lang="en-US" altLang="ko-KR" sz="1100" dirty="0"/>
              <a:t>- RNN</a:t>
            </a:r>
            <a:r>
              <a:rPr lang="ko-KR" altLang="en-US" sz="1100" dirty="0"/>
              <a:t>계층의 출력은 분기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시각들의 정보를 인코딩해 저장하여 현재</a:t>
            </a:r>
            <a:r>
              <a:rPr lang="en-US" altLang="ko-KR" sz="1100" dirty="0"/>
              <a:t>(</a:t>
            </a:r>
            <a:r>
              <a:rPr lang="ko-KR" altLang="en-US" sz="1100" dirty="0"/>
              <a:t>다음</a:t>
            </a:r>
            <a:r>
              <a:rPr lang="en-US" altLang="ko-KR" sz="1100" dirty="0"/>
              <a:t>) </a:t>
            </a:r>
            <a:r>
              <a:rPr lang="ko-KR" altLang="en-US" sz="1100" dirty="0"/>
              <a:t>시각에 활용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시각의 손실을 합산해 평균한 값이 최종 손실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</a:t>
            </a:r>
            <a:r>
              <a:rPr lang="ko-KR" altLang="en-US" b="1" dirty="0"/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퍼플렉서티</a:t>
            </a:r>
            <a:r>
              <a:rPr lang="en-US" altLang="ko-KR" sz="1600" b="1" dirty="0">
                <a:latin typeface="+mj-lt"/>
              </a:rPr>
              <a:t>(perplexity)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언어 모델의 예측 성능을 평가하는 척도로 자주 이용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확률의 역수를 취한 값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퍼플렉서티는</a:t>
            </a:r>
            <a:r>
              <a:rPr lang="ko-KR" altLang="en-US" sz="1100" dirty="0"/>
              <a:t> 분기 수</a:t>
            </a:r>
            <a:r>
              <a:rPr lang="en-US" altLang="ko-KR" sz="1100" dirty="0"/>
              <a:t>(</a:t>
            </a:r>
            <a:r>
              <a:rPr lang="ko-KR" altLang="en-US" sz="1100" dirty="0"/>
              <a:t>단어의 후보 개수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의미</a:t>
            </a:r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68" y="1500593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4858685" y="1315927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068742" y="1315927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/>
              <a:t>퍼플렉서티</a:t>
            </a:r>
            <a:endParaRPr lang="ko-KR" altLang="en-US" sz="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8" y="2571750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63" y="3239983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7010-FDE6-469B-A08A-3B7FB21D835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- </a:t>
            </a:r>
            <a:r>
              <a:rPr lang="ko-KR" altLang="en-US" b="1" dirty="0"/>
              <a:t>시소러스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D09F-A240-463F-8A6C-77908569BB40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시소러스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기반 기법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시소러스</a:t>
            </a:r>
            <a:r>
              <a:rPr lang="en-US" altLang="ko-KR" sz="1700" b="1" dirty="0"/>
              <a:t>(WordNet)</a:t>
            </a:r>
            <a:endParaRPr lang="ko-KR" altLang="en-US" sz="1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유의어 사전</a:t>
            </a:r>
            <a:endParaRPr lang="en-US" altLang="ko-KR" sz="1100" dirty="0"/>
          </a:p>
          <a:p>
            <a:r>
              <a:rPr lang="en-US" altLang="ko-KR" sz="1100" dirty="0"/>
              <a:t>- NLP</a:t>
            </a:r>
            <a:r>
              <a:rPr lang="ko-KR" altLang="en-US" sz="1100" dirty="0"/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높은 인적 비용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7940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국립국어원</a:t>
            </a:r>
            <a:r>
              <a:rPr lang="en-US" altLang="ko-KR" sz="600" dirty="0"/>
              <a:t>, </a:t>
            </a:r>
            <a:r>
              <a:rPr lang="ko-KR" altLang="en-US" sz="600" dirty="0"/>
              <a:t>모두의 말뭉치 </a:t>
            </a:r>
            <a:r>
              <a:rPr lang="en-US" altLang="ko-KR" sz="600" dirty="0"/>
              <a:t>https://korean.go.kr/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말뭉치</a:t>
            </a:r>
            <a:r>
              <a:rPr lang="en-US" altLang="ko-KR" sz="1700" b="1" dirty="0"/>
              <a:t>(corpus)</a:t>
            </a:r>
            <a:endParaRPr lang="ko-KR" alt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274513" y="1927410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다량의 텍스트 데이터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연구</a:t>
            </a:r>
            <a:r>
              <a:rPr lang="en-US" altLang="ko-KR" sz="1100" dirty="0"/>
              <a:t>, </a:t>
            </a:r>
            <a:r>
              <a:rPr lang="ko-KR" altLang="en-US" sz="1100" dirty="0"/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5027101" y="2085090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target “goodbye”</a:t>
            </a:r>
            <a:r>
              <a:rPr lang="ko-KR" altLang="en-US" sz="1100" dirty="0"/>
              <a:t>는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로부터 형성</a:t>
            </a:r>
            <a:endParaRPr lang="en-US" altLang="ko-KR" sz="1100" dirty="0"/>
          </a:p>
          <a:p>
            <a:r>
              <a:rPr lang="en-US" altLang="ko-KR" sz="1100" dirty="0"/>
              <a:t>window size = 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분포 가설에 기반하여 단어를 특정 차원에서 </a:t>
            </a:r>
            <a:r>
              <a:rPr lang="ko-KR" altLang="en-US" sz="1100" b="1" dirty="0"/>
              <a:t>고정 길이의 밀집 벡터</a:t>
            </a:r>
            <a:r>
              <a:rPr lang="ko-KR" altLang="en-US" sz="1100" dirty="0"/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벡터의 유사도는 코사인 유사도를 통해 나타냄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코사인 유사도는 두 벡터의 내적을 </a:t>
            </a:r>
            <a:r>
              <a:rPr lang="en-US" altLang="ko-KR" sz="1100" dirty="0"/>
              <a:t>L2 Norm</a:t>
            </a:r>
            <a:r>
              <a:rPr lang="ko-KR" altLang="en-US" sz="1100" dirty="0"/>
              <a:t>으로 나눈 값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통계 기반 기법</a:t>
            </a:r>
            <a:endParaRPr lang="ko-KR" alt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분포 가설에 기초</a:t>
            </a:r>
            <a:r>
              <a:rPr lang="ko-KR" altLang="en-US" sz="1100" dirty="0"/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통계 기반 기법을 문장의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“say”</a:t>
            </a:r>
            <a:r>
              <a:rPr lang="ko-KR" altLang="en-US" sz="1100" dirty="0"/>
              <a:t>는 벡터 </a:t>
            </a:r>
            <a:r>
              <a:rPr lang="en-US" altLang="ko-KR" sz="1100" dirty="0"/>
              <a:t>[1,0,1,0,1,1,0]</a:t>
            </a:r>
            <a:r>
              <a:rPr lang="ko-KR" altLang="en-US" sz="1100" dirty="0"/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점별</a:t>
            </a:r>
            <a:r>
              <a:rPr lang="ko-KR" altLang="en-US" sz="1600" b="1" dirty="0"/>
              <a:t> 상호정보량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Mutual Information, PMI)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78286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사이의 </a:t>
            </a:r>
            <a:r>
              <a:rPr lang="ko-KR" altLang="en-US" sz="1100" b="1" dirty="0"/>
              <a:t>관련성</a:t>
            </a:r>
            <a:r>
              <a:rPr lang="ko-KR" altLang="en-US" sz="1100" dirty="0"/>
              <a:t>을 계량화하는 단위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동시발생 행렬을 </a:t>
            </a:r>
            <a:r>
              <a:rPr lang="en-US" altLang="ko-KR" sz="1100" dirty="0"/>
              <a:t>PPMI </a:t>
            </a:r>
            <a:r>
              <a:rPr lang="ko-KR" altLang="en-US" sz="1100" dirty="0"/>
              <a:t>행렬로 변환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404359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 = 10,000(</a:t>
            </a:r>
            <a:r>
              <a:rPr lang="ko-KR" altLang="en-US" sz="1100" dirty="0"/>
              <a:t>말뭉치 단어 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“the” 1,000</a:t>
            </a:r>
            <a:r>
              <a:rPr lang="ko-KR" altLang="en-US" sz="1100" dirty="0"/>
              <a:t>회 </a:t>
            </a:r>
            <a:r>
              <a:rPr lang="en-US" altLang="ko-KR" sz="1100" dirty="0"/>
              <a:t> “car” 20</a:t>
            </a:r>
            <a:r>
              <a:rPr lang="ko-KR" altLang="en-US" sz="1100" dirty="0"/>
              <a:t>회</a:t>
            </a:r>
            <a:r>
              <a:rPr lang="en-US" altLang="ko-KR" sz="1100" dirty="0"/>
              <a:t> “drive” 10</a:t>
            </a:r>
            <a:r>
              <a:rPr lang="ko-KR" altLang="en-US" sz="1100" dirty="0"/>
              <a:t>회 등장</a:t>
            </a:r>
            <a:endParaRPr lang="en-US" altLang="ko-KR" sz="1100" dirty="0"/>
          </a:p>
          <a:p>
            <a:r>
              <a:rPr lang="en-US" altLang="ko-KR" sz="1100" dirty="0"/>
              <a:t>“the”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“car”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10</a:t>
            </a:r>
            <a:r>
              <a:rPr lang="ko-KR" altLang="en-US" sz="1100" dirty="0"/>
              <a:t>회</a:t>
            </a:r>
            <a:r>
              <a:rPr lang="en-US" altLang="ko-KR" sz="1100" dirty="0"/>
              <a:t>, “car”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“drive”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5</a:t>
            </a:r>
            <a:r>
              <a:rPr lang="ko-KR" altLang="en-US" sz="1100" dirty="0"/>
              <a:t>회</a:t>
            </a:r>
            <a:r>
              <a:rPr lang="en-US" altLang="ko-KR" sz="11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310383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동시발생 횟수 관점과 </a:t>
            </a:r>
            <a:r>
              <a:rPr lang="en-US" altLang="ko-KR" sz="1100" dirty="0"/>
              <a:t>PMI </a:t>
            </a:r>
            <a:r>
              <a:rPr lang="ko-KR" altLang="en-US" sz="1100" dirty="0"/>
              <a:t>관점에서 관련성 결과값이 다르다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양의 </a:t>
            </a:r>
            <a:r>
              <a:rPr lang="ko-KR" altLang="en-US" sz="1600" b="1" dirty="0" err="1"/>
              <a:t>정보상호량</a:t>
            </a:r>
            <a:r>
              <a:rPr lang="en-US" altLang="ko-KR" sz="1600" b="1" dirty="0"/>
              <a:t>(Positive PMI, PPMI)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PMI</a:t>
            </a:r>
            <a:r>
              <a:rPr lang="ko-KR" altLang="en-US" sz="1100" dirty="0"/>
              <a:t>에서 두 단어의 동시발생 횟수가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일경우</a:t>
            </a:r>
            <a:r>
              <a:rPr lang="ko-KR" altLang="en-US" sz="1100" dirty="0"/>
              <a:t> </a:t>
            </a:r>
            <a:r>
              <a:rPr lang="en-US" altLang="ko-KR" sz="1100" dirty="0"/>
              <a:t>log0 = -inf </a:t>
            </a:r>
            <a:r>
              <a:rPr lang="ko-KR" altLang="en-US" sz="1100" dirty="0"/>
              <a:t>인 문제를 개선</a:t>
            </a:r>
            <a:endParaRPr lang="en-US" altLang="ko-KR" sz="1100" dirty="0"/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185" y="1277477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2278130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657055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Chap2. </a:t>
            </a:r>
            <a:r>
              <a:rPr lang="ko-KR" altLang="en-US" b="1" dirty="0">
                <a:latin typeface="+mj-lt"/>
              </a:rPr>
              <a:t>자연어와 단어의 분산 표현 </a:t>
            </a:r>
            <a:r>
              <a:rPr lang="en-US" altLang="ko-KR" b="1" dirty="0">
                <a:latin typeface="+mj-lt"/>
              </a:rPr>
              <a:t>– </a:t>
            </a:r>
            <a:r>
              <a:rPr lang="ko-KR" altLang="en-US" b="1" dirty="0">
                <a:latin typeface="+mj-lt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추론 기반 기법</a:t>
            </a:r>
            <a:r>
              <a:rPr lang="en-US" altLang="ko-KR" sz="1200" dirty="0">
                <a:latin typeface="+mj-lt"/>
              </a:rPr>
              <a:t>(word2vec)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차원 감소</a:t>
            </a:r>
            <a:r>
              <a:rPr lang="en-US" altLang="ko-KR" sz="1600" b="1" dirty="0">
                <a:latin typeface="+mj-lt"/>
              </a:rPr>
              <a:t>(dimensionality </a:t>
            </a:r>
            <a:r>
              <a:rPr lang="en-US" altLang="ko-KR" sz="1600" b="1" dirty="0" err="1">
                <a:latin typeface="+mj-lt"/>
              </a:rPr>
              <a:t>redunction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중요한 정보를 최대한 유지</a:t>
            </a:r>
            <a:r>
              <a:rPr lang="ko-KR" altLang="en-US" sz="1100" dirty="0">
                <a:latin typeface="+mj-lt"/>
              </a:rPr>
              <a:t>하며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벡터의 차원을 줄이는 방법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희소 벡터를 밀집벡터로 변환</a:t>
            </a: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특잇값</a:t>
            </a:r>
            <a:r>
              <a:rPr lang="ko-KR" altLang="en-US" sz="1600" b="1" dirty="0">
                <a:latin typeface="+mj-lt"/>
              </a:rPr>
              <a:t> 분해</a:t>
            </a:r>
            <a:r>
              <a:rPr lang="en-US" altLang="ko-KR" sz="1600" b="1" dirty="0">
                <a:latin typeface="+mj-lt"/>
              </a:rPr>
              <a:t>(Singular Value Decomposition, SVD), O(n^3)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임의의 행렬 </a:t>
            </a:r>
            <a:r>
              <a:rPr lang="en-US" altLang="ko-KR" sz="1100" dirty="0">
                <a:latin typeface="+mj-lt"/>
              </a:rPr>
              <a:t>X</a:t>
            </a:r>
            <a:r>
              <a:rPr lang="ko-KR" altLang="en-US" sz="1100" dirty="0">
                <a:latin typeface="+mj-lt"/>
              </a:rPr>
              <a:t>를 세 행렬의 곱으로 분해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- S</a:t>
            </a:r>
            <a:r>
              <a:rPr lang="ko-KR" altLang="en-US" sz="1100" dirty="0">
                <a:latin typeface="+mj-lt"/>
              </a:rPr>
              <a:t>의 대각성분은 </a:t>
            </a:r>
            <a:r>
              <a:rPr lang="ko-KR" altLang="en-US" sz="1100" dirty="0" err="1">
                <a:latin typeface="+mj-lt"/>
              </a:rPr>
              <a:t>특잇값이</a:t>
            </a:r>
            <a:r>
              <a:rPr lang="ko-KR" altLang="en-US" sz="1100" dirty="0">
                <a:latin typeface="+mj-lt"/>
              </a:rPr>
              <a:t> 큰 순서대로 나열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행렬 </a:t>
            </a:r>
            <a:r>
              <a:rPr lang="en-US" altLang="ko-KR" sz="1100" dirty="0">
                <a:latin typeface="+mj-lt"/>
              </a:rPr>
              <a:t>U</a:t>
            </a:r>
            <a:r>
              <a:rPr lang="ko-KR" altLang="en-US" sz="1100" dirty="0">
                <a:latin typeface="+mj-lt"/>
              </a:rPr>
              <a:t>에서 </a:t>
            </a:r>
            <a:r>
              <a:rPr lang="ko-KR" altLang="en-US" sz="1100" dirty="0" err="1">
                <a:latin typeface="+mj-lt"/>
              </a:rPr>
              <a:t>특잇값이</a:t>
            </a:r>
            <a:r>
              <a:rPr lang="ko-KR" altLang="en-US" sz="1100" dirty="0">
                <a:latin typeface="+mj-lt"/>
              </a:rPr>
              <a:t> 작은 열을 깎아 차원 감소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4181345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j-lt"/>
              </a:rPr>
              <a:t>U,V </a:t>
            </a:r>
            <a:r>
              <a:rPr lang="ko-KR" altLang="en-US" sz="700" dirty="0">
                <a:latin typeface="+mj-lt"/>
              </a:rPr>
              <a:t>직교행렬</a:t>
            </a:r>
            <a:endParaRPr lang="en-US" altLang="ko-KR" sz="700" dirty="0">
              <a:latin typeface="+mj-lt"/>
            </a:endParaRPr>
          </a:p>
          <a:p>
            <a:r>
              <a:rPr lang="en-US" altLang="ko-KR" sz="700" dirty="0">
                <a:latin typeface="+mj-lt"/>
              </a:rPr>
              <a:t>S </a:t>
            </a:r>
            <a:r>
              <a:rPr lang="ko-KR" altLang="en-US" sz="700" dirty="0">
                <a:latin typeface="+mj-lt"/>
              </a:rPr>
              <a:t>대각행렬</a:t>
            </a:r>
            <a:endParaRPr lang="en-US" altLang="ko-KR" sz="7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SVD 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지정한 몇개의 </a:t>
            </a:r>
            <a:r>
              <a:rPr lang="ko-KR" altLang="en-US" sz="1100" dirty="0" err="1">
                <a:latin typeface="+mj-lt"/>
              </a:rPr>
              <a:t>특잇값만</a:t>
            </a:r>
            <a:r>
              <a:rPr lang="ko-KR" altLang="en-US" sz="1100" dirty="0">
                <a:latin typeface="+mj-lt"/>
              </a:rPr>
              <a:t> 보존하여 </a:t>
            </a:r>
            <a:r>
              <a:rPr lang="ko-KR" altLang="en-US" sz="1100" dirty="0" err="1">
                <a:latin typeface="+mj-lt"/>
              </a:rPr>
              <a:t>계산량과</a:t>
            </a:r>
            <a:r>
              <a:rPr lang="ko-KR" altLang="en-US" sz="1100" dirty="0">
                <a:latin typeface="+mj-lt"/>
              </a:rPr>
              <a:t> 차원을 효율적으로 줄이는 방법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527476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3051061"/>
            <a:ext cx="4102014" cy="13944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추론 기반 기법과 신경망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 err="1"/>
              <a:t>CBoW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skip-gram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Chap3. Word2vec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1784</Words>
  <Application>Microsoft Office PowerPoint</Application>
  <PresentationFormat>화면 슬라이드 쇼(16:9)</PresentationFormat>
  <Paragraphs>263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Anaheim</vt:lpstr>
      <vt:lpstr>Raleway</vt:lpstr>
      <vt:lpstr>DM Sans</vt:lpstr>
      <vt:lpstr>Playfair Display</vt:lpstr>
      <vt:lpstr>Arial</vt:lpstr>
      <vt:lpstr>Cambria Math</vt:lpstr>
      <vt:lpstr>Playfair Display Medium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73</cp:revision>
  <dcterms:modified xsi:type="dcterms:W3CDTF">2025-02-03T10:13:30Z</dcterms:modified>
</cp:coreProperties>
</file>