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64" r:id="rId11"/>
    <p:sldId id="267" r:id="rId12"/>
    <p:sldId id="268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1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9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5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9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2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8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5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3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6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6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C46D-BDBD-4953-9371-5450D8D1EAE3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A160-398D-408E-AD2C-B2287EE17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4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60" y="257453"/>
            <a:ext cx="828476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Socket-based Multi-User Book Management System</a:t>
            </a:r>
            <a:br>
              <a:rPr lang="en-US" altLang="ko-KR" sz="2500" dirty="0"/>
            </a:br>
            <a:r>
              <a:rPr lang="en-US" altLang="ko-KR" sz="2000" dirty="0"/>
              <a:t>(with Random Access File, Record Level Lock &amp; Member Login/Management)</a:t>
            </a:r>
          </a:p>
          <a:p>
            <a:r>
              <a:rPr lang="en-US" altLang="ko-KR" sz="1200" dirty="0"/>
              <a:t>Language : C/C++ ,  OS : </a:t>
            </a:r>
            <a:r>
              <a:rPr lang="ko-KR" altLang="en-US" sz="1200" dirty="0"/>
              <a:t>반드시 </a:t>
            </a:r>
            <a:r>
              <a:rPr lang="en-US" altLang="ko-KR" sz="1200" dirty="0"/>
              <a:t>Linux</a:t>
            </a:r>
            <a:r>
              <a:rPr lang="ko-KR" altLang="en-US" sz="1200" dirty="0"/>
              <a:t>상에서 구현 및 실행</a:t>
            </a:r>
            <a:r>
              <a:rPr lang="en-US" altLang="ko-KR" sz="1200" dirty="0"/>
              <a:t>, Data: 3</a:t>
            </a:r>
            <a:r>
              <a:rPr lang="ko-KR" altLang="en-US" sz="1200" dirty="0"/>
              <a:t>명 이상의 사용자</a:t>
            </a:r>
            <a:r>
              <a:rPr lang="en-US" altLang="ko-KR" sz="1200" dirty="0"/>
              <a:t>, 10</a:t>
            </a:r>
            <a:r>
              <a:rPr lang="ko-KR" altLang="en-US" sz="1200" dirty="0"/>
              <a:t>권 이상의 책을 직접 입력</a:t>
            </a:r>
            <a:endParaRPr lang="en-US" altLang="ko-KR" sz="1200" dirty="0"/>
          </a:p>
          <a:p>
            <a:r>
              <a:rPr lang="ko-KR" altLang="en-US" sz="1200" dirty="0"/>
              <a:t>구현요구사항 </a:t>
            </a:r>
            <a:r>
              <a:rPr lang="en-US" altLang="ko-KR" sz="12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다음 </a:t>
            </a:r>
            <a:r>
              <a:rPr lang="en-US" altLang="ko-KR" sz="1200" dirty="0" err="1"/>
              <a:t>struct</a:t>
            </a:r>
            <a:r>
              <a:rPr lang="ko-KR" altLang="en-US" sz="1200" dirty="0"/>
              <a:t>의 구조체를 이용하여 구현</a:t>
            </a:r>
            <a:r>
              <a:rPr lang="en-US" altLang="ko-KR" sz="1200" dirty="0"/>
              <a:t>(</a:t>
            </a:r>
            <a:r>
              <a:rPr lang="ko-KR" altLang="en-US" sz="1200" dirty="0"/>
              <a:t>필수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임의접근파일 함수를 이용하여 구현</a:t>
            </a:r>
            <a:r>
              <a:rPr lang="en-US" altLang="ko-KR" sz="1200" dirty="0"/>
              <a:t>(</a:t>
            </a:r>
            <a:r>
              <a:rPr lang="ko-KR" altLang="en-US" sz="1200" dirty="0"/>
              <a:t>필수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socket</a:t>
            </a:r>
            <a:r>
              <a:rPr lang="ko-KR" altLang="en-US" sz="1200" b="1" dirty="0">
                <a:solidFill>
                  <a:srgbClr val="FF0000"/>
                </a:solidFill>
              </a:rPr>
              <a:t>과 </a:t>
            </a:r>
            <a:r>
              <a:rPr lang="en-US" altLang="ko-KR" sz="1200" b="1" dirty="0">
                <a:solidFill>
                  <a:srgbClr val="FF0000"/>
                </a:solidFill>
              </a:rPr>
              <a:t>fork()</a:t>
            </a:r>
            <a:r>
              <a:rPr lang="ko-KR" altLang="en-US" sz="1200" b="1" dirty="0">
                <a:solidFill>
                  <a:srgbClr val="FF0000"/>
                </a:solidFill>
              </a:rPr>
              <a:t>를 이용하여 </a:t>
            </a:r>
            <a:r>
              <a:rPr lang="en-US" altLang="ko-KR" sz="1200" b="1" dirty="0">
                <a:solidFill>
                  <a:srgbClr val="FF0000"/>
                </a:solidFill>
              </a:rPr>
              <a:t>IP</a:t>
            </a:r>
            <a:r>
              <a:rPr lang="ko-KR" altLang="en-US" sz="1200" b="1" dirty="0">
                <a:solidFill>
                  <a:srgbClr val="FF0000"/>
                </a:solidFill>
              </a:rPr>
              <a:t>주소와 </a:t>
            </a:r>
            <a:r>
              <a:rPr lang="ko-KR" altLang="en-US" sz="1200" b="1" dirty="0" err="1">
                <a:solidFill>
                  <a:srgbClr val="FF0000"/>
                </a:solidFill>
              </a:rPr>
              <a:t>프트번호로</a:t>
            </a:r>
            <a:r>
              <a:rPr lang="ko-KR" altLang="en-US" sz="1200" b="1" dirty="0">
                <a:solidFill>
                  <a:srgbClr val="FF0000"/>
                </a:solidFill>
              </a:rPr>
              <a:t> 접속하는 인터넷 기반 다중 사용자 </a:t>
            </a:r>
            <a:r>
              <a:rPr lang="en-US" altLang="ko-KR" sz="1200" b="1" dirty="0">
                <a:solidFill>
                  <a:srgbClr val="FF0000"/>
                </a:solidFill>
              </a:rPr>
              <a:t>UI</a:t>
            </a:r>
            <a:r>
              <a:rPr lang="ko-KR" altLang="en-US" sz="1200" b="1" dirty="0">
                <a:solidFill>
                  <a:srgbClr val="FF0000"/>
                </a:solidFill>
              </a:rPr>
              <a:t>구현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필수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93AF1C-FD52-4246-8054-C47FEAEA9EE9}"/>
              </a:ext>
            </a:extLst>
          </p:cNvPr>
          <p:cNvSpPr/>
          <p:nvPr/>
        </p:nvSpPr>
        <p:spPr>
          <a:xfrm>
            <a:off x="4683941" y="2774255"/>
            <a:ext cx="2884916" cy="18196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typdef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ko-KR" altLang="en-US" sz="1000" dirty="0"/>
              <a:t>회원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ko-KR" altLang="en-US" sz="1000" dirty="0" err="1"/>
              <a:t>회원번호</a:t>
            </a:r>
            <a:r>
              <a:rPr lang="en-US" altLang="ko-KR" sz="1000" dirty="0"/>
              <a:t>(primary key);</a:t>
            </a:r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회원 </a:t>
            </a:r>
            <a:r>
              <a:rPr lang="en-US" altLang="ko-KR" sz="1000" dirty="0"/>
              <a:t>id;</a:t>
            </a:r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회원 </a:t>
            </a:r>
            <a:r>
              <a:rPr lang="en-US" altLang="ko-KR" sz="1000" dirty="0"/>
              <a:t>password;</a:t>
            </a:r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회원 이름</a:t>
            </a:r>
            <a:r>
              <a:rPr lang="en-US" altLang="ko-KR" sz="1000" dirty="0"/>
              <a:t>;</a:t>
            </a:r>
          </a:p>
          <a:p>
            <a:r>
              <a:rPr lang="ko-KR" altLang="en-US" sz="1000" dirty="0"/>
              <a:t>    휴대폰번호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이메일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생년월일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admin</a:t>
            </a:r>
            <a:r>
              <a:rPr lang="ko-KR" altLang="en-US" sz="1000" dirty="0"/>
              <a:t>여부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 </a:t>
            </a:r>
            <a:r>
              <a:rPr lang="ko-KR" altLang="en-US" sz="1000" dirty="0"/>
              <a:t>회원</a:t>
            </a:r>
            <a:r>
              <a:rPr lang="en-US" altLang="ko-KR" sz="1000" dirty="0"/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0CA0FF-31D5-4F69-9756-5FB4FAC546E5}"/>
              </a:ext>
            </a:extLst>
          </p:cNvPr>
          <p:cNvSpPr/>
          <p:nvPr/>
        </p:nvSpPr>
        <p:spPr>
          <a:xfrm>
            <a:off x="4675044" y="4896234"/>
            <a:ext cx="2820691" cy="341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Member_</a:t>
            </a:r>
            <a:r>
              <a:rPr lang="ko-KR" altLang="en-US" dirty="0"/>
              <a:t>본인</a:t>
            </a:r>
            <a:r>
              <a:rPr lang="en-US" altLang="ko-KR" dirty="0" err="1"/>
              <a:t>id.dbx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6685E37-014D-4F9A-875B-8425D7719BC5}"/>
              </a:ext>
            </a:extLst>
          </p:cNvPr>
          <p:cNvSpPr/>
          <p:nvPr/>
        </p:nvSpPr>
        <p:spPr>
          <a:xfrm>
            <a:off x="5857080" y="4635846"/>
            <a:ext cx="600757" cy="156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BDFD11-EED3-4881-94EB-CD0C973A586B}"/>
              </a:ext>
            </a:extLst>
          </p:cNvPr>
          <p:cNvSpPr/>
          <p:nvPr/>
        </p:nvSpPr>
        <p:spPr>
          <a:xfrm>
            <a:off x="5087565" y="5274912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Random Access File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358708" y="2774255"/>
            <a:ext cx="2635498" cy="1766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typdef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tagBOOK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 </a:t>
            </a:r>
            <a:r>
              <a:rPr lang="ko-KR" altLang="en-US" sz="1000" dirty="0" err="1"/>
              <a:t>도서식별자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</a:t>
            </a:r>
            <a:r>
              <a:rPr lang="ko-KR" altLang="en-US" sz="1000" dirty="0"/>
              <a:t>도서명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</a:t>
            </a:r>
            <a:r>
              <a:rPr lang="ko-KR" altLang="en-US" sz="1000" dirty="0"/>
              <a:t>저자명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출판년월일</a:t>
            </a:r>
            <a:r>
              <a:rPr lang="en-US" altLang="ko-KR" sz="1000" dirty="0"/>
              <a:t>(YYYYMMDD);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추천리뷰</a:t>
            </a:r>
            <a:r>
              <a:rPr lang="en-US" altLang="ko-KR" sz="1000" dirty="0"/>
              <a:t>; (</a:t>
            </a:r>
            <a:r>
              <a:rPr lang="ko-KR" altLang="en-US" sz="1000" dirty="0" err="1"/>
              <a:t>공백있는</a:t>
            </a:r>
            <a:r>
              <a:rPr lang="ko-KR" altLang="en-US" sz="1000" dirty="0"/>
              <a:t> 최소</a:t>
            </a:r>
            <a:r>
              <a:rPr lang="en-US" altLang="ko-KR" sz="1000" dirty="0"/>
              <a:t>100</a:t>
            </a:r>
            <a:r>
              <a:rPr lang="ko-KR" altLang="en-US" sz="1000" dirty="0"/>
              <a:t>자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ko-KR" altLang="en-US" sz="1000" dirty="0"/>
              <a:t>가격</a:t>
            </a:r>
            <a:r>
              <a:rPr lang="en-US" altLang="ko-KR" sz="1000" dirty="0"/>
              <a:t>;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    </a:t>
            </a:r>
            <a:r>
              <a:rPr lang="en-US" altLang="ko-KR" sz="1000" b="1" dirty="0" err="1">
                <a:solidFill>
                  <a:srgbClr val="FF0000"/>
                </a:solidFill>
              </a:rPr>
              <a:t>int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도서정보소유자회원</a:t>
            </a:r>
            <a:r>
              <a:rPr lang="en-US" altLang="ko-KR" sz="1000" b="1" dirty="0">
                <a:solidFill>
                  <a:srgbClr val="FF0000"/>
                </a:solidFill>
              </a:rPr>
              <a:t>id;</a:t>
            </a:r>
          </a:p>
          <a:p>
            <a:r>
              <a:rPr lang="en-US" altLang="ko-KR" sz="1000" dirty="0"/>
              <a:t>} BOOK;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28FD6D-3E53-405B-8C4B-F7835A3AB866}"/>
              </a:ext>
            </a:extLst>
          </p:cNvPr>
          <p:cNvSpPr/>
          <p:nvPr/>
        </p:nvSpPr>
        <p:spPr>
          <a:xfrm>
            <a:off x="1412147" y="4887015"/>
            <a:ext cx="2661108" cy="33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Book2_</a:t>
            </a:r>
            <a:r>
              <a:rPr lang="ko-KR" altLang="en-US" dirty="0"/>
              <a:t>본인</a:t>
            </a:r>
            <a:r>
              <a:rPr lang="en-US" altLang="ko-KR" dirty="0" err="1"/>
              <a:t>id.dbx</a:t>
            </a:r>
            <a:endParaRPr lang="ko-KR" altLang="en-US" dirty="0"/>
          </a:p>
        </p:txBody>
      </p:sp>
      <p:sp>
        <p:nvSpPr>
          <p:cNvPr id="20" name="화살표: 아래쪽 6">
            <a:extLst>
              <a:ext uri="{FF2B5EF4-FFF2-40B4-BE49-F238E27FC236}">
                <a16:creationId xmlns:a16="http://schemas.microsoft.com/office/drawing/2014/main" id="{65EE4FF0-46EC-4576-8C58-C33A57007E62}"/>
              </a:ext>
            </a:extLst>
          </p:cNvPr>
          <p:cNvSpPr/>
          <p:nvPr/>
        </p:nvSpPr>
        <p:spPr>
          <a:xfrm>
            <a:off x="2389485" y="4635845"/>
            <a:ext cx="534390" cy="156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945BA-4755-4713-B93C-940761254BAD}"/>
              </a:ext>
            </a:extLst>
          </p:cNvPr>
          <p:cNvSpPr txBox="1"/>
          <p:nvPr/>
        </p:nvSpPr>
        <p:spPr>
          <a:xfrm>
            <a:off x="670687" y="5634217"/>
            <a:ext cx="7143277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ko-KR" sz="1200" dirty="0">
                <a:latin typeface="HY강B" pitchFamily="18" charset="-127"/>
                <a:ea typeface="HY강B" pitchFamily="18" charset="-127"/>
              </a:rPr>
              <a:t>Programming Restriction</a:t>
            </a:r>
            <a:r>
              <a:rPr lang="ko-KR" altLang="en-US" sz="1200" dirty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200" dirty="0">
              <a:latin typeface="HY강B" pitchFamily="18" charset="-127"/>
              <a:ea typeface="HY강B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S0.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최소화된 전역 변수를 사용할 것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S1. 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구현 제한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: main()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은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10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라인 이하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. 2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개 이상의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c 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소스 코드 파일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분리된 헤더 파일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필수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1200" kern="0" dirty="0">
              <a:solidFill>
                <a:srgbClr val="FF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S2.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한 함수의 최대 길이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50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라인 이하 </a:t>
            </a:r>
            <a:endParaRPr lang="ko-KR" altLang="en-US" sz="12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9BF8CB-B2CD-4F90-8E5A-29A9DCFFBB8E}"/>
              </a:ext>
            </a:extLst>
          </p:cNvPr>
          <p:cNvSpPr/>
          <p:nvPr/>
        </p:nvSpPr>
        <p:spPr>
          <a:xfrm>
            <a:off x="1742246" y="5274912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Random Access File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20905"/>
            <a:ext cx="182934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기말고사 대비 프로젝트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2403" y="-15723"/>
            <a:ext cx="347402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/>
              <a:t>socket</a:t>
            </a:r>
            <a:r>
              <a:rPr lang="ko-KR" altLang="en-US" sz="800" dirty="0"/>
              <a:t>기반 다중 사용자 기능 구현 없이</a:t>
            </a:r>
            <a:r>
              <a:rPr lang="en-US" altLang="ko-KR" sz="800" dirty="0"/>
              <a:t>, </a:t>
            </a:r>
            <a:r>
              <a:rPr lang="ko-KR" altLang="en-US" sz="800" dirty="0"/>
              <a:t>단일 사용자용 프로그램 제출 가능</a:t>
            </a:r>
            <a:br>
              <a:rPr lang="en-US" altLang="ko-KR" sz="800" dirty="0"/>
            </a:br>
            <a:r>
              <a:rPr lang="en-US" altLang="ko-KR" sz="800" dirty="0"/>
              <a:t>(</a:t>
            </a:r>
            <a:r>
              <a:rPr lang="ko-KR" altLang="en-US" sz="800" dirty="0"/>
              <a:t>단</a:t>
            </a:r>
            <a:r>
              <a:rPr lang="en-US" altLang="ko-KR" sz="800" dirty="0"/>
              <a:t>, </a:t>
            </a:r>
            <a:r>
              <a:rPr lang="ko-KR" altLang="en-US" sz="800" dirty="0"/>
              <a:t>최고점수에서 </a:t>
            </a:r>
            <a:r>
              <a:rPr lang="en-US" altLang="ko-KR" sz="800" dirty="0"/>
              <a:t>20%</a:t>
            </a:r>
            <a:r>
              <a:rPr lang="ko-KR" altLang="en-US" sz="800" dirty="0"/>
              <a:t> 이상의  차이를 둘 예정임</a:t>
            </a:r>
            <a:r>
              <a:rPr lang="en-US" altLang="ko-KR" sz="800" dirty="0"/>
              <a:t>: 100</a:t>
            </a:r>
            <a:r>
              <a:rPr lang="ko-KR" altLang="en-US" sz="800" dirty="0"/>
              <a:t>점</a:t>
            </a:r>
            <a:r>
              <a:rPr lang="en-US" altLang="ko-KR" sz="800" dirty="0"/>
              <a:t>, 80</a:t>
            </a:r>
            <a:r>
              <a:rPr lang="ko-KR" altLang="en-US" sz="800" dirty="0"/>
              <a:t>점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676457" y="2125576"/>
            <a:ext cx="2935419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eclass</a:t>
            </a:r>
            <a:r>
              <a:rPr lang="ko-KR" altLang="en-US" sz="1000" b="1" dirty="0">
                <a:solidFill>
                  <a:srgbClr val="FF0000"/>
                </a:solidFill>
              </a:rPr>
              <a:t>에 리포트로 제출할 것 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  1) </a:t>
            </a:r>
            <a:r>
              <a:rPr lang="ko-KR" altLang="en-US" sz="1000" b="1" dirty="0">
                <a:solidFill>
                  <a:srgbClr val="FF0000"/>
                </a:solidFill>
              </a:rPr>
              <a:t>이 </a:t>
            </a:r>
            <a:r>
              <a:rPr lang="en-US" altLang="ko-KR" sz="1000" b="1" dirty="0" err="1">
                <a:solidFill>
                  <a:srgbClr val="FF0000"/>
                </a:solidFill>
              </a:rPr>
              <a:t>ppt</a:t>
            </a:r>
            <a:r>
              <a:rPr lang="ko-KR" altLang="en-US" sz="1000" b="1" dirty="0">
                <a:solidFill>
                  <a:srgbClr val="FF0000"/>
                </a:solidFill>
              </a:rPr>
              <a:t>의 마지막에 화면 </a:t>
            </a:r>
            <a:r>
              <a:rPr lang="ko-KR" altLang="en-US" sz="1000" b="1" dirty="0" err="1">
                <a:solidFill>
                  <a:srgbClr val="FF0000"/>
                </a:solidFill>
              </a:rPr>
              <a:t>캡쳐한</a:t>
            </a:r>
            <a:r>
              <a:rPr lang="ko-KR" altLang="en-US" sz="1000" b="1" dirty="0">
                <a:solidFill>
                  <a:srgbClr val="FF0000"/>
                </a:solidFill>
              </a:rPr>
              <a:t> 것 넣어서 제출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  2) </a:t>
            </a:r>
            <a:r>
              <a:rPr lang="ko-KR" altLang="en-US" sz="1000" b="1" dirty="0">
                <a:solidFill>
                  <a:srgbClr val="FF0000"/>
                </a:solidFill>
              </a:rPr>
              <a:t>소스코드 및 데이터 파일</a:t>
            </a:r>
            <a:r>
              <a:rPr lang="en-US" altLang="ko-KR" sz="1000" b="1" dirty="0">
                <a:solidFill>
                  <a:srgbClr val="FF0000"/>
                </a:solidFill>
              </a:rPr>
              <a:t>(zip)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95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05"/>
            <a:ext cx="23871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주요화면</a:t>
            </a:r>
            <a:r>
              <a:rPr lang="ko-KR" altLang="en-US" sz="1200" b="1" dirty="0">
                <a:solidFill>
                  <a:srgbClr val="FF0000"/>
                </a:solidFill>
              </a:rPr>
              <a:t> 캡쳐 여기에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추가 가능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820" y="4300545"/>
            <a:ext cx="12490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</a:rPr>
              <a:t> 도서정보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B5B19-D54B-4FB4-AE71-8EEC05C3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7" y="2281819"/>
            <a:ext cx="4657725" cy="1866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30EEBE-F8E8-4AA9-AAC2-415CB525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69" y="1852848"/>
            <a:ext cx="3343275" cy="2638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2D3B59-C790-4D15-9FE9-01576DCFB8E7}"/>
              </a:ext>
            </a:extLst>
          </p:cNvPr>
          <p:cNvSpPr txBox="1"/>
          <p:nvPr/>
        </p:nvSpPr>
        <p:spPr>
          <a:xfrm>
            <a:off x="6021645" y="4588974"/>
            <a:ext cx="14863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도서정복 삭제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1F6ED-E221-42DA-BA9B-7A6937425904}"/>
              </a:ext>
            </a:extLst>
          </p:cNvPr>
          <p:cNvSpPr txBox="1"/>
          <p:nvPr/>
        </p:nvSpPr>
        <p:spPr>
          <a:xfrm>
            <a:off x="4101738" y="5718582"/>
            <a:ext cx="11785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서버 로그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DBFCBB-2F5A-4E2D-BDBC-000BA4B02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990" y="5058915"/>
            <a:ext cx="4010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7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05"/>
            <a:ext cx="23871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주요화면</a:t>
            </a:r>
            <a:r>
              <a:rPr lang="ko-KR" altLang="en-US" sz="1200" b="1" dirty="0">
                <a:solidFill>
                  <a:srgbClr val="FF0000"/>
                </a:solidFill>
              </a:rPr>
              <a:t> 캡쳐 여기에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추가 가능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6215" y="4908794"/>
            <a:ext cx="12490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</a:rPr>
              <a:t> 도서이름 검색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1F6ED-E221-42DA-BA9B-7A6937425904}"/>
              </a:ext>
            </a:extLst>
          </p:cNvPr>
          <p:cNvSpPr txBox="1"/>
          <p:nvPr/>
        </p:nvSpPr>
        <p:spPr>
          <a:xfrm>
            <a:off x="3982736" y="6454956"/>
            <a:ext cx="11785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서버 로그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C1B450-BDCC-4960-91D1-A86B9DFF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21" y="2163536"/>
            <a:ext cx="2947049" cy="25309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4B00D1-09DB-41CB-AB9A-34F00723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1" y="5889919"/>
            <a:ext cx="40957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352FE5-D675-4FA7-808B-E0E678AA5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651" y="5727994"/>
            <a:ext cx="4124325" cy="533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B667B9-5BBB-4824-B53D-8201B0A7A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354" y="2366982"/>
            <a:ext cx="3400425" cy="3028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24323F-C672-43DB-B718-65CD51596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767" y="-42574"/>
            <a:ext cx="2266950" cy="2105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8ED545-80FF-40CE-9C98-5DD1247B4C47}"/>
              </a:ext>
            </a:extLst>
          </p:cNvPr>
          <p:cNvSpPr txBox="1"/>
          <p:nvPr/>
        </p:nvSpPr>
        <p:spPr>
          <a:xfrm>
            <a:off x="5795349" y="2132556"/>
            <a:ext cx="49244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A80BD-F6CA-411F-A149-DCAD571A5DB6}"/>
              </a:ext>
            </a:extLst>
          </p:cNvPr>
          <p:cNvSpPr txBox="1"/>
          <p:nvPr/>
        </p:nvSpPr>
        <p:spPr>
          <a:xfrm>
            <a:off x="6400344" y="5380890"/>
            <a:ext cx="98937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저자명 검색</a:t>
            </a:r>
          </a:p>
        </p:txBody>
      </p:sp>
    </p:spTree>
    <p:extLst>
      <p:ext uri="{BB962C8B-B14F-4D97-AF65-F5344CB8AC3E}">
        <p14:creationId xmlns:p14="http://schemas.microsoft.com/office/powerpoint/2010/main" val="71333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05"/>
            <a:ext cx="23871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주요화면</a:t>
            </a:r>
            <a:r>
              <a:rPr lang="ko-KR" altLang="en-US" sz="1200" b="1" dirty="0">
                <a:solidFill>
                  <a:srgbClr val="FF0000"/>
                </a:solidFill>
              </a:rPr>
              <a:t> 캡쳐 여기에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추가 가능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61876" y="5226661"/>
            <a:ext cx="124906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</a:rPr>
              <a:t> 회원정보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1F6ED-E221-42DA-BA9B-7A6937425904}"/>
              </a:ext>
            </a:extLst>
          </p:cNvPr>
          <p:cNvSpPr txBox="1"/>
          <p:nvPr/>
        </p:nvSpPr>
        <p:spPr>
          <a:xfrm>
            <a:off x="2069038" y="6343677"/>
            <a:ext cx="11785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서버 로그 출력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36277-4DB1-48F8-9292-2811EDCBE955}"/>
              </a:ext>
            </a:extLst>
          </p:cNvPr>
          <p:cNvSpPr txBox="1"/>
          <p:nvPr/>
        </p:nvSpPr>
        <p:spPr>
          <a:xfrm>
            <a:off x="819978" y="4820855"/>
            <a:ext cx="11785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회원정보 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7FA91-6BB5-4BC8-B9F8-C0999895ED1E}"/>
              </a:ext>
            </a:extLst>
          </p:cNvPr>
          <p:cNvSpPr txBox="1"/>
          <p:nvPr/>
        </p:nvSpPr>
        <p:spPr>
          <a:xfrm>
            <a:off x="5741884" y="2998727"/>
            <a:ext cx="11785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회원정보 삭제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780346-F420-4C38-B3A6-C76BF08C5823}"/>
              </a:ext>
            </a:extLst>
          </p:cNvPr>
          <p:cNvSpPr txBox="1"/>
          <p:nvPr/>
        </p:nvSpPr>
        <p:spPr>
          <a:xfrm>
            <a:off x="5666314" y="6581001"/>
            <a:ext cx="164019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삭제 회원정보 </a:t>
            </a:r>
            <a:r>
              <a:rPr lang="ko-KR" altLang="en-US" sz="1200" b="1" dirty="0" err="1">
                <a:solidFill>
                  <a:schemeClr val="tx1"/>
                </a:solidFill>
              </a:rPr>
              <a:t>미출력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F233B2B-C1D0-466F-8144-F2C1D809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1" y="1324936"/>
            <a:ext cx="2343150" cy="33718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80A5C7-09AF-4F11-AB8A-4D153E7E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33" y="429855"/>
            <a:ext cx="1659868" cy="46167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C22114-43B7-4E70-819A-549E8DBB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472" y="429855"/>
            <a:ext cx="3114675" cy="24193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BF6CF81-5CFF-4E6B-BABB-F0330A279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895" y="2914779"/>
            <a:ext cx="2412506" cy="36006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A7A095-4AE5-4B65-B3FE-380CCC9F8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987" y="5562162"/>
            <a:ext cx="4419414" cy="7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5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05"/>
            <a:ext cx="23871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주요화면</a:t>
            </a:r>
            <a:r>
              <a:rPr lang="ko-KR" altLang="en-US" sz="1200" b="1" dirty="0">
                <a:solidFill>
                  <a:srgbClr val="FF0000"/>
                </a:solidFill>
              </a:rPr>
              <a:t> 캡쳐 여기에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추가 가능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0390" y="2808939"/>
            <a:ext cx="49244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221D5F-42F2-4B91-B10E-0C80BAC3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681" y="738259"/>
            <a:ext cx="2124075" cy="1809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83D384-9641-4BC8-9F1C-4BAE6BE24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4" y="630891"/>
            <a:ext cx="3981450" cy="2047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5DE522-1BC1-44CA-AB3F-3F30D95DC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5686935"/>
            <a:ext cx="4324350" cy="466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6544F5-015A-4F8B-9694-459496A004C4}"/>
              </a:ext>
            </a:extLst>
          </p:cNvPr>
          <p:cNvSpPr txBox="1"/>
          <p:nvPr/>
        </p:nvSpPr>
        <p:spPr>
          <a:xfrm>
            <a:off x="1734128" y="2947439"/>
            <a:ext cx="114326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tx1"/>
                </a:solidFill>
              </a:rPr>
              <a:t>회원정보 갱신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718AF-E1E8-40DA-85A0-CA951995B149}"/>
              </a:ext>
            </a:extLst>
          </p:cNvPr>
          <p:cNvSpPr txBox="1"/>
          <p:nvPr/>
        </p:nvSpPr>
        <p:spPr>
          <a:xfrm>
            <a:off x="6512833" y="6359407"/>
            <a:ext cx="83548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서버 로그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05E836-3D77-4D08-A8C4-7FE8F4851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869" y="3457802"/>
            <a:ext cx="1952625" cy="198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CEF5E4-EC59-49C7-AD46-8A7959A32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34" y="3422260"/>
            <a:ext cx="2231683" cy="1973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DAC35-8634-4187-AD98-A9B2B940EAE9}"/>
              </a:ext>
            </a:extLst>
          </p:cNvPr>
          <p:cNvSpPr txBox="1"/>
          <p:nvPr/>
        </p:nvSpPr>
        <p:spPr>
          <a:xfrm>
            <a:off x="2459647" y="5548435"/>
            <a:ext cx="114326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개인정보 변경</a:t>
            </a:r>
          </a:p>
        </p:txBody>
      </p:sp>
    </p:spTree>
    <p:extLst>
      <p:ext uri="{BB962C8B-B14F-4D97-AF65-F5344CB8AC3E}">
        <p14:creationId xmlns:p14="http://schemas.microsoft.com/office/powerpoint/2010/main" val="225972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8641" y="1365664"/>
            <a:ext cx="2547257" cy="1632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803569" y="3101442"/>
            <a:ext cx="3020396" cy="1632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$</a:t>
            </a:r>
            <a:r>
              <a:rPr lang="en-US" altLang="ko-KR" sz="1000" dirty="0" err="1"/>
              <a:t>mp_server</a:t>
            </a:r>
            <a:r>
              <a:rPr lang="en-US" altLang="ko-KR" sz="1000" dirty="0"/>
              <a:t>  </a:t>
            </a:r>
            <a:r>
              <a:rPr lang="ko-KR" altLang="en-US" sz="1000" dirty="0"/>
              <a:t>포트번호  </a:t>
            </a:r>
            <a:r>
              <a:rPr lang="en-US" altLang="ko-KR" sz="1000" dirty="0"/>
              <a:t>book*.</a:t>
            </a:r>
            <a:r>
              <a:rPr lang="en-US" altLang="ko-KR" sz="1000" dirty="0" err="1"/>
              <a:t>dbx</a:t>
            </a:r>
            <a:r>
              <a:rPr lang="en-US" altLang="ko-KR" sz="1000" dirty="0"/>
              <a:t>  member*.</a:t>
            </a:r>
            <a:r>
              <a:rPr lang="en-US" altLang="ko-KR" sz="1000" dirty="0" err="1"/>
              <a:t>dbx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* </a:t>
            </a:r>
            <a:r>
              <a:rPr lang="ko-KR" altLang="en-US" sz="1000" dirty="0" err="1"/>
              <a:t>소켓기반</a:t>
            </a:r>
            <a:r>
              <a:rPr lang="ko-KR" altLang="en-US" sz="1000" dirty="0"/>
              <a:t> </a:t>
            </a:r>
            <a:r>
              <a:rPr lang="en-US" altLang="ko-KR" sz="1000" dirty="0"/>
              <a:t>Multi-user Book Management </a:t>
            </a:r>
            <a:r>
              <a:rPr lang="ko-KR" altLang="en-US" sz="1000" dirty="0"/>
              <a:t>서버가 시작되었습니다</a:t>
            </a:r>
            <a:r>
              <a:rPr lang="en-US" altLang="ko-KR" sz="1000" dirty="0"/>
              <a:t>*</a:t>
            </a:r>
          </a:p>
          <a:p>
            <a:endParaRPr lang="en-US" altLang="ko-KR" sz="1000" dirty="0"/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시간</a:t>
            </a:r>
            <a:r>
              <a:rPr lang="en-US" altLang="ko-KR" sz="1000" dirty="0"/>
              <a:t>] </a:t>
            </a:r>
            <a:r>
              <a:rPr lang="en-US" altLang="ko-KR" sz="1000" dirty="0" err="1"/>
              <a:t>gildong</a:t>
            </a:r>
            <a:r>
              <a:rPr lang="en-US" altLang="ko-KR" sz="1000" dirty="0"/>
              <a:t> </a:t>
            </a:r>
            <a:r>
              <a:rPr lang="ko-KR" altLang="en-US" sz="1000" dirty="0"/>
              <a:t>일반회원님의 로그인 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시간</a:t>
            </a:r>
            <a:r>
              <a:rPr lang="en-US" altLang="ko-KR" sz="1000" dirty="0"/>
              <a:t>] kwnam admin  </a:t>
            </a:r>
            <a:r>
              <a:rPr lang="ko-KR" altLang="en-US" sz="1000" dirty="0"/>
              <a:t>회원님이 로그인 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시간</a:t>
            </a:r>
            <a:r>
              <a:rPr lang="en-US" altLang="ko-KR" sz="1000" dirty="0"/>
              <a:t>] </a:t>
            </a:r>
            <a:r>
              <a:rPr lang="en-US" altLang="ko-KR" sz="1000" dirty="0" err="1"/>
              <a:t>gildong</a:t>
            </a:r>
            <a:r>
              <a:rPr lang="en-US" altLang="ko-KR" sz="1000" dirty="0"/>
              <a:t> </a:t>
            </a:r>
            <a:r>
              <a:rPr lang="ko-KR" altLang="en-US" sz="1000" dirty="0"/>
              <a:t>일반 회원님이 도서를 검색 했습니다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49380" y="1103210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클라이언트 </a:t>
            </a:r>
            <a:r>
              <a:rPr lang="en-US" altLang="ko-KR" sz="1400" dirty="0"/>
              <a:t>1(</a:t>
            </a:r>
            <a:r>
              <a:rPr lang="ko-KR" altLang="en-US" sz="1400" dirty="0"/>
              <a:t>일반회원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362024" y="34861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55417" y="27936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서버</a:t>
            </a:r>
          </a:p>
        </p:txBody>
      </p:sp>
      <p:sp>
        <p:nvSpPr>
          <p:cNvPr id="10" name="원통 9"/>
          <p:cNvSpPr/>
          <p:nvPr/>
        </p:nvSpPr>
        <p:spPr>
          <a:xfrm>
            <a:off x="8062502" y="3042939"/>
            <a:ext cx="866899" cy="7184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062502" y="3309489"/>
            <a:ext cx="861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book*.</a:t>
            </a:r>
            <a:r>
              <a:rPr lang="en-US" altLang="ko-KR" sz="1200" b="1" dirty="0" err="1"/>
              <a:t>dbx</a:t>
            </a:r>
            <a:endParaRPr lang="ko-KR" altLang="en-US" sz="1200" b="1" dirty="0"/>
          </a:p>
        </p:txBody>
      </p:sp>
      <p:sp>
        <p:nvSpPr>
          <p:cNvPr id="12" name="원통 11"/>
          <p:cNvSpPr/>
          <p:nvPr/>
        </p:nvSpPr>
        <p:spPr>
          <a:xfrm>
            <a:off x="8065502" y="3945370"/>
            <a:ext cx="866899" cy="7184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392" y="4202163"/>
            <a:ext cx="1079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member*.</a:t>
            </a:r>
            <a:r>
              <a:rPr lang="en-US" altLang="ko-KR" sz="1200" b="1" dirty="0" err="1"/>
              <a:t>dbx</a:t>
            </a:r>
            <a:endParaRPr lang="ko-KR" altLang="en-US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08641" y="1421757"/>
            <a:ext cx="184698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$</a:t>
            </a:r>
            <a:r>
              <a:rPr lang="en-US" altLang="ko-KR" sz="1000" dirty="0" err="1"/>
              <a:t>mp_client</a:t>
            </a:r>
            <a:r>
              <a:rPr lang="en-US" altLang="ko-KR" sz="1000" dirty="0"/>
              <a:t>  </a:t>
            </a:r>
            <a:r>
              <a:rPr lang="ko-KR" altLang="en-US" sz="1000" dirty="0"/>
              <a:t>서버</a:t>
            </a:r>
            <a:r>
              <a:rPr lang="en-US" altLang="ko-KR" sz="1000" dirty="0"/>
              <a:t>_IP   </a:t>
            </a:r>
            <a:r>
              <a:rPr lang="ko-KR" altLang="en-US" sz="1000" dirty="0"/>
              <a:t>포트번호</a:t>
            </a:r>
            <a:endParaRPr lang="en-US" altLang="ko-KR" sz="1000" dirty="0"/>
          </a:p>
          <a:p>
            <a:pPr marL="228600" indent="-228600"/>
            <a:r>
              <a:rPr lang="en-US" altLang="ko-KR" sz="900" u="sng" dirty="0">
                <a:latin typeface="+mn-ea"/>
              </a:rPr>
              <a:t>Book Management Service</a:t>
            </a:r>
          </a:p>
          <a:p>
            <a:pPr marL="228600" indent="-228600">
              <a:buAutoNum type="arabicPeriod"/>
            </a:pPr>
            <a:r>
              <a:rPr lang="en-US" altLang="ko-KR" sz="900" dirty="0">
                <a:latin typeface="+mn-ea"/>
              </a:rPr>
              <a:t>Login 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latin typeface="+mn-ea"/>
              </a:rPr>
              <a:t>신규회원 가입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0.  Quit</a:t>
            </a:r>
          </a:p>
          <a:p>
            <a:r>
              <a:rPr lang="en-US" altLang="ko-KR" sz="900" dirty="0">
                <a:latin typeface="+mn-ea"/>
              </a:rPr>
              <a:t>Choose </a:t>
            </a:r>
            <a:r>
              <a:rPr lang="en-US" altLang="ko-KR" sz="900" dirty="0" err="1">
                <a:latin typeface="+mn-ea"/>
              </a:rPr>
              <a:t>num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&gt;__1___</a:t>
            </a:r>
          </a:p>
          <a:p>
            <a:r>
              <a:rPr lang="en-US" altLang="ko-KR" sz="900" dirty="0">
                <a:latin typeface="+mn-ea"/>
              </a:rPr>
              <a:t>id</a:t>
            </a:r>
            <a:r>
              <a:rPr lang="ko-KR" altLang="en-US" sz="900" dirty="0">
                <a:latin typeface="+mn-ea"/>
              </a:rPr>
              <a:t>와 </a:t>
            </a:r>
            <a:r>
              <a:rPr lang="en-US" altLang="ko-KR" sz="900" dirty="0">
                <a:latin typeface="+mn-ea"/>
              </a:rPr>
              <a:t>password</a:t>
            </a:r>
            <a:r>
              <a:rPr lang="ko-KR" altLang="en-US" sz="900" dirty="0">
                <a:latin typeface="+mn-ea"/>
              </a:rPr>
              <a:t>를 입력하세요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/>
              <a:t>id :  </a:t>
            </a:r>
            <a:r>
              <a:rPr lang="en-US" altLang="ko-KR" sz="900" dirty="0" err="1"/>
              <a:t>gildong</a:t>
            </a:r>
            <a:endParaRPr lang="en-US" altLang="ko-KR" sz="900" dirty="0"/>
          </a:p>
          <a:p>
            <a:r>
              <a:rPr lang="en-US" altLang="ko-KR" sz="900" dirty="0"/>
              <a:t>pass : 1111</a:t>
            </a:r>
          </a:p>
          <a:p>
            <a:r>
              <a:rPr lang="ko-KR" altLang="en-US" sz="900" dirty="0" err="1"/>
              <a:t>로그인에</a:t>
            </a:r>
            <a:r>
              <a:rPr lang="ko-KR" altLang="en-US" sz="900" dirty="0"/>
              <a:t> 성공했습니다</a:t>
            </a:r>
            <a:r>
              <a:rPr lang="en-US" altLang="ko-KR" sz="900" dirty="0"/>
              <a:t>.</a:t>
            </a:r>
          </a:p>
          <a:p>
            <a:pPr marL="228600" indent="-228600"/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&lt;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일반 회원 </a:t>
            </a:r>
            <a:r>
              <a:rPr lang="ko-KR" altLang="en-US" sz="900" dirty="0" err="1">
                <a:latin typeface="돋움" pitchFamily="50" charset="-127"/>
                <a:ea typeface="돋움" pitchFamily="50" charset="-127"/>
              </a:rPr>
              <a:t>도서관리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4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번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UI&gt;</a:t>
            </a:r>
            <a:endParaRPr lang="en-US" altLang="ko-KR" sz="900" dirty="0"/>
          </a:p>
        </p:txBody>
      </p:sp>
      <p:sp>
        <p:nvSpPr>
          <p:cNvPr id="15" name="직사각형 14"/>
          <p:cNvSpPr/>
          <p:nvPr/>
        </p:nvSpPr>
        <p:spPr>
          <a:xfrm>
            <a:off x="308641" y="4926282"/>
            <a:ext cx="2547257" cy="1632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9380" y="4663828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클라이언트 </a:t>
            </a:r>
            <a:r>
              <a:rPr lang="en-US" altLang="ko-KR" sz="1400" dirty="0"/>
              <a:t>n (admin </a:t>
            </a:r>
            <a:r>
              <a:rPr lang="ko-KR" altLang="en-US" sz="1400" dirty="0"/>
              <a:t>회원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08641" y="4982375"/>
            <a:ext cx="184698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$</a:t>
            </a:r>
            <a:r>
              <a:rPr lang="en-US" altLang="ko-KR" sz="1000" dirty="0" err="1"/>
              <a:t>mp_client</a:t>
            </a:r>
            <a:r>
              <a:rPr lang="en-US" altLang="ko-KR" sz="1000" dirty="0"/>
              <a:t>  </a:t>
            </a:r>
            <a:r>
              <a:rPr lang="ko-KR" altLang="en-US" sz="1000" dirty="0"/>
              <a:t>서버</a:t>
            </a:r>
            <a:r>
              <a:rPr lang="en-US" altLang="ko-KR" sz="1000" dirty="0"/>
              <a:t>_IP   </a:t>
            </a:r>
            <a:r>
              <a:rPr lang="ko-KR" altLang="en-US" sz="1000" dirty="0"/>
              <a:t>포트번호</a:t>
            </a:r>
            <a:endParaRPr lang="en-US" altLang="ko-KR" sz="1000" dirty="0"/>
          </a:p>
          <a:p>
            <a:pPr marL="228600" indent="-228600"/>
            <a:r>
              <a:rPr lang="en-US" altLang="ko-KR" sz="900" u="sng" dirty="0">
                <a:latin typeface="+mn-ea"/>
              </a:rPr>
              <a:t>Book Management Service</a:t>
            </a:r>
          </a:p>
          <a:p>
            <a:pPr marL="228600" indent="-228600">
              <a:buAutoNum type="arabicPeriod"/>
            </a:pPr>
            <a:r>
              <a:rPr lang="en-US" altLang="ko-KR" sz="900" dirty="0">
                <a:latin typeface="+mn-ea"/>
              </a:rPr>
              <a:t>Login 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latin typeface="+mn-ea"/>
              </a:rPr>
              <a:t>신규회원 가입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0.  Quit</a:t>
            </a:r>
          </a:p>
          <a:p>
            <a:r>
              <a:rPr lang="en-US" altLang="ko-KR" sz="900" dirty="0">
                <a:latin typeface="+mn-ea"/>
              </a:rPr>
              <a:t>Choose </a:t>
            </a:r>
            <a:r>
              <a:rPr lang="en-US" altLang="ko-KR" sz="900" dirty="0" err="1">
                <a:latin typeface="+mn-ea"/>
              </a:rPr>
              <a:t>num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&gt;__1___</a:t>
            </a:r>
          </a:p>
          <a:p>
            <a:r>
              <a:rPr lang="en-US" altLang="ko-KR" sz="900" dirty="0">
                <a:latin typeface="+mn-ea"/>
              </a:rPr>
              <a:t>id</a:t>
            </a:r>
            <a:r>
              <a:rPr lang="ko-KR" altLang="en-US" sz="900" dirty="0">
                <a:latin typeface="+mn-ea"/>
              </a:rPr>
              <a:t>와 </a:t>
            </a:r>
            <a:r>
              <a:rPr lang="en-US" altLang="ko-KR" sz="900" dirty="0">
                <a:latin typeface="+mn-ea"/>
              </a:rPr>
              <a:t>password</a:t>
            </a:r>
            <a:r>
              <a:rPr lang="ko-KR" altLang="en-US" sz="900" dirty="0">
                <a:latin typeface="+mn-ea"/>
              </a:rPr>
              <a:t>를 입력하세요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/>
              <a:t>id :  kwnam</a:t>
            </a:r>
          </a:p>
          <a:p>
            <a:r>
              <a:rPr lang="en-US" altLang="ko-KR" sz="900" dirty="0"/>
              <a:t>pass : 11~!</a:t>
            </a:r>
          </a:p>
          <a:p>
            <a:r>
              <a:rPr lang="ko-KR" altLang="en-US" sz="900" dirty="0" err="1"/>
              <a:t>로그인에</a:t>
            </a:r>
            <a:r>
              <a:rPr lang="ko-KR" altLang="en-US" sz="900" dirty="0"/>
              <a:t> 성공했습니다</a:t>
            </a:r>
            <a:r>
              <a:rPr lang="en-US" altLang="ko-KR" sz="900" dirty="0"/>
              <a:t>.</a:t>
            </a:r>
          </a:p>
          <a:p>
            <a:pPr marL="228600" indent="-228600"/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&lt; Admin 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회원 </a:t>
            </a:r>
            <a:r>
              <a:rPr lang="ko-KR" altLang="en-US" sz="900" dirty="0" err="1">
                <a:latin typeface="돋움" pitchFamily="50" charset="-127"/>
                <a:ea typeface="돋움" pitchFamily="50" charset="-127"/>
              </a:rPr>
              <a:t>도서관리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5</a:t>
            </a:r>
            <a:r>
              <a:rPr lang="ko-KR" altLang="en-US" sz="900" dirty="0">
                <a:latin typeface="돋움" pitchFamily="50" charset="-127"/>
                <a:ea typeface="돋움" pitchFamily="50" charset="-127"/>
              </a:rPr>
              <a:t>번 </a:t>
            </a:r>
            <a:r>
              <a:rPr lang="en-US" altLang="ko-KR" sz="900" dirty="0">
                <a:latin typeface="돋움" pitchFamily="50" charset="-127"/>
                <a:ea typeface="돋움" pitchFamily="50" charset="-127"/>
              </a:rPr>
              <a:t>UI&gt;</a:t>
            </a:r>
            <a:endParaRPr lang="en-US" altLang="ko-KR" sz="900" dirty="0"/>
          </a:p>
        </p:txBody>
      </p:sp>
      <p:cxnSp>
        <p:nvCxnSpPr>
          <p:cNvPr id="19" name="직선 연결선 18"/>
          <p:cNvCxnSpPr>
            <a:endCxn id="10" idx="2"/>
          </p:cNvCxnSpPr>
          <p:nvPr/>
        </p:nvCxnSpPr>
        <p:spPr>
          <a:xfrm flipV="1">
            <a:off x="7823965" y="3402168"/>
            <a:ext cx="238537" cy="83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3" idx="1"/>
          </p:cNvCxnSpPr>
          <p:nvPr/>
        </p:nvCxnSpPr>
        <p:spPr>
          <a:xfrm>
            <a:off x="7823965" y="4202163"/>
            <a:ext cx="177427" cy="1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" idx="3"/>
            <a:endCxn id="3" idx="1"/>
          </p:cNvCxnSpPr>
          <p:nvPr/>
        </p:nvCxnSpPr>
        <p:spPr>
          <a:xfrm>
            <a:off x="2855898" y="2182093"/>
            <a:ext cx="1947671" cy="173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3"/>
            <a:endCxn id="3" idx="1"/>
          </p:cNvCxnSpPr>
          <p:nvPr/>
        </p:nvCxnSpPr>
        <p:spPr>
          <a:xfrm flipV="1">
            <a:off x="2855898" y="3917871"/>
            <a:ext cx="1947671" cy="18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2660" y="135233"/>
            <a:ext cx="828476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Socket-based Multi-User Book Management System</a:t>
            </a:r>
            <a:br>
              <a:rPr lang="en-US" altLang="ko-KR" sz="2500" dirty="0"/>
            </a:br>
            <a:r>
              <a:rPr lang="ko-KR" altLang="en-US" sz="2000" dirty="0"/>
              <a:t>다중 사용자 동작 화면 예시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0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674" y="117517"/>
            <a:ext cx="7886700" cy="791203"/>
          </a:xfrm>
        </p:spPr>
        <p:txBody>
          <a:bodyPr>
            <a:normAutofit/>
          </a:bodyPr>
          <a:lstStyle/>
          <a:p>
            <a:r>
              <a:rPr lang="ko-KR" altLang="en-US" sz="3000" b="1" dirty="0"/>
              <a:t>클라이언트 </a:t>
            </a:r>
            <a:r>
              <a:rPr lang="en-US" altLang="ko-KR" sz="3000" b="1" dirty="0"/>
              <a:t>UI Requirements</a:t>
            </a:r>
            <a:endParaRPr lang="ko-KR" altLang="en-US" sz="3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5072" y="951904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Main Menu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158437" y="951904"/>
            <a:ext cx="3534161" cy="145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altLang="ko-KR" sz="1100" dirty="0">
              <a:latin typeface="+mn-ea"/>
            </a:endParaRPr>
          </a:p>
          <a:p>
            <a:pPr marL="228600" indent="-228600"/>
            <a:r>
              <a:rPr lang="en-US" altLang="ko-KR" sz="1100" u="sng" dirty="0">
                <a:latin typeface="+mn-ea"/>
              </a:rPr>
              <a:t>Book Management Service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+mn-ea"/>
              </a:rPr>
              <a:t>Login 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+mn-ea"/>
              </a:rPr>
              <a:t>신규회원 가입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0.  Quit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+mn-ea"/>
            </a:endParaRPr>
          </a:p>
          <a:p>
            <a:pPr marL="228600" indent="-228600"/>
            <a:r>
              <a:rPr lang="en-US" altLang="ko-KR" sz="1100" dirty="0">
                <a:latin typeface="+mn-ea"/>
              </a:rPr>
              <a:t>Choose 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&gt;_____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+mn-ea"/>
            </a:endParaRPr>
          </a:p>
          <a:p>
            <a:pPr marL="228600" indent="-228600">
              <a:buAutoNum type="arabicPeriod"/>
            </a:pPr>
            <a:endParaRPr lang="ko-KR" altLang="en-US" sz="11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4819" y="3826025"/>
            <a:ext cx="3781863" cy="269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/>
            <a:r>
              <a:rPr lang="en-US" altLang="ko-KR" sz="1100" u="sng" dirty="0">
                <a:latin typeface="돋움" pitchFamily="50" charset="-127"/>
                <a:ea typeface="돋움" pitchFamily="50" charset="-127"/>
              </a:rPr>
              <a:t>Book Management</a:t>
            </a:r>
          </a:p>
          <a:p>
            <a:pPr marL="228600" indent="-228600"/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일반 회원 </a:t>
            </a: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도서관리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List up All Book(Sort by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도서명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) 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List up All Book(Sort by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가격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Add a New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Book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Update a Book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Remove a Book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도서명으로 책 검색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(minimum 2char)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저자명으로 책 검색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8. 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개인정보 변경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0. Quit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/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Choose num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&gt;_____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buAutoNum type="arabicPeriod"/>
            </a:pP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072" y="3720914"/>
            <a:ext cx="392998" cy="24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130181" y="3720914"/>
            <a:ext cx="3781863" cy="2930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/>
            <a:r>
              <a:rPr lang="en-US" altLang="ko-KR" sz="1100" u="sng" dirty="0">
                <a:latin typeface="돋움" pitchFamily="50" charset="-127"/>
                <a:ea typeface="돋움" pitchFamily="50" charset="-127"/>
              </a:rPr>
              <a:t>Book Management</a:t>
            </a:r>
          </a:p>
          <a:p>
            <a:pPr marL="228600" indent="-228600"/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&lt;Admin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회원 </a:t>
            </a: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도서관리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List up All Book(Sort by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도서명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) 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List up All Book(Sort by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도서정보입력자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id)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Add New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Book 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Update Book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Remove a Book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도서명으로 책 검색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(minimum 2char)</a:t>
            </a:r>
          </a:p>
          <a:p>
            <a:pPr marL="228600" indent="-228600">
              <a:buAutoNum type="arabicPeriod"/>
            </a:pP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회원리스트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보기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신규 회원정보 삽입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회원정보 삭제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회원정보 갱신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11.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개인정보 변경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0.  Quit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/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Choose </a:t>
            </a:r>
            <a:r>
              <a:rPr lang="en-US" altLang="ko-KR" sz="1100" dirty="0" err="1">
                <a:latin typeface="돋움" pitchFamily="50" charset="-127"/>
                <a:ea typeface="돋움" pitchFamily="50" charset="-127"/>
              </a:rPr>
              <a:t>num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&gt;____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buAutoNum type="arabicPeriod"/>
            </a:pP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50434" y="3615803"/>
            <a:ext cx="392998" cy="24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27" idx="2"/>
          </p:cNvCxnSpPr>
          <p:nvPr/>
        </p:nvCxnSpPr>
        <p:spPr>
          <a:xfrm flipH="1">
            <a:off x="2253803" y="2409062"/>
            <a:ext cx="1671715" cy="144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7" idx="2"/>
          </p:cNvCxnSpPr>
          <p:nvPr/>
        </p:nvCxnSpPr>
        <p:spPr>
          <a:xfrm>
            <a:off x="3925518" y="2409062"/>
            <a:ext cx="2702136" cy="131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22574" y="298360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일반회원 </a:t>
            </a:r>
            <a:endParaRPr lang="en-US" altLang="ko-KR" sz="1200" dirty="0"/>
          </a:p>
          <a:p>
            <a:pPr algn="ctr"/>
            <a:r>
              <a:rPr lang="en-US" altLang="ko-KR" sz="1200" dirty="0"/>
              <a:t>login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224360" y="2834155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Admin</a:t>
            </a:r>
            <a:r>
              <a:rPr lang="ko-KR" altLang="en-US" sz="1200" dirty="0"/>
              <a:t>회원 </a:t>
            </a:r>
            <a:endParaRPr lang="en-US" altLang="ko-KR" sz="1200" dirty="0"/>
          </a:p>
          <a:p>
            <a:pPr algn="ctr"/>
            <a:r>
              <a:rPr lang="en-US" altLang="ko-KR" sz="1200" dirty="0"/>
              <a:t>login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473003" y="1657082"/>
            <a:ext cx="2970727" cy="27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43730" y="1680483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신규회원가입은</a:t>
            </a:r>
            <a:endParaRPr lang="en-US" altLang="ko-KR" sz="1200" dirty="0"/>
          </a:p>
          <a:p>
            <a:r>
              <a:rPr lang="ko-KR" altLang="en-US" sz="1200" dirty="0"/>
              <a:t>다음 페이지 </a:t>
            </a:r>
            <a:r>
              <a:rPr lang="en-US" altLang="ko-KR" sz="1200" dirty="0"/>
              <a:t>3</a:t>
            </a:r>
            <a:r>
              <a:rPr lang="ko-KR" altLang="en-US" sz="1200" dirty="0"/>
              <a:t>번 화면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829576" y="880455"/>
            <a:ext cx="392998" cy="24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089660" y="1311537"/>
            <a:ext cx="3071175" cy="1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21053" y="1096351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로그인은</a:t>
            </a:r>
            <a:endParaRPr lang="en-US" altLang="ko-KR" sz="1200" dirty="0"/>
          </a:p>
          <a:p>
            <a:r>
              <a:rPr lang="ko-KR" altLang="en-US" sz="1200" dirty="0"/>
              <a:t>다음 페이지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9226" y="6383042"/>
            <a:ext cx="30364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본인이 입력한 도서 정보만 </a:t>
            </a:r>
            <a:r>
              <a:rPr lang="ko-KR" altLang="en-US" sz="1200">
                <a:solidFill>
                  <a:srgbClr val="FF0000"/>
                </a:solidFill>
              </a:rPr>
              <a:t>검색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수정 가능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0898" y="6383042"/>
            <a:ext cx="29065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모든 도서 정보 검색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수정 가능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모든 회원정보 수정 검색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삭제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수정 가능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7270" y="4646737"/>
            <a:ext cx="10118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자동 입력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3520" y="4431098"/>
            <a:ext cx="10326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수동 입력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11134" y="4666850"/>
            <a:ext cx="18261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</a:t>
            </a:r>
            <a:r>
              <a:rPr lang="ko-KR" altLang="en-US" sz="700" dirty="0" err="1">
                <a:solidFill>
                  <a:srgbClr val="FF0000"/>
                </a:solidFill>
              </a:rPr>
              <a:t>수정가능</a:t>
            </a:r>
            <a:r>
              <a:rPr lang="en-US" altLang="ko-KR" sz="700" dirty="0">
                <a:solidFill>
                  <a:srgbClr val="FF0000"/>
                </a:solidFill>
              </a:rPr>
              <a:t>(</a:t>
            </a:r>
            <a:r>
              <a:rPr lang="ko-KR" altLang="en-US" sz="700" dirty="0">
                <a:solidFill>
                  <a:srgbClr val="FF0000"/>
                </a:solidFill>
              </a:rPr>
              <a:t>모든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</a:t>
            </a:r>
            <a:r>
              <a:rPr lang="ko-KR" altLang="en-US" sz="700" dirty="0">
                <a:solidFill>
                  <a:srgbClr val="FF0000"/>
                </a:solidFill>
              </a:rPr>
              <a:t> 가능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r>
              <a:rPr lang="ko-KR" altLang="en-US" sz="7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78112" y="4823495"/>
            <a:ext cx="10118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수정 불가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74712" y="4973728"/>
            <a:ext cx="10118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수정 불가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27814" y="4283268"/>
            <a:ext cx="10342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본인 입력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91971" y="4471674"/>
            <a:ext cx="10550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본인 입력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r>
              <a:rPr lang="ko-KR" altLang="en-US" sz="7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98649" y="5116466"/>
            <a:ext cx="12346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본인 입력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r>
              <a:rPr lang="ko-KR" altLang="en-US" sz="700" dirty="0">
                <a:solidFill>
                  <a:srgbClr val="FF0000"/>
                </a:solidFill>
              </a:rPr>
              <a:t> 검색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22999" y="5304197"/>
            <a:ext cx="12346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본인 입력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r>
              <a:rPr lang="ko-KR" altLang="en-US" sz="700" dirty="0">
                <a:solidFill>
                  <a:srgbClr val="FF0000"/>
                </a:solidFill>
              </a:rPr>
              <a:t> 검색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26531" y="4090316"/>
            <a:ext cx="12346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r>
              <a:rPr lang="ko-KR" altLang="en-US" sz="700" dirty="0">
                <a:solidFill>
                  <a:srgbClr val="FF0000"/>
                </a:solidFill>
              </a:rPr>
              <a:t> 보기 가능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3847" y="4277330"/>
            <a:ext cx="12346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r>
              <a:rPr lang="ko-KR" altLang="en-US" sz="700" dirty="0">
                <a:solidFill>
                  <a:srgbClr val="FF0000"/>
                </a:solidFill>
              </a:rPr>
              <a:t> 보기 가능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63534" y="4819250"/>
            <a:ext cx="18261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</a:t>
            </a:r>
            <a:r>
              <a:rPr lang="ko-KR" altLang="en-US" sz="700" dirty="0" err="1">
                <a:solidFill>
                  <a:srgbClr val="FF0000"/>
                </a:solidFill>
              </a:rPr>
              <a:t>삭제가능</a:t>
            </a:r>
            <a:r>
              <a:rPr lang="en-US" altLang="ko-KR" sz="700" dirty="0">
                <a:solidFill>
                  <a:srgbClr val="FF0000"/>
                </a:solidFill>
              </a:rPr>
              <a:t>(</a:t>
            </a:r>
            <a:r>
              <a:rPr lang="ko-KR" altLang="en-US" sz="700" dirty="0">
                <a:solidFill>
                  <a:srgbClr val="FF0000"/>
                </a:solidFill>
              </a:rPr>
              <a:t>모든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</a:t>
            </a:r>
            <a:r>
              <a:rPr lang="ko-KR" altLang="en-US" sz="700" dirty="0">
                <a:solidFill>
                  <a:srgbClr val="FF0000"/>
                </a:solidFill>
              </a:rPr>
              <a:t> 가능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r>
              <a:rPr lang="ko-KR" altLang="en-US" sz="7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78529" y="4984869"/>
            <a:ext cx="9444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</a:t>
            </a:r>
            <a:r>
              <a:rPr lang="ko-KR" altLang="en-US" sz="700" dirty="0">
                <a:solidFill>
                  <a:srgbClr val="FF0000"/>
                </a:solidFill>
              </a:rPr>
              <a:t> 가능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63534" y="5096427"/>
            <a:ext cx="9444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회원정보 가능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66041" y="5279539"/>
            <a:ext cx="9444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회원정보 가능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99300" y="5448156"/>
            <a:ext cx="9444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회원정보 가능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69758" y="5603987"/>
            <a:ext cx="9444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회원정보 가능</a:t>
            </a:r>
          </a:p>
        </p:txBody>
      </p:sp>
    </p:spTree>
    <p:extLst>
      <p:ext uri="{BB962C8B-B14F-4D97-AF65-F5344CB8AC3E}">
        <p14:creationId xmlns:p14="http://schemas.microsoft.com/office/powerpoint/2010/main" val="28157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142712" y="181751"/>
            <a:ext cx="7886700" cy="79120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/>
              <a:t>클라이언트 </a:t>
            </a:r>
            <a:r>
              <a:rPr lang="en-US" altLang="ko-KR" sz="3000" b="1" dirty="0"/>
              <a:t>UI Requirements</a:t>
            </a:r>
            <a:endParaRPr lang="ko-KR" alt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690889" y="6202408"/>
            <a:ext cx="45544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List Up</a:t>
            </a:r>
            <a:r>
              <a:rPr lang="ko-KR" altLang="en-US" sz="1200" dirty="0"/>
              <a:t>을 제외한 다른 화면은 직접 설계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6</a:t>
            </a:r>
            <a:r>
              <a:rPr lang="ko-KR" altLang="en-US" sz="1200" dirty="0"/>
              <a:t>개 기능 구현 외에 화면 구현의 명확성</a:t>
            </a:r>
            <a:r>
              <a:rPr lang="en-US" altLang="ko-KR" sz="1200" dirty="0"/>
              <a:t>/</a:t>
            </a:r>
            <a:r>
              <a:rPr lang="ko-KR" altLang="en-US" sz="1200" dirty="0" err="1"/>
              <a:t>차별성등도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채점대상임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51901" y="1024784"/>
            <a:ext cx="3534161" cy="145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altLang="ko-KR" sz="1100" dirty="0">
              <a:latin typeface="+mn-ea"/>
            </a:endParaRPr>
          </a:p>
          <a:p>
            <a:pPr marL="228600" indent="-228600"/>
            <a:r>
              <a:rPr lang="en-US" altLang="ko-KR" sz="1100" u="sng" dirty="0">
                <a:latin typeface="+mn-ea"/>
              </a:rPr>
              <a:t>Book Management Service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+mn-ea"/>
              </a:rPr>
              <a:t>Login 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+mn-ea"/>
              </a:rPr>
              <a:t>신규회원 가입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0.  Quit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+mn-ea"/>
            </a:endParaRPr>
          </a:p>
          <a:p>
            <a:pPr marL="228600" indent="-228600"/>
            <a:r>
              <a:rPr lang="en-US" altLang="ko-KR" sz="1100" dirty="0">
                <a:latin typeface="+mn-ea"/>
              </a:rPr>
              <a:t>Choose 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&gt;_____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+mn-ea"/>
            </a:endParaRPr>
          </a:p>
          <a:p>
            <a:pPr marL="228600" indent="-228600">
              <a:buAutoNum type="arabicPeriod"/>
            </a:pPr>
            <a:endParaRPr lang="ko-KR" altLang="en-US" sz="11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79592" y="1024784"/>
            <a:ext cx="3534161" cy="1457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altLang="ko-KR" sz="1100" dirty="0">
              <a:latin typeface="+mn-ea"/>
            </a:endParaRPr>
          </a:p>
          <a:p>
            <a:pPr marL="228600" indent="-228600"/>
            <a:r>
              <a:rPr lang="en-US" altLang="ko-KR" sz="1100" u="sng" dirty="0">
                <a:latin typeface="+mn-ea"/>
              </a:rPr>
              <a:t>Book Management Service</a:t>
            </a:r>
          </a:p>
          <a:p>
            <a:r>
              <a:rPr lang="en-US" altLang="ko-KR" sz="1100" dirty="0">
                <a:latin typeface="+mn-ea"/>
              </a:rPr>
              <a:t>id</a:t>
            </a:r>
            <a:r>
              <a:rPr lang="ko-KR" altLang="en-US" sz="1100" dirty="0">
                <a:latin typeface="+mn-ea"/>
              </a:rPr>
              <a:t>와 </a:t>
            </a:r>
            <a:r>
              <a:rPr lang="en-US" altLang="ko-KR" sz="1100" dirty="0">
                <a:latin typeface="+mn-ea"/>
              </a:rPr>
              <a:t>password</a:t>
            </a:r>
            <a:r>
              <a:rPr lang="ko-KR" altLang="en-US" sz="1100" dirty="0">
                <a:latin typeface="+mn-ea"/>
              </a:rPr>
              <a:t>를 입력하세요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id : _________</a:t>
            </a:r>
          </a:p>
          <a:p>
            <a:r>
              <a:rPr lang="en-US" altLang="ko-KR" sz="1100" dirty="0">
                <a:latin typeface="+mn-ea"/>
              </a:rPr>
              <a:t>password : ________</a:t>
            </a:r>
          </a:p>
          <a:p>
            <a:endParaRPr lang="en-US" altLang="ko-KR" sz="11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100" dirty="0">
              <a:latin typeface="+mn-ea"/>
            </a:endParaRPr>
          </a:p>
          <a:p>
            <a:pPr marL="228600" indent="-228600">
              <a:buAutoNum type="arabicPeriod"/>
            </a:pPr>
            <a:endParaRPr lang="ko-KR" altLang="en-US" sz="1100" dirty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643894" y="1413164"/>
            <a:ext cx="3135698" cy="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11674" y="820877"/>
            <a:ext cx="392998" cy="24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60265" y="842434"/>
            <a:ext cx="507080" cy="24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7270" y="1979470"/>
            <a:ext cx="2198038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id/password </a:t>
            </a:r>
            <a:r>
              <a:rPr lang="ko-KR" altLang="en-US" sz="1000" dirty="0"/>
              <a:t>일치하는 사용자가 있고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일반 회원이면 </a:t>
            </a:r>
            <a:r>
              <a:rPr lang="en-US" altLang="ko-KR" sz="1000" dirty="0"/>
              <a:t>4</a:t>
            </a:r>
            <a:r>
              <a:rPr lang="ko-KR" altLang="en-US" sz="1000" dirty="0"/>
              <a:t>번 화면으로 이동</a:t>
            </a:r>
            <a:endParaRPr lang="en-US" altLang="ko-KR" sz="1000" dirty="0"/>
          </a:p>
          <a:p>
            <a:r>
              <a:rPr lang="en-US" altLang="ko-KR" sz="1000" dirty="0"/>
              <a:t>admin </a:t>
            </a:r>
            <a:r>
              <a:rPr lang="ko-KR" altLang="en-US" sz="1000" dirty="0"/>
              <a:t>회원이면 </a:t>
            </a:r>
            <a:r>
              <a:rPr lang="en-US" altLang="ko-KR" sz="1000" dirty="0"/>
              <a:t>5</a:t>
            </a:r>
            <a:r>
              <a:rPr lang="ko-KR" altLang="en-US" sz="1000" dirty="0"/>
              <a:t>번 화면으로 이동</a:t>
            </a:r>
            <a:endParaRPr lang="en-US" altLang="ko-KR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531000" y="3186728"/>
            <a:ext cx="3534161" cy="1891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altLang="ko-KR" sz="1100" dirty="0">
              <a:latin typeface="+mn-ea"/>
            </a:endParaRPr>
          </a:p>
          <a:p>
            <a:pPr marL="228600" indent="-228600"/>
            <a:r>
              <a:rPr lang="en-US" altLang="ko-KR" sz="1100" u="sng" dirty="0">
                <a:latin typeface="+mn-ea"/>
              </a:rPr>
              <a:t>Book Management Service</a:t>
            </a:r>
          </a:p>
          <a:p>
            <a:r>
              <a:rPr lang="en-US" altLang="ko-KR" sz="1100" dirty="0">
                <a:latin typeface="+mn-ea"/>
              </a:rPr>
              <a:t>&lt;3. </a:t>
            </a:r>
            <a:r>
              <a:rPr lang="ko-KR" altLang="en-US" sz="1100" dirty="0">
                <a:latin typeface="+mn-ea"/>
              </a:rPr>
              <a:t>신규회원가입</a:t>
            </a:r>
            <a:r>
              <a:rPr lang="en-US" altLang="ko-KR" sz="1100" dirty="0">
                <a:latin typeface="+mn-ea"/>
              </a:rPr>
              <a:t>&gt;</a:t>
            </a:r>
          </a:p>
          <a:p>
            <a:r>
              <a:rPr lang="en-US" altLang="ko-KR" sz="1100" dirty="0">
                <a:latin typeface="+mn-ea"/>
              </a:rPr>
              <a:t>id : _______</a:t>
            </a:r>
          </a:p>
          <a:p>
            <a:r>
              <a:rPr lang="en-US" altLang="ko-KR" sz="1100" dirty="0">
                <a:latin typeface="+mn-ea"/>
              </a:rPr>
              <a:t>pass : ______</a:t>
            </a:r>
          </a:p>
          <a:p>
            <a:r>
              <a:rPr lang="ko-KR" altLang="en-US" sz="1100" dirty="0">
                <a:latin typeface="+mn-ea"/>
              </a:rPr>
              <a:t>회원 이름</a:t>
            </a:r>
            <a:r>
              <a:rPr lang="en-US" altLang="ko-KR" sz="1100" dirty="0">
                <a:latin typeface="+mn-ea"/>
              </a:rPr>
              <a:t>:  _______</a:t>
            </a:r>
          </a:p>
          <a:p>
            <a:r>
              <a:rPr lang="ko-KR" altLang="en-US" sz="1100" dirty="0">
                <a:latin typeface="+mn-ea"/>
              </a:rPr>
              <a:t>휴대폰번호</a:t>
            </a:r>
            <a:r>
              <a:rPr lang="en-US" altLang="ko-KR" sz="1100" dirty="0">
                <a:latin typeface="+mn-ea"/>
              </a:rPr>
              <a:t>: _________</a:t>
            </a:r>
          </a:p>
          <a:p>
            <a:r>
              <a:rPr lang="ko-KR" altLang="en-US" sz="1100" dirty="0">
                <a:latin typeface="+mn-ea"/>
              </a:rPr>
              <a:t>이메일</a:t>
            </a:r>
            <a:r>
              <a:rPr lang="en-US" altLang="ko-KR" sz="1100" dirty="0">
                <a:latin typeface="+mn-ea"/>
              </a:rPr>
              <a:t>: ___________</a:t>
            </a:r>
          </a:p>
          <a:p>
            <a:r>
              <a:rPr lang="ko-KR" altLang="en-US" sz="1100" dirty="0">
                <a:latin typeface="+mn-ea"/>
              </a:rPr>
              <a:t>생년월일</a:t>
            </a:r>
            <a:r>
              <a:rPr lang="en-US" altLang="ko-KR" sz="1100" dirty="0">
                <a:latin typeface="+mn-ea"/>
              </a:rPr>
              <a:t>(YYMMDD) ;_____</a:t>
            </a:r>
          </a:p>
          <a:p>
            <a:r>
              <a:rPr lang="en-US" altLang="ko-KR" sz="1100" dirty="0">
                <a:latin typeface="+mn-ea"/>
              </a:rPr>
              <a:t>admin </a:t>
            </a:r>
            <a:r>
              <a:rPr lang="ko-KR" altLang="en-US" sz="1100" dirty="0">
                <a:latin typeface="+mn-ea"/>
              </a:rPr>
              <a:t>여부</a:t>
            </a:r>
            <a:r>
              <a:rPr lang="en-US" altLang="ko-KR" sz="1100" dirty="0">
                <a:latin typeface="+mn-ea"/>
              </a:rPr>
              <a:t>(Y/N) : _____</a:t>
            </a:r>
          </a:p>
          <a:p>
            <a:endParaRPr lang="en-US" altLang="ko-KR" sz="1100" dirty="0">
              <a:latin typeface="+mn-ea"/>
            </a:endParaRPr>
          </a:p>
          <a:p>
            <a:pPr marL="228600" indent="-228600">
              <a:buAutoNum type="arabicPeriod"/>
            </a:pPr>
            <a:endParaRPr lang="en-US" altLang="ko-KR" sz="1100" dirty="0">
              <a:latin typeface="+mn-ea"/>
            </a:endParaRPr>
          </a:p>
          <a:p>
            <a:pPr marL="228600" indent="-228600">
              <a:buAutoNum type="arabicPeriod"/>
            </a:pPr>
            <a:endParaRPr lang="ko-KR" altLang="en-US" sz="1100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3718" y="2986673"/>
            <a:ext cx="507080" cy="24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34941" y="4962293"/>
            <a:ext cx="3398687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/>
              <a:t>동일 </a:t>
            </a:r>
            <a:r>
              <a:rPr lang="en-US" altLang="ko-KR" sz="1000" dirty="0"/>
              <a:t>id</a:t>
            </a:r>
            <a:r>
              <a:rPr lang="ko-KR" altLang="en-US" sz="1000" dirty="0"/>
              <a:t>를 사용하는 사용자가 이미 있으면 </a:t>
            </a:r>
            <a:endParaRPr lang="en-US" altLang="ko-KR" sz="1000" dirty="0"/>
          </a:p>
          <a:p>
            <a:r>
              <a:rPr lang="ko-KR" altLang="en-US" sz="1000" dirty="0"/>
              <a:t>이미 있는 </a:t>
            </a:r>
            <a:r>
              <a:rPr lang="en-US" altLang="ko-KR" sz="1000" dirty="0"/>
              <a:t>id</a:t>
            </a:r>
            <a:r>
              <a:rPr lang="ko-KR" altLang="en-US" sz="1000" dirty="0"/>
              <a:t>라는 오류 메시지를 보이고</a:t>
            </a:r>
            <a:r>
              <a:rPr lang="en-US" altLang="ko-KR" sz="1000" dirty="0"/>
              <a:t> 1</a:t>
            </a:r>
            <a:r>
              <a:rPr lang="ko-KR" altLang="en-US" sz="1000" dirty="0"/>
              <a:t>번 화면으로 이동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34941" y="5480325"/>
            <a:ext cx="3525324" cy="5539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/>
              <a:t>모든 칸이 잘 채워져 있고</a:t>
            </a:r>
            <a:r>
              <a:rPr lang="en-US" altLang="ko-KR" sz="1000" dirty="0"/>
              <a:t> </a:t>
            </a:r>
            <a:r>
              <a:rPr lang="ko-KR" altLang="en-US" sz="1000" dirty="0"/>
              <a:t>성공적으로 회원 가입이 가능하면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회원가입 성공 메시지를 보이고 </a:t>
            </a:r>
            <a:r>
              <a:rPr lang="en-US" altLang="ko-KR" sz="1000" dirty="0"/>
              <a:t>1</a:t>
            </a:r>
            <a:r>
              <a:rPr lang="ko-KR" altLang="en-US" sz="1000" dirty="0"/>
              <a:t>번 화면으로 이동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신규 </a:t>
            </a:r>
            <a:r>
              <a:rPr lang="en-US" altLang="ko-KR" sz="1000" dirty="0"/>
              <a:t>id</a:t>
            </a:r>
            <a:r>
              <a:rPr lang="ko-KR" altLang="en-US" sz="1000" dirty="0"/>
              <a:t>를 이용하여 </a:t>
            </a:r>
            <a:r>
              <a:rPr lang="en-US" altLang="ko-KR" sz="1000" dirty="0"/>
              <a:t>login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643894" y="2981263"/>
            <a:ext cx="2536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solidFill>
                  <a:srgbClr val="FF0000"/>
                </a:solidFill>
              </a:rPr>
              <a:t>회원번호는</a:t>
            </a:r>
            <a:r>
              <a:rPr lang="ko-KR" altLang="en-US" sz="1000" b="1" dirty="0">
                <a:solidFill>
                  <a:srgbClr val="FF0000"/>
                </a:solidFill>
              </a:rPr>
              <a:t> 자동생성</a:t>
            </a:r>
            <a:r>
              <a:rPr lang="en-US" altLang="ko-KR" sz="1000" b="1" dirty="0">
                <a:solidFill>
                  <a:srgbClr val="FF0000"/>
                </a:solidFill>
              </a:rPr>
              <a:t>/id</a:t>
            </a:r>
            <a:r>
              <a:rPr lang="ko-KR" altLang="en-US" sz="1000" b="1" dirty="0">
                <a:solidFill>
                  <a:srgbClr val="FF0000"/>
                </a:solidFill>
              </a:rPr>
              <a:t>는 중복 체크 필요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77270" y="2733300"/>
            <a:ext cx="2326278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id/password </a:t>
            </a:r>
            <a:r>
              <a:rPr lang="ko-KR" altLang="en-US" sz="1000" dirty="0"/>
              <a:t>일치하는 사용자가 없으면</a:t>
            </a:r>
            <a:endParaRPr lang="en-US" altLang="ko-KR" sz="1000" dirty="0"/>
          </a:p>
          <a:p>
            <a:r>
              <a:rPr lang="ko-KR" altLang="en-US" sz="1000" dirty="0" err="1"/>
              <a:t>오류메세지</a:t>
            </a:r>
            <a:r>
              <a:rPr lang="ko-KR" altLang="en-US" sz="1000" dirty="0"/>
              <a:t> 보이고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패스워드 다시 입력 가능한 화면 보임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3</a:t>
            </a:r>
            <a:r>
              <a:rPr lang="ko-KR" altLang="en-US" sz="1000" dirty="0"/>
              <a:t>회 틀리면 </a:t>
            </a:r>
            <a:r>
              <a:rPr lang="en-US" altLang="ko-KR" sz="1000" dirty="0"/>
              <a:t>1</a:t>
            </a:r>
            <a:r>
              <a:rPr lang="ko-KR" altLang="en-US" sz="1000" dirty="0" err="1"/>
              <a:t>번화면으로</a:t>
            </a:r>
            <a:r>
              <a:rPr lang="ko-KR" altLang="en-US" sz="1000" dirty="0"/>
              <a:t> 자동 </a:t>
            </a:r>
            <a:r>
              <a:rPr lang="en-US" altLang="ko-KR" sz="1000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43022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1623" y="5518504"/>
            <a:ext cx="471956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현 메뉴 기능 외에 다른 화면은 직접 설계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메인 메뉴 구현 외에  </a:t>
            </a:r>
            <a:r>
              <a:rPr lang="en-US" altLang="ko-KR" sz="1200" dirty="0"/>
              <a:t>UI </a:t>
            </a:r>
            <a:r>
              <a:rPr lang="ko-KR" altLang="en-US" sz="1200" dirty="0"/>
              <a:t> 구현의 명확성</a:t>
            </a:r>
            <a:r>
              <a:rPr lang="en-US" altLang="ko-KR" sz="1200" dirty="0"/>
              <a:t>/</a:t>
            </a:r>
            <a:r>
              <a:rPr lang="ko-KR" altLang="en-US" sz="1200" dirty="0" err="1"/>
              <a:t>차별성등도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채점대상임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98571" y="1522539"/>
            <a:ext cx="39069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기존의 </a:t>
            </a:r>
            <a:r>
              <a:rPr lang="ko-KR" altLang="en-US" sz="1400" dirty="0" err="1"/>
              <a:t>도서관리와</a:t>
            </a:r>
            <a:r>
              <a:rPr lang="ko-KR" altLang="en-US" sz="1400" dirty="0"/>
              <a:t> 주요 기능 동일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단</a:t>
            </a:r>
            <a:r>
              <a:rPr lang="en-US" altLang="ko-KR" sz="1400" dirty="0"/>
              <a:t>,</a:t>
            </a:r>
            <a:r>
              <a:rPr lang="ko-KR" altLang="en-US" sz="1400" dirty="0"/>
              <a:t> 본인이 입력한 정보만 검색</a:t>
            </a:r>
            <a:r>
              <a:rPr lang="en-US" altLang="ko-KR" sz="1400" dirty="0"/>
              <a:t>/</a:t>
            </a:r>
            <a:r>
              <a:rPr lang="ko-KR" altLang="en-US" sz="1400" dirty="0"/>
              <a:t>갱신</a:t>
            </a:r>
            <a:r>
              <a:rPr lang="en-US" altLang="ko-KR" sz="1400" dirty="0"/>
              <a:t>/</a:t>
            </a:r>
            <a:r>
              <a:rPr lang="ko-KR" altLang="en-US" sz="1400" dirty="0"/>
              <a:t>삭제 </a:t>
            </a:r>
            <a:r>
              <a:rPr lang="ko-KR" altLang="en-US" sz="1400" dirty="0" err="1"/>
              <a:t>가능해야함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개인 정보 변경은 본인 </a:t>
            </a:r>
            <a:r>
              <a:rPr lang="en-US" altLang="ko-KR" sz="1400" dirty="0"/>
              <a:t>id </a:t>
            </a:r>
            <a:r>
              <a:rPr lang="ko-KR" altLang="en-US" sz="1400" dirty="0"/>
              <a:t>및 </a:t>
            </a:r>
            <a:r>
              <a:rPr lang="en-US" altLang="ko-KR" sz="1400" dirty="0"/>
              <a:t>admin(Y/N)</a:t>
            </a:r>
            <a:r>
              <a:rPr lang="ko-KR" altLang="en-US" sz="1400" dirty="0"/>
              <a:t>를 제외한 이름</a:t>
            </a:r>
            <a:r>
              <a:rPr lang="en-US" altLang="ko-KR" sz="1400" dirty="0"/>
              <a:t>, password </a:t>
            </a:r>
            <a:r>
              <a:rPr lang="ko-KR" altLang="en-US" sz="1400" dirty="0"/>
              <a:t>등의 정보 변경 가능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55759" y="1332207"/>
            <a:ext cx="3781863" cy="2695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/>
            <a:r>
              <a:rPr lang="en-US" altLang="ko-KR" sz="1100" u="sng" dirty="0">
                <a:latin typeface="돋움" pitchFamily="50" charset="-127"/>
                <a:ea typeface="돋움" pitchFamily="50" charset="-127"/>
              </a:rPr>
              <a:t>Book Management</a:t>
            </a:r>
          </a:p>
          <a:p>
            <a:pPr marL="228600" indent="-228600"/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일반 회원 </a:t>
            </a: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도서관리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List up All Book(Sort by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도서명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) 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List up All Book(Sort by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가격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Add a New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Book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Update a Book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Remove a Book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도서명으로 책 검색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(minimum 2char)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저자명으로 책 검색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8. 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개인정보 변경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0. Quit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/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Choose num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&gt;_____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buAutoNum type="arabicPeriod"/>
            </a:pP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012" y="1227096"/>
            <a:ext cx="392998" cy="24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166" y="3889224"/>
            <a:ext cx="30364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본인이 입력한 도서 정보만 </a:t>
            </a:r>
            <a:r>
              <a:rPr lang="ko-KR" altLang="en-US" sz="1200">
                <a:solidFill>
                  <a:srgbClr val="FF0000"/>
                </a:solidFill>
              </a:rPr>
              <a:t>검색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수정 가능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8210" y="2152919"/>
            <a:ext cx="10118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자동 입력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79052" y="2329677"/>
            <a:ext cx="10118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수정 불가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2462" y="2479748"/>
            <a:ext cx="10118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수정 불가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28754" y="1789450"/>
            <a:ext cx="10342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본인 입력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92911" y="1977856"/>
            <a:ext cx="10550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본인 입력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r>
              <a:rPr lang="ko-KR" altLang="en-US" sz="7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9589" y="2622648"/>
            <a:ext cx="12346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본인 입력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r>
              <a:rPr lang="ko-KR" altLang="en-US" sz="700" dirty="0">
                <a:solidFill>
                  <a:srgbClr val="FF0000"/>
                </a:solidFill>
              </a:rPr>
              <a:t> 검색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23939" y="2810379"/>
            <a:ext cx="12346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본인 입력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r>
              <a:rPr lang="ko-KR" altLang="en-US" sz="700" dirty="0">
                <a:solidFill>
                  <a:srgbClr val="FF0000"/>
                </a:solidFill>
              </a:rPr>
              <a:t> 검색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42712" y="181751"/>
            <a:ext cx="7886700" cy="79120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/>
              <a:t>클라이언트 </a:t>
            </a:r>
            <a:r>
              <a:rPr lang="en-US" altLang="ko-KR" sz="3000" b="1" dirty="0"/>
              <a:t>UI Requirements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20572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1033" y="1295398"/>
            <a:ext cx="498726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Admin</a:t>
            </a:r>
            <a:r>
              <a:rPr lang="ko-KR" altLang="en-US" sz="1000" dirty="0"/>
              <a:t>회원 </a:t>
            </a:r>
            <a:r>
              <a:rPr lang="ko-KR" altLang="en-US" sz="1000" dirty="0" err="1"/>
              <a:t>도서관리</a:t>
            </a:r>
            <a:r>
              <a:rPr lang="ko-KR" altLang="en-US" sz="1000" dirty="0"/>
              <a:t> </a:t>
            </a:r>
            <a:r>
              <a:rPr lang="en-US" altLang="ko-KR" sz="1000" dirty="0"/>
              <a:t>: Admin </a:t>
            </a:r>
            <a:r>
              <a:rPr lang="ko-KR" altLang="en-US" sz="1000" dirty="0"/>
              <a:t>회원은 모든 </a:t>
            </a:r>
            <a:r>
              <a:rPr lang="ko-KR" altLang="en-US" sz="1000" dirty="0" err="1"/>
              <a:t>도서정보를</a:t>
            </a:r>
            <a:r>
              <a:rPr lang="ko-KR" altLang="en-US" sz="1000" dirty="0"/>
              <a:t> 삽입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  <a:r>
              <a:rPr lang="en-US" altLang="ko-KR" sz="1000" dirty="0"/>
              <a:t>/</a:t>
            </a:r>
            <a:r>
              <a:rPr lang="ko-KR" altLang="en-US" sz="1000" dirty="0"/>
              <a:t>검색</a:t>
            </a:r>
            <a:r>
              <a:rPr lang="en-US" altLang="ko-KR" sz="1000" dirty="0"/>
              <a:t>/</a:t>
            </a:r>
            <a:r>
              <a:rPr lang="ko-KR" altLang="en-US" sz="1000" dirty="0"/>
              <a:t>갱신 할 수 있음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DE1245-90FF-4868-8E1F-D2461B40B25D}"/>
              </a:ext>
            </a:extLst>
          </p:cNvPr>
          <p:cNvSpPr txBox="1"/>
          <p:nvPr/>
        </p:nvSpPr>
        <p:spPr>
          <a:xfrm>
            <a:off x="5234664" y="4170358"/>
            <a:ext cx="3127123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전체 회원리스트를 </a:t>
            </a:r>
            <a:r>
              <a:rPr lang="ko-KR" altLang="en-US" sz="1200" dirty="0" err="1"/>
              <a:t>회원번호</a:t>
            </a:r>
            <a:r>
              <a:rPr lang="ko-KR" altLang="en-US" sz="1200" dirty="0"/>
              <a:t> 순으로 보임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E1245-90FF-4868-8E1F-D2461B40B25D}"/>
              </a:ext>
            </a:extLst>
          </p:cNvPr>
          <p:cNvSpPr txBox="1"/>
          <p:nvPr/>
        </p:nvSpPr>
        <p:spPr>
          <a:xfrm>
            <a:off x="5238697" y="4885593"/>
            <a:ext cx="3127123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특정 회원 정보 선택 및 삭제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DE1245-90FF-4868-8E1F-D2461B40B25D}"/>
              </a:ext>
            </a:extLst>
          </p:cNvPr>
          <p:cNvSpPr txBox="1"/>
          <p:nvPr/>
        </p:nvSpPr>
        <p:spPr>
          <a:xfrm>
            <a:off x="5238697" y="5344685"/>
            <a:ext cx="331000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특정 회원 정보 선택 및 갱신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/</a:t>
            </a:r>
            <a:r>
              <a:rPr lang="ko-KR" altLang="en-US" sz="1200" dirty="0"/>
              <a:t>전화번호 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381623" y="259185"/>
            <a:ext cx="7886700" cy="79120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요구사항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43335" y="1646730"/>
            <a:ext cx="3781863" cy="2930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/>
            <a:r>
              <a:rPr lang="en-US" altLang="ko-KR" sz="1100" u="sng" dirty="0">
                <a:latin typeface="돋움" pitchFamily="50" charset="-127"/>
                <a:ea typeface="돋움" pitchFamily="50" charset="-127"/>
              </a:rPr>
              <a:t>Book Management</a:t>
            </a:r>
          </a:p>
          <a:p>
            <a:pPr marL="228600" indent="-228600"/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&lt;Admin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회원 </a:t>
            </a: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도서관리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&gt;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List up All Book(Sort by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도서명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) 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List up All Book(Sort by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도서정보입력자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id)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Add New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Book 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Update Book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Remove a Book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도서명으로 책 검색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(minimum 2char)</a:t>
            </a:r>
          </a:p>
          <a:p>
            <a:pPr marL="228600" indent="-228600">
              <a:buAutoNum type="arabicPeriod"/>
            </a:pPr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회원리스트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보기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신규 회원정보 삽입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회원정보 삭제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회원정보 갱신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11. 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개인정보 변경</a:t>
            </a: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0.  Quit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/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Choose </a:t>
            </a:r>
            <a:r>
              <a:rPr lang="en-US" altLang="ko-KR" sz="1100" dirty="0" err="1">
                <a:latin typeface="돋움" pitchFamily="50" charset="-127"/>
                <a:ea typeface="돋움" pitchFamily="50" charset="-127"/>
              </a:rPr>
              <a:t>num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>
                <a:latin typeface="돋움" pitchFamily="50" charset="-127"/>
                <a:ea typeface="돋움" pitchFamily="50" charset="-127"/>
              </a:rPr>
              <a:t>&gt;____</a:t>
            </a:r>
          </a:p>
          <a:p>
            <a:pPr marL="228600" indent="-228600">
              <a:buAutoNum type="arabicPeriod"/>
            </a:pPr>
            <a:endParaRPr lang="en-US" altLang="ko-KR" sz="1100" dirty="0">
              <a:latin typeface="돋움" pitchFamily="50" charset="-127"/>
              <a:ea typeface="돋움" pitchFamily="50" charset="-127"/>
            </a:endParaRPr>
          </a:p>
          <a:p>
            <a:pPr marL="228600" indent="-228600">
              <a:buAutoNum type="arabicPeriod"/>
            </a:pP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3588" y="1541619"/>
            <a:ext cx="392998" cy="24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04052" y="4308858"/>
            <a:ext cx="29065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모든 도서 정보 검색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수정 가능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모든 회원정보 수정 검색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삭제</a:t>
            </a:r>
            <a:r>
              <a:rPr lang="en-US" altLang="ko-KR" sz="1200" dirty="0">
                <a:solidFill>
                  <a:srgbClr val="FF0000"/>
                </a:solidFill>
              </a:rPr>
              <a:t>/</a:t>
            </a:r>
            <a:r>
              <a:rPr lang="ko-KR" altLang="en-US" sz="1200" dirty="0">
                <a:solidFill>
                  <a:srgbClr val="FF0000"/>
                </a:solidFill>
              </a:rPr>
              <a:t>수정 가능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36674" y="2356914"/>
            <a:ext cx="10326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수동 입력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288" y="2592666"/>
            <a:ext cx="18261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</a:t>
            </a:r>
            <a:r>
              <a:rPr lang="ko-KR" altLang="en-US" sz="700" dirty="0" err="1">
                <a:solidFill>
                  <a:srgbClr val="FF0000"/>
                </a:solidFill>
              </a:rPr>
              <a:t>수정가능</a:t>
            </a:r>
            <a:r>
              <a:rPr lang="en-US" altLang="ko-KR" sz="700" dirty="0">
                <a:solidFill>
                  <a:srgbClr val="FF0000"/>
                </a:solidFill>
              </a:rPr>
              <a:t>(</a:t>
            </a:r>
            <a:r>
              <a:rPr lang="ko-KR" altLang="en-US" sz="700" dirty="0">
                <a:solidFill>
                  <a:srgbClr val="FF0000"/>
                </a:solidFill>
              </a:rPr>
              <a:t>모든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</a:t>
            </a:r>
            <a:r>
              <a:rPr lang="ko-KR" altLang="en-US" sz="700" dirty="0">
                <a:solidFill>
                  <a:srgbClr val="FF0000"/>
                </a:solidFill>
              </a:rPr>
              <a:t> 가능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r>
              <a:rPr lang="ko-KR" altLang="en-US" sz="7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9685" y="2016132"/>
            <a:ext cx="12346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r>
              <a:rPr lang="ko-KR" altLang="en-US" sz="700" dirty="0">
                <a:solidFill>
                  <a:srgbClr val="FF0000"/>
                </a:solidFill>
              </a:rPr>
              <a:t> 보기 가능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57001" y="2203146"/>
            <a:ext cx="12346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도서정보만</a:t>
            </a:r>
            <a:r>
              <a:rPr lang="ko-KR" altLang="en-US" sz="700" dirty="0">
                <a:solidFill>
                  <a:srgbClr val="FF0000"/>
                </a:solidFill>
              </a:rPr>
              <a:t> 보기 가능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76688" y="2745066"/>
            <a:ext cx="18261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회원</a:t>
            </a:r>
            <a:r>
              <a:rPr lang="en-US" altLang="ko-KR" sz="700" dirty="0">
                <a:solidFill>
                  <a:srgbClr val="FF0000"/>
                </a:solidFill>
              </a:rPr>
              <a:t>id</a:t>
            </a:r>
            <a:r>
              <a:rPr lang="ko-KR" altLang="en-US" sz="700" dirty="0">
                <a:solidFill>
                  <a:srgbClr val="FF0000"/>
                </a:solidFill>
              </a:rPr>
              <a:t>정보 </a:t>
            </a:r>
            <a:r>
              <a:rPr lang="ko-KR" altLang="en-US" sz="700" dirty="0" err="1">
                <a:solidFill>
                  <a:srgbClr val="FF0000"/>
                </a:solidFill>
              </a:rPr>
              <a:t>삭제가능</a:t>
            </a:r>
            <a:r>
              <a:rPr lang="en-US" altLang="ko-KR" sz="700" dirty="0">
                <a:solidFill>
                  <a:srgbClr val="FF0000"/>
                </a:solidFill>
              </a:rPr>
              <a:t>(</a:t>
            </a:r>
            <a:r>
              <a:rPr lang="ko-KR" altLang="en-US" sz="700" dirty="0">
                <a:solidFill>
                  <a:srgbClr val="FF0000"/>
                </a:solidFill>
              </a:rPr>
              <a:t>모든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</a:t>
            </a:r>
            <a:r>
              <a:rPr lang="ko-KR" altLang="en-US" sz="700" dirty="0">
                <a:solidFill>
                  <a:srgbClr val="FF0000"/>
                </a:solidFill>
              </a:rPr>
              <a:t> 가능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r>
              <a:rPr lang="ko-KR" altLang="en-US" sz="7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91683" y="2910685"/>
            <a:ext cx="9444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</a:t>
            </a:r>
            <a:r>
              <a:rPr lang="ko-KR" altLang="en-US" sz="700" dirty="0" err="1">
                <a:solidFill>
                  <a:srgbClr val="FF0000"/>
                </a:solidFill>
              </a:rPr>
              <a:t>도서정보</a:t>
            </a:r>
            <a:r>
              <a:rPr lang="ko-KR" altLang="en-US" sz="700" dirty="0">
                <a:solidFill>
                  <a:srgbClr val="FF0000"/>
                </a:solidFill>
              </a:rPr>
              <a:t> 가능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76688" y="3022243"/>
            <a:ext cx="9444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회원정보 가능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79195" y="3205355"/>
            <a:ext cx="9444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회원정보 가능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12454" y="3373972"/>
            <a:ext cx="9444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회원정보 가능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82912" y="3529803"/>
            <a:ext cx="9444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FF0000"/>
                </a:solidFill>
              </a:rPr>
              <a:t>모든 회원정보 가능</a:t>
            </a:r>
          </a:p>
        </p:txBody>
      </p:sp>
      <p:cxnSp>
        <p:nvCxnSpPr>
          <p:cNvPr id="51" name="직선 화살표 연결선 50"/>
          <p:cNvCxnSpPr>
            <a:endCxn id="18" idx="1"/>
          </p:cNvCxnSpPr>
          <p:nvPr/>
        </p:nvCxnSpPr>
        <p:spPr>
          <a:xfrm>
            <a:off x="1929740" y="3153311"/>
            <a:ext cx="3304924" cy="115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781263" y="3452605"/>
            <a:ext cx="3457434" cy="15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781263" y="3665644"/>
            <a:ext cx="3457434" cy="181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1DE1245-90FF-4868-8E1F-D2461B40B25D}"/>
              </a:ext>
            </a:extLst>
          </p:cNvPr>
          <p:cNvSpPr txBox="1"/>
          <p:nvPr/>
        </p:nvSpPr>
        <p:spPr>
          <a:xfrm>
            <a:off x="5234664" y="4502074"/>
            <a:ext cx="3127123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신규회원 가입 정보 삽입 가능</a:t>
            </a:r>
          </a:p>
        </p:txBody>
      </p:sp>
      <p:cxnSp>
        <p:nvCxnSpPr>
          <p:cNvPr id="59" name="직선 화살표 연결선 58"/>
          <p:cNvCxnSpPr>
            <a:endCxn id="58" idx="1"/>
          </p:cNvCxnSpPr>
          <p:nvPr/>
        </p:nvCxnSpPr>
        <p:spPr>
          <a:xfrm>
            <a:off x="2082140" y="3305711"/>
            <a:ext cx="3152524" cy="133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44733" y="1986513"/>
            <a:ext cx="3906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기존의 </a:t>
            </a:r>
            <a:r>
              <a:rPr lang="ko-KR" altLang="en-US" sz="1400" dirty="0" err="1"/>
              <a:t>도서관리와</a:t>
            </a:r>
            <a:r>
              <a:rPr lang="ko-KR" altLang="en-US" sz="1400" dirty="0"/>
              <a:t> 주요 기능 동일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모든 사용자가 입력한 </a:t>
            </a:r>
            <a:r>
              <a:rPr lang="ko-KR" altLang="en-US" sz="1400" dirty="0" err="1"/>
              <a:t>도서정보를</a:t>
            </a:r>
            <a:r>
              <a:rPr lang="ko-KR" altLang="en-US" sz="1400" dirty="0"/>
              <a:t> 삽입</a:t>
            </a:r>
            <a:r>
              <a:rPr lang="en-US" altLang="ko-KR" sz="1400" dirty="0"/>
              <a:t>, </a:t>
            </a:r>
            <a:r>
              <a:rPr lang="ko-KR" altLang="en-US" sz="1400" dirty="0"/>
              <a:t>삭제 갱신 가능</a:t>
            </a:r>
            <a:r>
              <a:rPr lang="en-US" altLang="ko-KR" sz="1400" dirty="0"/>
              <a:t>(</a:t>
            </a:r>
            <a:r>
              <a:rPr lang="ko-KR" altLang="en-US" sz="1400" dirty="0"/>
              <a:t>입력 회원정보 변경 포함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모든 회원의 정보 검색 및 변경 가능</a:t>
            </a:r>
          </a:p>
        </p:txBody>
      </p:sp>
    </p:spTree>
    <p:extLst>
      <p:ext uri="{BB962C8B-B14F-4D97-AF65-F5344CB8AC3E}">
        <p14:creationId xmlns:p14="http://schemas.microsoft.com/office/powerpoint/2010/main" val="40829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05"/>
            <a:ext cx="23871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주요화면</a:t>
            </a:r>
            <a:r>
              <a:rPr lang="ko-KR" altLang="en-US" sz="1200" b="1" dirty="0">
                <a:solidFill>
                  <a:srgbClr val="FF0000"/>
                </a:solidFill>
              </a:rPr>
              <a:t> 캡쳐 여기에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추가 가능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693" y="6485948"/>
            <a:ext cx="155683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회원 가입 및 로그인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C34DA1-2236-45C6-83D1-4B428940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957" y="1282336"/>
            <a:ext cx="3124200" cy="3371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BD8A5D-BEDA-4EC6-A8D8-A9E02728BEFF}"/>
              </a:ext>
            </a:extLst>
          </p:cNvPr>
          <p:cNvSpPr txBox="1"/>
          <p:nvPr/>
        </p:nvSpPr>
        <p:spPr>
          <a:xfrm>
            <a:off x="4572000" y="4695406"/>
            <a:ext cx="164019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</a:rPr>
              <a:t>어드민</a:t>
            </a:r>
            <a:r>
              <a:rPr lang="ko-KR" altLang="en-US" sz="1200" b="1" dirty="0">
                <a:solidFill>
                  <a:schemeClr val="tx1"/>
                </a:solidFill>
              </a:rPr>
              <a:t> 도서관리 메뉴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4B206-795D-4197-ABFA-00D259BADDA9}"/>
              </a:ext>
            </a:extLst>
          </p:cNvPr>
          <p:cNvSpPr txBox="1"/>
          <p:nvPr/>
        </p:nvSpPr>
        <p:spPr>
          <a:xfrm>
            <a:off x="4620960" y="6436949"/>
            <a:ext cx="13324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</a:rPr>
              <a:t>서버창</a:t>
            </a:r>
            <a:r>
              <a:rPr lang="ko-KR" altLang="en-US" sz="1200" b="1" dirty="0">
                <a:solidFill>
                  <a:schemeClr val="tx1"/>
                </a:solidFill>
              </a:rPr>
              <a:t> 로그 출력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591075-8860-4425-A771-1A209701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1" y="817199"/>
            <a:ext cx="3034713" cy="5619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4C8E14-A2AA-441A-A0B9-E971CF33D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732" y="5757587"/>
            <a:ext cx="36766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05"/>
            <a:ext cx="23871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주요화면</a:t>
            </a:r>
            <a:r>
              <a:rPr lang="ko-KR" altLang="en-US" sz="1200" b="1" dirty="0">
                <a:solidFill>
                  <a:srgbClr val="FF0000"/>
                </a:solidFill>
              </a:rPr>
              <a:t> 캡쳐 여기에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추가 가능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431" y="4913783"/>
            <a:ext cx="10246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데이터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D8A5D-BEDA-4EC6-A8D8-A9E02728BEFF}"/>
              </a:ext>
            </a:extLst>
          </p:cNvPr>
          <p:cNvSpPr txBox="1"/>
          <p:nvPr/>
        </p:nvSpPr>
        <p:spPr>
          <a:xfrm>
            <a:off x="6886973" y="5540730"/>
            <a:ext cx="13324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도서명 정렬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4B206-795D-4197-ABFA-00D259BADDA9}"/>
              </a:ext>
            </a:extLst>
          </p:cNvPr>
          <p:cNvSpPr txBox="1"/>
          <p:nvPr/>
        </p:nvSpPr>
        <p:spPr>
          <a:xfrm>
            <a:off x="1061747" y="6420199"/>
            <a:ext cx="13324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</a:rPr>
              <a:t>서버창</a:t>
            </a:r>
            <a:r>
              <a:rPr lang="ko-KR" altLang="en-US" sz="1200" b="1" dirty="0">
                <a:solidFill>
                  <a:schemeClr val="tx1"/>
                </a:solidFill>
              </a:rPr>
              <a:t> 로그 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8EAF23-2666-400E-800F-C63C4042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0" y="2429159"/>
            <a:ext cx="3741716" cy="22103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C5CFBF-D672-42F8-8E21-00E6BE2D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17" y="1312231"/>
            <a:ext cx="2847253" cy="40029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D512D3-3B3F-45C1-A777-D307C0902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225" y="1086673"/>
            <a:ext cx="1958463" cy="42284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C0701-6DB3-4091-8D08-170F81557DCC}"/>
              </a:ext>
            </a:extLst>
          </p:cNvPr>
          <p:cNvSpPr txBox="1"/>
          <p:nvPr/>
        </p:nvSpPr>
        <p:spPr>
          <a:xfrm>
            <a:off x="4822347" y="5587717"/>
            <a:ext cx="11785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가격 정렬 출력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38E5D25-3171-4653-AC82-8A62A7836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15" y="5535676"/>
            <a:ext cx="40481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05"/>
            <a:ext cx="23871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주요화면</a:t>
            </a:r>
            <a:r>
              <a:rPr lang="ko-KR" altLang="en-US" sz="1200" b="1" dirty="0">
                <a:solidFill>
                  <a:srgbClr val="FF0000"/>
                </a:solidFill>
              </a:rPr>
              <a:t> 캡쳐 여기에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추가 가능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4177" y="3641846"/>
            <a:ext cx="14863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도서정보 업데이트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4B206-795D-4197-ABFA-00D259BADDA9}"/>
              </a:ext>
            </a:extLst>
          </p:cNvPr>
          <p:cNvSpPr txBox="1"/>
          <p:nvPr/>
        </p:nvSpPr>
        <p:spPr>
          <a:xfrm>
            <a:off x="4671591" y="5727031"/>
            <a:ext cx="13324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/>
                </a:solidFill>
              </a:rPr>
              <a:t>서버창</a:t>
            </a:r>
            <a:r>
              <a:rPr lang="ko-KR" altLang="en-US" sz="1200" b="1" dirty="0">
                <a:solidFill>
                  <a:schemeClr val="tx1"/>
                </a:solidFill>
              </a:rPr>
              <a:t> 로그 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C0701-6DB3-4091-8D08-170F81557DCC}"/>
              </a:ext>
            </a:extLst>
          </p:cNvPr>
          <p:cNvSpPr txBox="1"/>
          <p:nvPr/>
        </p:nvSpPr>
        <p:spPr>
          <a:xfrm>
            <a:off x="6175457" y="3617065"/>
            <a:ext cx="49244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갱신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8B405E-9733-4086-A7BD-56D9C108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92" y="1266825"/>
            <a:ext cx="3400425" cy="216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245337-BF16-40B6-9170-A34FE5269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50" y="1009352"/>
            <a:ext cx="4592163" cy="26137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AB8F1-E66E-4663-8F74-A9AE83BCE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744" y="4760298"/>
            <a:ext cx="43434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1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</TotalTime>
  <Words>1358</Words>
  <Application>Microsoft Office PowerPoint</Application>
  <PresentationFormat>화면 슬라이드 쇼(4:3)</PresentationFormat>
  <Paragraphs>294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HY강B</vt:lpstr>
      <vt:lpstr>돋움</vt:lpstr>
      <vt:lpstr>맑은 고딕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클라이언트 UI Requirements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kwnam</dc:creator>
  <cp:lastModifiedBy>Windows 사용자</cp:lastModifiedBy>
  <cp:revision>53</cp:revision>
  <dcterms:created xsi:type="dcterms:W3CDTF">2014-02-04T08:54:48Z</dcterms:created>
  <dcterms:modified xsi:type="dcterms:W3CDTF">2024-02-18T15:25:22Z</dcterms:modified>
</cp:coreProperties>
</file>