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oboto"/>
      <p:regular r:id="rId17"/>
      <p:bold r:id="rId18"/>
      <p:italic r:id="rId19"/>
      <p:boldItalic r:id="rId20"/>
    </p:embeddedFont>
    <p:embeddedFont>
      <p:font typeface="Merriweathe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7.xml"/><Relationship Id="rId22" Type="http://schemas.openxmlformats.org/officeDocument/2006/relationships/font" Target="fonts/Merriweather-bold.fntdata"/><Relationship Id="rId10" Type="http://schemas.openxmlformats.org/officeDocument/2006/relationships/slide" Target="slides/slide6.xml"/><Relationship Id="rId21" Type="http://schemas.openxmlformats.org/officeDocument/2006/relationships/font" Target="fonts/Merriweather-regular.fntdata"/><Relationship Id="rId13" Type="http://schemas.openxmlformats.org/officeDocument/2006/relationships/slide" Target="slides/slide9.xml"/><Relationship Id="rId24" Type="http://schemas.openxmlformats.org/officeDocument/2006/relationships/font" Target="fonts/Merriweather-boldItalic.fntdata"/><Relationship Id="rId12" Type="http://schemas.openxmlformats.org/officeDocument/2006/relationships/slide" Target="slides/slide8.xml"/><Relationship Id="rId23" Type="http://schemas.openxmlformats.org/officeDocument/2006/relationships/font" Target="fonts/Merriweather-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italic.fntdata"/><Relationship Id="rId6" Type="http://schemas.openxmlformats.org/officeDocument/2006/relationships/slide" Target="slides/slide2.xml"/><Relationship Id="rId18"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
              <a:t>First problem we all ran into was the fact that our data was string values to represent the mushroom qualities. I decided to try both the one hot encoding and label encoding methods to see if either would have a better result when using the KNN algorithm.</a:t>
            </a:r>
            <a:endParaRPr/>
          </a:p>
        </p:txBody>
      </p:sp>
      <p:sp>
        <p:nvSpPr>
          <p:cNvPr id="101" name="Shape 10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Support Vector Machine is a supervised learning where SVM algorithm is based on finding the hyperplane that gives the largest minimum distance to the training examples.</a:t>
            </a:r>
            <a:endParaRPr/>
          </a:p>
          <a:p>
            <a:pPr indent="0" lvl="0" marL="0">
              <a:spcBef>
                <a:spcPts val="0"/>
              </a:spcBef>
              <a:spcAft>
                <a:spcPts val="0"/>
              </a:spcAft>
              <a:buNone/>
            </a:pPr>
            <a:r>
              <a:t/>
            </a:r>
            <a:endParaRPr/>
          </a:p>
          <a:p>
            <a:pPr indent="0" lvl="0" marL="0">
              <a:spcBef>
                <a:spcPts val="0"/>
              </a:spcBef>
              <a:spcAft>
                <a:spcPts val="0"/>
              </a:spcAft>
              <a:buNone/>
            </a:pPr>
            <a:r>
              <a:rPr lang="en"/>
              <a:t>To test SVM, I used label encoder to convert the string attributes to numbers. Label encoder worked better than one hot encoding because it gave an accuracy of 1.0. I also used the Standard Scaler function from sklearn so that a higher number did not have a greater or "better" value than the other. The Standard Scaler standardizes features by removing the mean and scaling to unit variance.</a:t>
            </a:r>
            <a:endParaRPr/>
          </a:p>
          <a:p>
            <a:pPr indent="0" lvl="0" marL="0">
              <a:spcBef>
                <a:spcPts val="0"/>
              </a:spcBef>
              <a:spcAft>
                <a:spcPts val="0"/>
              </a:spcAft>
              <a:buNone/>
            </a:pPr>
            <a:r>
              <a:t/>
            </a:r>
            <a:endParaRPr/>
          </a:p>
          <a:p>
            <a:pPr indent="0" lvl="0" marL="0">
              <a:spcBef>
                <a:spcPts val="0"/>
              </a:spcBef>
              <a:spcAft>
                <a:spcPts val="0"/>
              </a:spcAft>
              <a:buNone/>
            </a:pPr>
            <a:r>
              <a:rPr lang="en"/>
              <a:t>The scatter plot with Cap Color vs. Cap Shape is just two out of the 21 attributes graphed against each other. </a:t>
            </a:r>
            <a:endParaRPr/>
          </a:p>
          <a:p>
            <a:pPr indent="0" lvl="0" marL="0">
              <a:spcBef>
                <a:spcPts val="0"/>
              </a:spcBef>
              <a:spcAft>
                <a:spcPts val="0"/>
              </a:spcAft>
              <a:buNone/>
            </a:pPr>
            <a:r>
              <a:rPr lang="en"/>
              <a:t>Linear Discriminant Classifier graph did not work to show the SVM results because we cannot graph something with 21 attributes. If we wanted to, we would have to do Principal Component Analysis. But for the purpose of this project, it was not necessary. However, if we were to expand more on this project, PCA is something we would look into. </a:t>
            </a:r>
            <a:endParaRPr/>
          </a:p>
          <a:p>
            <a:pPr indent="0" lvl="0" marL="0">
              <a:spcBef>
                <a:spcPts val="0"/>
              </a:spcBef>
              <a:spcAft>
                <a:spcPts val="0"/>
              </a:spcAft>
              <a:buNone/>
            </a:pPr>
            <a:r>
              <a:t/>
            </a:r>
            <a:endParaRPr/>
          </a:p>
          <a:p>
            <a:pPr indent="0" lvl="0" marL="0">
              <a:spcBef>
                <a:spcPts val="0"/>
              </a:spcBef>
              <a:spcAft>
                <a:spcPts val="0"/>
              </a:spcAft>
              <a:buNone/>
            </a:pPr>
            <a:r>
              <a:rPr lang="en"/>
              <a:t>The test accuracy is 0.963 using SVM. SVM is a good fit for this dataset. </a:t>
            </a:r>
            <a:endParaRPr/>
          </a:p>
          <a:p>
            <a:pPr indent="0" lvl="0" marL="0">
              <a:spcBef>
                <a:spcPts val="0"/>
              </a:spcBef>
              <a:spcAft>
                <a:spcPts val="0"/>
              </a:spcAft>
              <a:buNone/>
            </a:pPr>
            <a:r>
              <a:t/>
            </a:r>
            <a:endParaRPr/>
          </a:p>
          <a:p>
            <a:pPr indent="0" lvl="0" marL="0">
              <a:spcBef>
                <a:spcPts val="0"/>
              </a:spcBef>
              <a:spcAft>
                <a:spcPts val="0"/>
              </a:spcAft>
              <a:buNone/>
            </a:pPr>
            <a:r>
              <a:rPr lang="en"/>
              <a:t>The Receiver Operating Characteristics (ROC) graph shows the accuracy of the SVM test by plotting y test as the false positive rate and y predicted as the true positive rate. </a:t>
            </a:r>
            <a:endParaRPr/>
          </a:p>
          <a:p>
            <a:pPr indent="0" lvl="0" marL="0">
              <a:spcBef>
                <a:spcPts val="0"/>
              </a:spcBef>
              <a:spcAft>
                <a:spcPts val="0"/>
              </a:spcAft>
              <a:buNone/>
            </a:pPr>
            <a:r>
              <a:rPr lang="en"/>
              <a:t>(</a:t>
            </a:r>
            <a:r>
              <a:rPr lang="en">
                <a:highlight>
                  <a:srgbClr val="FFFFFF"/>
                </a:highlight>
              </a:rPr>
              <a:t>The closer the curve follows the left-hand border and then the top border of the ROC space, the more accurate the test</a:t>
            </a:r>
            <a:r>
              <a:rPr lang="en"/>
              <a:t>.)</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125" y="0"/>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Shape 11"/>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Shape 1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Shape 55"/>
          <p:cNvSpPr txBox="1"/>
          <p:nvPr>
            <p:ph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p:txBody>
      </p:sp>
      <p:sp>
        <p:nvSpPr>
          <p:cNvPr id="56" name="Shape 56"/>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Shape 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Shape 15"/>
          <p:cNvSpPr/>
          <p:nvPr/>
        </p:nvSpPr>
        <p:spPr>
          <a:xfrm>
            <a:off x="0" y="48099"/>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Shape 16"/>
          <p:cNvSpPr/>
          <p:nvPr/>
        </p:nvSpPr>
        <p:spPr>
          <a:xfrm>
            <a:off x="0" y="0"/>
            <a:ext cx="9144250" cy="4398100"/>
          </a:xfrm>
          <a:custGeom>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Shape 17"/>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Shape 20"/>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0" y="44125"/>
            <a:ext cx="4313625" cy="4399375"/>
          </a:xfrm>
          <a:custGeom>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Shape 22"/>
          <p:cNvSpPr/>
          <p:nvPr/>
        </p:nvSpPr>
        <p:spPr>
          <a:xfrm>
            <a:off x="-125" y="0"/>
            <a:ext cx="4316900" cy="4395600"/>
          </a:xfrm>
          <a:custGeom>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Shape 23"/>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Shape 2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Shape 2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Shape 29"/>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Shape 33"/>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Shape 39"/>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Shape 42"/>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Shape 45"/>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Shape 47"/>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Shape 48"/>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Shape 51"/>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Shape 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10.jp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Analysis of Mushroom </a:t>
            </a:r>
            <a:r>
              <a:rPr lang="en"/>
              <a:t>Edibility</a:t>
            </a:r>
            <a:r>
              <a:rPr lang="en"/>
              <a:t> through Machine Learning</a:t>
            </a:r>
            <a:endParaRPr/>
          </a:p>
        </p:txBody>
      </p:sp>
      <p:sp>
        <p:nvSpPr>
          <p:cNvPr id="65" name="Shape 65"/>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By: Brendan, Susan, Mohammad, Magbdy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Decision Tree Results - One Hot Encoding</a:t>
            </a:r>
            <a:endParaRPr/>
          </a:p>
        </p:txBody>
      </p:sp>
      <p:pic>
        <p:nvPicPr>
          <p:cNvPr id="131" name="Shape 131"/>
          <p:cNvPicPr preferRelativeResize="0"/>
          <p:nvPr/>
        </p:nvPicPr>
        <p:blipFill>
          <a:blip r:embed="rId3">
            <a:alphaModFix/>
          </a:blip>
          <a:stretch>
            <a:fillRect/>
          </a:stretch>
        </p:blipFill>
        <p:spPr>
          <a:xfrm>
            <a:off x="2286000" y="1353225"/>
            <a:ext cx="4207875" cy="37140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a:t>
            </a:r>
            <a:endParaRPr/>
          </a:p>
        </p:txBody>
      </p:sp>
      <p:sp>
        <p:nvSpPr>
          <p:cNvPr id="137" name="Shape 137"/>
          <p:cNvSpPr txBox="1"/>
          <p:nvPr>
            <p:ph idx="4294967295" type="body"/>
          </p:nvPr>
        </p:nvSpPr>
        <p:spPr>
          <a:xfrm>
            <a:off x="291425" y="1540825"/>
            <a:ext cx="8520600" cy="32088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sz="1600"/>
              <a:t>We hypothesized that we were going to find one machine learning algorithm would perform better than the rest; however, all our algorithms returned very high accuracies</a:t>
            </a:r>
            <a:r>
              <a:rPr lang="en" sz="1600"/>
              <a:t>. This may be due to:</a:t>
            </a:r>
            <a:endParaRPr sz="1600"/>
          </a:p>
          <a:p>
            <a:pPr indent="-330200" lvl="1" marL="914400" rtl="0">
              <a:spcBef>
                <a:spcPts val="0"/>
              </a:spcBef>
              <a:spcAft>
                <a:spcPts val="0"/>
              </a:spcAft>
              <a:buSzPts val="1600"/>
              <a:buChar char="○"/>
            </a:pPr>
            <a:r>
              <a:rPr lang="en" sz="1600"/>
              <a:t>Nature of dataset: categorical instead of numeric.</a:t>
            </a:r>
            <a:endParaRPr sz="1600"/>
          </a:p>
          <a:p>
            <a:pPr indent="-330200" lvl="1" marL="914400" rtl="0">
              <a:spcBef>
                <a:spcPts val="0"/>
              </a:spcBef>
              <a:spcAft>
                <a:spcPts val="0"/>
              </a:spcAft>
              <a:buSzPts val="1600"/>
              <a:buChar char="○"/>
            </a:pPr>
            <a:r>
              <a:rPr lang="en" sz="1600"/>
              <a:t>Label and hot encoding - produced very simple values to test with.</a:t>
            </a:r>
            <a:endParaRPr sz="1600"/>
          </a:p>
          <a:p>
            <a:pPr indent="-330200" lvl="0" marL="457200" rtl="0">
              <a:spcBef>
                <a:spcPts val="0"/>
              </a:spcBef>
              <a:spcAft>
                <a:spcPts val="0"/>
              </a:spcAft>
              <a:buSzPts val="1600"/>
              <a:buChar char="●"/>
            </a:pPr>
            <a:r>
              <a:rPr lang="en" sz="1600"/>
              <a:t>Ideally, we would have mushroom names and their </a:t>
            </a:r>
            <a:r>
              <a:rPr lang="en" sz="1600"/>
              <a:t>characteristics</a:t>
            </a:r>
            <a:endParaRPr sz="1600"/>
          </a:p>
          <a:p>
            <a:pPr indent="-330200" lvl="0" marL="457200" rtl="0">
              <a:spcBef>
                <a:spcPts val="0"/>
              </a:spcBef>
              <a:spcAft>
                <a:spcPts val="0"/>
              </a:spcAft>
              <a:buSzPts val="1600"/>
              <a:buChar char="●"/>
            </a:pPr>
            <a:r>
              <a:rPr lang="en" sz="1600"/>
              <a:t>If we were to revisit this project, we would prefer a dataset that assigns weights to specific mushroom characteristics based on how often they appear within each of the two </a:t>
            </a:r>
            <a:r>
              <a:rPr lang="en" sz="1600"/>
              <a:t>categories </a:t>
            </a:r>
            <a:r>
              <a:rPr lang="en" sz="1600"/>
              <a:t>(edible and poisonous). This would allow us to assign a level of certainty using values tied to the </a:t>
            </a:r>
            <a:r>
              <a:rPr lang="en" sz="1600"/>
              <a:t>likelihood</a:t>
            </a:r>
            <a:r>
              <a:rPr lang="en" sz="1600"/>
              <a:t> of falling within either category. </a:t>
            </a:r>
            <a:endParaRPr sz="1600"/>
          </a:p>
          <a:p>
            <a:pPr indent="0" lvl="0" marL="0" rtl="0">
              <a:spcBef>
                <a:spcPts val="1600"/>
              </a:spcBef>
              <a:spcAft>
                <a:spcPts val="1600"/>
              </a:spcAft>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Next Steps</a:t>
            </a:r>
            <a:endParaRPr/>
          </a:p>
        </p:txBody>
      </p:sp>
      <p:sp>
        <p:nvSpPr>
          <p:cNvPr id="143" name="Shape 143"/>
          <p:cNvSpPr txBox="1"/>
          <p:nvPr>
            <p:ph idx="4294967295" type="body"/>
          </p:nvPr>
        </p:nvSpPr>
        <p:spPr>
          <a:xfrm>
            <a:off x="311700" y="1505700"/>
            <a:ext cx="8219700" cy="3076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We would take this </a:t>
            </a:r>
            <a:r>
              <a:rPr lang="en" sz="1800"/>
              <a:t>analysis</a:t>
            </a:r>
            <a:r>
              <a:rPr lang="en" sz="1800"/>
              <a:t> further by running tests on each of the machine learning </a:t>
            </a:r>
            <a:r>
              <a:rPr lang="en" sz="1800"/>
              <a:t>algorithms using real </a:t>
            </a:r>
            <a:r>
              <a:rPr lang="en" sz="1800"/>
              <a:t>Mushrooms in the hopes of measuring the </a:t>
            </a:r>
            <a:r>
              <a:rPr lang="en" sz="1800"/>
              <a:t>effectiveness</a:t>
            </a:r>
            <a:r>
              <a:rPr lang="en" sz="1800"/>
              <a:t> of each method. </a:t>
            </a:r>
            <a:endParaRPr sz="1800"/>
          </a:p>
          <a:p>
            <a:pPr indent="-342900" lvl="0" marL="457200" rtl="0">
              <a:spcBef>
                <a:spcPts val="0"/>
              </a:spcBef>
              <a:spcAft>
                <a:spcPts val="0"/>
              </a:spcAft>
              <a:buSzPts val="1800"/>
              <a:buChar char="●"/>
            </a:pPr>
            <a:r>
              <a:rPr lang="en" sz="1800"/>
              <a:t>Apply these machine learning tests to other similar datasets to see if results are similar</a:t>
            </a:r>
            <a:endParaRPr sz="1800"/>
          </a:p>
          <a:p>
            <a:pPr indent="0" lvl="0" marL="0" rtl="0">
              <a:spcBef>
                <a:spcPts val="1600"/>
              </a:spcBef>
              <a:spcAft>
                <a:spcPts val="1600"/>
              </a:spcAft>
              <a:buNone/>
            </a:pPr>
            <a:r>
              <a:t/>
            </a:r>
            <a:endParaRPr sz="1800"/>
          </a:p>
        </p:txBody>
      </p:sp>
      <p:pic>
        <p:nvPicPr>
          <p:cNvPr id="144" name="Shape 144"/>
          <p:cNvPicPr preferRelativeResize="0"/>
          <p:nvPr/>
        </p:nvPicPr>
        <p:blipFill>
          <a:blip r:embed="rId3">
            <a:alphaModFix/>
          </a:blip>
          <a:stretch>
            <a:fillRect/>
          </a:stretch>
        </p:blipFill>
        <p:spPr>
          <a:xfrm>
            <a:off x="5926725" y="2916038"/>
            <a:ext cx="3048000" cy="2028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Introduction</a:t>
            </a:r>
            <a:endParaRPr/>
          </a:p>
        </p:txBody>
      </p:sp>
      <p:sp>
        <p:nvSpPr>
          <p:cNvPr id="71" name="Shape 71"/>
          <p:cNvSpPr txBox="1"/>
          <p:nvPr>
            <p:ph idx="1" type="body"/>
          </p:nvPr>
        </p:nvSpPr>
        <p:spPr>
          <a:xfrm>
            <a:off x="311700" y="1505700"/>
            <a:ext cx="8832300" cy="30762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sz="1400"/>
              <a:t>Our project: we are predicting if a mushroom with varying </a:t>
            </a:r>
            <a:r>
              <a:rPr lang="en" sz="1400"/>
              <a:t>attributes</a:t>
            </a:r>
            <a:r>
              <a:rPr lang="en" sz="1400"/>
              <a:t> can be determined to be edible or </a:t>
            </a:r>
            <a:r>
              <a:rPr lang="en" sz="1400"/>
              <a:t>poisonous</a:t>
            </a:r>
            <a:r>
              <a:rPr lang="en" sz="1400"/>
              <a:t> through machine learning. </a:t>
            </a:r>
            <a:endParaRPr sz="1400"/>
          </a:p>
          <a:p>
            <a:pPr indent="-317500" lvl="0" marL="457200" rtl="0">
              <a:spcBef>
                <a:spcPts val="0"/>
              </a:spcBef>
              <a:spcAft>
                <a:spcPts val="0"/>
              </a:spcAft>
              <a:buSzPts val="1400"/>
              <a:buChar char="●"/>
            </a:pPr>
            <a:r>
              <a:rPr lang="en" sz="1400"/>
              <a:t>The data set was taken from </a:t>
            </a:r>
            <a:r>
              <a:rPr i="1" lang="en" sz="1400"/>
              <a:t>OpenML.org </a:t>
            </a:r>
            <a:r>
              <a:rPr lang="en" sz="1400"/>
              <a:t>and has over 8000 mushroom samples.</a:t>
            </a:r>
            <a:endParaRPr sz="1400"/>
          </a:p>
          <a:p>
            <a:pPr indent="-317500" lvl="0" marL="457200" rtl="0">
              <a:spcBef>
                <a:spcPts val="0"/>
              </a:spcBef>
              <a:spcAft>
                <a:spcPts val="0"/>
              </a:spcAft>
              <a:buSzPts val="1400"/>
              <a:buChar char="●"/>
            </a:pPr>
            <a:r>
              <a:rPr lang="en" sz="1400"/>
              <a:t>There were over 22 different attributes (cap size, color, etc.) and two classes (poisonous or edible).</a:t>
            </a:r>
            <a:endParaRPr sz="1400"/>
          </a:p>
          <a:p>
            <a:pPr indent="-317500" lvl="0" marL="457200" rtl="0">
              <a:spcBef>
                <a:spcPts val="0"/>
              </a:spcBef>
              <a:spcAft>
                <a:spcPts val="0"/>
              </a:spcAft>
              <a:buSzPts val="1400"/>
              <a:buChar char="●"/>
            </a:pPr>
            <a:r>
              <a:rPr lang="en" sz="1400"/>
              <a:t>For our </a:t>
            </a:r>
            <a:r>
              <a:rPr lang="en" sz="1400"/>
              <a:t>analysis</a:t>
            </a:r>
            <a:r>
              <a:rPr lang="en" sz="1400"/>
              <a:t> we used the following machine learning </a:t>
            </a:r>
            <a:r>
              <a:rPr lang="en" sz="1400"/>
              <a:t>algorithms:</a:t>
            </a:r>
            <a:endParaRPr sz="1400"/>
          </a:p>
          <a:p>
            <a:pPr indent="-317500" lvl="1" marL="914400" rtl="0">
              <a:spcBef>
                <a:spcPts val="0"/>
              </a:spcBef>
              <a:spcAft>
                <a:spcPts val="0"/>
              </a:spcAft>
              <a:buSzPts val="1400"/>
              <a:buChar char="○"/>
            </a:pPr>
            <a:r>
              <a:rPr lang="en" sz="1400"/>
              <a:t>K-Nearest Neighbors</a:t>
            </a:r>
            <a:endParaRPr sz="1400"/>
          </a:p>
          <a:p>
            <a:pPr indent="-317500" lvl="1" marL="914400" rtl="0">
              <a:spcBef>
                <a:spcPts val="0"/>
              </a:spcBef>
              <a:spcAft>
                <a:spcPts val="0"/>
              </a:spcAft>
              <a:buSzPts val="1400"/>
              <a:buChar char="○"/>
            </a:pPr>
            <a:r>
              <a:rPr lang="en" sz="1400"/>
              <a:t>Support Vector Machines</a:t>
            </a:r>
            <a:endParaRPr sz="1400"/>
          </a:p>
          <a:p>
            <a:pPr indent="-317500" lvl="1" marL="914400" rtl="0">
              <a:spcBef>
                <a:spcPts val="0"/>
              </a:spcBef>
              <a:spcAft>
                <a:spcPts val="0"/>
              </a:spcAft>
              <a:buSzPts val="1400"/>
              <a:buChar char="○"/>
            </a:pPr>
            <a:r>
              <a:rPr lang="en" sz="1400"/>
              <a:t>Decision Trees</a:t>
            </a:r>
            <a:endParaRPr sz="1400"/>
          </a:p>
          <a:p>
            <a:pPr indent="-317500" lvl="1" marL="914400" rtl="0">
              <a:spcBef>
                <a:spcPts val="0"/>
              </a:spcBef>
              <a:spcAft>
                <a:spcPts val="0"/>
              </a:spcAft>
              <a:buSzPts val="1400"/>
              <a:buChar char="○"/>
            </a:pPr>
            <a:r>
              <a:rPr lang="en" sz="1400"/>
              <a:t>Logistic Regression</a:t>
            </a:r>
            <a:endParaRPr sz="1400"/>
          </a:p>
          <a:p>
            <a:pPr indent="-317500" lvl="0" marL="457200">
              <a:spcBef>
                <a:spcPts val="0"/>
              </a:spcBef>
              <a:spcAft>
                <a:spcPts val="0"/>
              </a:spcAft>
              <a:buSzPts val="1400"/>
              <a:buChar char="●"/>
            </a:pPr>
            <a:r>
              <a:rPr lang="en" sz="1400"/>
              <a:t>We then compared our results to see which algorithm was best for predicting the mushroom type.</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pic>
        <p:nvPicPr>
          <p:cNvPr id="76" name="Shape 76"/>
          <p:cNvPicPr preferRelativeResize="0"/>
          <p:nvPr/>
        </p:nvPicPr>
        <p:blipFill rotWithShape="1">
          <a:blip r:embed="rId3">
            <a:alphaModFix/>
          </a:blip>
          <a:srcRect b="0" l="0" r="0" t="0"/>
          <a:stretch/>
        </p:blipFill>
        <p:spPr>
          <a:xfrm>
            <a:off x="3828465" y="1757360"/>
            <a:ext cx="4715333" cy="2732643"/>
          </a:xfrm>
          <a:prstGeom prst="rect">
            <a:avLst/>
          </a:prstGeom>
          <a:noFill/>
          <a:ln>
            <a:noFill/>
          </a:ln>
        </p:spPr>
      </p:pic>
      <p:sp>
        <p:nvSpPr>
          <p:cNvPr id="77" name="Shape 77"/>
          <p:cNvSpPr txBox="1"/>
          <p:nvPr>
            <p:ph type="title"/>
          </p:nvPr>
        </p:nvSpPr>
        <p:spPr>
          <a:xfrm>
            <a:off x="233775" y="333769"/>
            <a:ext cx="6390450" cy="429525"/>
          </a:xfrm>
          <a:prstGeom prst="rect">
            <a:avLst/>
          </a:prstGeom>
          <a:noFill/>
          <a:ln>
            <a:noFill/>
          </a:ln>
        </p:spPr>
        <p:txBody>
          <a:bodyPr anchorCtr="0" anchor="ctr" bIns="34275" lIns="68575" spcFirstLastPara="1" rIns="68575" wrap="square" tIns="34275">
            <a:noAutofit/>
          </a:bodyPr>
          <a:lstStyle/>
          <a:p>
            <a:pPr indent="0" lvl="0" marL="0" rtl="0">
              <a:spcBef>
                <a:spcPts val="0"/>
              </a:spcBef>
              <a:spcAft>
                <a:spcPts val="0"/>
              </a:spcAft>
              <a:buClr>
                <a:schemeClr val="dk1"/>
              </a:buClr>
              <a:buSzPts val="3300"/>
              <a:buFont typeface="Calibri"/>
              <a:buNone/>
            </a:pPr>
            <a:r>
              <a:rPr lang="en"/>
              <a:t>Characteristics </a:t>
            </a:r>
            <a:endParaRPr/>
          </a:p>
        </p:txBody>
      </p:sp>
      <p:pic>
        <p:nvPicPr>
          <p:cNvPr id="78" name="Shape 78"/>
          <p:cNvPicPr preferRelativeResize="0"/>
          <p:nvPr/>
        </p:nvPicPr>
        <p:blipFill rotWithShape="1">
          <a:blip r:embed="rId4">
            <a:alphaModFix/>
          </a:blip>
          <a:srcRect b="0" l="0" r="0" t="0"/>
          <a:stretch/>
        </p:blipFill>
        <p:spPr>
          <a:xfrm>
            <a:off x="600212" y="1757359"/>
            <a:ext cx="3812206" cy="273264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233775" y="333769"/>
            <a:ext cx="6390450" cy="429525"/>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Calibri"/>
              <a:buNone/>
            </a:pPr>
            <a:r>
              <a:rPr lang="en"/>
              <a:t>Characteristics</a:t>
            </a:r>
            <a:endParaRPr/>
          </a:p>
        </p:txBody>
      </p:sp>
      <p:pic>
        <p:nvPicPr>
          <p:cNvPr id="84" name="Shape 84"/>
          <p:cNvPicPr preferRelativeResize="0"/>
          <p:nvPr/>
        </p:nvPicPr>
        <p:blipFill rotWithShape="1">
          <a:blip r:embed="rId3">
            <a:alphaModFix/>
          </a:blip>
          <a:srcRect b="0" l="0" r="0" t="0"/>
          <a:stretch/>
        </p:blipFill>
        <p:spPr>
          <a:xfrm>
            <a:off x="541875" y="1710870"/>
            <a:ext cx="4484252" cy="2793469"/>
          </a:xfrm>
          <a:prstGeom prst="rect">
            <a:avLst/>
          </a:prstGeom>
          <a:noFill/>
          <a:ln>
            <a:noFill/>
          </a:ln>
        </p:spPr>
      </p:pic>
      <p:pic>
        <p:nvPicPr>
          <p:cNvPr id="85" name="Shape 85"/>
          <p:cNvPicPr preferRelativeResize="0"/>
          <p:nvPr/>
        </p:nvPicPr>
        <p:blipFill rotWithShape="1">
          <a:blip r:embed="rId4">
            <a:alphaModFix/>
          </a:blip>
          <a:srcRect b="0" l="0" r="0" t="0"/>
          <a:stretch/>
        </p:blipFill>
        <p:spPr>
          <a:xfrm>
            <a:off x="4580682" y="1701517"/>
            <a:ext cx="4021439" cy="280282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Data Encoding- One Hot Encoding vs. Label Encoder</a:t>
            </a:r>
            <a:endParaRPr sz="2400"/>
          </a:p>
        </p:txBody>
      </p:sp>
      <p:sp>
        <p:nvSpPr>
          <p:cNvPr id="91" name="Shape 91"/>
          <p:cNvSpPr txBox="1"/>
          <p:nvPr>
            <p:ph idx="1" type="body"/>
          </p:nvPr>
        </p:nvSpPr>
        <p:spPr>
          <a:xfrm>
            <a:off x="1295650" y="1449800"/>
            <a:ext cx="1723200" cy="381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Original Dataset</a:t>
            </a:r>
            <a:endParaRPr/>
          </a:p>
        </p:txBody>
      </p:sp>
      <p:pic>
        <p:nvPicPr>
          <p:cNvPr id="92" name="Shape 92"/>
          <p:cNvPicPr preferRelativeResize="0"/>
          <p:nvPr/>
        </p:nvPicPr>
        <p:blipFill>
          <a:blip r:embed="rId3">
            <a:alphaModFix/>
          </a:blip>
          <a:stretch>
            <a:fillRect/>
          </a:stretch>
        </p:blipFill>
        <p:spPr>
          <a:xfrm>
            <a:off x="433820" y="1768020"/>
            <a:ext cx="3189000" cy="2880975"/>
          </a:xfrm>
          <a:prstGeom prst="rect">
            <a:avLst/>
          </a:prstGeom>
          <a:noFill/>
          <a:ln>
            <a:noFill/>
          </a:ln>
        </p:spPr>
      </p:pic>
      <p:pic>
        <p:nvPicPr>
          <p:cNvPr id="93" name="Shape 93"/>
          <p:cNvPicPr preferRelativeResize="0"/>
          <p:nvPr/>
        </p:nvPicPr>
        <p:blipFill>
          <a:blip r:embed="rId4">
            <a:alphaModFix/>
          </a:blip>
          <a:stretch>
            <a:fillRect/>
          </a:stretch>
        </p:blipFill>
        <p:spPr>
          <a:xfrm>
            <a:off x="5121150" y="1523950"/>
            <a:ext cx="3309288" cy="1547350"/>
          </a:xfrm>
          <a:prstGeom prst="rect">
            <a:avLst/>
          </a:prstGeom>
          <a:noFill/>
          <a:ln>
            <a:noFill/>
          </a:ln>
        </p:spPr>
      </p:pic>
      <p:pic>
        <p:nvPicPr>
          <p:cNvPr id="94" name="Shape 94"/>
          <p:cNvPicPr preferRelativeResize="0"/>
          <p:nvPr/>
        </p:nvPicPr>
        <p:blipFill>
          <a:blip r:embed="rId5">
            <a:alphaModFix/>
          </a:blip>
          <a:stretch>
            <a:fillRect/>
          </a:stretch>
        </p:blipFill>
        <p:spPr>
          <a:xfrm>
            <a:off x="5121149" y="3325250"/>
            <a:ext cx="2538200" cy="1547350"/>
          </a:xfrm>
          <a:prstGeom prst="rect">
            <a:avLst/>
          </a:prstGeom>
          <a:noFill/>
          <a:ln>
            <a:noFill/>
          </a:ln>
        </p:spPr>
      </p:pic>
      <p:cxnSp>
        <p:nvCxnSpPr>
          <p:cNvPr id="95" name="Shape 95"/>
          <p:cNvCxnSpPr>
            <a:endCxn id="93" idx="1"/>
          </p:cNvCxnSpPr>
          <p:nvPr/>
        </p:nvCxnSpPr>
        <p:spPr>
          <a:xfrm flipH="1" rot="10800000">
            <a:off x="3779250" y="2297625"/>
            <a:ext cx="1341900" cy="517800"/>
          </a:xfrm>
          <a:prstGeom prst="straightConnector1">
            <a:avLst/>
          </a:prstGeom>
          <a:noFill/>
          <a:ln cap="flat" cmpd="sng" w="9525">
            <a:solidFill>
              <a:schemeClr val="dk2"/>
            </a:solidFill>
            <a:prstDash val="solid"/>
            <a:round/>
            <a:headEnd len="med" w="med" type="none"/>
            <a:tailEnd len="med" w="med" type="triangle"/>
          </a:ln>
        </p:spPr>
      </p:cxnSp>
      <p:cxnSp>
        <p:nvCxnSpPr>
          <p:cNvPr id="96" name="Shape 96"/>
          <p:cNvCxnSpPr>
            <a:endCxn id="94" idx="1"/>
          </p:cNvCxnSpPr>
          <p:nvPr/>
        </p:nvCxnSpPr>
        <p:spPr>
          <a:xfrm>
            <a:off x="3745949" y="3598225"/>
            <a:ext cx="1375200" cy="500700"/>
          </a:xfrm>
          <a:prstGeom prst="straightConnector1">
            <a:avLst/>
          </a:prstGeom>
          <a:noFill/>
          <a:ln cap="flat" cmpd="sng" w="9525">
            <a:solidFill>
              <a:schemeClr val="dk2"/>
            </a:solidFill>
            <a:prstDash val="solid"/>
            <a:round/>
            <a:headEnd len="med" w="med" type="none"/>
            <a:tailEnd len="med" w="med" type="triangle"/>
          </a:ln>
        </p:spPr>
      </p:cxnSp>
      <p:sp>
        <p:nvSpPr>
          <p:cNvPr id="97" name="Shape 97"/>
          <p:cNvSpPr txBox="1"/>
          <p:nvPr>
            <p:ph idx="1" type="body"/>
          </p:nvPr>
        </p:nvSpPr>
        <p:spPr>
          <a:xfrm>
            <a:off x="5003775" y="1244400"/>
            <a:ext cx="1723200" cy="3816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One Hot Encoding</a:t>
            </a:r>
            <a:endParaRPr/>
          </a:p>
        </p:txBody>
      </p:sp>
      <p:sp>
        <p:nvSpPr>
          <p:cNvPr id="98" name="Shape 98"/>
          <p:cNvSpPr txBox="1"/>
          <p:nvPr>
            <p:ph idx="1" type="body"/>
          </p:nvPr>
        </p:nvSpPr>
        <p:spPr>
          <a:xfrm>
            <a:off x="5059675" y="3071288"/>
            <a:ext cx="1723200" cy="3816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Label Encoder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233775" y="333769"/>
            <a:ext cx="6390450" cy="429525"/>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Calibri"/>
              <a:buNone/>
            </a:pPr>
            <a:r>
              <a:rPr lang="en"/>
              <a:t>Knn Results</a:t>
            </a:r>
            <a:endParaRPr sz="1100"/>
          </a:p>
        </p:txBody>
      </p:sp>
      <p:pic>
        <p:nvPicPr>
          <p:cNvPr id="104" name="Shape 104"/>
          <p:cNvPicPr preferRelativeResize="0"/>
          <p:nvPr/>
        </p:nvPicPr>
        <p:blipFill rotWithShape="1">
          <a:blip r:embed="rId3">
            <a:alphaModFix/>
          </a:blip>
          <a:srcRect b="0" l="0" r="0" t="0"/>
          <a:stretch/>
        </p:blipFill>
        <p:spPr>
          <a:xfrm>
            <a:off x="891950" y="1922718"/>
            <a:ext cx="3589121" cy="2392747"/>
          </a:xfrm>
          <a:prstGeom prst="rect">
            <a:avLst/>
          </a:prstGeom>
          <a:noFill/>
          <a:ln>
            <a:noFill/>
          </a:ln>
        </p:spPr>
      </p:pic>
      <p:pic>
        <p:nvPicPr>
          <p:cNvPr id="105" name="Shape 105"/>
          <p:cNvPicPr preferRelativeResize="0"/>
          <p:nvPr/>
        </p:nvPicPr>
        <p:blipFill rotWithShape="1">
          <a:blip r:embed="rId4">
            <a:alphaModFix/>
          </a:blip>
          <a:srcRect b="0" l="0" r="0" t="0"/>
          <a:stretch/>
        </p:blipFill>
        <p:spPr>
          <a:xfrm>
            <a:off x="4662913" y="1922718"/>
            <a:ext cx="3589121" cy="239274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SVM Results</a:t>
            </a:r>
            <a:endParaRPr/>
          </a:p>
        </p:txBody>
      </p:sp>
      <p:pic>
        <p:nvPicPr>
          <p:cNvPr id="111" name="Shape 111"/>
          <p:cNvPicPr preferRelativeResize="0"/>
          <p:nvPr/>
        </p:nvPicPr>
        <p:blipFill>
          <a:blip r:embed="rId3">
            <a:alphaModFix/>
          </a:blip>
          <a:stretch>
            <a:fillRect/>
          </a:stretch>
        </p:blipFill>
        <p:spPr>
          <a:xfrm>
            <a:off x="684375" y="1525463"/>
            <a:ext cx="3925549" cy="2092575"/>
          </a:xfrm>
          <a:prstGeom prst="rect">
            <a:avLst/>
          </a:prstGeom>
          <a:noFill/>
          <a:ln>
            <a:noFill/>
          </a:ln>
        </p:spPr>
      </p:pic>
      <p:pic>
        <p:nvPicPr>
          <p:cNvPr id="112" name="Shape 112"/>
          <p:cNvPicPr preferRelativeResize="0"/>
          <p:nvPr/>
        </p:nvPicPr>
        <p:blipFill>
          <a:blip r:embed="rId4">
            <a:alphaModFix/>
          </a:blip>
          <a:stretch>
            <a:fillRect/>
          </a:stretch>
        </p:blipFill>
        <p:spPr>
          <a:xfrm>
            <a:off x="4974125" y="1485925"/>
            <a:ext cx="3492049" cy="3460500"/>
          </a:xfrm>
          <a:prstGeom prst="rect">
            <a:avLst/>
          </a:prstGeom>
          <a:noFill/>
          <a:ln>
            <a:noFill/>
          </a:ln>
        </p:spPr>
      </p:pic>
      <p:pic>
        <p:nvPicPr>
          <p:cNvPr id="113" name="Shape 113"/>
          <p:cNvPicPr preferRelativeResize="0"/>
          <p:nvPr/>
        </p:nvPicPr>
        <p:blipFill>
          <a:blip r:embed="rId5">
            <a:alphaModFix/>
          </a:blip>
          <a:stretch>
            <a:fillRect/>
          </a:stretch>
        </p:blipFill>
        <p:spPr>
          <a:xfrm>
            <a:off x="1891471" y="3939796"/>
            <a:ext cx="3082649" cy="846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Logistic</a:t>
            </a:r>
            <a:r>
              <a:rPr lang="en"/>
              <a:t> Regression Test Results</a:t>
            </a:r>
            <a:endParaRPr/>
          </a:p>
          <a:p>
            <a:pPr indent="0" lvl="0" marL="0">
              <a:spcBef>
                <a:spcPts val="0"/>
              </a:spcBef>
              <a:spcAft>
                <a:spcPts val="0"/>
              </a:spcAft>
              <a:buNone/>
            </a:pPr>
            <a:r>
              <a:t/>
            </a:r>
            <a:endParaRPr/>
          </a:p>
        </p:txBody>
      </p:sp>
      <p:pic>
        <p:nvPicPr>
          <p:cNvPr id="119" name="Shape 119"/>
          <p:cNvPicPr preferRelativeResize="0"/>
          <p:nvPr/>
        </p:nvPicPr>
        <p:blipFill rotWithShape="1">
          <a:blip r:embed="rId3">
            <a:alphaModFix/>
          </a:blip>
          <a:srcRect b="9083" l="0" r="0" t="9083"/>
          <a:stretch/>
        </p:blipFill>
        <p:spPr>
          <a:xfrm>
            <a:off x="1630175" y="1600250"/>
            <a:ext cx="5312150" cy="2874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Decision Tree Results - Label Encoding</a:t>
            </a:r>
            <a:endParaRPr/>
          </a:p>
        </p:txBody>
      </p:sp>
      <p:pic>
        <p:nvPicPr>
          <p:cNvPr id="125" name="Shape 125"/>
          <p:cNvPicPr preferRelativeResize="0"/>
          <p:nvPr/>
        </p:nvPicPr>
        <p:blipFill>
          <a:blip r:embed="rId3">
            <a:alphaModFix/>
          </a:blip>
          <a:stretch>
            <a:fillRect/>
          </a:stretch>
        </p:blipFill>
        <p:spPr>
          <a:xfrm>
            <a:off x="1600200" y="1389800"/>
            <a:ext cx="5998702" cy="3677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