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9" r:id="rId5"/>
    <p:sldId id="260" r:id="rId6"/>
    <p:sldId id="264" r:id="rId7"/>
    <p:sldId id="262" r:id="rId8"/>
    <p:sldId id="265" r:id="rId9"/>
    <p:sldId id="270" r:id="rId10"/>
    <p:sldId id="271" r:id="rId11"/>
    <p:sldId id="281" r:id="rId12"/>
    <p:sldId id="285" r:id="rId13"/>
    <p:sldId id="274" r:id="rId14"/>
    <p:sldId id="275" r:id="rId15"/>
    <p:sldId id="282" r:id="rId16"/>
    <p:sldId id="278" r:id="rId17"/>
    <p:sldId id="283" r:id="rId18"/>
    <p:sldId id="284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BD0"/>
    <a:srgbClr val="3EC0C4"/>
    <a:srgbClr val="82CBC4"/>
    <a:srgbClr val="5AB1BC"/>
    <a:srgbClr val="FFFFFF"/>
    <a:srgbClr val="30A1A6"/>
    <a:srgbClr val="005864"/>
    <a:srgbClr val="74BCC2"/>
    <a:srgbClr val="244F52"/>
    <a:srgbClr val="387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7CFD3-F1E4-4A2A-A710-2FF72F551848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AD64-D815-4AB8-B747-DA45799EA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7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6912F-D24D-4A15-A11A-2C572017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FBAACE-63F2-4253-9F53-508BA93F7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7BD7A-3233-4BC9-B020-725911F5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7E42-9365-429A-ADF4-8DACC8364262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738C4-BFF5-427E-A357-CDFE4CF2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49DF6-A7E6-4A5B-A17E-A0DC8FEF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728" y="6356350"/>
            <a:ext cx="2743200" cy="365125"/>
          </a:xfrm>
        </p:spPr>
        <p:txBody>
          <a:bodyPr/>
          <a:lstStyle/>
          <a:p>
            <a:fld id="{8E3CD2E7-5C2A-49DB-A995-1C2F66CA62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0A7BF-8D3B-4CE9-BEF5-FF3A7C5A15F2}"/>
              </a:ext>
            </a:extLst>
          </p:cNvPr>
          <p:cNvSpPr txBox="1"/>
          <p:nvPr userDrawn="1"/>
        </p:nvSpPr>
        <p:spPr>
          <a:xfrm>
            <a:off x="11620130" y="6402779"/>
            <a:ext cx="71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/14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9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4CA5A-FBA8-441F-BAC3-F39B3FF3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83BA9-BE37-4157-B25C-9B137357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B17AE-3E2E-4D1D-9C17-15DB3116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3797-E913-49D7-90BF-4979F102F1A2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46F55-57A3-43EE-8D29-7A77F550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27546-D91A-4809-A362-D3AD5CA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92D79-4542-40A8-8111-79D00C32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5130FD-95F3-4BAB-BADC-CB518692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08108-CFB1-43EF-B88D-54D7F286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1A8D-055B-4324-BC64-2B1168D3F06C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75B80-F62C-4067-9BFF-CFE86AB7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376A4-472A-44F1-8D6B-848E3D7F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9277E-30F6-4723-93BC-52124510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05713-E751-4DEB-A4D3-B8891145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BE2F2-22BA-489B-A967-BD0E69F5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24BB-E48A-40F1-A688-7573BCD444CD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445DB-306E-4E15-8C4B-2E2CA03D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03DA3-FA84-4732-BD1B-3C497C01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6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191E5-3670-4957-9242-53920071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7B5E0-14D3-403A-BAA8-3B6AF5A7C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4FF6D-09FB-4ECB-91B0-1FD6D170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371-04FC-48CF-8D70-425323E7AFC7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6FE0-AF60-45E4-9287-18BC1A74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37335-234D-4C13-97F9-56155A23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52488-091F-4B40-B024-0A0BB0E9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087ED-2973-4C4A-A978-29A5E59CA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4047E-6BA1-40CC-916C-F6779B0B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8F110-43EA-468E-83B4-9379F314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A158-59A0-4189-A60A-BA9CD57CC508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940ED-70A4-4E06-8F90-08D24EE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FB6F5-6D60-4797-AF39-AD29EC98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5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507F8-913B-4BF5-8631-AC9376B8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CAA06-CEC0-4EBA-B0C2-5E3BF19C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07430-5A34-433F-BF0D-B6BB39E0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0FB3AC-F36B-42E0-A1B6-8B637C5E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91FAB4-B0C8-4462-B5B6-143EE19FA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5C23A-F93F-4FCC-ADC4-BD5A86E9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96F5-53D3-4FB8-B01E-531D2A8C1ED8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694038-4B23-42B9-A2DE-1BC4CD13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0954B-6AB9-463D-8EC6-25869268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3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39A4-E162-490B-B4BD-C66991DA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7A3CD-A44A-46A5-BBEE-CB9A3378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04C4-E161-4418-9D2E-2F76EEAE4D37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B03738-B8C5-48C7-A88C-F569496F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651BE4-2876-4425-9C34-90243DDE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7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1C029-F9D7-44B9-A60B-50C3B755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1C6C-6262-4336-9F9B-78D51E9F525C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29ECE8-2974-4625-B763-1E90B5FF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86BC93-D188-45DF-9552-30449DAD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82404-406F-44E8-A915-821F6C81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E5ED5-BF39-460E-9EF6-ADD2CB13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A3482-1A6C-4334-A024-A2B13DC1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E3A98-5C81-4D7E-8C5B-2B3EE45A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AE4-58F5-400B-92B5-7956BC971A4B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A0D85-CE2F-4089-B710-CA970A75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EBA4C-AA62-4665-AD03-10428C8B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2B5AA-1CCC-43B4-87BA-46666EFF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45094D-0A20-4D70-B564-B16764C25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BF0D8-0715-4941-BA32-DC3DCC515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D45F8-9CD4-46A2-9EA5-80CA9BFA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22F7-2FBB-446C-9ECA-41A3E48EBFE0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4599F-4F38-4E57-B3F1-0F7FFECC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58CCB-78F5-4F3F-9111-0D00AC70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E5134-A7A2-4888-B314-3E6F74CC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4E11B-E448-4006-A4A2-B0F7A650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76564-6768-46CD-9129-FE8D564CD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52C7F-F4BC-47A2-A5F1-416ADAD2DFC5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0D45A-A625-4ACD-9EF3-E7841ADBD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81287-6E8E-44F6-A097-82B1C09AF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6597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1851B5-DD02-4050-9FD1-0B168149888E}"/>
              </a:ext>
            </a:extLst>
          </p:cNvPr>
          <p:cNvSpPr/>
          <p:nvPr/>
        </p:nvSpPr>
        <p:spPr>
          <a:xfrm>
            <a:off x="2648958" y="1812661"/>
            <a:ext cx="6561544" cy="2788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>
                <a:solidFill>
                  <a:srgbClr val="3EC0C4"/>
                </a:solidFill>
                <a:latin typeface="+mj-lt"/>
              </a:rPr>
              <a:t>S</a:t>
            </a:r>
            <a:r>
              <a:rPr lang="en-US" altLang="ko-KR" sz="8000" b="1" dirty="0">
                <a:solidFill>
                  <a:schemeClr val="tx1"/>
                </a:solidFill>
                <a:latin typeface="+mj-lt"/>
              </a:rPr>
              <a:t>imple </a:t>
            </a:r>
            <a:r>
              <a:rPr lang="en-US" altLang="ko-KR" sz="8000" b="1" dirty="0">
                <a:solidFill>
                  <a:srgbClr val="3EC0C4"/>
                </a:solidFill>
                <a:latin typeface="+mj-lt"/>
              </a:rPr>
              <a:t>E</a:t>
            </a:r>
            <a:r>
              <a:rPr lang="en-US" altLang="ko-KR" sz="8000" b="1" dirty="0">
                <a:solidFill>
                  <a:schemeClr val="tx1"/>
                </a:solidFill>
                <a:latin typeface="+mj-lt"/>
              </a:rPr>
              <a:t>xchange</a:t>
            </a:r>
            <a:endParaRPr lang="ko-KR" altLang="en-US" sz="80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2DA2542-0DC9-46A3-AA19-DB572995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85450"/>
              </p:ext>
            </p:extLst>
          </p:nvPr>
        </p:nvGraphicFramePr>
        <p:xfrm>
          <a:off x="7019365" y="6308323"/>
          <a:ext cx="50590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941">
                  <a:extLst>
                    <a:ext uri="{9D8B030D-6E8A-4147-A177-3AD203B41FA5}">
                      <a16:colId xmlns:a16="http://schemas.microsoft.com/office/drawing/2014/main" val="2176685597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839432248"/>
                    </a:ext>
                  </a:extLst>
                </a:gridCol>
                <a:gridCol w="1020482">
                  <a:extLst>
                    <a:ext uri="{9D8B030D-6E8A-4147-A177-3AD203B41FA5}">
                      <a16:colId xmlns:a16="http://schemas.microsoft.com/office/drawing/2014/main" val="3528578186"/>
                    </a:ext>
                  </a:extLst>
                </a:gridCol>
                <a:gridCol w="1509059">
                  <a:extLst>
                    <a:ext uri="{9D8B030D-6E8A-4147-A177-3AD203B41FA5}">
                      <a16:colId xmlns:a16="http://schemas.microsoft.com/office/drawing/2014/main" val="2262388362"/>
                    </a:ext>
                  </a:extLst>
                </a:gridCol>
              </a:tblGrid>
              <a:tr h="298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2024-02-05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5247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49EC2-193A-4503-8E05-AEA374796883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1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15862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환율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UI-J-03-1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2024-02-02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환율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환율 상세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22757"/>
              </p:ext>
            </p:extLst>
          </p:nvPr>
        </p:nvGraphicFramePr>
        <p:xfrm>
          <a:off x="9251576" y="253502"/>
          <a:ext cx="2844802" cy="4453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오늘 기준 </a:t>
                      </a:r>
                      <a:r>
                        <a:rPr lang="ko-KR" altLang="en-US" sz="1200" dirty="0" err="1"/>
                        <a:t>매매율을</a:t>
                      </a:r>
                      <a:r>
                        <a:rPr lang="ko-KR" altLang="en-US" sz="1200" dirty="0"/>
                        <a:t>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50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그래프는 </a:t>
                      </a:r>
                      <a:r>
                        <a:rPr lang="ko-KR" altLang="en-US" sz="1200" dirty="0" err="1"/>
                        <a:t>꺽은선</a:t>
                      </a:r>
                      <a:r>
                        <a:rPr lang="ko-KR" altLang="en-US" sz="1200" dirty="0"/>
                        <a:t> 그래프로 표현한다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일주일치</a:t>
                      </a:r>
                      <a:r>
                        <a:rPr lang="ko-KR" altLang="en-US" sz="1200" dirty="0"/>
                        <a:t> 기준 </a:t>
                      </a:r>
                      <a:r>
                        <a:rPr lang="ko-KR" altLang="en-US" sz="1200" dirty="0" err="1"/>
                        <a:t>매매율을</a:t>
                      </a:r>
                      <a:r>
                        <a:rPr lang="ko-KR" altLang="en-US" sz="1200" dirty="0"/>
                        <a:t> 표를 통해 숫자로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환전 버튼 클릭 시 환전 메뉴로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 err="1"/>
                        <a:t>모달창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으로 개발한다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실제 개발 창 크기에 따라 담당자가 표에 스크롤을 연결할지 결정한다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aseline="0" dirty="0" err="1" smtClean="0"/>
                        <a:t>모달창</a:t>
                      </a:r>
                      <a:r>
                        <a:rPr lang="ko-KR" altLang="en-US" sz="1200" baseline="0" dirty="0" smtClean="0"/>
                        <a:t> 마다 타이틀을 삽입한다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환전 </a:t>
                      </a:r>
                      <a:r>
                        <a:rPr lang="ko-KR" altLang="en-US" sz="1200" dirty="0" err="1"/>
                        <a:t>버튼색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rgb</a:t>
                      </a:r>
                      <a:r>
                        <a:rPr lang="en-US" altLang="ko-KR" sz="1200" dirty="0"/>
                        <a:t>(62,192,196)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표 배경색 </a:t>
                      </a:r>
                      <a:r>
                        <a:rPr lang="en-US" altLang="ko-KR" sz="1200" dirty="0"/>
                        <a:t>: white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그</a:t>
                      </a:r>
                      <a:r>
                        <a:rPr lang="ko-KR" altLang="en-US" sz="1200" baseline="0" dirty="0"/>
                        <a:t> 외 모든 배경색 </a:t>
                      </a:r>
                      <a:r>
                        <a:rPr lang="en-US" altLang="ko-KR" sz="1200" baseline="0" dirty="0"/>
                        <a:t>: white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>
            <a:spLocks/>
          </p:cNvSpPr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346" y="6356350"/>
            <a:ext cx="396581" cy="365125"/>
          </a:xfrm>
        </p:spPr>
        <p:txBody>
          <a:bodyPr/>
          <a:lstStyle/>
          <a:p>
            <a:fld id="{8E3CD2E7-5C2A-49DB-A995-1C2F66CA6249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1787" y="1164392"/>
            <a:ext cx="8071658" cy="5153281"/>
            <a:chOff x="621787" y="1164392"/>
            <a:chExt cx="8071658" cy="51532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7C9957-4764-B4D4-6E5D-5B748393DCD1}"/>
                </a:ext>
              </a:extLst>
            </p:cNvPr>
            <p:cNvSpPr/>
            <p:nvPr/>
          </p:nvSpPr>
          <p:spPr>
            <a:xfrm>
              <a:off x="621787" y="1404851"/>
              <a:ext cx="8071658" cy="4912822"/>
            </a:xfrm>
            <a:prstGeom prst="rect">
              <a:avLst/>
            </a:prstGeom>
            <a:solidFill>
              <a:srgbClr val="A9DB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42AEEC-4234-C5D6-FE9A-972CD3FF2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621787" y="1164392"/>
              <a:ext cx="8071658" cy="240459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3503D39-62EA-3AD2-E02D-1D3F12DDEADA}"/>
                </a:ext>
              </a:extLst>
            </p:cNvPr>
            <p:cNvGrpSpPr/>
            <p:nvPr/>
          </p:nvGrpSpPr>
          <p:grpSpPr>
            <a:xfrm>
              <a:off x="627679" y="1404851"/>
              <a:ext cx="1202658" cy="4912822"/>
              <a:chOff x="621788" y="1404851"/>
              <a:chExt cx="1202658" cy="491282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FFE476-B6FF-3B96-24D5-5D2BD18EDE50}"/>
                  </a:ext>
                </a:extLst>
              </p:cNvPr>
              <p:cNvSpPr/>
              <p:nvPr/>
            </p:nvSpPr>
            <p:spPr>
              <a:xfrm>
                <a:off x="621788" y="1404851"/>
                <a:ext cx="731152" cy="4912822"/>
              </a:xfrm>
              <a:prstGeom prst="rect">
                <a:avLst/>
              </a:prstGeom>
              <a:solidFill>
                <a:srgbClr val="3EC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8F0735A4-147B-245E-2DF5-1B17E8097DFA}"/>
                  </a:ext>
                </a:extLst>
              </p:cNvPr>
              <p:cNvSpPr/>
              <p:nvPr/>
            </p:nvSpPr>
            <p:spPr>
              <a:xfrm>
                <a:off x="682746" y="1409699"/>
                <a:ext cx="1141700" cy="4896000"/>
              </a:xfrm>
              <a:prstGeom prst="roundRect">
                <a:avLst>
                  <a:gd name="adj" fmla="val 6043"/>
                </a:avLst>
              </a:prstGeom>
              <a:solidFill>
                <a:srgbClr val="3EC0C4"/>
              </a:solidFill>
              <a:ln>
                <a:solidFill>
                  <a:srgbClr val="3EC0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DB450CD-73BC-1DCA-06B6-102369369D2C}"/>
                </a:ext>
              </a:extLst>
            </p:cNvPr>
            <p:cNvSpPr/>
            <p:nvPr/>
          </p:nvSpPr>
          <p:spPr>
            <a:xfrm>
              <a:off x="627679" y="2546529"/>
              <a:ext cx="1202658" cy="469387"/>
            </a:xfrm>
            <a:prstGeom prst="roundRect">
              <a:avLst>
                <a:gd name="adj" fmla="val 0"/>
              </a:avLst>
            </a:prstGeom>
            <a:solidFill>
              <a:srgbClr val="5AB1BC"/>
            </a:solidFill>
            <a:ln>
              <a:solidFill>
                <a:srgbClr val="5AB1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B8C3B-7821-F4BB-263A-09E7AF4734D4}"/>
                </a:ext>
              </a:extLst>
            </p:cNvPr>
            <p:cNvSpPr/>
            <p:nvPr/>
          </p:nvSpPr>
          <p:spPr>
            <a:xfrm>
              <a:off x="931491" y="2611945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1D9108-516C-A29F-B707-05F9F4B3872F}"/>
                </a:ext>
              </a:extLst>
            </p:cNvPr>
            <p:cNvSpPr/>
            <p:nvPr/>
          </p:nvSpPr>
          <p:spPr>
            <a:xfrm>
              <a:off x="931491" y="327514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987B96-A8D9-401F-4F43-AF0D1FEECAA4}"/>
                </a:ext>
              </a:extLst>
            </p:cNvPr>
            <p:cNvSpPr/>
            <p:nvPr/>
          </p:nvSpPr>
          <p:spPr>
            <a:xfrm>
              <a:off x="931491" y="3888699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지갑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51BA68-5CDD-3D79-785F-413F2515CF2B}"/>
                </a:ext>
              </a:extLst>
            </p:cNvPr>
            <p:cNvSpPr/>
            <p:nvPr/>
          </p:nvSpPr>
          <p:spPr>
            <a:xfrm>
              <a:off x="844122" y="4502257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거래소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808054" y="5136795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내 정보</a:t>
              </a:r>
            </a:p>
          </p:txBody>
        </p:sp>
        <p:sp>
          <p:nvSpPr>
            <p:cNvPr id="1052" name="사각형: 둥근 모서리 7">
              <a:extLst>
                <a:ext uri="{FF2B5EF4-FFF2-40B4-BE49-F238E27FC236}">
                  <a16:creationId xmlns:a16="http://schemas.microsoft.com/office/drawing/2014/main" id="{9B170C68-9DC2-0BEA-0D54-12C59B157868}"/>
                </a:ext>
              </a:extLst>
            </p:cNvPr>
            <p:cNvSpPr>
              <a:spLocks/>
            </p:cNvSpPr>
            <p:nvPr/>
          </p:nvSpPr>
          <p:spPr>
            <a:xfrm>
              <a:off x="1964461" y="1561500"/>
              <a:ext cx="6600256" cy="4568712"/>
            </a:xfrm>
            <a:prstGeom prst="roundRect">
              <a:avLst>
                <a:gd name="adj" fmla="val 21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206573" y="4028455"/>
          <a:ext cx="6168964" cy="1793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41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1542241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542241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1542241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</a:tblGrid>
              <a:tr h="256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통화코드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나라명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통화명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기준매매율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27018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402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2567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5755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71164" y="4287013"/>
            <a:ext cx="99752" cy="12798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41914" y="3710807"/>
            <a:ext cx="1321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/>
              <a:t>나라 별 환율 정보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772410" y="5860289"/>
            <a:ext cx="943545" cy="269923"/>
            <a:chOff x="772410" y="5860289"/>
            <a:chExt cx="943545" cy="2699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10" y="5860289"/>
              <a:ext cx="252533" cy="252533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967032" y="586860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로그아웃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72410" y="1561500"/>
            <a:ext cx="9435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724996" y="3759902"/>
            <a:ext cx="1138844" cy="1862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2">
                    <a:lumMod val="90000"/>
                  </a:schemeClr>
                </a:solidFill>
              </a:rPr>
              <a:t>나라명</a:t>
            </a:r>
            <a:r>
              <a:rPr lang="ko-KR" altLang="en-US" sz="800" dirty="0">
                <a:solidFill>
                  <a:schemeClr val="bg2">
                    <a:lumMod val="90000"/>
                  </a:schemeClr>
                </a:solidFill>
              </a:rPr>
              <a:t> 입력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922029" y="3759003"/>
            <a:ext cx="448887" cy="18710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195735" y="1714080"/>
            <a:ext cx="14622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/>
              <a:t>주요 국가 환율 현황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994438" y="2115830"/>
            <a:ext cx="1267375" cy="593504"/>
            <a:chOff x="2195735" y="2115829"/>
            <a:chExt cx="1267375" cy="769426"/>
          </a:xfrm>
        </p:grpSpPr>
        <p:sp>
          <p:nvSpPr>
            <p:cNvPr id="44" name="TextBox 43"/>
            <p:cNvSpPr txBox="1"/>
            <p:nvPr/>
          </p:nvSpPr>
          <p:spPr>
            <a:xfrm>
              <a:off x="2206573" y="2115829"/>
              <a:ext cx="8525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미국 </a:t>
              </a:r>
              <a:r>
                <a:rPr lang="en-US" altLang="ko-KR" sz="1000" dirty="0"/>
                <a:t>USD</a:t>
              </a:r>
              <a:endParaRPr lang="ko-KR" altLang="en-US" sz="1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95735" y="2352943"/>
              <a:ext cx="1267375" cy="379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solidFill>
                    <a:srgbClr val="FF0000"/>
                  </a:solidFill>
                </a:rPr>
                <a:t>1,326.30</a:t>
              </a:r>
              <a:endParaRPr lang="ko-KR" alt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06573" y="2639034"/>
              <a:ext cx="8525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02.02</a:t>
              </a:r>
              <a:endParaRPr lang="ko-KR" altLang="en-US" sz="10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4756374" y="2115830"/>
            <a:ext cx="1267375" cy="593504"/>
            <a:chOff x="2195735" y="2115829"/>
            <a:chExt cx="1267375" cy="769426"/>
          </a:xfrm>
        </p:grpSpPr>
        <p:sp>
          <p:nvSpPr>
            <p:cNvPr id="128" name="TextBox 127"/>
            <p:cNvSpPr txBox="1"/>
            <p:nvPr/>
          </p:nvSpPr>
          <p:spPr>
            <a:xfrm>
              <a:off x="2206573" y="2115829"/>
              <a:ext cx="8525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일본 </a:t>
              </a:r>
              <a:r>
                <a:rPr lang="en-US" altLang="ko-KR" sz="1000" dirty="0"/>
                <a:t>JYP</a:t>
              </a:r>
              <a:endParaRPr lang="ko-KR" altLang="en-US" sz="1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95735" y="2352943"/>
              <a:ext cx="1267375" cy="379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solidFill>
                    <a:srgbClr val="FF0000"/>
                  </a:solidFill>
                </a:rPr>
                <a:t>905.79</a:t>
              </a:r>
              <a:endParaRPr lang="ko-KR" alt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06573" y="2639034"/>
              <a:ext cx="8525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02.02</a:t>
              </a:r>
              <a:endParaRPr lang="ko-KR" altLang="en-US" sz="1000" dirty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6585174" y="2115830"/>
            <a:ext cx="1267375" cy="593504"/>
            <a:chOff x="2195735" y="2115829"/>
            <a:chExt cx="1267375" cy="769426"/>
          </a:xfrm>
        </p:grpSpPr>
        <p:sp>
          <p:nvSpPr>
            <p:cNvPr id="132" name="TextBox 131"/>
            <p:cNvSpPr txBox="1"/>
            <p:nvPr/>
          </p:nvSpPr>
          <p:spPr>
            <a:xfrm>
              <a:off x="2206573" y="2115829"/>
              <a:ext cx="8525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중국 </a:t>
              </a:r>
              <a:r>
                <a:rPr lang="en-US" altLang="ko-KR" sz="1000" dirty="0"/>
                <a:t>CNY</a:t>
              </a:r>
              <a:endParaRPr lang="ko-KR" altLang="en-US" sz="1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195735" y="2352943"/>
              <a:ext cx="1267375" cy="379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solidFill>
                    <a:srgbClr val="FF0000"/>
                  </a:solidFill>
                </a:rPr>
                <a:t>184.48</a:t>
              </a:r>
              <a:endParaRPr lang="ko-KR" alt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206573" y="2639034"/>
              <a:ext cx="8525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02.02</a:t>
              </a:r>
              <a:endParaRPr lang="ko-KR" altLang="en-US" sz="1000" dirty="0"/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2438031" y="2044931"/>
            <a:ext cx="5653116" cy="1499891"/>
          </a:xfrm>
          <a:prstGeom prst="roundRect">
            <a:avLst>
              <a:gd name="adj" fmla="val 6534"/>
            </a:avLst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2994438" y="2814038"/>
            <a:ext cx="1267375" cy="593504"/>
            <a:chOff x="2195735" y="2115829"/>
            <a:chExt cx="1267375" cy="769426"/>
          </a:xfrm>
        </p:grpSpPr>
        <p:sp>
          <p:nvSpPr>
            <p:cNvPr id="137" name="TextBox 136"/>
            <p:cNvSpPr txBox="1"/>
            <p:nvPr/>
          </p:nvSpPr>
          <p:spPr>
            <a:xfrm>
              <a:off x="2206573" y="2115829"/>
              <a:ext cx="852511" cy="31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유럽 </a:t>
              </a:r>
              <a:r>
                <a:rPr lang="en-US" altLang="ko-KR" sz="1000" dirty="0"/>
                <a:t>EUR</a:t>
              </a:r>
              <a:endParaRPr lang="ko-KR" altLang="en-US" sz="10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95735" y="2352943"/>
              <a:ext cx="1267375" cy="379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solidFill>
                    <a:srgbClr val="FF0000"/>
                  </a:solidFill>
                </a:rPr>
                <a:t>1,442.15</a:t>
              </a:r>
              <a:endParaRPr lang="ko-KR" alt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206573" y="2639034"/>
              <a:ext cx="8525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02.02</a:t>
              </a:r>
              <a:endParaRPr lang="ko-KR" altLang="en-US" sz="10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756374" y="2814038"/>
            <a:ext cx="1267375" cy="593504"/>
            <a:chOff x="2195735" y="2115829"/>
            <a:chExt cx="1267375" cy="769426"/>
          </a:xfrm>
        </p:grpSpPr>
        <p:sp>
          <p:nvSpPr>
            <p:cNvPr id="141" name="TextBox 140"/>
            <p:cNvSpPr txBox="1"/>
            <p:nvPr/>
          </p:nvSpPr>
          <p:spPr>
            <a:xfrm>
              <a:off x="2206573" y="2115829"/>
              <a:ext cx="852511" cy="31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영국 </a:t>
              </a:r>
              <a:r>
                <a:rPr lang="en-US" altLang="ko-KR" sz="1000" dirty="0"/>
                <a:t>GBP</a:t>
              </a:r>
              <a:endParaRPr lang="ko-KR" altLang="en-US" sz="1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95735" y="2352943"/>
              <a:ext cx="1267375" cy="379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solidFill>
                    <a:srgbClr val="FF0000"/>
                  </a:solidFill>
                </a:rPr>
                <a:t>1691.21</a:t>
              </a:r>
              <a:endParaRPr lang="ko-KR" alt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06573" y="2639034"/>
              <a:ext cx="8525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02.02</a:t>
              </a:r>
              <a:endParaRPr lang="ko-KR" altLang="en-US" sz="10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6585174" y="2814038"/>
            <a:ext cx="1267375" cy="593504"/>
            <a:chOff x="2195735" y="2115829"/>
            <a:chExt cx="1267375" cy="769426"/>
          </a:xfrm>
        </p:grpSpPr>
        <p:sp>
          <p:nvSpPr>
            <p:cNvPr id="145" name="TextBox 144"/>
            <p:cNvSpPr txBox="1"/>
            <p:nvPr/>
          </p:nvSpPr>
          <p:spPr>
            <a:xfrm>
              <a:off x="2206573" y="2115829"/>
              <a:ext cx="852511" cy="31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호주 </a:t>
              </a:r>
              <a:r>
                <a:rPr lang="en-US" altLang="ko-KR" sz="1000" dirty="0"/>
                <a:t>AUD</a:t>
              </a:r>
              <a:endParaRPr lang="ko-KR" altLang="en-US" sz="1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95735" y="2352943"/>
              <a:ext cx="1267375" cy="379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solidFill>
                    <a:srgbClr val="FF0000"/>
                  </a:solidFill>
                </a:rPr>
                <a:t>874.43</a:t>
              </a:r>
              <a:endParaRPr lang="ko-KR" alt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206573" y="2639034"/>
              <a:ext cx="8525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02.02</a:t>
              </a:r>
              <a:endParaRPr lang="ko-KR" altLang="en-US" sz="1000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21787" y="1391188"/>
            <a:ext cx="8071658" cy="4900848"/>
          </a:xfrm>
          <a:prstGeom prst="rect">
            <a:avLst/>
          </a:prstGeom>
          <a:solidFill>
            <a:schemeClr val="dk1">
              <a:alpha val="2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644342" y="1693592"/>
            <a:ext cx="6498094" cy="4328518"/>
            <a:chOff x="774187" y="1316792"/>
            <a:chExt cx="8071658" cy="5153281"/>
          </a:xfrm>
        </p:grpSpPr>
        <p:sp>
          <p:nvSpPr>
            <p:cNvPr id="59" name="직사각형 58"/>
            <p:cNvSpPr/>
            <p:nvPr/>
          </p:nvSpPr>
          <p:spPr>
            <a:xfrm>
              <a:off x="774187" y="1557251"/>
              <a:ext cx="8071658" cy="4912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5795FB03-760E-4679-9148-EB98FD0F0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774187" y="1316792"/>
              <a:ext cx="8071658" cy="240459"/>
            </a:xfrm>
            <a:prstGeom prst="rect">
              <a:avLst/>
            </a:prstGeom>
          </p:spPr>
        </p:pic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66618"/>
              </p:ext>
            </p:extLst>
          </p:nvPr>
        </p:nvGraphicFramePr>
        <p:xfrm>
          <a:off x="1906577" y="4464311"/>
          <a:ext cx="4237344" cy="1281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672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2118672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</a:tblGrid>
              <a:tr h="256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날짜별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기준매매율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27018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402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769948" y="1937376"/>
            <a:ext cx="6093892" cy="3790996"/>
            <a:chOff x="1769948" y="1937376"/>
            <a:chExt cx="6093892" cy="379099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3125F52-FFC0-1349-D89F-3D9E81B76B0B}"/>
                </a:ext>
              </a:extLst>
            </p:cNvPr>
            <p:cNvGrpSpPr/>
            <p:nvPr/>
          </p:nvGrpSpPr>
          <p:grpSpPr>
            <a:xfrm>
              <a:off x="1784502" y="2618862"/>
              <a:ext cx="6070465" cy="1523692"/>
              <a:chOff x="2484969" y="1736862"/>
              <a:chExt cx="5669986" cy="2764726"/>
            </a:xfrm>
          </p:grpSpPr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65413DB2-BF28-435E-7218-C2C692AD3F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5571" t="3985" r="25049"/>
              <a:stretch/>
            </p:blipFill>
            <p:spPr>
              <a:xfrm>
                <a:off x="2729543" y="1736862"/>
                <a:ext cx="5360097" cy="2439739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7D6CC6B-F1E2-EFB1-3BC7-F3A8D02D5830}"/>
                  </a:ext>
                </a:extLst>
              </p:cNvPr>
              <p:cNvSpPr txBox="1"/>
              <p:nvPr/>
            </p:nvSpPr>
            <p:spPr>
              <a:xfrm>
                <a:off x="7695447" y="4239978"/>
                <a:ext cx="4595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</a:rPr>
                  <a:t>2/1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3A030CF-A507-62AF-8553-64FB98A31C4B}"/>
                  </a:ext>
                </a:extLst>
              </p:cNvPr>
              <p:cNvSpPr txBox="1"/>
              <p:nvPr/>
            </p:nvSpPr>
            <p:spPr>
              <a:xfrm>
                <a:off x="2484969" y="4239978"/>
                <a:ext cx="5451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</a:rPr>
                  <a:t>1/26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36023B-A8BF-09DE-6F00-7A79336DAAA4}"/>
                  </a:ext>
                </a:extLst>
              </p:cNvPr>
              <p:cNvSpPr txBox="1"/>
              <p:nvPr/>
            </p:nvSpPr>
            <p:spPr>
              <a:xfrm>
                <a:off x="3353382" y="4239978"/>
                <a:ext cx="5451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</a:rPr>
                  <a:t>1/27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991E38-7727-FA63-29E2-B6C649E23968}"/>
                  </a:ext>
                </a:extLst>
              </p:cNvPr>
              <p:cNvSpPr txBox="1"/>
              <p:nvPr/>
            </p:nvSpPr>
            <p:spPr>
              <a:xfrm>
                <a:off x="4221795" y="4239978"/>
                <a:ext cx="5451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</a:rPr>
                  <a:t>1/28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729CF6-84E6-91BE-93C7-6EA5EECCCBFF}"/>
                  </a:ext>
                </a:extLst>
              </p:cNvPr>
              <p:cNvSpPr txBox="1"/>
              <p:nvPr/>
            </p:nvSpPr>
            <p:spPr>
              <a:xfrm>
                <a:off x="5090208" y="4239978"/>
                <a:ext cx="5451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</a:rPr>
                  <a:t>1/29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61B2AC-447F-9A47-BA2E-C50650B66192}"/>
                  </a:ext>
                </a:extLst>
              </p:cNvPr>
              <p:cNvSpPr txBox="1"/>
              <p:nvPr/>
            </p:nvSpPr>
            <p:spPr>
              <a:xfrm>
                <a:off x="5958621" y="4239978"/>
                <a:ext cx="5451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</a:rPr>
                  <a:t>1/30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F7CEC7-6EC1-3F21-9E62-F3681EE55453}"/>
                  </a:ext>
                </a:extLst>
              </p:cNvPr>
              <p:cNvSpPr txBox="1"/>
              <p:nvPr/>
            </p:nvSpPr>
            <p:spPr>
              <a:xfrm>
                <a:off x="6827034" y="4239978"/>
                <a:ext cx="5451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</a:rPr>
                  <a:t>1/31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9DE7AED-57EC-2FB4-13A2-A0430F7BC16F}"/>
                </a:ext>
              </a:extLst>
            </p:cNvPr>
            <p:cNvSpPr/>
            <p:nvPr/>
          </p:nvSpPr>
          <p:spPr>
            <a:xfrm>
              <a:off x="1769948" y="1937376"/>
              <a:ext cx="11080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ysClr val="windowText" lastClr="000000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미국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USD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90523EB-3C89-A071-571A-F246245F5F0F}"/>
                </a:ext>
              </a:extLst>
            </p:cNvPr>
            <p:cNvSpPr/>
            <p:nvPr/>
          </p:nvSpPr>
          <p:spPr>
            <a:xfrm>
              <a:off x="1769948" y="224636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1,334.50</a:t>
              </a:r>
              <a:endParaRPr lang="ko-KR" altLang="en-US" sz="1400" b="1" dirty="0">
                <a:solidFill>
                  <a:srgbClr val="FF0000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1F9AA68-2310-0D26-15A9-644FA2C57262}"/>
                </a:ext>
              </a:extLst>
            </p:cNvPr>
            <p:cNvSpPr/>
            <p:nvPr/>
          </p:nvSpPr>
          <p:spPr>
            <a:xfrm>
              <a:off x="6413260" y="4453083"/>
              <a:ext cx="1442965" cy="683712"/>
            </a:xfrm>
            <a:prstGeom prst="rect">
              <a:avLst/>
            </a:prstGeom>
            <a:solidFill>
              <a:srgbClr val="3EC0C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환전하기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039708" y="4706107"/>
              <a:ext cx="112583" cy="594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hlinkClick r:id="rId5" action="ppaction://hlinksldjump"/>
              <a:extLst>
                <a:ext uri="{FF2B5EF4-FFF2-40B4-BE49-F238E27FC236}">
                  <a16:creationId xmlns:a16="http://schemas.microsoft.com/office/drawing/2014/main" id="{91F9AA68-2310-0D26-15A9-644FA2C57262}"/>
                </a:ext>
              </a:extLst>
            </p:cNvPr>
            <p:cNvSpPr/>
            <p:nvPr/>
          </p:nvSpPr>
          <p:spPr>
            <a:xfrm>
              <a:off x="6420875" y="5222325"/>
              <a:ext cx="1442965" cy="506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닫기</a:t>
              </a:r>
            </a:p>
          </p:txBody>
        </p:sp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711583" y="2245153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1987059" y="2688673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1790901" y="4324040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290714" y="4324040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687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0250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UI-J-04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2024-02-05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환전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51576" y="253502"/>
          <a:ext cx="2844802" cy="486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내가 보유한 자산 전체를 표로 보여준다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개 나라를 모두 한 줄로 배치한다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개 나열이 안된다면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 err="1"/>
                        <a:t>열씩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줄로 나열한다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환전하기 버튼 클릭 시 환전 내역에 데이터가 추가된다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직접 선택할 수도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있고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환율에서 나라를 선택하고 들어왔을 때 교환통화를 그 나라로 기본 지정한다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검색 클릭 시 기준 매매율이 교환 통화 기준 자동으로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보유 통화를 기준으로 금액 입력 시 자동으로 총 환전액이 계산된다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검색 </a:t>
                      </a:r>
                      <a:r>
                        <a:rPr lang="ko-KR" altLang="en-US" sz="1200" dirty="0" err="1"/>
                        <a:t>버튼색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231,230,230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표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배경색 </a:t>
                      </a:r>
                      <a:r>
                        <a:rPr lang="en-US" altLang="ko-KR" sz="1200" baseline="0" dirty="0"/>
                        <a:t>: white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환전 </a:t>
                      </a:r>
                      <a:r>
                        <a:rPr lang="ko-KR" altLang="en-US" sz="1200" dirty="0" err="1"/>
                        <a:t>버튼색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rgb</a:t>
                      </a:r>
                      <a:r>
                        <a:rPr lang="en-US" altLang="ko-KR" sz="1200" dirty="0"/>
                        <a:t>(62,192,196)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>
            <a:spLocks/>
          </p:cNvSpPr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346" y="6356350"/>
            <a:ext cx="396581" cy="365125"/>
          </a:xfrm>
        </p:spPr>
        <p:txBody>
          <a:bodyPr/>
          <a:lstStyle/>
          <a:p>
            <a:fld id="{8E3CD2E7-5C2A-49DB-A995-1C2F66CA6249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1787" y="1164392"/>
            <a:ext cx="8071658" cy="5153281"/>
            <a:chOff x="621787" y="1164392"/>
            <a:chExt cx="8071658" cy="51532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7C9957-4764-B4D4-6E5D-5B748393DCD1}"/>
                </a:ext>
              </a:extLst>
            </p:cNvPr>
            <p:cNvSpPr/>
            <p:nvPr/>
          </p:nvSpPr>
          <p:spPr>
            <a:xfrm>
              <a:off x="621787" y="1404851"/>
              <a:ext cx="8071658" cy="4912822"/>
            </a:xfrm>
            <a:prstGeom prst="rect">
              <a:avLst/>
            </a:prstGeom>
            <a:solidFill>
              <a:srgbClr val="A9DB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42AEEC-4234-C5D6-FE9A-972CD3FF2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621787" y="1164392"/>
              <a:ext cx="8071658" cy="240459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3503D39-62EA-3AD2-E02D-1D3F12DDEADA}"/>
                </a:ext>
              </a:extLst>
            </p:cNvPr>
            <p:cNvGrpSpPr/>
            <p:nvPr/>
          </p:nvGrpSpPr>
          <p:grpSpPr>
            <a:xfrm>
              <a:off x="627679" y="1404851"/>
              <a:ext cx="1202658" cy="4912822"/>
              <a:chOff x="621788" y="1404851"/>
              <a:chExt cx="1202658" cy="491282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FFE476-B6FF-3B96-24D5-5D2BD18EDE50}"/>
                  </a:ext>
                </a:extLst>
              </p:cNvPr>
              <p:cNvSpPr/>
              <p:nvPr/>
            </p:nvSpPr>
            <p:spPr>
              <a:xfrm>
                <a:off x="621788" y="1404851"/>
                <a:ext cx="731152" cy="4912822"/>
              </a:xfrm>
              <a:prstGeom prst="rect">
                <a:avLst/>
              </a:prstGeom>
              <a:solidFill>
                <a:srgbClr val="3EC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8F0735A4-147B-245E-2DF5-1B17E8097DFA}"/>
                  </a:ext>
                </a:extLst>
              </p:cNvPr>
              <p:cNvSpPr/>
              <p:nvPr/>
            </p:nvSpPr>
            <p:spPr>
              <a:xfrm>
                <a:off x="682746" y="1409699"/>
                <a:ext cx="1141700" cy="4896000"/>
              </a:xfrm>
              <a:prstGeom prst="roundRect">
                <a:avLst>
                  <a:gd name="adj" fmla="val 6043"/>
                </a:avLst>
              </a:prstGeom>
              <a:solidFill>
                <a:srgbClr val="3EC0C4"/>
              </a:solidFill>
              <a:ln>
                <a:solidFill>
                  <a:srgbClr val="3EC0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DB450CD-73BC-1DCA-06B6-102369369D2C}"/>
                </a:ext>
              </a:extLst>
            </p:cNvPr>
            <p:cNvSpPr/>
            <p:nvPr/>
          </p:nvSpPr>
          <p:spPr>
            <a:xfrm>
              <a:off x="627679" y="3190958"/>
              <a:ext cx="1202658" cy="469387"/>
            </a:xfrm>
            <a:prstGeom prst="roundRect">
              <a:avLst>
                <a:gd name="adj" fmla="val 0"/>
              </a:avLst>
            </a:prstGeom>
            <a:solidFill>
              <a:srgbClr val="5AB1BC"/>
            </a:solidFill>
            <a:ln>
              <a:solidFill>
                <a:srgbClr val="5AB1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B8C3B-7821-F4BB-263A-09E7AF4734D4}"/>
                </a:ext>
              </a:extLst>
            </p:cNvPr>
            <p:cNvSpPr/>
            <p:nvPr/>
          </p:nvSpPr>
          <p:spPr>
            <a:xfrm>
              <a:off x="931491" y="2611945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1D9108-516C-A29F-B707-05F9F4B3872F}"/>
                </a:ext>
              </a:extLst>
            </p:cNvPr>
            <p:cNvSpPr/>
            <p:nvPr/>
          </p:nvSpPr>
          <p:spPr>
            <a:xfrm>
              <a:off x="931491" y="327514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987B96-A8D9-401F-4F43-AF0D1FEECAA4}"/>
                </a:ext>
              </a:extLst>
            </p:cNvPr>
            <p:cNvSpPr/>
            <p:nvPr/>
          </p:nvSpPr>
          <p:spPr>
            <a:xfrm>
              <a:off x="931491" y="3888699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지갑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51BA68-5CDD-3D79-785F-413F2515CF2B}"/>
                </a:ext>
              </a:extLst>
            </p:cNvPr>
            <p:cNvSpPr/>
            <p:nvPr/>
          </p:nvSpPr>
          <p:spPr>
            <a:xfrm>
              <a:off x="844122" y="4502257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거래소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808054" y="5136795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내 정보</a:t>
              </a:r>
            </a:p>
          </p:txBody>
        </p:sp>
        <p:sp>
          <p:nvSpPr>
            <p:cNvPr id="1052" name="사각형: 둥근 모서리 7">
              <a:extLst>
                <a:ext uri="{FF2B5EF4-FFF2-40B4-BE49-F238E27FC236}">
                  <a16:creationId xmlns:a16="http://schemas.microsoft.com/office/drawing/2014/main" id="{9B170C68-9DC2-0BEA-0D54-12C59B157868}"/>
                </a:ext>
              </a:extLst>
            </p:cNvPr>
            <p:cNvSpPr>
              <a:spLocks/>
            </p:cNvSpPr>
            <p:nvPr/>
          </p:nvSpPr>
          <p:spPr>
            <a:xfrm>
              <a:off x="1964461" y="1561500"/>
              <a:ext cx="6600256" cy="4568712"/>
            </a:xfrm>
            <a:prstGeom prst="roundRect">
              <a:avLst>
                <a:gd name="adj" fmla="val 21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72410" y="5860289"/>
            <a:ext cx="943545" cy="269923"/>
            <a:chOff x="772410" y="5860289"/>
            <a:chExt cx="943545" cy="2699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10" y="5860289"/>
              <a:ext cx="252533" cy="252533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967032" y="586860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로그아웃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72410" y="1561500"/>
            <a:ext cx="9435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375696" y="1705264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1D98BF9B-0FA8-4C7B-8295-849799F7EB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16294" y="2030784"/>
          <a:ext cx="63015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896">
                  <a:extLst>
                    <a:ext uri="{9D8B030D-6E8A-4147-A177-3AD203B41FA5}">
                      <a16:colId xmlns:a16="http://schemas.microsoft.com/office/drawing/2014/main" val="1512457623"/>
                    </a:ext>
                  </a:extLst>
                </a:gridCol>
                <a:gridCol w="1042755">
                  <a:extLst>
                    <a:ext uri="{9D8B030D-6E8A-4147-A177-3AD203B41FA5}">
                      <a16:colId xmlns:a16="http://schemas.microsoft.com/office/drawing/2014/main" val="3887653642"/>
                    </a:ext>
                  </a:extLst>
                </a:gridCol>
                <a:gridCol w="874983">
                  <a:extLst>
                    <a:ext uri="{9D8B030D-6E8A-4147-A177-3AD203B41FA5}">
                      <a16:colId xmlns:a16="http://schemas.microsoft.com/office/drawing/2014/main" val="496882335"/>
                    </a:ext>
                  </a:extLst>
                </a:gridCol>
                <a:gridCol w="874983">
                  <a:extLst>
                    <a:ext uri="{9D8B030D-6E8A-4147-A177-3AD203B41FA5}">
                      <a16:colId xmlns:a16="http://schemas.microsoft.com/office/drawing/2014/main" val="145382738"/>
                    </a:ext>
                  </a:extLst>
                </a:gridCol>
                <a:gridCol w="874983">
                  <a:extLst>
                    <a:ext uri="{9D8B030D-6E8A-4147-A177-3AD203B41FA5}">
                      <a16:colId xmlns:a16="http://schemas.microsoft.com/office/drawing/2014/main" val="2210198948"/>
                    </a:ext>
                  </a:extLst>
                </a:gridCol>
                <a:gridCol w="874983">
                  <a:extLst>
                    <a:ext uri="{9D8B030D-6E8A-4147-A177-3AD203B41FA5}">
                      <a16:colId xmlns:a16="http://schemas.microsoft.com/office/drawing/2014/main" val="3075021939"/>
                    </a:ext>
                  </a:extLst>
                </a:gridCol>
                <a:gridCol w="874983">
                  <a:extLst>
                    <a:ext uri="{9D8B030D-6E8A-4147-A177-3AD203B41FA5}">
                      <a16:colId xmlns:a16="http://schemas.microsoft.com/office/drawing/2014/main" val="2801706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한국 원화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일본 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중국 위안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미국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나라명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나라명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나라명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14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10,000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26449"/>
                  </a:ext>
                </a:extLst>
              </a:tr>
            </a:tbl>
          </a:graphicData>
        </a:graphic>
      </p:graphicFrame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061A467A-3F2C-4B5B-A72D-357D30E8BF5E}"/>
              </a:ext>
            </a:extLst>
          </p:cNvPr>
          <p:cNvSpPr/>
          <p:nvPr/>
        </p:nvSpPr>
        <p:spPr>
          <a:xfrm>
            <a:off x="2000426" y="1662125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내가 보유한 자산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9615EED8-0008-4C6A-9271-B3094FE9A54C}"/>
              </a:ext>
            </a:extLst>
          </p:cNvPr>
          <p:cNvSpPr/>
          <p:nvPr/>
        </p:nvSpPr>
        <p:spPr>
          <a:xfrm>
            <a:off x="2000426" y="446047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환전 내역</a:t>
            </a:r>
          </a:p>
        </p:txBody>
      </p:sp>
      <p:graphicFrame>
        <p:nvGraphicFramePr>
          <p:cNvPr id="249" name="표 248">
            <a:extLst>
              <a:ext uri="{FF2B5EF4-FFF2-40B4-BE49-F238E27FC236}">
                <a16:creationId xmlns:a16="http://schemas.microsoft.com/office/drawing/2014/main" id="{892DE542-1750-4EE1-B2DF-D7EC49BC1A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16296" y="4810357"/>
          <a:ext cx="630156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140">
                  <a:extLst>
                    <a:ext uri="{9D8B030D-6E8A-4147-A177-3AD203B41FA5}">
                      <a16:colId xmlns:a16="http://schemas.microsoft.com/office/drawing/2014/main" val="4199872642"/>
                    </a:ext>
                  </a:extLst>
                </a:gridCol>
                <a:gridCol w="1346598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1209869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462089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1209869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환전번호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보유통화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교환통화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3992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053772"/>
                  </a:ext>
                </a:extLst>
              </a:tr>
            </a:tbl>
          </a:graphicData>
        </a:graphic>
      </p:graphicFrame>
      <p:sp>
        <p:nvSpPr>
          <p:cNvPr id="256" name="타원 255">
            <a:extLst>
              <a:ext uri="{FF2B5EF4-FFF2-40B4-BE49-F238E27FC236}">
                <a16:creationId xmlns:a16="http://schemas.microsoft.com/office/drawing/2014/main" id="{1009B459-6E6A-4EE9-9F12-32D7ECEC5101}"/>
              </a:ext>
            </a:extLst>
          </p:cNvPr>
          <p:cNvSpPr/>
          <p:nvPr/>
        </p:nvSpPr>
        <p:spPr>
          <a:xfrm>
            <a:off x="2872178" y="4456386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018614" y="2648673"/>
            <a:ext cx="6399246" cy="1588323"/>
            <a:chOff x="2018614" y="4391135"/>
            <a:chExt cx="6399246" cy="1588323"/>
          </a:xfrm>
        </p:grpSpPr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5B1DFBE9-C489-4E1A-8D60-077866663BBA}"/>
                </a:ext>
              </a:extLst>
            </p:cNvPr>
            <p:cNvSpPr/>
            <p:nvPr/>
          </p:nvSpPr>
          <p:spPr>
            <a:xfrm>
              <a:off x="4773136" y="4391135"/>
              <a:ext cx="277436" cy="2471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endParaRPr lang="ko-KR" altLang="en-US" sz="13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2018614" y="4445244"/>
              <a:ext cx="6399246" cy="1534214"/>
              <a:chOff x="2018614" y="4445244"/>
              <a:chExt cx="6399246" cy="1534214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62EE6ED-6AF4-471E-98BA-5B2EF002624F}"/>
                  </a:ext>
                </a:extLst>
              </p:cNvPr>
              <p:cNvSpPr txBox="1"/>
              <p:nvPr/>
            </p:nvSpPr>
            <p:spPr>
              <a:xfrm>
                <a:off x="2018614" y="4584222"/>
                <a:ext cx="1222629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100" b="1" dirty="0"/>
                  <a:t>보유 통화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FABBEAB-A84B-46BA-8F28-1228A8F665B7}"/>
                  </a:ext>
                </a:extLst>
              </p:cNvPr>
              <p:cNvSpPr txBox="1"/>
              <p:nvPr/>
            </p:nvSpPr>
            <p:spPr>
              <a:xfrm>
                <a:off x="4675454" y="4584222"/>
                <a:ext cx="1222629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100" b="1" dirty="0"/>
                  <a:t>교환 통화</a:t>
                </a:r>
              </a:p>
            </p:txBody>
          </p: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0EB9623A-61BA-4F76-BA14-D3143ACE9DEC}"/>
                  </a:ext>
                </a:extLst>
              </p:cNvPr>
              <p:cNvGrpSpPr/>
              <p:nvPr/>
            </p:nvGrpSpPr>
            <p:grpSpPr>
              <a:xfrm>
                <a:off x="5671282" y="4574866"/>
                <a:ext cx="1664558" cy="269676"/>
                <a:chOff x="2698701" y="1756066"/>
                <a:chExt cx="1664558" cy="269676"/>
              </a:xfrm>
            </p:grpSpPr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21B30F7D-6DCC-4C83-B66B-4502E6AA0B03}"/>
                    </a:ext>
                  </a:extLst>
                </p:cNvPr>
                <p:cNvSpPr/>
                <p:nvPr/>
              </p:nvSpPr>
              <p:spPr>
                <a:xfrm>
                  <a:off x="2698701" y="1756066"/>
                  <a:ext cx="1664558" cy="2696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미국 달러</a:t>
                  </a:r>
                </a:p>
              </p:txBody>
            </p:sp>
            <p:sp>
              <p:nvSpPr>
                <p:cNvPr id="203" name="이등변 삼각형 202">
                  <a:extLst>
                    <a:ext uri="{FF2B5EF4-FFF2-40B4-BE49-F238E27FC236}">
                      <a16:creationId xmlns:a16="http://schemas.microsoft.com/office/drawing/2014/main" id="{23661CE2-C55F-43A4-99CB-25B2548CB950}"/>
                    </a:ext>
                  </a:extLst>
                </p:cNvPr>
                <p:cNvSpPr/>
                <p:nvPr/>
              </p:nvSpPr>
              <p:spPr>
                <a:xfrm flipV="1">
                  <a:off x="4128453" y="1849115"/>
                  <a:ext cx="124040" cy="9065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A397B6C6-93D5-4638-83FE-1548FBF35F85}"/>
                  </a:ext>
                </a:extLst>
              </p:cNvPr>
              <p:cNvSpPr/>
              <p:nvPr/>
            </p:nvSpPr>
            <p:spPr>
              <a:xfrm>
                <a:off x="7434700" y="4575182"/>
                <a:ext cx="677882" cy="269676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검색</a:t>
                </a:r>
              </a:p>
            </p:txBody>
          </p: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7689B4CB-CEEC-4EE6-9E53-D8F9EA7AD205}"/>
                  </a:ext>
                </a:extLst>
              </p:cNvPr>
              <p:cNvGrpSpPr/>
              <p:nvPr/>
            </p:nvGrpSpPr>
            <p:grpSpPr>
              <a:xfrm>
                <a:off x="3010896" y="4584482"/>
                <a:ext cx="1664558" cy="269676"/>
                <a:chOff x="2698701" y="1756066"/>
                <a:chExt cx="1664558" cy="269676"/>
              </a:xfrm>
            </p:grpSpPr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C52ADDF1-F06A-44FF-AAE0-EEB20EAC36F4}"/>
                    </a:ext>
                  </a:extLst>
                </p:cNvPr>
                <p:cNvSpPr/>
                <p:nvPr/>
              </p:nvSpPr>
              <p:spPr>
                <a:xfrm>
                  <a:off x="2698701" y="1756066"/>
                  <a:ext cx="1664558" cy="2696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한국 원화</a:t>
                  </a:r>
                </a:p>
              </p:txBody>
            </p:sp>
            <p:sp>
              <p:nvSpPr>
                <p:cNvPr id="225" name="이등변 삼각형 224">
                  <a:extLst>
                    <a:ext uri="{FF2B5EF4-FFF2-40B4-BE49-F238E27FC236}">
                      <a16:creationId xmlns:a16="http://schemas.microsoft.com/office/drawing/2014/main" id="{77B87D56-4448-4819-AFEA-9BF0C38D9CCD}"/>
                    </a:ext>
                  </a:extLst>
                </p:cNvPr>
                <p:cNvSpPr/>
                <p:nvPr/>
              </p:nvSpPr>
              <p:spPr>
                <a:xfrm flipV="1">
                  <a:off x="4128453" y="1849115"/>
                  <a:ext cx="124040" cy="9065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A12DD990-A028-4B3D-AB7A-3A55E92ECCA5}"/>
                  </a:ext>
                </a:extLst>
              </p:cNvPr>
              <p:cNvSpPr/>
              <p:nvPr/>
            </p:nvSpPr>
            <p:spPr>
              <a:xfrm>
                <a:off x="2116296" y="4445244"/>
                <a:ext cx="6301564" cy="1534214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96327F8-84E1-4AEE-B826-D8D67A8E4D5F}"/>
                  </a:ext>
                </a:extLst>
              </p:cNvPr>
              <p:cNvSpPr txBox="1"/>
              <p:nvPr/>
            </p:nvSpPr>
            <p:spPr>
              <a:xfrm>
                <a:off x="2097742" y="5060906"/>
                <a:ext cx="1222629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100" b="1" dirty="0"/>
                  <a:t>기준매매율</a:t>
                </a: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5C1DFA91-8053-4A81-A743-EB09470B3683}"/>
                  </a:ext>
                </a:extLst>
              </p:cNvPr>
              <p:cNvSpPr/>
              <p:nvPr/>
            </p:nvSpPr>
            <p:spPr>
              <a:xfrm>
                <a:off x="3131122" y="5061166"/>
                <a:ext cx="1649271" cy="261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14703FE-D57D-4847-8A87-22E9116DEEA6}"/>
                  </a:ext>
                </a:extLst>
              </p:cNvPr>
              <p:cNvSpPr txBox="1"/>
              <p:nvPr/>
            </p:nvSpPr>
            <p:spPr>
              <a:xfrm>
                <a:off x="4695242" y="5080873"/>
                <a:ext cx="1222629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100" b="1" dirty="0"/>
                  <a:t>환전 금액</a:t>
                </a: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3BA8B4B8-E7A6-4E1E-94EC-327D99FBD818}"/>
                  </a:ext>
                </a:extLst>
              </p:cNvPr>
              <p:cNvSpPr/>
              <p:nvPr/>
            </p:nvSpPr>
            <p:spPr>
              <a:xfrm>
                <a:off x="5702605" y="5053705"/>
                <a:ext cx="2409977" cy="2696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직사각형 25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306311C-523E-44CD-9D7C-FE0EC277F09A}"/>
                  </a:ext>
                </a:extLst>
              </p:cNvPr>
              <p:cNvSpPr/>
              <p:nvPr/>
            </p:nvSpPr>
            <p:spPr>
              <a:xfrm>
                <a:off x="7034019" y="5480030"/>
                <a:ext cx="1078563" cy="388572"/>
              </a:xfrm>
              <a:prstGeom prst="rect">
                <a:avLst/>
              </a:prstGeom>
              <a:solidFill>
                <a:srgbClr val="3EC0C4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환전하기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FBA3CD4B-22B9-48FD-ACC9-DD56E2D7D016}"/>
                  </a:ext>
                </a:extLst>
              </p:cNvPr>
              <p:cNvSpPr txBox="1"/>
              <p:nvPr/>
            </p:nvSpPr>
            <p:spPr>
              <a:xfrm>
                <a:off x="2097742" y="5562673"/>
                <a:ext cx="1222629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100" b="1" dirty="0"/>
                  <a:t>총 </a:t>
                </a:r>
                <a:r>
                  <a:rPr lang="ko-KR" altLang="en-US" sz="1100" b="1" dirty="0" err="1"/>
                  <a:t>환전액</a:t>
                </a:r>
                <a:endParaRPr lang="ko-KR" altLang="en-US" sz="1100" b="1" dirty="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EBFC878D-503D-41E3-B5C4-BF93FAD23BD9}"/>
                  </a:ext>
                </a:extLst>
              </p:cNvPr>
              <p:cNvSpPr/>
              <p:nvPr/>
            </p:nvSpPr>
            <p:spPr>
              <a:xfrm>
                <a:off x="3131122" y="5562933"/>
                <a:ext cx="3805215" cy="2696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41E27BDE-2FB7-4AF3-88E5-E8A692DD0105}"/>
                </a:ext>
              </a:extLst>
            </p:cNvPr>
            <p:cNvSpPr/>
            <p:nvPr/>
          </p:nvSpPr>
          <p:spPr>
            <a:xfrm>
              <a:off x="4773136" y="4929242"/>
              <a:ext cx="277436" cy="2471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4</a:t>
              </a:r>
              <a:endParaRPr lang="ko-KR" altLang="en-US" sz="13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76249" y="4527692"/>
            <a:ext cx="86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06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43220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환전상세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UI-J-04-1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2024-02-05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 smtClean="0"/>
                        <a:t>환전 </a:t>
                      </a:r>
                      <a:r>
                        <a:rPr lang="en-US" altLang="ko-KR" sz="1400" dirty="0" smtClean="0"/>
                        <a:t>&gt; </a:t>
                      </a:r>
                      <a:r>
                        <a:rPr lang="ko-KR" altLang="en-US" sz="1400" dirty="0" smtClean="0"/>
                        <a:t>환전 상세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92243"/>
              </p:ext>
            </p:extLst>
          </p:nvPr>
        </p:nvGraphicFramePr>
        <p:xfrm>
          <a:off x="9251576" y="253502"/>
          <a:ext cx="2844802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날짜로 검색이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페이지로 표현하며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구현 안될 시 스크롤로 대체한다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550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검색 </a:t>
                      </a:r>
                      <a:r>
                        <a:rPr lang="ko-KR" altLang="en-US" sz="1200" dirty="0" err="1"/>
                        <a:t>버튼색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 smtClean="0"/>
                        <a:t>rgb</a:t>
                      </a:r>
                      <a:r>
                        <a:rPr lang="en-US" altLang="ko-KR" sz="1200" dirty="0" smtClean="0"/>
                        <a:t>(231,230,230)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표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배경색 </a:t>
                      </a:r>
                      <a:r>
                        <a:rPr lang="en-US" altLang="ko-KR" sz="1200" baseline="0" dirty="0"/>
                        <a:t>: </a:t>
                      </a:r>
                      <a:r>
                        <a:rPr lang="en-US" altLang="ko-KR" sz="1200" baseline="0" dirty="0" smtClean="0"/>
                        <a:t>white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닫기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배경색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en-US" altLang="ko-KR" sz="1200" dirty="0" err="1" smtClean="0"/>
                        <a:t>rgb</a:t>
                      </a:r>
                      <a:r>
                        <a:rPr lang="en-US" altLang="ko-KR" sz="1200" dirty="0" smtClean="0"/>
                        <a:t>(62,192,196)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표 행은 창 사이즈에 따라 개발자가 유동적으로 조정한다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err="1" smtClean="0"/>
                        <a:t>모달창</a:t>
                      </a:r>
                      <a:r>
                        <a:rPr lang="ko-KR" altLang="en-US" sz="1200" baseline="0" dirty="0" smtClean="0"/>
                        <a:t> 마다 타이틀을 삽입한다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>
            <a:spLocks/>
          </p:cNvSpPr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346" y="6356350"/>
            <a:ext cx="396581" cy="365125"/>
          </a:xfrm>
        </p:spPr>
        <p:txBody>
          <a:bodyPr/>
          <a:lstStyle/>
          <a:p>
            <a:fld id="{8E3CD2E7-5C2A-49DB-A995-1C2F66CA624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1787" y="1164392"/>
            <a:ext cx="8071658" cy="5153281"/>
            <a:chOff x="621787" y="1164392"/>
            <a:chExt cx="8071658" cy="51532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7C9957-4764-B4D4-6E5D-5B748393DCD1}"/>
                </a:ext>
              </a:extLst>
            </p:cNvPr>
            <p:cNvSpPr/>
            <p:nvPr/>
          </p:nvSpPr>
          <p:spPr>
            <a:xfrm>
              <a:off x="621787" y="1404851"/>
              <a:ext cx="8071658" cy="4912822"/>
            </a:xfrm>
            <a:prstGeom prst="rect">
              <a:avLst/>
            </a:prstGeom>
            <a:solidFill>
              <a:srgbClr val="A9DB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42AEEC-4234-C5D6-FE9A-972CD3FF2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621787" y="1164392"/>
              <a:ext cx="8071658" cy="240459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3503D39-62EA-3AD2-E02D-1D3F12DDEADA}"/>
                </a:ext>
              </a:extLst>
            </p:cNvPr>
            <p:cNvGrpSpPr/>
            <p:nvPr/>
          </p:nvGrpSpPr>
          <p:grpSpPr>
            <a:xfrm>
              <a:off x="627679" y="1404851"/>
              <a:ext cx="1202658" cy="4912822"/>
              <a:chOff x="621788" y="1404851"/>
              <a:chExt cx="1202658" cy="491282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FFE476-B6FF-3B96-24D5-5D2BD18EDE50}"/>
                  </a:ext>
                </a:extLst>
              </p:cNvPr>
              <p:cNvSpPr/>
              <p:nvPr/>
            </p:nvSpPr>
            <p:spPr>
              <a:xfrm>
                <a:off x="621788" y="1404851"/>
                <a:ext cx="731152" cy="4912822"/>
              </a:xfrm>
              <a:prstGeom prst="rect">
                <a:avLst/>
              </a:prstGeom>
              <a:solidFill>
                <a:srgbClr val="3EC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8F0735A4-147B-245E-2DF5-1B17E8097DFA}"/>
                  </a:ext>
                </a:extLst>
              </p:cNvPr>
              <p:cNvSpPr/>
              <p:nvPr/>
            </p:nvSpPr>
            <p:spPr>
              <a:xfrm>
                <a:off x="682746" y="1409699"/>
                <a:ext cx="1141700" cy="4896000"/>
              </a:xfrm>
              <a:prstGeom prst="roundRect">
                <a:avLst>
                  <a:gd name="adj" fmla="val 6043"/>
                </a:avLst>
              </a:prstGeom>
              <a:solidFill>
                <a:srgbClr val="3EC0C4"/>
              </a:solidFill>
              <a:ln>
                <a:solidFill>
                  <a:srgbClr val="3EC0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B8C3B-7821-F4BB-263A-09E7AF4734D4}"/>
                </a:ext>
              </a:extLst>
            </p:cNvPr>
            <p:cNvSpPr/>
            <p:nvPr/>
          </p:nvSpPr>
          <p:spPr>
            <a:xfrm>
              <a:off x="931491" y="2611945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1D9108-516C-A29F-B707-05F9F4B3872F}"/>
                </a:ext>
              </a:extLst>
            </p:cNvPr>
            <p:cNvSpPr/>
            <p:nvPr/>
          </p:nvSpPr>
          <p:spPr>
            <a:xfrm>
              <a:off x="931491" y="327514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987B96-A8D9-401F-4F43-AF0D1FEECAA4}"/>
                </a:ext>
              </a:extLst>
            </p:cNvPr>
            <p:cNvSpPr/>
            <p:nvPr/>
          </p:nvSpPr>
          <p:spPr>
            <a:xfrm>
              <a:off x="931491" y="3888699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지갑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51BA68-5CDD-3D79-785F-413F2515CF2B}"/>
                </a:ext>
              </a:extLst>
            </p:cNvPr>
            <p:cNvSpPr/>
            <p:nvPr/>
          </p:nvSpPr>
          <p:spPr>
            <a:xfrm>
              <a:off x="844122" y="4502257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거래소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808054" y="5136795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내 정보</a:t>
              </a:r>
            </a:p>
          </p:txBody>
        </p:sp>
        <p:sp>
          <p:nvSpPr>
            <p:cNvPr id="1052" name="사각형: 둥근 모서리 7">
              <a:extLst>
                <a:ext uri="{FF2B5EF4-FFF2-40B4-BE49-F238E27FC236}">
                  <a16:creationId xmlns:a16="http://schemas.microsoft.com/office/drawing/2014/main" id="{9B170C68-9DC2-0BEA-0D54-12C59B157868}"/>
                </a:ext>
              </a:extLst>
            </p:cNvPr>
            <p:cNvSpPr>
              <a:spLocks/>
            </p:cNvSpPr>
            <p:nvPr/>
          </p:nvSpPr>
          <p:spPr>
            <a:xfrm>
              <a:off x="1964461" y="1561500"/>
              <a:ext cx="6600256" cy="4568712"/>
            </a:xfrm>
            <a:prstGeom prst="roundRect">
              <a:avLst>
                <a:gd name="adj" fmla="val 21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72410" y="5860289"/>
            <a:ext cx="943545" cy="269923"/>
            <a:chOff x="772410" y="5860289"/>
            <a:chExt cx="943545" cy="2699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10" y="5860289"/>
              <a:ext cx="252533" cy="252533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967032" y="586860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로그아웃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72410" y="1561500"/>
            <a:ext cx="9435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2" name="사각형: 둥근 모서리 11">
            <a:extLst>
              <a:ext uri="{FF2B5EF4-FFF2-40B4-BE49-F238E27FC236}">
                <a16:creationId xmlns:a16="http://schemas.microsoft.com/office/drawing/2014/main" id="{844286FC-A0C9-ABA6-F895-EF79EA5FC498}"/>
              </a:ext>
            </a:extLst>
          </p:cNvPr>
          <p:cNvSpPr/>
          <p:nvPr/>
        </p:nvSpPr>
        <p:spPr>
          <a:xfrm>
            <a:off x="621692" y="3136875"/>
            <a:ext cx="1197889" cy="469387"/>
          </a:xfrm>
          <a:prstGeom prst="roundRect">
            <a:avLst>
              <a:gd name="adj" fmla="val 0"/>
            </a:avLst>
          </a:prstGeom>
          <a:solidFill>
            <a:srgbClr val="5AB1BC"/>
          </a:solidFill>
          <a:ln>
            <a:solidFill>
              <a:srgbClr val="5AB1B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8" name="직사각형 157"/>
          <p:cNvSpPr/>
          <p:nvPr/>
        </p:nvSpPr>
        <p:spPr>
          <a:xfrm>
            <a:off x="2023765" y="4509723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교환신청내역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5264589" y="4534065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교환등록내역</a:t>
            </a:r>
          </a:p>
        </p:txBody>
      </p:sp>
      <p:graphicFrame>
        <p:nvGraphicFramePr>
          <p:cNvPr id="160" name="표 159"/>
          <p:cNvGraphicFramePr>
            <a:graphicFrameLocks noGrp="1"/>
          </p:cNvGraphicFramePr>
          <p:nvPr>
            <p:extLst/>
          </p:nvPr>
        </p:nvGraphicFramePr>
        <p:xfrm>
          <a:off x="2083295" y="4814682"/>
          <a:ext cx="312350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701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754932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494470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거래자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교환통화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0882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894357"/>
                  </a:ext>
                </a:extLst>
              </a:tr>
            </a:tbl>
          </a:graphicData>
        </a:graphic>
      </p:graphicFrame>
      <p:graphicFrame>
        <p:nvGraphicFramePr>
          <p:cNvPr id="162" name="표 161"/>
          <p:cNvGraphicFramePr>
            <a:graphicFrameLocks noGrp="1"/>
          </p:cNvGraphicFramePr>
          <p:nvPr>
            <p:extLst/>
          </p:nvPr>
        </p:nvGraphicFramePr>
        <p:xfrm>
          <a:off x="5334165" y="4814682"/>
          <a:ext cx="312350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701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754932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494470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거래자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교환통화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518791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85312"/>
                  </a:ext>
                </a:extLst>
              </a:tr>
            </a:tbl>
          </a:graphicData>
        </a:graphic>
      </p:graphicFrame>
      <p:sp>
        <p:nvSpPr>
          <p:cNvPr id="164" name="타원 163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425847" y="4487174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372586" y="4487174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167" name="직사각형 166">
            <a:hlinkClick r:id="rId4" action="ppaction://hlinksldjump"/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3862411" y="2707387"/>
            <a:ext cx="2510175" cy="344167"/>
          </a:xfrm>
          <a:prstGeom prst="rect">
            <a:avLst/>
          </a:prstGeom>
          <a:solidFill>
            <a:srgbClr val="3EC0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출금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예약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759967" y="3090801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출금예약현황</a:t>
            </a:r>
          </a:p>
        </p:txBody>
      </p:sp>
      <p:graphicFrame>
        <p:nvGraphicFramePr>
          <p:cNvPr id="272" name="표 271"/>
          <p:cNvGraphicFramePr>
            <a:graphicFrameLocks noGrp="1"/>
          </p:cNvGraphicFramePr>
          <p:nvPr>
            <p:extLst/>
          </p:nvPr>
        </p:nvGraphicFramePr>
        <p:xfrm>
          <a:off x="2112581" y="3402590"/>
          <a:ext cx="6345088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003">
                  <a:extLst>
                    <a:ext uri="{9D8B030D-6E8A-4147-A177-3AD203B41FA5}">
                      <a16:colId xmlns:a16="http://schemas.microsoft.com/office/drawing/2014/main" val="4199872642"/>
                    </a:ext>
                  </a:extLst>
                </a:gridCol>
                <a:gridCol w="1177027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1057515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277973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1057515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예약번호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출금통화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은행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3992"/>
                  </a:ext>
                </a:extLst>
              </a:tr>
            </a:tbl>
          </a:graphicData>
        </a:graphic>
      </p:graphicFrame>
      <p:sp>
        <p:nvSpPr>
          <p:cNvPr id="276" name="타원 275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204103" y="3070470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582544" y="2710353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869FD41-5506-4376-9203-49D67498DA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7742" y="2082347"/>
          <a:ext cx="632011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498">
                  <a:extLst>
                    <a:ext uri="{9D8B030D-6E8A-4147-A177-3AD203B41FA5}">
                      <a16:colId xmlns:a16="http://schemas.microsoft.com/office/drawing/2014/main" val="1512457623"/>
                    </a:ext>
                  </a:extLst>
                </a:gridCol>
                <a:gridCol w="1045825">
                  <a:extLst>
                    <a:ext uri="{9D8B030D-6E8A-4147-A177-3AD203B41FA5}">
                      <a16:colId xmlns:a16="http://schemas.microsoft.com/office/drawing/2014/main" val="3887653642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496882335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145382738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2210198948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3075021939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2801706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한국 원화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일본 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중국 위안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미국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나라명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나라명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나라명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14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10,000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26449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2009710" y="1740677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내가 보유한 자산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425847" y="1728271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7822935" y="3138974"/>
            <a:ext cx="86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822935" y="4572487"/>
            <a:ext cx="86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587364" y="4572487"/>
            <a:ext cx="86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7619301" y="4487174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6</a:t>
            </a:r>
            <a:endParaRPr lang="ko-KR" altLang="en-US" sz="1300" dirty="0"/>
          </a:p>
        </p:txBody>
      </p:sp>
      <p:sp>
        <p:nvSpPr>
          <p:cNvPr id="44" name="직사각형 43"/>
          <p:cNvSpPr/>
          <p:nvPr/>
        </p:nvSpPr>
        <p:spPr>
          <a:xfrm>
            <a:off x="621692" y="1416825"/>
            <a:ext cx="8065767" cy="4900848"/>
          </a:xfrm>
          <a:prstGeom prst="rect">
            <a:avLst/>
          </a:prstGeom>
          <a:solidFill>
            <a:schemeClr val="dk1">
              <a:alpha val="2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644342" y="1693592"/>
            <a:ext cx="6498094" cy="4328518"/>
            <a:chOff x="774187" y="1316792"/>
            <a:chExt cx="8071658" cy="5153281"/>
          </a:xfrm>
        </p:grpSpPr>
        <p:sp>
          <p:nvSpPr>
            <p:cNvPr id="49" name="직사각형 48"/>
            <p:cNvSpPr/>
            <p:nvPr/>
          </p:nvSpPr>
          <p:spPr>
            <a:xfrm>
              <a:off x="774187" y="1557251"/>
              <a:ext cx="8071658" cy="4912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795FB03-760E-4679-9148-EB98FD0F0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774187" y="1316792"/>
              <a:ext cx="8071658" cy="240459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1329108" y="208234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환전 내역</a:t>
            </a:r>
            <a:endParaRPr lang="ko-KR" altLang="en-US" sz="12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33421"/>
              </p:ext>
            </p:extLst>
          </p:nvPr>
        </p:nvGraphicFramePr>
        <p:xfrm>
          <a:off x="1819582" y="2691922"/>
          <a:ext cx="6181893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260">
                  <a:extLst>
                    <a:ext uri="{9D8B030D-6E8A-4147-A177-3AD203B41FA5}">
                      <a16:colId xmlns:a16="http://schemas.microsoft.com/office/drawing/2014/main" val="4199872642"/>
                    </a:ext>
                  </a:extLst>
                </a:gridCol>
                <a:gridCol w="1322902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1188578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436358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940795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환전번호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보유통화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교환통화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금액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3992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660056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340991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55281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27690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1862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196170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569078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099186" y="5525515"/>
            <a:ext cx="1832984" cy="280535"/>
            <a:chOff x="4099186" y="5525515"/>
            <a:chExt cx="1832984" cy="280535"/>
          </a:xfrm>
        </p:grpSpPr>
        <p:sp>
          <p:nvSpPr>
            <p:cNvPr id="6" name="TextBox 5"/>
            <p:cNvSpPr txBox="1"/>
            <p:nvPr/>
          </p:nvSpPr>
          <p:spPr>
            <a:xfrm>
              <a:off x="4478704" y="5529051"/>
              <a:ext cx="145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1   2   3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76376" y="5525515"/>
              <a:ext cx="29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&gt;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99186" y="5525515"/>
              <a:ext cx="29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&lt;</a:t>
              </a:r>
              <a:endParaRPr lang="ko-KR" altLang="en-US" sz="1200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313024" y="2376696"/>
            <a:ext cx="2208259" cy="2343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2024-02-06</a:t>
            </a:r>
            <a:endParaRPr lang="ko-KR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553089" y="2375359"/>
            <a:ext cx="448887" cy="24254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948310" y="5416818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1D9108-516C-A29F-B707-05F9F4B3872F}"/>
              </a:ext>
            </a:extLst>
          </p:cNvPr>
          <p:cNvSpPr/>
          <p:nvPr/>
        </p:nvSpPr>
        <p:spPr>
          <a:xfrm>
            <a:off x="929132" y="322899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환전</a:t>
            </a:r>
          </a:p>
        </p:txBody>
      </p:sp>
      <p:sp>
        <p:nvSpPr>
          <p:cNvPr id="73" name="직사각형 72">
            <a:hlinkClick r:id="rId4" action="ppaction://hlinksldjump"/>
            <a:extLst>
              <a:ext uri="{FF2B5EF4-FFF2-40B4-BE49-F238E27FC236}">
                <a16:creationId xmlns:a16="http://schemas.microsoft.com/office/drawing/2014/main" id="{4306311C-523E-44CD-9D7C-FE0EC277F09A}"/>
              </a:ext>
            </a:extLst>
          </p:cNvPr>
          <p:cNvSpPr/>
          <p:nvPr/>
        </p:nvSpPr>
        <p:spPr>
          <a:xfrm>
            <a:off x="7222691" y="5449749"/>
            <a:ext cx="773466" cy="237441"/>
          </a:xfrm>
          <a:prstGeom prst="rect">
            <a:avLst/>
          </a:prstGeom>
          <a:solidFill>
            <a:srgbClr val="3EC0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닫기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111445" y="2133009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338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25942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UI-J-05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2024-02-05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지갑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98"/>
              </p:ext>
            </p:extLst>
          </p:nvPr>
        </p:nvGraphicFramePr>
        <p:xfrm>
          <a:off x="9251576" y="253502"/>
          <a:ext cx="2844802" cy="586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내가 보유한 자산 전체를 표로 보여준다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개 나라를 모두 한 줄로 배치한다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개 나열이 안된다면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 err="1"/>
                        <a:t>열씩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줄로 나열한다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예약현황내역을 볼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상태는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예약</a:t>
                      </a:r>
                      <a:r>
                        <a:rPr lang="en-US" altLang="ko-KR" sz="1200" dirty="0"/>
                        <a:t>’, ‘</a:t>
                      </a:r>
                      <a:r>
                        <a:rPr lang="ko-KR" altLang="en-US" sz="1200" dirty="0"/>
                        <a:t>완료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취소</a:t>
                      </a:r>
                      <a:r>
                        <a:rPr lang="en-US" altLang="ko-KR" sz="1200" dirty="0" smtClean="0"/>
                        <a:t>’ 3</a:t>
                      </a:r>
                      <a:r>
                        <a:rPr lang="ko-KR" altLang="en-US" sz="1200" dirty="0" smtClean="0"/>
                        <a:t>가지로 구분된다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출금예약 버튼 선택 시 </a:t>
                      </a:r>
                      <a:r>
                        <a:rPr lang="ko-KR" altLang="en-US" sz="1200" dirty="0" err="1"/>
                        <a:t>모달창으로</a:t>
                      </a:r>
                      <a:r>
                        <a:rPr lang="ko-KR" altLang="en-US" sz="1200" dirty="0"/>
                        <a:t> 출금 예약 창을</a:t>
                      </a:r>
                      <a:r>
                        <a:rPr lang="ko-KR" altLang="en-US" sz="1200" baseline="0" dirty="0"/>
                        <a:t> 띄운다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거래내역은 </a:t>
                      </a:r>
                      <a:r>
                        <a:rPr lang="ko-KR" altLang="en-US" sz="1200" dirty="0" err="1" smtClean="0"/>
                        <a:t>교환신청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교환등록</a:t>
                      </a:r>
                      <a:r>
                        <a:rPr lang="ko-KR" altLang="en-US" sz="1200" dirty="0" smtClean="0"/>
                        <a:t> 완료 내역을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교환신청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dirty="0" smtClean="0"/>
                        <a:t>등록 내역은 </a:t>
                      </a:r>
                      <a:r>
                        <a:rPr lang="ko-KR" altLang="en-US" sz="1200" dirty="0"/>
                        <a:t>환전에서 교환 </a:t>
                      </a:r>
                      <a:r>
                        <a:rPr lang="ko-KR" altLang="en-US" sz="1200" dirty="0" smtClean="0"/>
                        <a:t>신청 및 등록한 </a:t>
                      </a:r>
                      <a:r>
                        <a:rPr lang="ko-KR" altLang="en-US" sz="1200" dirty="0"/>
                        <a:t>것으로 셀 클릭 시 상세 창을 띄운다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상태는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대기 중</a:t>
                      </a:r>
                      <a:r>
                        <a:rPr lang="en-US" altLang="ko-KR" sz="1200" baseline="0" dirty="0" smtClean="0"/>
                        <a:t>’, ‘</a:t>
                      </a:r>
                      <a:r>
                        <a:rPr lang="ko-KR" altLang="en-US" sz="1200" baseline="0" dirty="0" smtClean="0"/>
                        <a:t>취소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2</a:t>
                      </a:r>
                      <a:r>
                        <a:rPr lang="ko-KR" altLang="en-US" sz="1200" baseline="0" dirty="0" smtClean="0"/>
                        <a:t>가지이다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더보기</a:t>
                      </a:r>
                      <a:r>
                        <a:rPr lang="ko-KR" altLang="en-US" sz="1200" dirty="0" smtClean="0"/>
                        <a:t> 클릭 시 상세 내역 </a:t>
                      </a:r>
                      <a:r>
                        <a:rPr lang="ko-KR" altLang="en-US" sz="1200" dirty="0" err="1" smtClean="0"/>
                        <a:t>모달창을</a:t>
                      </a:r>
                      <a:r>
                        <a:rPr lang="ko-KR" altLang="en-US" sz="1200" dirty="0" smtClean="0"/>
                        <a:t> 띄운다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550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/>
                        <a:t>배경색 </a:t>
                      </a:r>
                      <a:r>
                        <a:rPr lang="en-US" altLang="ko-KR" sz="1200" baseline="0" dirty="0"/>
                        <a:t>: white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출금예약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버튼색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rgb</a:t>
                      </a:r>
                      <a:r>
                        <a:rPr lang="en-US" altLang="ko-KR" sz="1200" dirty="0"/>
                        <a:t>(62,192,196)</a:t>
                      </a:r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표 행은 창 사이즈에 따라 개발자가 유동적으로 조정한다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>
            <a:spLocks/>
          </p:cNvSpPr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346" y="6356350"/>
            <a:ext cx="396581" cy="365125"/>
          </a:xfrm>
        </p:spPr>
        <p:txBody>
          <a:bodyPr/>
          <a:lstStyle/>
          <a:p>
            <a:fld id="{8E3CD2E7-5C2A-49DB-A995-1C2F66CA6249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1787" y="1164392"/>
            <a:ext cx="8071658" cy="5153281"/>
            <a:chOff x="621787" y="1164392"/>
            <a:chExt cx="8071658" cy="51532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7C9957-4764-B4D4-6E5D-5B748393DCD1}"/>
                </a:ext>
              </a:extLst>
            </p:cNvPr>
            <p:cNvSpPr/>
            <p:nvPr/>
          </p:nvSpPr>
          <p:spPr>
            <a:xfrm>
              <a:off x="621787" y="1404851"/>
              <a:ext cx="8071658" cy="4912822"/>
            </a:xfrm>
            <a:prstGeom prst="rect">
              <a:avLst/>
            </a:prstGeom>
            <a:solidFill>
              <a:srgbClr val="A9DB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42AEEC-4234-C5D6-FE9A-972CD3FF2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621787" y="1164392"/>
              <a:ext cx="8071658" cy="240459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3503D39-62EA-3AD2-E02D-1D3F12DDEADA}"/>
                </a:ext>
              </a:extLst>
            </p:cNvPr>
            <p:cNvGrpSpPr/>
            <p:nvPr/>
          </p:nvGrpSpPr>
          <p:grpSpPr>
            <a:xfrm>
              <a:off x="627679" y="1404851"/>
              <a:ext cx="1202658" cy="4912822"/>
              <a:chOff x="621788" y="1404851"/>
              <a:chExt cx="1202658" cy="491282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FFE476-B6FF-3B96-24D5-5D2BD18EDE50}"/>
                  </a:ext>
                </a:extLst>
              </p:cNvPr>
              <p:cNvSpPr/>
              <p:nvPr/>
            </p:nvSpPr>
            <p:spPr>
              <a:xfrm>
                <a:off x="621788" y="1404851"/>
                <a:ext cx="731152" cy="4912822"/>
              </a:xfrm>
              <a:prstGeom prst="rect">
                <a:avLst/>
              </a:prstGeom>
              <a:solidFill>
                <a:srgbClr val="3EC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8F0735A4-147B-245E-2DF5-1B17E8097DFA}"/>
                  </a:ext>
                </a:extLst>
              </p:cNvPr>
              <p:cNvSpPr/>
              <p:nvPr/>
            </p:nvSpPr>
            <p:spPr>
              <a:xfrm>
                <a:off x="682746" y="1409699"/>
                <a:ext cx="1141700" cy="4896000"/>
              </a:xfrm>
              <a:prstGeom prst="roundRect">
                <a:avLst>
                  <a:gd name="adj" fmla="val 6043"/>
                </a:avLst>
              </a:prstGeom>
              <a:solidFill>
                <a:srgbClr val="3EC0C4"/>
              </a:solidFill>
              <a:ln>
                <a:solidFill>
                  <a:srgbClr val="3EC0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B8C3B-7821-F4BB-263A-09E7AF4734D4}"/>
                </a:ext>
              </a:extLst>
            </p:cNvPr>
            <p:cNvSpPr/>
            <p:nvPr/>
          </p:nvSpPr>
          <p:spPr>
            <a:xfrm>
              <a:off x="931491" y="2611945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1D9108-516C-A29F-B707-05F9F4B3872F}"/>
                </a:ext>
              </a:extLst>
            </p:cNvPr>
            <p:cNvSpPr/>
            <p:nvPr/>
          </p:nvSpPr>
          <p:spPr>
            <a:xfrm>
              <a:off x="931491" y="327514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987B96-A8D9-401F-4F43-AF0D1FEECAA4}"/>
                </a:ext>
              </a:extLst>
            </p:cNvPr>
            <p:cNvSpPr/>
            <p:nvPr/>
          </p:nvSpPr>
          <p:spPr>
            <a:xfrm>
              <a:off x="931491" y="3888699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지갑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51BA68-5CDD-3D79-785F-413F2515CF2B}"/>
                </a:ext>
              </a:extLst>
            </p:cNvPr>
            <p:cNvSpPr/>
            <p:nvPr/>
          </p:nvSpPr>
          <p:spPr>
            <a:xfrm>
              <a:off x="844122" y="4502257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거래소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808054" y="5136795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내 정보</a:t>
              </a:r>
            </a:p>
          </p:txBody>
        </p:sp>
        <p:sp>
          <p:nvSpPr>
            <p:cNvPr id="1052" name="사각형: 둥근 모서리 7">
              <a:extLst>
                <a:ext uri="{FF2B5EF4-FFF2-40B4-BE49-F238E27FC236}">
                  <a16:creationId xmlns:a16="http://schemas.microsoft.com/office/drawing/2014/main" id="{9B170C68-9DC2-0BEA-0D54-12C59B157868}"/>
                </a:ext>
              </a:extLst>
            </p:cNvPr>
            <p:cNvSpPr>
              <a:spLocks/>
            </p:cNvSpPr>
            <p:nvPr/>
          </p:nvSpPr>
          <p:spPr>
            <a:xfrm>
              <a:off x="1964461" y="1561500"/>
              <a:ext cx="6600256" cy="4568712"/>
            </a:xfrm>
            <a:prstGeom prst="roundRect">
              <a:avLst>
                <a:gd name="adj" fmla="val 21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72410" y="5860289"/>
            <a:ext cx="943545" cy="269923"/>
            <a:chOff x="772410" y="5860289"/>
            <a:chExt cx="943545" cy="2699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10" y="5860289"/>
              <a:ext cx="252533" cy="252533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967032" y="586860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로그아웃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72410" y="1561500"/>
            <a:ext cx="9435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2" name="사각형: 둥근 모서리 11">
            <a:extLst>
              <a:ext uri="{FF2B5EF4-FFF2-40B4-BE49-F238E27FC236}">
                <a16:creationId xmlns:a16="http://schemas.microsoft.com/office/drawing/2014/main" id="{844286FC-A0C9-ABA6-F895-EF79EA5FC498}"/>
              </a:ext>
            </a:extLst>
          </p:cNvPr>
          <p:cNvSpPr/>
          <p:nvPr/>
        </p:nvSpPr>
        <p:spPr>
          <a:xfrm>
            <a:off x="616924" y="3810591"/>
            <a:ext cx="1202658" cy="469387"/>
          </a:xfrm>
          <a:prstGeom prst="roundRect">
            <a:avLst>
              <a:gd name="adj" fmla="val 0"/>
            </a:avLst>
          </a:prstGeom>
          <a:solidFill>
            <a:srgbClr val="5AB1BC"/>
          </a:solidFill>
          <a:ln>
            <a:solidFill>
              <a:srgbClr val="5AB1B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987B96-A8D9-401F-4F43-AF0D1FEECAA4}"/>
              </a:ext>
            </a:extLst>
          </p:cNvPr>
          <p:cNvSpPr/>
          <p:nvPr/>
        </p:nvSpPr>
        <p:spPr>
          <a:xfrm>
            <a:off x="907639" y="390457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지갑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2029645" y="450972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mtClean="0"/>
              <a:t>거래내역</a:t>
            </a:r>
            <a:endParaRPr lang="ko-KR" altLang="en-US" sz="1200" b="1" dirty="0"/>
          </a:p>
        </p:txBody>
      </p:sp>
      <p:sp>
        <p:nvSpPr>
          <p:cNvPr id="159" name="직사각형 158"/>
          <p:cNvSpPr/>
          <p:nvPr/>
        </p:nvSpPr>
        <p:spPr>
          <a:xfrm>
            <a:off x="4947396" y="4400960"/>
            <a:ext cx="2135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교환 신청</a:t>
            </a:r>
            <a:r>
              <a:rPr lang="en-US" altLang="ko-KR" dirty="0" smtClean="0"/>
              <a:t>·</a:t>
            </a:r>
            <a:r>
              <a:rPr lang="ko-KR" altLang="en-US" sz="1200" b="1" dirty="0" err="1" smtClean="0"/>
              <a:t>등록내역</a:t>
            </a:r>
            <a:endParaRPr lang="ko-KR" altLang="en-US" sz="1200" b="1" dirty="0"/>
          </a:p>
        </p:txBody>
      </p:sp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1546"/>
              </p:ext>
            </p:extLst>
          </p:nvPr>
        </p:nvGraphicFramePr>
        <p:xfrm>
          <a:off x="2083295" y="4814682"/>
          <a:ext cx="311674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779186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941622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616750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거래자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교환통화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0882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894357"/>
                  </a:ext>
                </a:extLst>
              </a:tr>
            </a:tbl>
          </a:graphicData>
        </a:graphic>
      </p:graphicFrame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88980"/>
              </p:ext>
            </p:extLst>
          </p:nvPr>
        </p:nvGraphicFramePr>
        <p:xfrm>
          <a:off x="5334163" y="4814682"/>
          <a:ext cx="308369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924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931638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610210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770924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교환통화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518791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85312"/>
                  </a:ext>
                </a:extLst>
              </a:tr>
            </a:tbl>
          </a:graphicData>
        </a:graphic>
      </p:graphicFrame>
      <p:sp>
        <p:nvSpPr>
          <p:cNvPr id="164" name="타원 163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425847" y="4487174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674891" y="4436782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3862411" y="2790338"/>
            <a:ext cx="2510175" cy="279306"/>
          </a:xfrm>
          <a:prstGeom prst="rect">
            <a:avLst/>
          </a:prstGeom>
          <a:solidFill>
            <a:srgbClr val="3EC0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출금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예약 하기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759967" y="3090801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출금예약현황</a:t>
            </a:r>
          </a:p>
        </p:txBody>
      </p:sp>
      <p:graphicFrame>
        <p:nvGraphicFramePr>
          <p:cNvPr id="272" name="표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34500"/>
              </p:ext>
            </p:extLst>
          </p:nvPr>
        </p:nvGraphicFramePr>
        <p:xfrm>
          <a:off x="2112581" y="3402590"/>
          <a:ext cx="6345088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003">
                  <a:extLst>
                    <a:ext uri="{9D8B030D-6E8A-4147-A177-3AD203B41FA5}">
                      <a16:colId xmlns:a16="http://schemas.microsoft.com/office/drawing/2014/main" val="4199872642"/>
                    </a:ext>
                  </a:extLst>
                </a:gridCol>
                <a:gridCol w="1177027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1057515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277973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1057515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예약번호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출금통화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은행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3992"/>
                  </a:ext>
                </a:extLst>
              </a:tr>
            </a:tbl>
          </a:graphicData>
        </a:graphic>
      </p:graphicFrame>
      <p:sp>
        <p:nvSpPr>
          <p:cNvPr id="276" name="타원 275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204103" y="3070470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131184" y="2811539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869FD41-5506-4376-9203-49D67498D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88514"/>
              </p:ext>
            </p:extLst>
          </p:nvPr>
        </p:nvGraphicFramePr>
        <p:xfrm>
          <a:off x="2097742" y="2082347"/>
          <a:ext cx="632011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498">
                  <a:extLst>
                    <a:ext uri="{9D8B030D-6E8A-4147-A177-3AD203B41FA5}">
                      <a16:colId xmlns:a16="http://schemas.microsoft.com/office/drawing/2014/main" val="1512457623"/>
                    </a:ext>
                  </a:extLst>
                </a:gridCol>
                <a:gridCol w="1045825">
                  <a:extLst>
                    <a:ext uri="{9D8B030D-6E8A-4147-A177-3AD203B41FA5}">
                      <a16:colId xmlns:a16="http://schemas.microsoft.com/office/drawing/2014/main" val="3887653642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496882335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145382738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2210198948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3075021939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2801706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한국 원화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일본 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중국 위안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미국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나라명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나라명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나라명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14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10,000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26449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2009710" y="1740677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내가 보유한 자산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425847" y="1728271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7822935" y="3138974"/>
            <a:ext cx="86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822935" y="4572487"/>
            <a:ext cx="86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587364" y="4572487"/>
            <a:ext cx="86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7619301" y="4487174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6</a:t>
            </a:r>
            <a:endParaRPr lang="ko-KR" altLang="en-US" sz="13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900B30E-EA22-8042-06FD-C7FADC852C33}"/>
              </a:ext>
            </a:extLst>
          </p:cNvPr>
          <p:cNvCxnSpPr>
            <a:cxnSpLocks/>
          </p:cNvCxnSpPr>
          <p:nvPr/>
        </p:nvCxnSpPr>
        <p:spPr>
          <a:xfrm flipV="1">
            <a:off x="2083295" y="2707387"/>
            <a:ext cx="6334564" cy="249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900B30E-EA22-8042-06FD-C7FADC852C33}"/>
              </a:ext>
            </a:extLst>
          </p:cNvPr>
          <p:cNvCxnSpPr>
            <a:cxnSpLocks/>
          </p:cNvCxnSpPr>
          <p:nvPr/>
        </p:nvCxnSpPr>
        <p:spPr>
          <a:xfrm flipV="1">
            <a:off x="2083295" y="4453218"/>
            <a:ext cx="6334564" cy="249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85256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출금예약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UI-J-05-1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2024-02-02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지갑 </a:t>
                      </a:r>
                      <a:r>
                        <a:rPr lang="en-US" altLang="ko-KR" sz="1400" dirty="0"/>
                        <a:t>&gt;</a:t>
                      </a:r>
                      <a:r>
                        <a:rPr lang="ko-KR" altLang="en-US" sz="1400" dirty="0" err="1"/>
                        <a:t>출금예약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2247"/>
              </p:ext>
            </p:extLst>
          </p:nvPr>
        </p:nvGraphicFramePr>
        <p:xfrm>
          <a:off x="9251576" y="253502"/>
          <a:ext cx="2844802" cy="46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드롭박스</a:t>
                      </a:r>
                      <a:r>
                        <a:rPr lang="ko-KR" altLang="en-US" sz="1200" dirty="0"/>
                        <a:t> 출금 통화 선택 시 </a:t>
                      </a:r>
                      <a:r>
                        <a:rPr lang="ko-KR" altLang="en-US" sz="1200" dirty="0" err="1"/>
                        <a:t>나라명이</a:t>
                      </a:r>
                      <a:r>
                        <a:rPr lang="ko-KR" altLang="en-US" sz="1200" dirty="0"/>
                        <a:t> 자동으로 입력된다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은행 선택 시 수수료가 자동으로 입력된다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주소 입력 후 검색 시 지도로 주변 은행을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예약하기 버튼 클릭 시 </a:t>
                      </a:r>
                      <a:r>
                        <a:rPr lang="ko-KR" altLang="en-US" sz="1200" dirty="0" err="1"/>
                        <a:t>팝업창을</a:t>
                      </a:r>
                      <a:r>
                        <a:rPr lang="ko-KR" altLang="en-US" sz="1200" dirty="0"/>
                        <a:t> 띄운다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 err="1"/>
                        <a:t>출금예약</a:t>
                      </a:r>
                      <a:r>
                        <a:rPr lang="ko-KR" altLang="en-US" sz="1200" dirty="0"/>
                        <a:t> 하시겠습니까</a:t>
                      </a:r>
                      <a:r>
                        <a:rPr lang="en-US" altLang="ko-KR" sz="1200" dirty="0"/>
                        <a:t>?’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문구와 </a:t>
                      </a:r>
                      <a:r>
                        <a:rPr lang="en-US" altLang="ko-KR" sz="1200" baseline="0" dirty="0"/>
                        <a:t>‘</a:t>
                      </a:r>
                      <a:r>
                        <a:rPr lang="ko-KR" altLang="en-US" sz="1200" baseline="0" dirty="0"/>
                        <a:t>예약</a:t>
                      </a:r>
                      <a:r>
                        <a:rPr lang="en-US" altLang="ko-KR" sz="1200" baseline="0" dirty="0"/>
                        <a:t>’, ‘</a:t>
                      </a:r>
                      <a:r>
                        <a:rPr lang="ko-KR" altLang="en-US" sz="1200" baseline="0" dirty="0"/>
                        <a:t>취소</a:t>
                      </a:r>
                      <a:r>
                        <a:rPr lang="en-US" altLang="ko-KR" sz="1200" baseline="0" dirty="0"/>
                        <a:t>’ </a:t>
                      </a:r>
                      <a:r>
                        <a:rPr lang="ko-KR" altLang="en-US" sz="1200" baseline="0" dirty="0"/>
                        <a:t>버튼으로 구성된다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baseline="0" dirty="0" err="1"/>
                        <a:t>팝업창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‘</a:t>
                      </a:r>
                      <a:r>
                        <a:rPr lang="ko-KR" altLang="en-US" sz="1200" baseline="0" dirty="0"/>
                        <a:t>예약</a:t>
                      </a:r>
                      <a:r>
                        <a:rPr lang="en-US" altLang="ko-KR" sz="1200" baseline="0" dirty="0"/>
                        <a:t>’ </a:t>
                      </a:r>
                      <a:r>
                        <a:rPr lang="ko-KR" altLang="en-US" sz="1200" baseline="0" dirty="0"/>
                        <a:t>선택 시 출금 예약 신청 창이 닫힌다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검색 </a:t>
                      </a:r>
                      <a:r>
                        <a:rPr lang="ko-KR" altLang="en-US" sz="1200" dirty="0" err="1"/>
                        <a:t>버튼색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 smtClean="0"/>
                        <a:t>rgb</a:t>
                      </a:r>
                      <a:r>
                        <a:rPr lang="en-US" altLang="ko-KR" sz="1200" dirty="0" smtClean="0"/>
                        <a:t>(231,230,230)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표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배경색 </a:t>
                      </a:r>
                      <a:r>
                        <a:rPr lang="en-US" altLang="ko-KR" sz="1200" baseline="0" dirty="0"/>
                        <a:t>: white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예약하기 </a:t>
                      </a:r>
                      <a:r>
                        <a:rPr lang="ko-KR" altLang="en-US" sz="1200" dirty="0" err="1"/>
                        <a:t>버튼색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rgb</a:t>
                      </a:r>
                      <a:r>
                        <a:rPr lang="en-US" altLang="ko-KR" sz="1200" dirty="0"/>
                        <a:t>(62,192,196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baseline="0" dirty="0" err="1" smtClean="0"/>
                        <a:t>모달창</a:t>
                      </a:r>
                      <a:r>
                        <a:rPr lang="ko-KR" altLang="en-US" sz="1200" baseline="0" dirty="0" smtClean="0"/>
                        <a:t> 마다 타이틀을 삽입한다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>
            <a:spLocks/>
          </p:cNvSpPr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346" y="6356350"/>
            <a:ext cx="396581" cy="365125"/>
          </a:xfrm>
        </p:spPr>
        <p:txBody>
          <a:bodyPr/>
          <a:lstStyle/>
          <a:p>
            <a:fld id="{8E3CD2E7-5C2A-49DB-A995-1C2F66CA6249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1787" y="1164392"/>
            <a:ext cx="8071658" cy="5153281"/>
            <a:chOff x="621787" y="1164392"/>
            <a:chExt cx="8071658" cy="51532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7C9957-4764-B4D4-6E5D-5B748393DCD1}"/>
                </a:ext>
              </a:extLst>
            </p:cNvPr>
            <p:cNvSpPr/>
            <p:nvPr/>
          </p:nvSpPr>
          <p:spPr>
            <a:xfrm>
              <a:off x="621787" y="1404851"/>
              <a:ext cx="8071658" cy="4912822"/>
            </a:xfrm>
            <a:prstGeom prst="rect">
              <a:avLst/>
            </a:prstGeom>
            <a:solidFill>
              <a:srgbClr val="A9DB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42AEEC-4234-C5D6-FE9A-972CD3FF2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621787" y="1164392"/>
              <a:ext cx="8071658" cy="240459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3503D39-62EA-3AD2-E02D-1D3F12DDEADA}"/>
                </a:ext>
              </a:extLst>
            </p:cNvPr>
            <p:cNvGrpSpPr/>
            <p:nvPr/>
          </p:nvGrpSpPr>
          <p:grpSpPr>
            <a:xfrm>
              <a:off x="627679" y="1404851"/>
              <a:ext cx="1202658" cy="4912822"/>
              <a:chOff x="621788" y="1404851"/>
              <a:chExt cx="1202658" cy="491282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FFE476-B6FF-3B96-24D5-5D2BD18EDE50}"/>
                  </a:ext>
                </a:extLst>
              </p:cNvPr>
              <p:cNvSpPr/>
              <p:nvPr/>
            </p:nvSpPr>
            <p:spPr>
              <a:xfrm>
                <a:off x="621788" y="1404851"/>
                <a:ext cx="731152" cy="4912822"/>
              </a:xfrm>
              <a:prstGeom prst="rect">
                <a:avLst/>
              </a:prstGeom>
              <a:solidFill>
                <a:srgbClr val="3EC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8F0735A4-147B-245E-2DF5-1B17E8097DFA}"/>
                  </a:ext>
                </a:extLst>
              </p:cNvPr>
              <p:cNvSpPr/>
              <p:nvPr/>
            </p:nvSpPr>
            <p:spPr>
              <a:xfrm>
                <a:off x="682746" y="1409699"/>
                <a:ext cx="1141700" cy="4896000"/>
              </a:xfrm>
              <a:prstGeom prst="roundRect">
                <a:avLst>
                  <a:gd name="adj" fmla="val 6043"/>
                </a:avLst>
              </a:prstGeom>
              <a:solidFill>
                <a:srgbClr val="3EC0C4"/>
              </a:solidFill>
              <a:ln>
                <a:solidFill>
                  <a:srgbClr val="3EC0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B8C3B-7821-F4BB-263A-09E7AF4734D4}"/>
                </a:ext>
              </a:extLst>
            </p:cNvPr>
            <p:cNvSpPr/>
            <p:nvPr/>
          </p:nvSpPr>
          <p:spPr>
            <a:xfrm>
              <a:off x="931491" y="2611945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1D9108-516C-A29F-B707-05F9F4B3872F}"/>
                </a:ext>
              </a:extLst>
            </p:cNvPr>
            <p:cNvSpPr/>
            <p:nvPr/>
          </p:nvSpPr>
          <p:spPr>
            <a:xfrm>
              <a:off x="931491" y="327514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987B96-A8D9-401F-4F43-AF0D1FEECAA4}"/>
                </a:ext>
              </a:extLst>
            </p:cNvPr>
            <p:cNvSpPr/>
            <p:nvPr/>
          </p:nvSpPr>
          <p:spPr>
            <a:xfrm>
              <a:off x="931491" y="3888699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지갑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51BA68-5CDD-3D79-785F-413F2515CF2B}"/>
                </a:ext>
              </a:extLst>
            </p:cNvPr>
            <p:cNvSpPr/>
            <p:nvPr/>
          </p:nvSpPr>
          <p:spPr>
            <a:xfrm>
              <a:off x="844122" y="4502257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거래소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808054" y="5136795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내 정보</a:t>
              </a:r>
            </a:p>
          </p:txBody>
        </p:sp>
        <p:sp>
          <p:nvSpPr>
            <p:cNvPr id="1052" name="사각형: 둥근 모서리 7">
              <a:extLst>
                <a:ext uri="{FF2B5EF4-FFF2-40B4-BE49-F238E27FC236}">
                  <a16:creationId xmlns:a16="http://schemas.microsoft.com/office/drawing/2014/main" id="{9B170C68-9DC2-0BEA-0D54-12C59B157868}"/>
                </a:ext>
              </a:extLst>
            </p:cNvPr>
            <p:cNvSpPr>
              <a:spLocks/>
            </p:cNvSpPr>
            <p:nvPr/>
          </p:nvSpPr>
          <p:spPr>
            <a:xfrm>
              <a:off x="1964461" y="1561500"/>
              <a:ext cx="6600256" cy="4568712"/>
            </a:xfrm>
            <a:prstGeom prst="roundRect">
              <a:avLst>
                <a:gd name="adj" fmla="val 21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72410" y="5860289"/>
            <a:ext cx="943545" cy="269923"/>
            <a:chOff x="772410" y="5860289"/>
            <a:chExt cx="943545" cy="2699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10" y="5860289"/>
              <a:ext cx="252533" cy="252533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967032" y="586860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로그아웃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72410" y="1561500"/>
            <a:ext cx="9435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425847" y="1728271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1D9108-516C-A29F-B707-05F9F4B3872F}"/>
              </a:ext>
            </a:extLst>
          </p:cNvPr>
          <p:cNvSpPr/>
          <p:nvPr/>
        </p:nvSpPr>
        <p:spPr>
          <a:xfrm>
            <a:off x="929132" y="327916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환전</a:t>
            </a:r>
          </a:p>
        </p:txBody>
      </p:sp>
      <p:sp>
        <p:nvSpPr>
          <p:cNvPr id="32" name="사각형: 둥근 모서리 11">
            <a:extLst>
              <a:ext uri="{FF2B5EF4-FFF2-40B4-BE49-F238E27FC236}">
                <a16:creationId xmlns:a16="http://schemas.microsoft.com/office/drawing/2014/main" id="{844286FC-A0C9-ABA6-F895-EF79EA5FC498}"/>
              </a:ext>
            </a:extLst>
          </p:cNvPr>
          <p:cNvSpPr/>
          <p:nvPr/>
        </p:nvSpPr>
        <p:spPr>
          <a:xfrm>
            <a:off x="616924" y="3810591"/>
            <a:ext cx="1202658" cy="469387"/>
          </a:xfrm>
          <a:prstGeom prst="roundRect">
            <a:avLst>
              <a:gd name="adj" fmla="val 0"/>
            </a:avLst>
          </a:prstGeom>
          <a:solidFill>
            <a:srgbClr val="5AB1BC"/>
          </a:solidFill>
          <a:ln>
            <a:solidFill>
              <a:srgbClr val="5AB1B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987B96-A8D9-401F-4F43-AF0D1FEECAA4}"/>
              </a:ext>
            </a:extLst>
          </p:cNvPr>
          <p:cNvSpPr/>
          <p:nvPr/>
        </p:nvSpPr>
        <p:spPr>
          <a:xfrm>
            <a:off x="907639" y="390457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지갑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2023765" y="4882823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교환신청내역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5264589" y="4907165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교환등록내역</a:t>
            </a:r>
          </a:p>
        </p:txBody>
      </p:sp>
      <p:graphicFrame>
        <p:nvGraphicFramePr>
          <p:cNvPr id="160" name="표 159"/>
          <p:cNvGraphicFramePr>
            <a:graphicFrameLocks noGrp="1"/>
          </p:cNvGraphicFramePr>
          <p:nvPr/>
        </p:nvGraphicFramePr>
        <p:xfrm>
          <a:off x="2083295" y="5238147"/>
          <a:ext cx="312350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701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754932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494470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거래자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교환통화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</a:tbl>
          </a:graphicData>
        </a:graphic>
      </p:graphicFrame>
      <p:sp>
        <p:nvSpPr>
          <p:cNvPr id="161" name="직사각형 160"/>
          <p:cNvSpPr/>
          <p:nvPr/>
        </p:nvSpPr>
        <p:spPr>
          <a:xfrm>
            <a:off x="5092687" y="5481865"/>
            <a:ext cx="103963" cy="4525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2" name="표 161"/>
          <p:cNvGraphicFramePr>
            <a:graphicFrameLocks noGrp="1"/>
          </p:cNvGraphicFramePr>
          <p:nvPr/>
        </p:nvGraphicFramePr>
        <p:xfrm>
          <a:off x="5334165" y="5241117"/>
          <a:ext cx="312350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701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754932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494470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거래자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교환통화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</a:tbl>
          </a:graphicData>
        </a:graphic>
      </p:graphicFrame>
      <p:sp>
        <p:nvSpPr>
          <p:cNvPr id="163" name="직사각형 162"/>
          <p:cNvSpPr/>
          <p:nvPr/>
        </p:nvSpPr>
        <p:spPr>
          <a:xfrm>
            <a:off x="8348367" y="5481864"/>
            <a:ext cx="103963" cy="4525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425847" y="4870328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372586" y="4870328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167" name="직사각형 166">
            <a:hlinkClick r:id="rId4" action="ppaction://hlinksldjump"/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7581781" y="3778740"/>
            <a:ext cx="803004" cy="708899"/>
          </a:xfrm>
          <a:prstGeom prst="rect">
            <a:avLst/>
          </a:prstGeom>
          <a:solidFill>
            <a:srgbClr val="3EC0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출금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예약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07047" y="1740677"/>
            <a:ext cx="6442390" cy="1597550"/>
            <a:chOff x="2007047" y="1740677"/>
            <a:chExt cx="6442390" cy="1597550"/>
          </a:xfrm>
        </p:grpSpPr>
        <p:sp>
          <p:nvSpPr>
            <p:cNvPr id="98" name="직사각형 97"/>
            <p:cNvSpPr/>
            <p:nvPr/>
          </p:nvSpPr>
          <p:spPr>
            <a:xfrm>
              <a:off x="2009710" y="1740677"/>
              <a:ext cx="13708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/>
                <a:t>내가 보유한 자산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007047" y="2084379"/>
              <a:ext cx="986186" cy="430887"/>
              <a:chOff x="2107994" y="2084379"/>
              <a:chExt cx="986186" cy="43088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107994" y="2084379"/>
                <a:ext cx="5533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/>
                  <a:t>한국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/>
                  <a:t>원화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633180" y="2169018"/>
                <a:ext cx="461000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071512" y="2084379"/>
              <a:ext cx="967713" cy="430887"/>
              <a:chOff x="2107994" y="2084379"/>
              <a:chExt cx="967713" cy="43088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107994" y="2084379"/>
                <a:ext cx="5533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/>
                  <a:t>미국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/>
                  <a:t>달러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633180" y="2169018"/>
                <a:ext cx="442527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183273" y="2084379"/>
              <a:ext cx="872906" cy="430887"/>
              <a:chOff x="2151275" y="2084379"/>
              <a:chExt cx="872906" cy="43088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151275" y="2084379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/>
                  <a:t>일본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/>
                  <a:t>엔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633180" y="2169018"/>
                <a:ext cx="391001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161269" y="2084379"/>
              <a:ext cx="924774" cy="430887"/>
              <a:chOff x="2107994" y="2084379"/>
              <a:chExt cx="924774" cy="43088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107994" y="2084379"/>
                <a:ext cx="5533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/>
                  <a:t>중국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/>
                  <a:t>위안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633180" y="2169018"/>
                <a:ext cx="399588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6201877" y="2069437"/>
              <a:ext cx="1056718" cy="430887"/>
              <a:chOff x="2037462" y="2084379"/>
              <a:chExt cx="1056718" cy="430887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2037462" y="2084379"/>
                <a:ext cx="69442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 err="1"/>
                  <a:t>나라명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 err="1"/>
                  <a:t>통화명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2633180" y="2169018"/>
                <a:ext cx="461000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7392719" y="2069437"/>
              <a:ext cx="1056718" cy="430887"/>
              <a:chOff x="2037462" y="2084379"/>
              <a:chExt cx="1056718" cy="430887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2037462" y="2084379"/>
                <a:ext cx="69442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 err="1"/>
                  <a:t>나라명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 err="1"/>
                  <a:t>통화명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2633180" y="2169018"/>
                <a:ext cx="461000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2" name="그룹 221"/>
            <p:cNvGrpSpPr/>
            <p:nvPr/>
          </p:nvGrpSpPr>
          <p:grpSpPr>
            <a:xfrm>
              <a:off x="2007047" y="2511393"/>
              <a:ext cx="986186" cy="430887"/>
              <a:chOff x="2107994" y="2084379"/>
              <a:chExt cx="986186" cy="430887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2107994" y="2084379"/>
                <a:ext cx="5533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/>
                  <a:t>한국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/>
                  <a:t>원화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2633180" y="2169018"/>
                <a:ext cx="461000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3071512" y="2511393"/>
              <a:ext cx="967713" cy="430887"/>
              <a:chOff x="2107994" y="2084379"/>
              <a:chExt cx="967713" cy="430887"/>
            </a:xfrm>
          </p:grpSpPr>
          <p:sp>
            <p:nvSpPr>
              <p:cNvPr id="226" name="직사각형 225"/>
              <p:cNvSpPr/>
              <p:nvPr/>
            </p:nvSpPr>
            <p:spPr>
              <a:xfrm>
                <a:off x="2107994" y="2084379"/>
                <a:ext cx="5533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/>
                  <a:t>미국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/>
                  <a:t>달러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2633180" y="2169018"/>
                <a:ext cx="442527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>
              <a:off x="4183273" y="2511393"/>
              <a:ext cx="872906" cy="430887"/>
              <a:chOff x="2151275" y="2084379"/>
              <a:chExt cx="872906" cy="430887"/>
            </a:xfrm>
          </p:grpSpPr>
          <p:sp>
            <p:nvSpPr>
              <p:cNvPr id="229" name="직사각형 228"/>
              <p:cNvSpPr/>
              <p:nvPr/>
            </p:nvSpPr>
            <p:spPr>
              <a:xfrm>
                <a:off x="2151275" y="2084379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/>
                  <a:t>일본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/>
                  <a:t>엔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2633180" y="2169018"/>
                <a:ext cx="391001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5161269" y="2511393"/>
              <a:ext cx="924774" cy="430887"/>
              <a:chOff x="2107994" y="2084379"/>
              <a:chExt cx="924774" cy="430887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2107994" y="2084379"/>
                <a:ext cx="5533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/>
                  <a:t>중국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/>
                  <a:t>위안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2633180" y="2169018"/>
                <a:ext cx="399588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6201877" y="2496451"/>
              <a:ext cx="1056718" cy="430887"/>
              <a:chOff x="2037462" y="2084379"/>
              <a:chExt cx="1056718" cy="430887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2037462" y="2084379"/>
                <a:ext cx="69442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 err="1"/>
                  <a:t>나라명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 err="1"/>
                  <a:t>통화명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2633180" y="2169018"/>
                <a:ext cx="461000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7" name="그룹 236"/>
            <p:cNvGrpSpPr/>
            <p:nvPr/>
          </p:nvGrpSpPr>
          <p:grpSpPr>
            <a:xfrm>
              <a:off x="7392719" y="2496451"/>
              <a:ext cx="1056718" cy="430887"/>
              <a:chOff x="2037462" y="2084379"/>
              <a:chExt cx="1056718" cy="430887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2037462" y="2084379"/>
                <a:ext cx="69442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 err="1"/>
                  <a:t>나라명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 err="1"/>
                  <a:t>통화명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2633180" y="2169018"/>
                <a:ext cx="461000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2007047" y="2907340"/>
              <a:ext cx="986186" cy="430887"/>
              <a:chOff x="2107994" y="2084379"/>
              <a:chExt cx="986186" cy="430887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2107994" y="2084379"/>
                <a:ext cx="5533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/>
                  <a:t>한국</a:t>
                </a:r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(</a:t>
                </a:r>
                <a:r>
                  <a:rPr lang="ko-KR" altLang="en-US" sz="1100" dirty="0"/>
                  <a:t>원화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2633180" y="2169018"/>
                <a:ext cx="461000" cy="261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1" name="직사각형 270"/>
          <p:cNvSpPr/>
          <p:nvPr/>
        </p:nvSpPr>
        <p:spPr>
          <a:xfrm>
            <a:off x="1793393" y="3474608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출금예약현황</a:t>
            </a:r>
          </a:p>
        </p:txBody>
      </p:sp>
      <p:graphicFrame>
        <p:nvGraphicFramePr>
          <p:cNvPr id="272" name="표 271"/>
          <p:cNvGraphicFramePr>
            <a:graphicFrameLocks noGrp="1"/>
          </p:cNvGraphicFramePr>
          <p:nvPr/>
        </p:nvGraphicFramePr>
        <p:xfrm>
          <a:off x="2146007" y="3778740"/>
          <a:ext cx="528926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920">
                  <a:extLst>
                    <a:ext uri="{9D8B030D-6E8A-4147-A177-3AD203B41FA5}">
                      <a16:colId xmlns:a16="http://schemas.microsoft.com/office/drawing/2014/main" val="4199872642"/>
                    </a:ext>
                  </a:extLst>
                </a:gridCol>
                <a:gridCol w="981170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065319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697769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예약번호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출금통화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은행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</a:tbl>
          </a:graphicData>
        </a:graphic>
      </p:graphicFrame>
      <p:sp>
        <p:nvSpPr>
          <p:cNvPr id="273" name="직사각형 272"/>
          <p:cNvSpPr/>
          <p:nvPr/>
        </p:nvSpPr>
        <p:spPr>
          <a:xfrm>
            <a:off x="7343694" y="4029856"/>
            <a:ext cx="103963" cy="4525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5789355" y="3502244"/>
            <a:ext cx="1138844" cy="1862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2">
                    <a:lumMod val="90000"/>
                  </a:schemeClr>
                </a:solidFill>
              </a:rPr>
              <a:t>날짜입력</a:t>
            </a:r>
            <a:endParaRPr lang="ko-KR" altLang="en-US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6986388" y="3501345"/>
            <a:ext cx="448887" cy="18710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204103" y="3462384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7510068" y="3679670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85" name="직사각형 84"/>
          <p:cNvSpPr/>
          <p:nvPr/>
        </p:nvSpPr>
        <p:spPr>
          <a:xfrm>
            <a:off x="621787" y="1391188"/>
            <a:ext cx="8071658" cy="4900848"/>
          </a:xfrm>
          <a:prstGeom prst="rect">
            <a:avLst/>
          </a:prstGeom>
          <a:solidFill>
            <a:schemeClr val="dk1">
              <a:alpha val="2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644342" y="1693592"/>
            <a:ext cx="6498094" cy="4328518"/>
            <a:chOff x="1644342" y="1693592"/>
            <a:chExt cx="6498094" cy="4328518"/>
          </a:xfrm>
        </p:grpSpPr>
        <p:grpSp>
          <p:nvGrpSpPr>
            <p:cNvPr id="86" name="그룹 85"/>
            <p:cNvGrpSpPr/>
            <p:nvPr/>
          </p:nvGrpSpPr>
          <p:grpSpPr>
            <a:xfrm>
              <a:off x="1644342" y="1693592"/>
              <a:ext cx="6498094" cy="4328518"/>
              <a:chOff x="774187" y="1316792"/>
              <a:chExt cx="8071658" cy="5153281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74187" y="1557251"/>
                <a:ext cx="8071658" cy="49128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5795FB03-760E-4679-9148-EB98FD0F0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801" t="446" b="-1"/>
              <a:stretch/>
            </p:blipFill>
            <p:spPr>
              <a:xfrm>
                <a:off x="774187" y="1316792"/>
                <a:ext cx="8071658" cy="240459"/>
              </a:xfrm>
              <a:prstGeom prst="rect">
                <a:avLst/>
              </a:prstGeom>
            </p:spPr>
          </p:pic>
        </p:grpSp>
        <p:sp>
          <p:nvSpPr>
            <p:cNvPr id="89" name="직사각형 88"/>
            <p:cNvSpPr/>
            <p:nvPr/>
          </p:nvSpPr>
          <p:spPr>
            <a:xfrm>
              <a:off x="4257551" y="2026809"/>
              <a:ext cx="1217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/>
                <a:t>출금 예약 신청</a:t>
              </a: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809186" y="2412720"/>
              <a:ext cx="3128021" cy="3418466"/>
              <a:chOff x="1975059" y="2441823"/>
              <a:chExt cx="3128021" cy="3418466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190595" y="2566841"/>
                <a:ext cx="2641154" cy="550353"/>
                <a:chOff x="3458940" y="2391818"/>
                <a:chExt cx="2641154" cy="550353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3458940" y="2391818"/>
                  <a:ext cx="60786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100" dirty="0" err="1"/>
                    <a:t>나라명</a:t>
                  </a:r>
                  <a:endParaRPr lang="ko-KR" altLang="en-US" sz="1100" dirty="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3531241" y="2680561"/>
                  <a:ext cx="1469299" cy="2616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" name="그룹 8"/>
                <p:cNvGrpSpPr/>
                <p:nvPr/>
              </p:nvGrpSpPr>
              <p:grpSpPr>
                <a:xfrm>
                  <a:off x="5000541" y="2412001"/>
                  <a:ext cx="1099553" cy="529110"/>
                  <a:chOff x="5000541" y="2412001"/>
                  <a:chExt cx="1099553" cy="529110"/>
                </a:xfrm>
              </p:grpSpPr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5000541" y="2412001"/>
                    <a:ext cx="798617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100" dirty="0"/>
                      <a:t>출금 통화</a:t>
                    </a:r>
                  </a:p>
                </p:txBody>
              </p: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5087510" y="2679501"/>
                    <a:ext cx="1012584" cy="26161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이등변 삼각형 106"/>
                  <p:cNvSpPr/>
                  <p:nvPr/>
                </p:nvSpPr>
                <p:spPr>
                  <a:xfrm flipV="1">
                    <a:off x="5949651" y="2752433"/>
                    <a:ext cx="83127" cy="94082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그룹 10"/>
              <p:cNvGrpSpPr/>
              <p:nvPr/>
            </p:nvGrpSpPr>
            <p:grpSpPr>
              <a:xfrm>
                <a:off x="2163039" y="3165334"/>
                <a:ext cx="2654658" cy="1733061"/>
                <a:chOff x="3431384" y="3054729"/>
                <a:chExt cx="2654658" cy="1733061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3431384" y="3054729"/>
                  <a:ext cx="155363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100" dirty="0"/>
                    <a:t>출금하고자 하는 금액</a:t>
                  </a: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3531241" y="3343472"/>
                  <a:ext cx="2554801" cy="2616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3431384" y="4237437"/>
                  <a:ext cx="113043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100" dirty="0"/>
                    <a:t>출금 예상 금액</a:t>
                  </a:r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3531241" y="4526180"/>
                  <a:ext cx="2554801" cy="2616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2190596" y="3722637"/>
                <a:ext cx="2641153" cy="550353"/>
                <a:chOff x="3458941" y="3751127"/>
                <a:chExt cx="2641153" cy="550353"/>
              </a:xfrm>
            </p:grpSpPr>
            <p:sp>
              <p:nvSpPr>
                <p:cNvPr id="116" name="직사각형 115"/>
                <p:cNvSpPr/>
                <p:nvPr/>
              </p:nvSpPr>
              <p:spPr>
                <a:xfrm>
                  <a:off x="3458941" y="3751127"/>
                  <a:ext cx="60786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100" dirty="0"/>
                    <a:t>수수료</a:t>
                  </a: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3531241" y="4039870"/>
                  <a:ext cx="1469299" cy="2616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8" name="그룹 117"/>
                <p:cNvGrpSpPr/>
                <p:nvPr/>
              </p:nvGrpSpPr>
              <p:grpSpPr>
                <a:xfrm>
                  <a:off x="4982393" y="3771310"/>
                  <a:ext cx="1117701" cy="529110"/>
                  <a:chOff x="4982393" y="2412001"/>
                  <a:chExt cx="1117701" cy="529110"/>
                </a:xfrm>
              </p:grpSpPr>
              <p:sp>
                <p:nvSpPr>
                  <p:cNvPr id="119" name="직사각형 118"/>
                  <p:cNvSpPr/>
                  <p:nvPr/>
                </p:nvSpPr>
                <p:spPr>
                  <a:xfrm>
                    <a:off x="4982393" y="2412001"/>
                    <a:ext cx="798617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100" dirty="0"/>
                      <a:t>은행 선택</a:t>
                    </a:r>
                  </a:p>
                </p:txBody>
              </p:sp>
              <p:sp>
                <p:nvSpPr>
                  <p:cNvPr id="120" name="직사각형 119"/>
                  <p:cNvSpPr/>
                  <p:nvPr/>
                </p:nvSpPr>
                <p:spPr>
                  <a:xfrm>
                    <a:off x="5087510" y="2679501"/>
                    <a:ext cx="1012584" cy="26161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이등변 삼각형 120"/>
                  <p:cNvSpPr/>
                  <p:nvPr/>
                </p:nvSpPr>
                <p:spPr>
                  <a:xfrm flipV="1">
                    <a:off x="5949651" y="2752433"/>
                    <a:ext cx="83127" cy="94082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직사각형 123"/>
              <p:cNvSpPr/>
              <p:nvPr/>
            </p:nvSpPr>
            <p:spPr>
              <a:xfrm>
                <a:off x="1975059" y="2441823"/>
                <a:ext cx="3128021" cy="3418466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31958" y="4911111"/>
                <a:ext cx="277992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*</a:t>
                </a:r>
                <a:r>
                  <a:rPr lang="ko-KR" altLang="en-US" sz="900" dirty="0"/>
                  <a:t>출금 예상 금액은 현금 구매 수수료 </a:t>
                </a:r>
                <a:r>
                  <a:rPr lang="en-US" altLang="ko-KR" sz="900" dirty="0"/>
                  <a:t>* </a:t>
                </a:r>
                <a:r>
                  <a:rPr lang="ko-KR" altLang="en-US" sz="900" dirty="0" err="1"/>
                  <a:t>출금액으로</a:t>
                </a:r>
                <a:endParaRPr lang="en-US" altLang="ko-KR" sz="900" dirty="0"/>
              </a:p>
              <a:p>
                <a:r>
                  <a:rPr lang="ko-KR" altLang="en-US" sz="900" dirty="0"/>
                  <a:t>수수료 </a:t>
                </a:r>
                <a:r>
                  <a:rPr lang="ko-KR" altLang="en-US" sz="900" dirty="0" err="1"/>
                  <a:t>우대율</a:t>
                </a:r>
                <a:r>
                  <a:rPr lang="en-US" altLang="ko-KR" sz="900" dirty="0"/>
                  <a:t>, </a:t>
                </a:r>
                <a:r>
                  <a:rPr lang="ko-KR" altLang="en-US" sz="900" dirty="0"/>
                  <a:t>은행 별 수수료 등 고객마다 출금 예상 금액이 다를 수 있습니다</a:t>
                </a:r>
                <a:r>
                  <a:rPr lang="en-US" altLang="ko-KR" sz="900" dirty="0"/>
                  <a:t>.</a:t>
                </a:r>
                <a:endParaRPr lang="ko-KR" altLang="en-US" sz="900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91F9AA68-2310-0D26-15A9-644FA2C57262}"/>
                  </a:ext>
                </a:extLst>
              </p:cNvPr>
              <p:cNvSpPr/>
              <p:nvPr/>
            </p:nvSpPr>
            <p:spPr>
              <a:xfrm>
                <a:off x="3028516" y="5472772"/>
                <a:ext cx="1000730" cy="270055"/>
              </a:xfrm>
              <a:prstGeom prst="rect">
                <a:avLst/>
              </a:prstGeom>
              <a:solidFill>
                <a:srgbClr val="3EC0C4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b="1" dirty="0">
                    <a:solidFill>
                      <a:schemeClr val="bg1"/>
                    </a:solidFill>
                  </a:rPr>
                  <a:t>예약하기</a:t>
                </a:r>
                <a:endParaRPr lang="en-US" altLang="ko-KR" sz="13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9" name="직사각형 128">
              <a:hlinkClick r:id="rId4" action="ppaction://hlinksldjump"/>
              <a:extLst>
                <a:ext uri="{FF2B5EF4-FFF2-40B4-BE49-F238E27FC236}">
                  <a16:creationId xmlns:a16="http://schemas.microsoft.com/office/drawing/2014/main" id="{91F9AA68-2310-0D26-15A9-644FA2C57262}"/>
                </a:ext>
              </a:extLst>
            </p:cNvPr>
            <p:cNvSpPr/>
            <p:nvPr/>
          </p:nvSpPr>
          <p:spPr>
            <a:xfrm>
              <a:off x="7258594" y="5475349"/>
              <a:ext cx="669755" cy="27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닫기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5674" y="2755853"/>
              <a:ext cx="2700208" cy="2415568"/>
            </a:xfrm>
            <a:prstGeom prst="rect">
              <a:avLst/>
            </a:prstGeom>
          </p:spPr>
        </p:pic>
        <p:sp>
          <p:nvSpPr>
            <p:cNvPr id="132" name="직사각형 131"/>
            <p:cNvSpPr/>
            <p:nvPr/>
          </p:nvSpPr>
          <p:spPr>
            <a:xfrm>
              <a:off x="5239398" y="2401378"/>
              <a:ext cx="2208259" cy="26161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bg2">
                      <a:lumMod val="90000"/>
                    </a:schemeClr>
                  </a:solidFill>
                </a:rPr>
                <a:t>주소를 입력하세요</a:t>
              </a:r>
              <a:r>
                <a:rPr lang="en-US" altLang="ko-KR" sz="1100" dirty="0">
                  <a:solidFill>
                    <a:schemeClr val="bg2">
                      <a:lumMod val="90000"/>
                    </a:schemeClr>
                  </a:solidFill>
                </a:rPr>
                <a:t>.</a:t>
              </a:r>
              <a:endParaRPr lang="ko-KR" altLang="en-US" sz="11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479463" y="2400040"/>
              <a:ext cx="448887" cy="258243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검색</a:t>
              </a:r>
            </a:p>
          </p:txBody>
        </p:sp>
      </p:grpSp>
      <p:sp>
        <p:nvSpPr>
          <p:cNvPr id="136" name="타원 135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266101" y="2518961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936408" y="4807042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525120" y="5450150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266101" y="3736921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485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95160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거래상세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UI-J-05-2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2024-02-05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 smtClean="0"/>
                        <a:t>지갑 </a:t>
                      </a:r>
                      <a:r>
                        <a:rPr lang="en-US" altLang="ko-KR" sz="1400" dirty="0" smtClean="0"/>
                        <a:t>&gt; </a:t>
                      </a:r>
                      <a:r>
                        <a:rPr lang="ko-KR" altLang="en-US" sz="1400" dirty="0" smtClean="0"/>
                        <a:t>거래 상세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72511"/>
              </p:ext>
            </p:extLst>
          </p:nvPr>
        </p:nvGraphicFramePr>
        <p:xfrm>
          <a:off x="9251576" y="253502"/>
          <a:ext cx="2844802" cy="551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체크 박스 다중 선택이 가능하다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삭제 용도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날짜로 검색이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체크 박스 체크 후 취소 클릭 시 </a:t>
                      </a:r>
                      <a:r>
                        <a:rPr lang="ko-KR" altLang="en-US" sz="1200" dirty="0" err="1" smtClean="0"/>
                        <a:t>팝업창을</a:t>
                      </a:r>
                      <a:r>
                        <a:rPr lang="ko-KR" altLang="en-US" sz="1200" dirty="0" smtClean="0"/>
                        <a:t> 띄운다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en-US" altLang="ko-KR" sz="1200" dirty="0" smtClean="0"/>
                        <a:t>- ’</a:t>
                      </a:r>
                      <a:r>
                        <a:rPr lang="ko-KR" altLang="en-US" sz="1200" dirty="0" smtClean="0"/>
                        <a:t>삭제하시겠습니까</a:t>
                      </a:r>
                      <a:r>
                        <a:rPr lang="en-US" altLang="ko-KR" sz="1200" dirty="0" smtClean="0"/>
                        <a:t>?’</a:t>
                      </a:r>
                      <a:r>
                        <a:rPr lang="ko-KR" altLang="en-US" sz="1200" dirty="0" smtClean="0"/>
                        <a:t>라는 문구와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확인</a:t>
                      </a:r>
                      <a:r>
                        <a:rPr lang="en-US" altLang="ko-KR" sz="1200" dirty="0" smtClean="0"/>
                        <a:t>’,</a:t>
                      </a:r>
                      <a:r>
                        <a:rPr lang="en-US" altLang="ko-KR" sz="1200" baseline="0" dirty="0" smtClean="0"/>
                        <a:t> ‘</a:t>
                      </a:r>
                      <a:r>
                        <a:rPr lang="ko-KR" altLang="en-US" sz="1200" baseline="0" dirty="0" smtClean="0"/>
                        <a:t>취소</a:t>
                      </a:r>
                      <a:r>
                        <a:rPr lang="en-US" altLang="ko-KR" sz="1200" baseline="0" dirty="0" smtClean="0"/>
                        <a:t>’ </a:t>
                      </a:r>
                      <a:r>
                        <a:rPr lang="ko-KR" altLang="en-US" sz="1200" baseline="0" dirty="0" smtClean="0"/>
                        <a:t>버튼 선택이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페이지로</a:t>
                      </a:r>
                      <a:r>
                        <a:rPr lang="ko-KR" altLang="en-US" sz="1200" baseline="0" dirty="0" smtClean="0"/>
                        <a:t> 표현하며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구현이 안될 시 스크롤로 대체한다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550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검색 </a:t>
                      </a:r>
                      <a:r>
                        <a:rPr lang="ko-KR" altLang="en-US" sz="1200" dirty="0" err="1"/>
                        <a:t>버튼색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 smtClean="0"/>
                        <a:t>rgb</a:t>
                      </a:r>
                      <a:r>
                        <a:rPr lang="en-US" altLang="ko-KR" sz="1200" dirty="0" smtClean="0"/>
                        <a:t>(231,230,230)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표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배경색 </a:t>
                      </a:r>
                      <a:r>
                        <a:rPr lang="en-US" altLang="ko-KR" sz="1200" baseline="0" dirty="0"/>
                        <a:t>: </a:t>
                      </a:r>
                      <a:r>
                        <a:rPr lang="en-US" altLang="ko-KR" sz="1200" baseline="0" dirty="0" smtClean="0"/>
                        <a:t>white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삭제 배경색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en-US" altLang="ko-KR" sz="1200" dirty="0" err="1" smtClean="0"/>
                        <a:t>rgb</a:t>
                      </a:r>
                      <a:r>
                        <a:rPr lang="en-US" altLang="ko-KR" sz="1200" dirty="0" smtClean="0"/>
                        <a:t>(62,192,196)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닫기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배경색 </a:t>
                      </a:r>
                      <a:r>
                        <a:rPr lang="en-US" altLang="ko-KR" sz="1200" baseline="0" dirty="0" smtClean="0"/>
                        <a:t>: white</a:t>
                      </a:r>
                      <a:endParaRPr lang="en-US" altLang="ko-KR" sz="1200" baseline="0" dirty="0"/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표 행은 창 사이즈에 따라 개발자가 유동적으로 조정한다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출금예약현황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거래내역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교환등록내역 모두 동일한 </a:t>
                      </a:r>
                      <a:r>
                        <a:rPr lang="en-US" altLang="ko-KR" sz="1200" baseline="0" dirty="0" smtClean="0"/>
                        <a:t>UI</a:t>
                      </a:r>
                      <a:r>
                        <a:rPr lang="ko-KR" altLang="en-US" sz="1200" baseline="0" dirty="0" smtClean="0"/>
                        <a:t>이다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err="1" smtClean="0"/>
                        <a:t>모달창</a:t>
                      </a:r>
                      <a:r>
                        <a:rPr lang="ko-KR" altLang="en-US" sz="1200" baseline="0" dirty="0" smtClean="0"/>
                        <a:t> 마다 타이틀을 삽입한다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>
            <a:spLocks/>
          </p:cNvSpPr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346" y="6356350"/>
            <a:ext cx="396581" cy="365125"/>
          </a:xfrm>
        </p:spPr>
        <p:txBody>
          <a:bodyPr/>
          <a:lstStyle/>
          <a:p>
            <a:fld id="{8E3CD2E7-5C2A-49DB-A995-1C2F66CA6249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1787" y="1164392"/>
            <a:ext cx="8071658" cy="5153281"/>
            <a:chOff x="621787" y="1164392"/>
            <a:chExt cx="8071658" cy="51532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7C9957-4764-B4D4-6E5D-5B748393DCD1}"/>
                </a:ext>
              </a:extLst>
            </p:cNvPr>
            <p:cNvSpPr/>
            <p:nvPr/>
          </p:nvSpPr>
          <p:spPr>
            <a:xfrm>
              <a:off x="621787" y="1404851"/>
              <a:ext cx="8071658" cy="4912822"/>
            </a:xfrm>
            <a:prstGeom prst="rect">
              <a:avLst/>
            </a:prstGeom>
            <a:solidFill>
              <a:srgbClr val="A9DB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42AEEC-4234-C5D6-FE9A-972CD3FF2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621787" y="1164392"/>
              <a:ext cx="8071658" cy="240459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3503D39-62EA-3AD2-E02D-1D3F12DDEADA}"/>
                </a:ext>
              </a:extLst>
            </p:cNvPr>
            <p:cNvGrpSpPr/>
            <p:nvPr/>
          </p:nvGrpSpPr>
          <p:grpSpPr>
            <a:xfrm>
              <a:off x="627679" y="1404851"/>
              <a:ext cx="1202658" cy="4912822"/>
              <a:chOff x="621788" y="1404851"/>
              <a:chExt cx="1202658" cy="491282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FFE476-B6FF-3B96-24D5-5D2BD18EDE50}"/>
                  </a:ext>
                </a:extLst>
              </p:cNvPr>
              <p:cNvSpPr/>
              <p:nvPr/>
            </p:nvSpPr>
            <p:spPr>
              <a:xfrm>
                <a:off x="621788" y="1404851"/>
                <a:ext cx="731152" cy="4912822"/>
              </a:xfrm>
              <a:prstGeom prst="rect">
                <a:avLst/>
              </a:prstGeom>
              <a:solidFill>
                <a:srgbClr val="3EC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8F0735A4-147B-245E-2DF5-1B17E8097DFA}"/>
                  </a:ext>
                </a:extLst>
              </p:cNvPr>
              <p:cNvSpPr/>
              <p:nvPr/>
            </p:nvSpPr>
            <p:spPr>
              <a:xfrm>
                <a:off x="682746" y="1409699"/>
                <a:ext cx="1141700" cy="4896000"/>
              </a:xfrm>
              <a:prstGeom prst="roundRect">
                <a:avLst>
                  <a:gd name="adj" fmla="val 6043"/>
                </a:avLst>
              </a:prstGeom>
              <a:solidFill>
                <a:srgbClr val="3EC0C4"/>
              </a:solidFill>
              <a:ln>
                <a:solidFill>
                  <a:srgbClr val="3EC0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B8C3B-7821-F4BB-263A-09E7AF4734D4}"/>
                </a:ext>
              </a:extLst>
            </p:cNvPr>
            <p:cNvSpPr/>
            <p:nvPr/>
          </p:nvSpPr>
          <p:spPr>
            <a:xfrm>
              <a:off x="931491" y="2611945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1D9108-516C-A29F-B707-05F9F4B3872F}"/>
                </a:ext>
              </a:extLst>
            </p:cNvPr>
            <p:cNvSpPr/>
            <p:nvPr/>
          </p:nvSpPr>
          <p:spPr>
            <a:xfrm>
              <a:off x="931491" y="327514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987B96-A8D9-401F-4F43-AF0D1FEECAA4}"/>
                </a:ext>
              </a:extLst>
            </p:cNvPr>
            <p:cNvSpPr/>
            <p:nvPr/>
          </p:nvSpPr>
          <p:spPr>
            <a:xfrm>
              <a:off x="931491" y="3888699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지갑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51BA68-5CDD-3D79-785F-413F2515CF2B}"/>
                </a:ext>
              </a:extLst>
            </p:cNvPr>
            <p:cNvSpPr/>
            <p:nvPr/>
          </p:nvSpPr>
          <p:spPr>
            <a:xfrm>
              <a:off x="844122" y="4502257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거래소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808054" y="5136795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내 정보</a:t>
              </a:r>
            </a:p>
          </p:txBody>
        </p:sp>
        <p:sp>
          <p:nvSpPr>
            <p:cNvPr id="1052" name="사각형: 둥근 모서리 7">
              <a:extLst>
                <a:ext uri="{FF2B5EF4-FFF2-40B4-BE49-F238E27FC236}">
                  <a16:creationId xmlns:a16="http://schemas.microsoft.com/office/drawing/2014/main" id="{9B170C68-9DC2-0BEA-0D54-12C59B157868}"/>
                </a:ext>
              </a:extLst>
            </p:cNvPr>
            <p:cNvSpPr>
              <a:spLocks/>
            </p:cNvSpPr>
            <p:nvPr/>
          </p:nvSpPr>
          <p:spPr>
            <a:xfrm>
              <a:off x="1964461" y="1561500"/>
              <a:ext cx="6600256" cy="4568712"/>
            </a:xfrm>
            <a:prstGeom prst="roundRect">
              <a:avLst>
                <a:gd name="adj" fmla="val 21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72410" y="5860289"/>
            <a:ext cx="943545" cy="269923"/>
            <a:chOff x="772410" y="5860289"/>
            <a:chExt cx="943545" cy="2699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10" y="5860289"/>
              <a:ext cx="252533" cy="252533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967032" y="586860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로그아웃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72410" y="1561500"/>
            <a:ext cx="9435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1D9108-516C-A29F-B707-05F9F4B3872F}"/>
              </a:ext>
            </a:extLst>
          </p:cNvPr>
          <p:cNvSpPr/>
          <p:nvPr/>
        </p:nvSpPr>
        <p:spPr>
          <a:xfrm>
            <a:off x="929132" y="327916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환전</a:t>
            </a:r>
          </a:p>
        </p:txBody>
      </p:sp>
      <p:sp>
        <p:nvSpPr>
          <p:cNvPr id="32" name="사각형: 둥근 모서리 11">
            <a:extLst>
              <a:ext uri="{FF2B5EF4-FFF2-40B4-BE49-F238E27FC236}">
                <a16:creationId xmlns:a16="http://schemas.microsoft.com/office/drawing/2014/main" id="{844286FC-A0C9-ABA6-F895-EF79EA5FC498}"/>
              </a:ext>
            </a:extLst>
          </p:cNvPr>
          <p:cNvSpPr/>
          <p:nvPr/>
        </p:nvSpPr>
        <p:spPr>
          <a:xfrm>
            <a:off x="616924" y="3810591"/>
            <a:ext cx="1202658" cy="469387"/>
          </a:xfrm>
          <a:prstGeom prst="roundRect">
            <a:avLst>
              <a:gd name="adj" fmla="val 0"/>
            </a:avLst>
          </a:prstGeom>
          <a:solidFill>
            <a:srgbClr val="5AB1BC"/>
          </a:solidFill>
          <a:ln>
            <a:solidFill>
              <a:srgbClr val="5AB1B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987B96-A8D9-401F-4F43-AF0D1FEECAA4}"/>
              </a:ext>
            </a:extLst>
          </p:cNvPr>
          <p:cNvSpPr/>
          <p:nvPr/>
        </p:nvSpPr>
        <p:spPr>
          <a:xfrm>
            <a:off x="907639" y="390457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지갑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2023765" y="4509723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교환신청내역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5264589" y="4534065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교환등록내역</a:t>
            </a:r>
          </a:p>
        </p:txBody>
      </p:sp>
      <p:graphicFrame>
        <p:nvGraphicFramePr>
          <p:cNvPr id="160" name="표 159"/>
          <p:cNvGraphicFramePr>
            <a:graphicFrameLocks noGrp="1"/>
          </p:cNvGraphicFramePr>
          <p:nvPr>
            <p:extLst/>
          </p:nvPr>
        </p:nvGraphicFramePr>
        <p:xfrm>
          <a:off x="2083295" y="4814682"/>
          <a:ext cx="312350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701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754932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494470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거래자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교환통화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0882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894357"/>
                  </a:ext>
                </a:extLst>
              </a:tr>
            </a:tbl>
          </a:graphicData>
        </a:graphic>
      </p:graphicFrame>
      <p:graphicFrame>
        <p:nvGraphicFramePr>
          <p:cNvPr id="162" name="표 161"/>
          <p:cNvGraphicFramePr>
            <a:graphicFrameLocks noGrp="1"/>
          </p:cNvGraphicFramePr>
          <p:nvPr>
            <p:extLst/>
          </p:nvPr>
        </p:nvGraphicFramePr>
        <p:xfrm>
          <a:off x="5334165" y="4814682"/>
          <a:ext cx="312350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701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754932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494470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624701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거래자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교환통화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518791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85312"/>
                  </a:ext>
                </a:extLst>
              </a:tr>
            </a:tbl>
          </a:graphicData>
        </a:graphic>
      </p:graphicFrame>
      <p:sp>
        <p:nvSpPr>
          <p:cNvPr id="164" name="타원 163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425847" y="4487174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372586" y="4487174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167" name="직사각형 166">
            <a:hlinkClick r:id="rId4" action="ppaction://hlinksldjump"/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3862411" y="2707387"/>
            <a:ext cx="2510175" cy="344167"/>
          </a:xfrm>
          <a:prstGeom prst="rect">
            <a:avLst/>
          </a:prstGeom>
          <a:solidFill>
            <a:srgbClr val="3EC0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출금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예약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759967" y="3090801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출금예약현황</a:t>
            </a:r>
          </a:p>
        </p:txBody>
      </p:sp>
      <p:graphicFrame>
        <p:nvGraphicFramePr>
          <p:cNvPr id="272" name="표 271"/>
          <p:cNvGraphicFramePr>
            <a:graphicFrameLocks noGrp="1"/>
          </p:cNvGraphicFramePr>
          <p:nvPr>
            <p:extLst/>
          </p:nvPr>
        </p:nvGraphicFramePr>
        <p:xfrm>
          <a:off x="2112581" y="3402590"/>
          <a:ext cx="6345088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003">
                  <a:extLst>
                    <a:ext uri="{9D8B030D-6E8A-4147-A177-3AD203B41FA5}">
                      <a16:colId xmlns:a16="http://schemas.microsoft.com/office/drawing/2014/main" val="4199872642"/>
                    </a:ext>
                  </a:extLst>
                </a:gridCol>
                <a:gridCol w="1177027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1057515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277973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1057515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예약번호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출금통화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은행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3992"/>
                  </a:ext>
                </a:extLst>
              </a:tr>
            </a:tbl>
          </a:graphicData>
        </a:graphic>
      </p:graphicFrame>
      <p:sp>
        <p:nvSpPr>
          <p:cNvPr id="276" name="타원 275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204103" y="3070470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582544" y="2710353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869FD41-5506-4376-9203-49D67498DA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7742" y="2082347"/>
          <a:ext cx="632011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498">
                  <a:extLst>
                    <a:ext uri="{9D8B030D-6E8A-4147-A177-3AD203B41FA5}">
                      <a16:colId xmlns:a16="http://schemas.microsoft.com/office/drawing/2014/main" val="1512457623"/>
                    </a:ext>
                  </a:extLst>
                </a:gridCol>
                <a:gridCol w="1045825">
                  <a:extLst>
                    <a:ext uri="{9D8B030D-6E8A-4147-A177-3AD203B41FA5}">
                      <a16:colId xmlns:a16="http://schemas.microsoft.com/office/drawing/2014/main" val="3887653642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496882335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145382738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2210198948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3075021939"/>
                    </a:ext>
                  </a:extLst>
                </a:gridCol>
                <a:gridCol w="877559">
                  <a:extLst>
                    <a:ext uri="{9D8B030D-6E8A-4147-A177-3AD203B41FA5}">
                      <a16:colId xmlns:a16="http://schemas.microsoft.com/office/drawing/2014/main" val="2801706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한국 원화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일본 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중국 위안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미국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나라명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나라명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나라명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14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10,000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26449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2009710" y="1740677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내가 보유한 자산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425847" y="1728271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7822935" y="3138974"/>
            <a:ext cx="86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822935" y="4572487"/>
            <a:ext cx="86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587364" y="4572487"/>
            <a:ext cx="86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7619301" y="4487174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6</a:t>
            </a:r>
            <a:endParaRPr lang="ko-KR" altLang="en-US" sz="1300" dirty="0"/>
          </a:p>
        </p:txBody>
      </p:sp>
      <p:sp>
        <p:nvSpPr>
          <p:cNvPr id="44" name="직사각형 43"/>
          <p:cNvSpPr/>
          <p:nvPr/>
        </p:nvSpPr>
        <p:spPr>
          <a:xfrm>
            <a:off x="621787" y="1391188"/>
            <a:ext cx="8071658" cy="4900848"/>
          </a:xfrm>
          <a:prstGeom prst="rect">
            <a:avLst/>
          </a:prstGeom>
          <a:solidFill>
            <a:schemeClr val="dk1">
              <a:alpha val="2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644342" y="1693592"/>
            <a:ext cx="6498094" cy="4328518"/>
            <a:chOff x="774187" y="1316792"/>
            <a:chExt cx="8071658" cy="5153281"/>
          </a:xfrm>
        </p:grpSpPr>
        <p:sp>
          <p:nvSpPr>
            <p:cNvPr id="49" name="직사각형 48"/>
            <p:cNvSpPr/>
            <p:nvPr/>
          </p:nvSpPr>
          <p:spPr>
            <a:xfrm>
              <a:off x="774187" y="1557251"/>
              <a:ext cx="8071658" cy="4912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795FB03-760E-4679-9148-EB98FD0F0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774187" y="1316792"/>
              <a:ext cx="8071658" cy="240459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1572629" y="208234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출금예약현황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47842"/>
              </p:ext>
            </p:extLst>
          </p:nvPr>
        </p:nvGraphicFramePr>
        <p:xfrm>
          <a:off x="1819582" y="2691922"/>
          <a:ext cx="6185574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607">
                  <a:extLst>
                    <a:ext uri="{9D8B030D-6E8A-4147-A177-3AD203B41FA5}">
                      <a16:colId xmlns:a16="http://schemas.microsoft.com/office/drawing/2014/main" val="2408218539"/>
                    </a:ext>
                  </a:extLst>
                </a:gridCol>
                <a:gridCol w="1068697">
                  <a:extLst>
                    <a:ext uri="{9D8B030D-6E8A-4147-A177-3AD203B41FA5}">
                      <a16:colId xmlns:a16="http://schemas.microsoft.com/office/drawing/2014/main" val="4199872642"/>
                    </a:ext>
                  </a:extLst>
                </a:gridCol>
                <a:gridCol w="999656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898154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085390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710916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  <a:gridCol w="898154">
                  <a:extLst>
                    <a:ext uri="{9D8B030D-6E8A-4147-A177-3AD203B41FA5}">
                      <a16:colId xmlns:a16="http://schemas.microsoft.com/office/drawing/2014/main" val="1043551427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체크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예약번호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출금통화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은행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3992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660056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340991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55281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27690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1862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196170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569078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099186" y="5525515"/>
            <a:ext cx="1832984" cy="280535"/>
            <a:chOff x="4099186" y="5525515"/>
            <a:chExt cx="1832984" cy="280535"/>
          </a:xfrm>
        </p:grpSpPr>
        <p:sp>
          <p:nvSpPr>
            <p:cNvPr id="6" name="TextBox 5"/>
            <p:cNvSpPr txBox="1"/>
            <p:nvPr/>
          </p:nvSpPr>
          <p:spPr>
            <a:xfrm>
              <a:off x="4478704" y="5529051"/>
              <a:ext cx="145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1   2   3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76376" y="5525515"/>
              <a:ext cx="29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&gt;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99186" y="5525515"/>
              <a:ext cx="29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&lt;</a:t>
              </a:r>
              <a:endParaRPr lang="ko-KR" altLang="en-US" sz="1200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313024" y="2376696"/>
            <a:ext cx="2208259" cy="2343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2024-02-06</a:t>
            </a:r>
            <a:endParaRPr lang="ko-KR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553089" y="2375359"/>
            <a:ext cx="448887" cy="24254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8" name="직사각형 57">
            <a:hlinkClick r:id="rId4" action="ppaction://hlinksldjump"/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7367241" y="5534058"/>
            <a:ext cx="634234" cy="2700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ysClr val="windowText" lastClr="000000"/>
                </a:solidFill>
              </a:rPr>
              <a:t>닫기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25107" y="2974175"/>
            <a:ext cx="113294" cy="2350565"/>
            <a:chOff x="2025107" y="2974175"/>
            <a:chExt cx="113294" cy="235056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025107" y="2974175"/>
              <a:ext cx="113294" cy="1471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025107" y="3223715"/>
              <a:ext cx="113294" cy="1471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025107" y="3471569"/>
              <a:ext cx="113294" cy="1471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025107" y="3694646"/>
              <a:ext cx="113294" cy="1471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025107" y="3959452"/>
              <a:ext cx="113294" cy="1471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025107" y="4201248"/>
              <a:ext cx="113294" cy="1471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2025107" y="4459249"/>
              <a:ext cx="113294" cy="1471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025107" y="4700133"/>
              <a:ext cx="113294" cy="1471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2025107" y="4935366"/>
              <a:ext cx="113294" cy="1471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2025107" y="5177561"/>
              <a:ext cx="113294" cy="1471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hlinkClick r:id="rId4" action="ppaction://hlinksldjump"/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6604828" y="5534058"/>
            <a:ext cx="680263" cy="270055"/>
          </a:xfrm>
          <a:prstGeom prst="rect">
            <a:avLst/>
          </a:prstGeom>
          <a:solidFill>
            <a:srgbClr val="3EC0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취소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1694569" y="2527892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007689" y="2212990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389930" y="5424282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878041" y="5424282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9894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0EEFD-A5CA-F3F6-C1D1-130437B0F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63FFF64-BFDD-A38D-14AD-DF94A988086B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53D8E1-00F9-5447-A32D-6A14E97F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91338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개인거래소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UI-J-06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거래소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EB7D03-4DEB-7F5B-902B-7314231E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86763"/>
              </p:ext>
            </p:extLst>
          </p:nvPr>
        </p:nvGraphicFramePr>
        <p:xfrm>
          <a:off x="9251576" y="253502"/>
          <a:ext cx="2844802" cy="477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보유통화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교환통화</a:t>
                      </a:r>
                      <a:r>
                        <a:rPr lang="ko-KR" altLang="en-US" sz="1200" dirty="0" smtClean="0"/>
                        <a:t> 선택 후 검색 시 해당 조건에 해당하는 데이터가 표에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교환 등록 버튼 클릭 시 </a:t>
                      </a:r>
                      <a:r>
                        <a:rPr lang="ko-KR" altLang="en-US" sz="1200" dirty="0" err="1" smtClean="0"/>
                        <a:t>교환등록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모달창을</a:t>
                      </a:r>
                      <a:r>
                        <a:rPr lang="ko-KR" altLang="en-US" sz="1200" dirty="0" smtClean="0"/>
                        <a:t> 띄운다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내가 보유한 자산 전체를 표로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셀 클릭 시 신청 </a:t>
                      </a:r>
                      <a:r>
                        <a:rPr lang="ko-KR" altLang="en-US" sz="1200" dirty="0" err="1" smtClean="0"/>
                        <a:t>모달</a:t>
                      </a:r>
                      <a:r>
                        <a:rPr lang="ko-KR" altLang="en-US" sz="1200" dirty="0" smtClean="0"/>
                        <a:t> 창</a:t>
                      </a:r>
                      <a:r>
                        <a:rPr lang="ko-KR" altLang="en-US" sz="1200" baseline="0" dirty="0" smtClean="0"/>
                        <a:t>을 띄운다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페이지로 볼 수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구현 안될 시 스크롤로 대체한다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검색 </a:t>
                      </a:r>
                      <a:r>
                        <a:rPr lang="ko-KR" altLang="en-US" sz="1200" dirty="0" err="1" smtClean="0"/>
                        <a:t>버튼색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rgb</a:t>
                      </a:r>
                      <a:r>
                        <a:rPr lang="en-US" altLang="ko-KR" sz="1200" dirty="0" smtClean="0"/>
                        <a:t>(231,230,230)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배경색 </a:t>
                      </a:r>
                      <a:r>
                        <a:rPr lang="en-US" altLang="ko-KR" sz="1200" baseline="0" dirty="0" smtClean="0"/>
                        <a:t>: white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교환등록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버튼색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rgb</a:t>
                      </a:r>
                      <a:r>
                        <a:rPr lang="en-US" altLang="ko-KR" sz="1200" dirty="0" smtClean="0"/>
                        <a:t>(62,192,196)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번 배경색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rgb</a:t>
                      </a:r>
                      <a:r>
                        <a:rPr lang="en-US" altLang="ko-KR" sz="1200" dirty="0" smtClean="0"/>
                        <a:t>(231,230,230)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err="1" smtClean="0"/>
                        <a:t>교환등록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교환신청</a:t>
                      </a:r>
                      <a:r>
                        <a:rPr lang="ko-KR" altLang="en-US" sz="1200" dirty="0" smtClean="0"/>
                        <a:t> 취소는 지갑</a:t>
                      </a:r>
                      <a:r>
                        <a:rPr lang="en-US" altLang="ko-KR" sz="1200" dirty="0" smtClean="0"/>
                        <a:t>-&gt;</a:t>
                      </a:r>
                      <a:r>
                        <a:rPr lang="ko-KR" altLang="en-US" sz="1200" dirty="0" smtClean="0"/>
                        <a:t>교환 신청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dirty="0" err="1" smtClean="0"/>
                        <a:t>등록내역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-&gt; </a:t>
                      </a:r>
                      <a:r>
                        <a:rPr lang="ko-KR" altLang="en-US" sz="1200" baseline="0" dirty="0" err="1" smtClean="0"/>
                        <a:t>더보기에서</a:t>
                      </a:r>
                      <a:r>
                        <a:rPr lang="ko-KR" altLang="en-US" sz="1200" baseline="0" dirty="0" smtClean="0"/>
                        <a:t> 가능하다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08CFF04-ED33-566C-0D44-DFB2FB8E0861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A9B7842-AE7F-677B-A825-61099912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CAF980-16CA-3B06-DFB7-2921CC396691}"/>
              </a:ext>
            </a:extLst>
          </p:cNvPr>
          <p:cNvSpPr/>
          <p:nvPr/>
        </p:nvSpPr>
        <p:spPr>
          <a:xfrm>
            <a:off x="621787" y="1404851"/>
            <a:ext cx="8071658" cy="4912822"/>
          </a:xfrm>
          <a:prstGeom prst="rect">
            <a:avLst/>
          </a:prstGeom>
          <a:solidFill>
            <a:srgbClr val="A9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29F679-5660-23CF-0E5E-8B178125B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1" t="446" b="-1"/>
          <a:stretch/>
        </p:blipFill>
        <p:spPr>
          <a:xfrm>
            <a:off x="621787" y="1164392"/>
            <a:ext cx="8071658" cy="24045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7FD68CB-B4E9-B81F-55A3-832C1CCF6AC4}"/>
              </a:ext>
            </a:extLst>
          </p:cNvPr>
          <p:cNvGrpSpPr/>
          <p:nvPr/>
        </p:nvGrpSpPr>
        <p:grpSpPr>
          <a:xfrm>
            <a:off x="627679" y="1404851"/>
            <a:ext cx="1202658" cy="4912822"/>
            <a:chOff x="621788" y="1404851"/>
            <a:chExt cx="1202658" cy="491282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DA08B8-A7A7-86A6-06CE-3B29B8B04388}"/>
                </a:ext>
              </a:extLst>
            </p:cNvPr>
            <p:cNvSpPr/>
            <p:nvPr/>
          </p:nvSpPr>
          <p:spPr>
            <a:xfrm>
              <a:off x="621788" y="1404851"/>
              <a:ext cx="731152" cy="4912822"/>
            </a:xfrm>
            <a:prstGeom prst="rect">
              <a:avLst/>
            </a:prstGeom>
            <a:solidFill>
              <a:srgbClr val="3EC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EF624DA-C0C0-78AD-E50F-CDAD48AC5794}"/>
                </a:ext>
              </a:extLst>
            </p:cNvPr>
            <p:cNvSpPr/>
            <p:nvPr/>
          </p:nvSpPr>
          <p:spPr>
            <a:xfrm>
              <a:off x="682746" y="1409699"/>
              <a:ext cx="1141700" cy="4896000"/>
            </a:xfrm>
            <a:prstGeom prst="roundRect">
              <a:avLst>
                <a:gd name="adj" fmla="val 6043"/>
              </a:avLst>
            </a:prstGeom>
            <a:solidFill>
              <a:srgbClr val="3EC0C4"/>
            </a:solidFill>
            <a:ln>
              <a:solidFill>
                <a:srgbClr val="3EC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4286FC-A0C9-ABA6-F895-EF79EA5FC498}"/>
              </a:ext>
            </a:extLst>
          </p:cNvPr>
          <p:cNvSpPr/>
          <p:nvPr/>
        </p:nvSpPr>
        <p:spPr>
          <a:xfrm>
            <a:off x="627679" y="4493067"/>
            <a:ext cx="1202658" cy="469387"/>
          </a:xfrm>
          <a:prstGeom prst="roundRect">
            <a:avLst>
              <a:gd name="adj" fmla="val 0"/>
            </a:avLst>
          </a:prstGeom>
          <a:solidFill>
            <a:srgbClr val="5AB1BC"/>
          </a:solidFill>
          <a:ln>
            <a:solidFill>
              <a:srgbClr val="5AB1B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59B38A-A31B-F865-6B42-CC9B6405653D}"/>
              </a:ext>
            </a:extLst>
          </p:cNvPr>
          <p:cNvSpPr/>
          <p:nvPr/>
        </p:nvSpPr>
        <p:spPr>
          <a:xfrm>
            <a:off x="931491" y="259929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환율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BF2F77-F49E-65CA-0A9A-990FE59FC32A}"/>
              </a:ext>
            </a:extLst>
          </p:cNvPr>
          <p:cNvSpPr/>
          <p:nvPr/>
        </p:nvSpPr>
        <p:spPr>
          <a:xfrm>
            <a:off x="931491" y="3265627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환전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E3F13-7616-5469-90C6-C23FBD6DD2B2}"/>
              </a:ext>
            </a:extLst>
          </p:cNvPr>
          <p:cNvSpPr/>
          <p:nvPr/>
        </p:nvSpPr>
        <p:spPr>
          <a:xfrm>
            <a:off x="931491" y="393195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지갑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17694A-A4C3-083D-D2EB-992A818B7798}"/>
              </a:ext>
            </a:extLst>
          </p:cNvPr>
          <p:cNvSpPr/>
          <p:nvPr/>
        </p:nvSpPr>
        <p:spPr>
          <a:xfrm>
            <a:off x="844122" y="459828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거래소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5AA8E-093F-6805-03FB-C4A2406A55A3}"/>
              </a:ext>
            </a:extLst>
          </p:cNvPr>
          <p:cNvSpPr/>
          <p:nvPr/>
        </p:nvSpPr>
        <p:spPr>
          <a:xfrm>
            <a:off x="808054" y="5264609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내 정보</a:t>
            </a:r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1AC16C2C-3F14-FE14-5E69-C4CA29992330}"/>
              </a:ext>
            </a:extLst>
          </p:cNvPr>
          <p:cNvSpPr>
            <a:spLocks/>
          </p:cNvSpPr>
          <p:nvPr/>
        </p:nvSpPr>
        <p:spPr>
          <a:xfrm>
            <a:off x="1947213" y="1573343"/>
            <a:ext cx="6600256" cy="4568712"/>
          </a:xfrm>
          <a:prstGeom prst="roundRect">
            <a:avLst>
              <a:gd name="adj" fmla="val 21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7FD68CB-B4E9-B81F-55A3-832C1CCF6AC4}"/>
              </a:ext>
            </a:extLst>
          </p:cNvPr>
          <p:cNvGrpSpPr/>
          <p:nvPr/>
        </p:nvGrpSpPr>
        <p:grpSpPr>
          <a:xfrm rot="16200000">
            <a:off x="4901129" y="-1419968"/>
            <a:ext cx="690751" cy="6601925"/>
            <a:chOff x="621792" y="1404851"/>
            <a:chExt cx="1202659" cy="4919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DA08B8-A7A7-86A6-06CE-3B29B8B04388}"/>
                </a:ext>
              </a:extLst>
            </p:cNvPr>
            <p:cNvSpPr/>
            <p:nvPr/>
          </p:nvSpPr>
          <p:spPr>
            <a:xfrm>
              <a:off x="621792" y="1404851"/>
              <a:ext cx="731153" cy="4919250"/>
            </a:xfrm>
            <a:prstGeom prst="rect">
              <a:avLst/>
            </a:prstGeom>
            <a:solidFill>
              <a:srgbClr val="3EC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9">
              <a:extLst>
                <a:ext uri="{FF2B5EF4-FFF2-40B4-BE49-F238E27FC236}">
                  <a16:creationId xmlns:a16="http://schemas.microsoft.com/office/drawing/2014/main" id="{2EF624DA-C0C0-78AD-E50F-CDAD48AC5794}"/>
                </a:ext>
              </a:extLst>
            </p:cNvPr>
            <p:cNvSpPr/>
            <p:nvPr/>
          </p:nvSpPr>
          <p:spPr>
            <a:xfrm>
              <a:off x="682751" y="1404851"/>
              <a:ext cx="1141700" cy="4912824"/>
            </a:xfrm>
            <a:prstGeom prst="roundRect">
              <a:avLst>
                <a:gd name="adj" fmla="val 14823"/>
              </a:avLst>
            </a:prstGeom>
            <a:solidFill>
              <a:srgbClr val="3EC0C4"/>
            </a:solidFill>
            <a:ln>
              <a:solidFill>
                <a:srgbClr val="3EC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97020"/>
              </p:ext>
            </p:extLst>
          </p:nvPr>
        </p:nvGraphicFramePr>
        <p:xfrm>
          <a:off x="6531088" y="2226017"/>
          <a:ext cx="2017453" cy="3916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232">
                  <a:extLst>
                    <a:ext uri="{9D8B030D-6E8A-4147-A177-3AD203B41FA5}">
                      <a16:colId xmlns:a16="http://schemas.microsoft.com/office/drawing/2014/main" val="1512457623"/>
                    </a:ext>
                  </a:extLst>
                </a:gridCol>
                <a:gridCol w="916221">
                  <a:extLst>
                    <a:ext uri="{9D8B030D-6E8A-4147-A177-3AD203B41FA5}">
                      <a16:colId xmlns:a16="http://schemas.microsoft.com/office/drawing/2014/main" val="3887653642"/>
                    </a:ext>
                  </a:extLst>
                </a:gridCol>
              </a:tblGrid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 보유 외화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보유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14650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미국 달러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126449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일본 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11514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태국 바트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69128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호주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578433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캐나다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59485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스위스 프랑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240193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중국 위안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12424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유럽 유로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113505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영국 파운드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11258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홍콩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12850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뉴질랜드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953748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싱가포르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85471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대한민국 원화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20,000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909889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2039116" y="1721970"/>
            <a:ext cx="2758128" cy="318048"/>
            <a:chOff x="1918348" y="1715467"/>
            <a:chExt cx="2758128" cy="318048"/>
          </a:xfrm>
        </p:grpSpPr>
        <p:grpSp>
          <p:nvGrpSpPr>
            <p:cNvPr id="48" name="그룹 47"/>
            <p:cNvGrpSpPr/>
            <p:nvPr/>
          </p:nvGrpSpPr>
          <p:grpSpPr>
            <a:xfrm>
              <a:off x="2736670" y="1715467"/>
              <a:ext cx="1939806" cy="318048"/>
              <a:chOff x="4598836" y="1634288"/>
              <a:chExt cx="1939806" cy="31804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598836" y="1634288"/>
                <a:ext cx="1939806" cy="318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627651" y="1666837"/>
                <a:ext cx="1608653" cy="248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갈매기형 수장 50"/>
              <p:cNvSpPr/>
              <p:nvPr/>
            </p:nvSpPr>
            <p:spPr>
              <a:xfrm rot="5400000">
                <a:off x="6340621" y="1728914"/>
                <a:ext cx="85390" cy="150596"/>
              </a:xfrm>
              <a:prstGeom prst="chevron">
                <a:avLst>
                  <a:gd name="adj" fmla="val 11336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F59B38A-A31B-F865-6B42-CC9B6405653D}"/>
                  </a:ext>
                </a:extLst>
              </p:cNvPr>
              <p:cNvSpPr/>
              <p:nvPr/>
            </p:nvSpPr>
            <p:spPr>
              <a:xfrm>
                <a:off x="4627651" y="1661249"/>
                <a:ext cx="835485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ysClr val="windowText" lastClr="000000"/>
                    </a:solidFill>
                    <a:latin typeface="Cafe24 Ssurround Bold" panose="020F0800000000000000" pitchFamily="50" charset="-127"/>
                    <a:ea typeface="Cafe24 Ssurround Bold" panose="020F0800000000000000" pitchFamily="50" charset="-127"/>
                  </a:rPr>
                  <a:t>미국 달러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918348" y="1747533"/>
              <a:ext cx="876306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보유 통화</a:t>
              </a:r>
              <a:endParaRPr lang="en-US" altLang="ko-KR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856704" y="1721970"/>
            <a:ext cx="2771765" cy="318048"/>
            <a:chOff x="4891208" y="1721970"/>
            <a:chExt cx="2771765" cy="318048"/>
          </a:xfrm>
        </p:grpSpPr>
        <p:grpSp>
          <p:nvGrpSpPr>
            <p:cNvPr id="93" name="그룹 92"/>
            <p:cNvGrpSpPr/>
            <p:nvPr/>
          </p:nvGrpSpPr>
          <p:grpSpPr>
            <a:xfrm>
              <a:off x="5723167" y="1721970"/>
              <a:ext cx="1939806" cy="318048"/>
              <a:chOff x="4598836" y="1634288"/>
              <a:chExt cx="1939806" cy="31804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598836" y="1634288"/>
                <a:ext cx="1939806" cy="318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627651" y="1666837"/>
                <a:ext cx="1608653" cy="248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갈매기형 수장 42"/>
              <p:cNvSpPr/>
              <p:nvPr/>
            </p:nvSpPr>
            <p:spPr>
              <a:xfrm rot="5400000">
                <a:off x="6340621" y="1728914"/>
                <a:ext cx="85390" cy="150596"/>
              </a:xfrm>
              <a:prstGeom prst="chevron">
                <a:avLst>
                  <a:gd name="adj" fmla="val 11336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59B38A-A31B-F865-6B42-CC9B6405653D}"/>
                  </a:ext>
                </a:extLst>
              </p:cNvPr>
              <p:cNvSpPr/>
              <p:nvPr/>
            </p:nvSpPr>
            <p:spPr>
              <a:xfrm>
                <a:off x="4627652" y="1661249"/>
                <a:ext cx="835485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ysClr val="windowText" lastClr="000000"/>
                    </a:solidFill>
                    <a:latin typeface="Cafe24 Ssurround Bold" panose="020F0800000000000000" pitchFamily="50" charset="-127"/>
                    <a:ea typeface="Cafe24 Ssurround Bold" panose="020F0800000000000000" pitchFamily="50" charset="-127"/>
                  </a:rPr>
                  <a:t>일본 엔화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891208" y="1754036"/>
              <a:ext cx="901003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교환 통화</a:t>
              </a:r>
              <a:endParaRPr lang="en-US" altLang="ko-KR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392764" y="2035638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7849507" y="1760180"/>
            <a:ext cx="448887" cy="258243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55" name="그림 54" descr="상징, 픽셀이(가) 표시된 사진&#10;&#10;자동 생성된 설명">
            <a:extLst>
              <a:ext uri="{FF2B5EF4-FFF2-40B4-BE49-F238E27FC236}">
                <a16:creationId xmlns:a16="http://schemas.microsoft.com/office/drawing/2014/main" id="{7B83A85D-7930-13B0-6831-FD02A578E1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80" y="1935798"/>
            <a:ext cx="358469" cy="389194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1887882" y="1521538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0420"/>
              </p:ext>
            </p:extLst>
          </p:nvPr>
        </p:nvGraphicFramePr>
        <p:xfrm>
          <a:off x="2073191" y="2841534"/>
          <a:ext cx="4360153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991">
                  <a:extLst>
                    <a:ext uri="{9D8B030D-6E8A-4147-A177-3AD203B41FA5}">
                      <a16:colId xmlns:a16="http://schemas.microsoft.com/office/drawing/2014/main" val="3210320078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4199872642"/>
                    </a:ext>
                  </a:extLst>
                </a:gridCol>
                <a:gridCol w="980827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827265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034079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보유 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교환 통화 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교환 통화 금액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3992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011366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692238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23760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72099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72319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8489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19446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5410289" y="2365067"/>
            <a:ext cx="1018811" cy="346497"/>
          </a:xfrm>
          <a:prstGeom prst="rect">
            <a:avLst/>
          </a:prstGeom>
          <a:solidFill>
            <a:srgbClr val="3EC0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교환 등록</a:t>
            </a:r>
            <a:endParaRPr lang="en-US" altLang="ko-KR" sz="1300" b="1" dirty="0">
              <a:solidFill>
                <a:schemeClr val="bg1"/>
              </a:solidFill>
            </a:endParaRPr>
          </a:p>
        </p:txBody>
      </p:sp>
      <p:pic>
        <p:nvPicPr>
          <p:cNvPr id="57" name="그림 56" descr="상징, 픽셀이(가) 표시된 사진&#10;&#10;자동 생성된 설명">
            <a:extLst>
              <a:ext uri="{FF2B5EF4-FFF2-40B4-BE49-F238E27FC236}">
                <a16:creationId xmlns:a16="http://schemas.microsoft.com/office/drawing/2014/main" id="{7B83A85D-7930-13B0-6831-FD02A578E1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22" y="2476813"/>
            <a:ext cx="358469" cy="389194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111729" y="2159056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2</a:t>
            </a:r>
            <a:endParaRPr lang="ko-KR" altLang="en-US" sz="15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1854299" y="2937212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endParaRPr lang="ko-KR" altLang="en-US" sz="1500" dirty="0"/>
          </a:p>
        </p:txBody>
      </p:sp>
      <p:pic>
        <p:nvPicPr>
          <p:cNvPr id="67" name="그림 66" descr="상징, 픽셀이(가) 표시된 사진&#10;&#10;자동 생성된 설명">
            <a:extLst>
              <a:ext uri="{FF2B5EF4-FFF2-40B4-BE49-F238E27FC236}">
                <a16:creationId xmlns:a16="http://schemas.microsoft.com/office/drawing/2014/main" id="{7B83A85D-7930-13B0-6831-FD02A578E1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66" y="3168096"/>
            <a:ext cx="358469" cy="389194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772410" y="5860289"/>
            <a:ext cx="943545" cy="269923"/>
            <a:chOff x="772410" y="5860289"/>
            <a:chExt cx="943545" cy="269923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10" y="5860289"/>
              <a:ext cx="252533" cy="252533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967032" y="586860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로그아웃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772410" y="1561500"/>
            <a:ext cx="9435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645367" y="5694658"/>
            <a:ext cx="1832984" cy="280535"/>
            <a:chOff x="4099186" y="5525515"/>
            <a:chExt cx="1832984" cy="280535"/>
          </a:xfrm>
        </p:grpSpPr>
        <p:sp>
          <p:nvSpPr>
            <p:cNvPr id="59" name="TextBox 58"/>
            <p:cNvSpPr txBox="1"/>
            <p:nvPr/>
          </p:nvSpPr>
          <p:spPr>
            <a:xfrm>
              <a:off x="4478704" y="5529051"/>
              <a:ext cx="145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1   2   3</a:t>
              </a:r>
              <a:endParaRPr lang="ko-KR" alt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76376" y="5525515"/>
              <a:ext cx="29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&gt;</a:t>
              </a:r>
              <a:endParaRPr lang="ko-KR" alt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99186" y="5525515"/>
              <a:ext cx="29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&lt;</a:t>
              </a:r>
              <a:endParaRPr lang="ko-KR" altLang="en-US" sz="1200" dirty="0"/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408883" y="5561499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098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0EEFD-A5CA-F3F6-C1D1-130437B0F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63FFF64-BFDD-A38D-14AD-DF94A988086B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53D8E1-00F9-5447-A32D-6A14E97F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93359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교환등록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UI-J-06-1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 smtClean="0"/>
                        <a:t>거래소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교환등록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EB7D03-4DEB-7F5B-902B-7314231E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46148"/>
              </p:ext>
            </p:extLst>
          </p:nvPr>
        </p:nvGraphicFramePr>
        <p:xfrm>
          <a:off x="9251576" y="253502"/>
          <a:ext cx="2844802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작성자와 날짜는 비활성화로 자동으로 채워진다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작성자는 로그인 아이디 기준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날짜는 오늘 날짜 기준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교환 금액은 </a:t>
                      </a:r>
                      <a:r>
                        <a:rPr lang="ko-KR" altLang="en-US" sz="1200" dirty="0" err="1" smtClean="0"/>
                        <a:t>교환통화</a:t>
                      </a:r>
                      <a:r>
                        <a:rPr lang="ko-KR" altLang="en-US" sz="1200" dirty="0" smtClean="0"/>
                        <a:t> 기준으로 입력한다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등록 버튼 클릭 시 </a:t>
                      </a:r>
                      <a:r>
                        <a:rPr lang="ko-KR" altLang="en-US" sz="1200" dirty="0" err="1" smtClean="0"/>
                        <a:t>팝업창을</a:t>
                      </a:r>
                      <a:r>
                        <a:rPr lang="ko-KR" altLang="en-US" sz="1200" dirty="0" smtClean="0"/>
                        <a:t> 띄운다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등록하시겠습니까</a:t>
                      </a:r>
                      <a:r>
                        <a:rPr lang="en-US" altLang="ko-KR" sz="1200" dirty="0" smtClean="0"/>
                        <a:t>?’</a:t>
                      </a:r>
                      <a:r>
                        <a:rPr lang="ko-KR" altLang="en-US" sz="1200" dirty="0" smtClean="0"/>
                        <a:t>라는 문구와 함께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확인</a:t>
                      </a:r>
                      <a:r>
                        <a:rPr lang="en-US" altLang="ko-KR" sz="1200" dirty="0" smtClean="0"/>
                        <a:t>’,’</a:t>
                      </a:r>
                      <a:r>
                        <a:rPr lang="ko-KR" altLang="en-US" sz="1200" dirty="0" smtClean="0"/>
                        <a:t>취소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버튼이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등록 </a:t>
                      </a:r>
                      <a:r>
                        <a:rPr lang="ko-KR" altLang="en-US" sz="1200" dirty="0" err="1" smtClean="0"/>
                        <a:t>버튼색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rgb</a:t>
                      </a:r>
                      <a:r>
                        <a:rPr lang="en-US" altLang="ko-KR" sz="1200" dirty="0" smtClean="0"/>
                        <a:t>(62,192,196)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err="1" smtClean="0"/>
                        <a:t>모달창</a:t>
                      </a:r>
                      <a:r>
                        <a:rPr lang="ko-KR" altLang="en-US" sz="1200" baseline="0" dirty="0" smtClean="0"/>
                        <a:t> 마다 타이틀을 삽입한다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08CFF04-ED33-566C-0D44-DFB2FB8E0861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A9B7842-AE7F-677B-A825-61099912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CAF980-16CA-3B06-DFB7-2921CC396691}"/>
              </a:ext>
            </a:extLst>
          </p:cNvPr>
          <p:cNvSpPr/>
          <p:nvPr/>
        </p:nvSpPr>
        <p:spPr>
          <a:xfrm>
            <a:off x="621787" y="1404851"/>
            <a:ext cx="8071658" cy="4912822"/>
          </a:xfrm>
          <a:prstGeom prst="rect">
            <a:avLst/>
          </a:prstGeom>
          <a:solidFill>
            <a:srgbClr val="A9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29F679-5660-23CF-0E5E-8B178125B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1" t="446" b="-1"/>
          <a:stretch/>
        </p:blipFill>
        <p:spPr>
          <a:xfrm>
            <a:off x="621787" y="1164392"/>
            <a:ext cx="8071658" cy="24045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7FD68CB-B4E9-B81F-55A3-832C1CCF6AC4}"/>
              </a:ext>
            </a:extLst>
          </p:cNvPr>
          <p:cNvGrpSpPr/>
          <p:nvPr/>
        </p:nvGrpSpPr>
        <p:grpSpPr>
          <a:xfrm>
            <a:off x="627679" y="1404851"/>
            <a:ext cx="1202658" cy="4912822"/>
            <a:chOff x="621788" y="1404851"/>
            <a:chExt cx="1202658" cy="491282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DA08B8-A7A7-86A6-06CE-3B29B8B04388}"/>
                </a:ext>
              </a:extLst>
            </p:cNvPr>
            <p:cNvSpPr/>
            <p:nvPr/>
          </p:nvSpPr>
          <p:spPr>
            <a:xfrm>
              <a:off x="621788" y="1404851"/>
              <a:ext cx="731152" cy="4912822"/>
            </a:xfrm>
            <a:prstGeom prst="rect">
              <a:avLst/>
            </a:prstGeom>
            <a:solidFill>
              <a:srgbClr val="3EC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EF624DA-C0C0-78AD-E50F-CDAD48AC5794}"/>
                </a:ext>
              </a:extLst>
            </p:cNvPr>
            <p:cNvSpPr/>
            <p:nvPr/>
          </p:nvSpPr>
          <p:spPr>
            <a:xfrm>
              <a:off x="682746" y="1409699"/>
              <a:ext cx="1141700" cy="4896000"/>
            </a:xfrm>
            <a:prstGeom prst="roundRect">
              <a:avLst>
                <a:gd name="adj" fmla="val 6043"/>
              </a:avLst>
            </a:prstGeom>
            <a:solidFill>
              <a:srgbClr val="3EC0C4"/>
            </a:solidFill>
            <a:ln>
              <a:solidFill>
                <a:srgbClr val="3EC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4286FC-A0C9-ABA6-F895-EF79EA5FC498}"/>
              </a:ext>
            </a:extLst>
          </p:cNvPr>
          <p:cNvSpPr/>
          <p:nvPr/>
        </p:nvSpPr>
        <p:spPr>
          <a:xfrm>
            <a:off x="627679" y="4493067"/>
            <a:ext cx="1202658" cy="469387"/>
          </a:xfrm>
          <a:prstGeom prst="roundRect">
            <a:avLst>
              <a:gd name="adj" fmla="val 0"/>
            </a:avLst>
          </a:prstGeom>
          <a:solidFill>
            <a:srgbClr val="5AB1BC"/>
          </a:solidFill>
          <a:ln>
            <a:solidFill>
              <a:srgbClr val="5AB1B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59B38A-A31B-F865-6B42-CC9B6405653D}"/>
              </a:ext>
            </a:extLst>
          </p:cNvPr>
          <p:cNvSpPr/>
          <p:nvPr/>
        </p:nvSpPr>
        <p:spPr>
          <a:xfrm>
            <a:off x="931491" y="259929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환율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BF2F77-F49E-65CA-0A9A-990FE59FC32A}"/>
              </a:ext>
            </a:extLst>
          </p:cNvPr>
          <p:cNvSpPr/>
          <p:nvPr/>
        </p:nvSpPr>
        <p:spPr>
          <a:xfrm>
            <a:off x="931491" y="3265627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환전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E3F13-7616-5469-90C6-C23FBD6DD2B2}"/>
              </a:ext>
            </a:extLst>
          </p:cNvPr>
          <p:cNvSpPr/>
          <p:nvPr/>
        </p:nvSpPr>
        <p:spPr>
          <a:xfrm>
            <a:off x="931491" y="393195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지갑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17694A-A4C3-083D-D2EB-992A818B7798}"/>
              </a:ext>
            </a:extLst>
          </p:cNvPr>
          <p:cNvSpPr/>
          <p:nvPr/>
        </p:nvSpPr>
        <p:spPr>
          <a:xfrm>
            <a:off x="844122" y="459828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거래소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5AA8E-093F-6805-03FB-C4A2406A55A3}"/>
              </a:ext>
            </a:extLst>
          </p:cNvPr>
          <p:cNvSpPr/>
          <p:nvPr/>
        </p:nvSpPr>
        <p:spPr>
          <a:xfrm>
            <a:off x="808054" y="5264609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내 정보</a:t>
            </a:r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1AC16C2C-3F14-FE14-5E69-C4CA29992330}"/>
              </a:ext>
            </a:extLst>
          </p:cNvPr>
          <p:cNvSpPr>
            <a:spLocks/>
          </p:cNvSpPr>
          <p:nvPr/>
        </p:nvSpPr>
        <p:spPr>
          <a:xfrm>
            <a:off x="1947213" y="1573343"/>
            <a:ext cx="6600256" cy="4568712"/>
          </a:xfrm>
          <a:prstGeom prst="roundRect">
            <a:avLst>
              <a:gd name="adj" fmla="val 21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7FD68CB-B4E9-B81F-55A3-832C1CCF6AC4}"/>
              </a:ext>
            </a:extLst>
          </p:cNvPr>
          <p:cNvGrpSpPr/>
          <p:nvPr/>
        </p:nvGrpSpPr>
        <p:grpSpPr>
          <a:xfrm rot="16200000">
            <a:off x="4901129" y="-1419968"/>
            <a:ext cx="690751" cy="6601925"/>
            <a:chOff x="621792" y="1404851"/>
            <a:chExt cx="1202659" cy="4919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DA08B8-A7A7-86A6-06CE-3B29B8B04388}"/>
                </a:ext>
              </a:extLst>
            </p:cNvPr>
            <p:cNvSpPr/>
            <p:nvPr/>
          </p:nvSpPr>
          <p:spPr>
            <a:xfrm>
              <a:off x="621792" y="1404851"/>
              <a:ext cx="731153" cy="4919250"/>
            </a:xfrm>
            <a:prstGeom prst="rect">
              <a:avLst/>
            </a:prstGeom>
            <a:solidFill>
              <a:srgbClr val="3EC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9">
              <a:extLst>
                <a:ext uri="{FF2B5EF4-FFF2-40B4-BE49-F238E27FC236}">
                  <a16:creationId xmlns:a16="http://schemas.microsoft.com/office/drawing/2014/main" id="{2EF624DA-C0C0-78AD-E50F-CDAD48AC5794}"/>
                </a:ext>
              </a:extLst>
            </p:cNvPr>
            <p:cNvSpPr/>
            <p:nvPr/>
          </p:nvSpPr>
          <p:spPr>
            <a:xfrm>
              <a:off x="682751" y="1404851"/>
              <a:ext cx="1141700" cy="4912824"/>
            </a:xfrm>
            <a:prstGeom prst="roundRect">
              <a:avLst>
                <a:gd name="adj" fmla="val 14823"/>
              </a:avLst>
            </a:prstGeom>
            <a:solidFill>
              <a:srgbClr val="3EC0C4"/>
            </a:solidFill>
            <a:ln>
              <a:solidFill>
                <a:srgbClr val="3EC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531088" y="2226017"/>
          <a:ext cx="2017453" cy="3916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232">
                  <a:extLst>
                    <a:ext uri="{9D8B030D-6E8A-4147-A177-3AD203B41FA5}">
                      <a16:colId xmlns:a16="http://schemas.microsoft.com/office/drawing/2014/main" val="1512457623"/>
                    </a:ext>
                  </a:extLst>
                </a:gridCol>
                <a:gridCol w="916221">
                  <a:extLst>
                    <a:ext uri="{9D8B030D-6E8A-4147-A177-3AD203B41FA5}">
                      <a16:colId xmlns:a16="http://schemas.microsoft.com/office/drawing/2014/main" val="3887653642"/>
                    </a:ext>
                  </a:extLst>
                </a:gridCol>
              </a:tblGrid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 보유 외화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보유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14650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미국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126449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일본 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11514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태국 바트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69128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호주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578433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캐나다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59485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스위스 프랑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240193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중국 위안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12424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유럽 유로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113505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영국 파운드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11258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홍콩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12850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뉴질랜드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953748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싱가포르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85471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대한민국 원화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20,000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909889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2039116" y="1721970"/>
            <a:ext cx="2758128" cy="318048"/>
            <a:chOff x="1918348" y="1715467"/>
            <a:chExt cx="2758128" cy="318048"/>
          </a:xfrm>
        </p:grpSpPr>
        <p:grpSp>
          <p:nvGrpSpPr>
            <p:cNvPr id="48" name="그룹 47"/>
            <p:cNvGrpSpPr/>
            <p:nvPr/>
          </p:nvGrpSpPr>
          <p:grpSpPr>
            <a:xfrm>
              <a:off x="2736670" y="1715467"/>
              <a:ext cx="1939806" cy="318048"/>
              <a:chOff x="4598836" y="1634288"/>
              <a:chExt cx="1939806" cy="31804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598836" y="1634288"/>
                <a:ext cx="1939806" cy="318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627651" y="1666837"/>
                <a:ext cx="1608653" cy="248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갈매기형 수장 50"/>
              <p:cNvSpPr/>
              <p:nvPr/>
            </p:nvSpPr>
            <p:spPr>
              <a:xfrm rot="5400000">
                <a:off x="6340621" y="1728914"/>
                <a:ext cx="85390" cy="150596"/>
              </a:xfrm>
              <a:prstGeom prst="chevron">
                <a:avLst>
                  <a:gd name="adj" fmla="val 11336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F59B38A-A31B-F865-6B42-CC9B6405653D}"/>
                  </a:ext>
                </a:extLst>
              </p:cNvPr>
              <p:cNvSpPr/>
              <p:nvPr/>
            </p:nvSpPr>
            <p:spPr>
              <a:xfrm>
                <a:off x="4627651" y="1661249"/>
                <a:ext cx="835485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ysClr val="windowText" lastClr="000000"/>
                    </a:solidFill>
                    <a:latin typeface="Cafe24 Ssurround Bold" panose="020F0800000000000000" pitchFamily="50" charset="-127"/>
                    <a:ea typeface="Cafe24 Ssurround Bold" panose="020F0800000000000000" pitchFamily="50" charset="-127"/>
                  </a:rPr>
                  <a:t>미국 달러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918348" y="1747533"/>
              <a:ext cx="876306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보유 통화</a:t>
              </a:r>
              <a:endParaRPr lang="en-US" altLang="ko-KR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856704" y="1721970"/>
            <a:ext cx="2771765" cy="318048"/>
            <a:chOff x="4891208" y="1721970"/>
            <a:chExt cx="2771765" cy="318048"/>
          </a:xfrm>
        </p:grpSpPr>
        <p:grpSp>
          <p:nvGrpSpPr>
            <p:cNvPr id="93" name="그룹 92"/>
            <p:cNvGrpSpPr/>
            <p:nvPr/>
          </p:nvGrpSpPr>
          <p:grpSpPr>
            <a:xfrm>
              <a:off x="5723167" y="1721970"/>
              <a:ext cx="1939806" cy="318048"/>
              <a:chOff x="4598836" y="1634288"/>
              <a:chExt cx="1939806" cy="31804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598836" y="1634288"/>
                <a:ext cx="1939806" cy="318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627651" y="1666837"/>
                <a:ext cx="1608653" cy="248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갈매기형 수장 42"/>
              <p:cNvSpPr/>
              <p:nvPr/>
            </p:nvSpPr>
            <p:spPr>
              <a:xfrm rot="5400000">
                <a:off x="6340621" y="1728914"/>
                <a:ext cx="85390" cy="150596"/>
              </a:xfrm>
              <a:prstGeom prst="chevron">
                <a:avLst>
                  <a:gd name="adj" fmla="val 11336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59B38A-A31B-F865-6B42-CC9B6405653D}"/>
                  </a:ext>
                </a:extLst>
              </p:cNvPr>
              <p:cNvSpPr/>
              <p:nvPr/>
            </p:nvSpPr>
            <p:spPr>
              <a:xfrm>
                <a:off x="4627652" y="1661249"/>
                <a:ext cx="835485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ysClr val="windowText" lastClr="000000"/>
                    </a:solidFill>
                    <a:latin typeface="Cafe24 Ssurround Bold" panose="020F0800000000000000" pitchFamily="50" charset="-127"/>
                    <a:ea typeface="Cafe24 Ssurround Bold" panose="020F0800000000000000" pitchFamily="50" charset="-127"/>
                  </a:rPr>
                  <a:t>일본 엔화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891208" y="1754036"/>
              <a:ext cx="901003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교환 통화</a:t>
              </a:r>
              <a:endParaRPr lang="en-US" altLang="ko-KR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7849507" y="1760180"/>
            <a:ext cx="448887" cy="258243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55" name="그림 54" descr="상징, 픽셀이(가) 표시된 사진&#10;&#10;자동 생성된 설명">
            <a:extLst>
              <a:ext uri="{FF2B5EF4-FFF2-40B4-BE49-F238E27FC236}">
                <a16:creationId xmlns:a16="http://schemas.microsoft.com/office/drawing/2014/main" id="{7B83A85D-7930-13B0-6831-FD02A578E1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80" y="1935798"/>
            <a:ext cx="358469" cy="389194"/>
          </a:xfrm>
          <a:prstGeom prst="rect">
            <a:avLst/>
          </a:prstGeom>
        </p:spPr>
      </p:pic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024959" y="2805823"/>
          <a:ext cx="4360153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991">
                  <a:extLst>
                    <a:ext uri="{9D8B030D-6E8A-4147-A177-3AD203B41FA5}">
                      <a16:colId xmlns:a16="http://schemas.microsoft.com/office/drawing/2014/main" val="3210320078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4199872642"/>
                    </a:ext>
                  </a:extLst>
                </a:gridCol>
                <a:gridCol w="952397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855695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034079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보유 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교환 통화 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교환 통화 금액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3992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011366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692238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23760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72099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72319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8489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38325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30617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509352"/>
                  </a:ext>
                </a:extLst>
              </a:tr>
            </a:tbl>
          </a:graphicData>
        </a:graphic>
      </p:graphicFrame>
      <p:sp>
        <p:nvSpPr>
          <p:cNvPr id="65" name="직사각형 64">
            <a:hlinkClick r:id="rId4" action="ppaction://hlinksldjump"/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5283246" y="2324180"/>
            <a:ext cx="1101866" cy="346497"/>
          </a:xfrm>
          <a:prstGeom prst="rect">
            <a:avLst/>
          </a:prstGeom>
          <a:solidFill>
            <a:srgbClr val="3EC0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교환 등록</a:t>
            </a:r>
            <a:endParaRPr lang="en-US" altLang="ko-KR" sz="1300" b="1" dirty="0">
              <a:solidFill>
                <a:schemeClr val="bg1"/>
              </a:solidFill>
            </a:endParaRPr>
          </a:p>
        </p:txBody>
      </p:sp>
      <p:pic>
        <p:nvPicPr>
          <p:cNvPr id="57" name="그림 56" descr="상징, 픽셀이(가) 표시된 사진&#10;&#10;자동 생성된 설명">
            <a:extLst>
              <a:ext uri="{FF2B5EF4-FFF2-40B4-BE49-F238E27FC236}">
                <a16:creationId xmlns:a16="http://schemas.microsoft.com/office/drawing/2014/main" id="{7B83A85D-7930-13B0-6831-FD02A578E1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22" y="2476813"/>
            <a:ext cx="358469" cy="389194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111729" y="2159056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2</a:t>
            </a:r>
            <a:endParaRPr lang="ko-KR" altLang="en-US" sz="1500" dirty="0"/>
          </a:p>
        </p:txBody>
      </p:sp>
      <p:pic>
        <p:nvPicPr>
          <p:cNvPr id="67" name="그림 66" descr="상징, 픽셀이(가) 표시된 사진&#10;&#10;자동 생성된 설명">
            <a:extLst>
              <a:ext uri="{FF2B5EF4-FFF2-40B4-BE49-F238E27FC236}">
                <a16:creationId xmlns:a16="http://schemas.microsoft.com/office/drawing/2014/main" id="{7B83A85D-7930-13B0-6831-FD02A578E1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66" y="3168096"/>
            <a:ext cx="358469" cy="389194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772410" y="5860289"/>
            <a:ext cx="943545" cy="269923"/>
            <a:chOff x="772410" y="5860289"/>
            <a:chExt cx="943545" cy="269923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10" y="5860289"/>
              <a:ext cx="252533" cy="252533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967032" y="586860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로그아웃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772410" y="1561500"/>
            <a:ext cx="9435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21787" y="1397725"/>
            <a:ext cx="8071658" cy="4900848"/>
          </a:xfrm>
          <a:prstGeom prst="rect">
            <a:avLst/>
          </a:prstGeom>
          <a:solidFill>
            <a:schemeClr val="dk1">
              <a:alpha val="2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07424" y="2130491"/>
            <a:ext cx="3897025" cy="3339284"/>
            <a:chOff x="3207424" y="2130491"/>
            <a:chExt cx="3897025" cy="3339284"/>
          </a:xfrm>
        </p:grpSpPr>
        <p:grpSp>
          <p:nvGrpSpPr>
            <p:cNvPr id="59" name="그룹 58"/>
            <p:cNvGrpSpPr/>
            <p:nvPr/>
          </p:nvGrpSpPr>
          <p:grpSpPr>
            <a:xfrm>
              <a:off x="3318267" y="2130491"/>
              <a:ext cx="3549910" cy="3339284"/>
              <a:chOff x="774187" y="1316792"/>
              <a:chExt cx="8071658" cy="490239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774187" y="1557250"/>
                <a:ext cx="8071658" cy="4661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5795FB03-760E-4679-9148-EB98FD0F0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801" t="446" b="-1"/>
              <a:stretch/>
            </p:blipFill>
            <p:spPr>
              <a:xfrm>
                <a:off x="774187" y="1316792"/>
                <a:ext cx="8071658" cy="240459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3241673" y="2391620"/>
              <a:ext cx="11057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b="1" dirty="0" smtClean="0"/>
                <a:t>교환 등록</a:t>
              </a:r>
              <a:endParaRPr lang="ko-KR" altLang="en-US" sz="1200" b="1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207424" y="2906741"/>
              <a:ext cx="3897025" cy="488325"/>
              <a:chOff x="2019495" y="1626822"/>
              <a:chExt cx="3897025" cy="488325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2019495" y="1626822"/>
                <a:ext cx="3512282" cy="488325"/>
                <a:chOff x="1772268" y="1531102"/>
                <a:chExt cx="3512282" cy="488325"/>
              </a:xfrm>
            </p:grpSpPr>
            <p:grpSp>
              <p:nvGrpSpPr>
                <p:cNvPr id="95" name="그룹 94"/>
                <p:cNvGrpSpPr/>
                <p:nvPr/>
              </p:nvGrpSpPr>
              <p:grpSpPr>
                <a:xfrm>
                  <a:off x="2540865" y="1531102"/>
                  <a:ext cx="2743685" cy="488325"/>
                  <a:chOff x="4403031" y="1449923"/>
                  <a:chExt cx="2743685" cy="488325"/>
                </a:xfrm>
              </p:grpSpPr>
              <p:sp>
                <p:nvSpPr>
                  <p:cNvPr id="97" name="직사각형 96"/>
                  <p:cNvSpPr/>
                  <p:nvPr/>
                </p:nvSpPr>
                <p:spPr>
                  <a:xfrm>
                    <a:off x="4403031" y="1449923"/>
                    <a:ext cx="1099993" cy="27963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CF59B38A-A31B-F865-6B42-CC9B6405653D}"/>
                      </a:ext>
                    </a:extLst>
                  </p:cNvPr>
                  <p:cNvSpPr/>
                  <p:nvPr/>
                </p:nvSpPr>
                <p:spPr>
                  <a:xfrm>
                    <a:off x="4953028" y="1661249"/>
                    <a:ext cx="184730" cy="276999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endParaRPr lang="ko-KR" altLang="en-US" sz="1200" dirty="0">
                      <a:latin typeface="Cafe24 Ssurround Bold" panose="020F0800000000000000" pitchFamily="50" charset="-127"/>
                      <a:ea typeface="Cafe24 Ssurround Bold" panose="020F0800000000000000" pitchFamily="50" charset="-127"/>
                    </a:endParaRPr>
                  </a:p>
                </p:txBody>
              </p:sp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6046723" y="1449923"/>
                    <a:ext cx="1099993" cy="27963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1772268" y="1548825"/>
                  <a:ext cx="876306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100" dirty="0"/>
                    <a:t>작성자</a:t>
                  </a:r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>
                <a:off x="3747946" y="1628221"/>
                <a:ext cx="2168574" cy="486926"/>
                <a:chOff x="3422759" y="1580102"/>
                <a:chExt cx="2168574" cy="486926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CF59B38A-A31B-F865-6B42-CC9B6405653D}"/>
                    </a:ext>
                  </a:extLst>
                </p:cNvPr>
                <p:cNvSpPr/>
                <p:nvPr/>
              </p:nvSpPr>
              <p:spPr>
                <a:xfrm>
                  <a:off x="5406603" y="1790029"/>
                  <a:ext cx="184730" cy="27699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ko-KR" altLang="en-US" sz="1200" dirty="0">
                    <a:latin typeface="Cafe24 Ssurround Bold" panose="020F0800000000000000" pitchFamily="50" charset="-127"/>
                    <a:ea typeface="Cafe24 Ssurround Bold" panose="020F0800000000000000" pitchFamily="50" charset="-127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422759" y="1580102"/>
                  <a:ext cx="901003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100" dirty="0"/>
                    <a:t>날짜</a:t>
                  </a:r>
                </a:p>
              </p:txBody>
            </p:sp>
          </p:grpSp>
        </p:grpSp>
        <p:grpSp>
          <p:nvGrpSpPr>
            <p:cNvPr id="11" name="그룹 10"/>
            <p:cNvGrpSpPr/>
            <p:nvPr/>
          </p:nvGrpSpPr>
          <p:grpSpPr>
            <a:xfrm>
              <a:off x="3496792" y="3573475"/>
              <a:ext cx="1579222" cy="269676"/>
              <a:chOff x="3530784" y="3573475"/>
              <a:chExt cx="1220424" cy="269676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C52ADDF1-F06A-44FF-AAE0-EEB20EAC36F4}"/>
                  </a:ext>
                </a:extLst>
              </p:cNvPr>
              <p:cNvSpPr/>
              <p:nvPr/>
            </p:nvSpPr>
            <p:spPr>
              <a:xfrm>
                <a:off x="3530784" y="3573475"/>
                <a:ext cx="1220424" cy="2696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한국 원화</a:t>
                </a:r>
              </a:p>
            </p:txBody>
          </p:sp>
          <p:sp>
            <p:nvSpPr>
              <p:cNvPr id="118" name="이등변 삼각형 117">
                <a:extLst>
                  <a:ext uri="{FF2B5EF4-FFF2-40B4-BE49-F238E27FC236}">
                    <a16:creationId xmlns:a16="http://schemas.microsoft.com/office/drawing/2014/main" id="{77B87D56-4448-4819-AFEA-9BF0C38D9CCD}"/>
                  </a:ext>
                </a:extLst>
              </p:cNvPr>
              <p:cNvSpPr/>
              <p:nvPr/>
            </p:nvSpPr>
            <p:spPr>
              <a:xfrm flipV="1">
                <a:off x="4578152" y="3641586"/>
                <a:ext cx="93010" cy="8267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3278593" y="3291109"/>
              <a:ext cx="87630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 smtClean="0"/>
                <a:t>보유통화</a:t>
              </a:r>
              <a:endParaRPr lang="ko-KR" altLang="en-US" sz="1100" dirty="0"/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5159275" y="3573475"/>
              <a:ext cx="1579222" cy="269676"/>
              <a:chOff x="3530784" y="3573475"/>
              <a:chExt cx="1220424" cy="26967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C52ADDF1-F06A-44FF-AAE0-EEB20EAC36F4}"/>
                  </a:ext>
                </a:extLst>
              </p:cNvPr>
              <p:cNvSpPr/>
              <p:nvPr/>
            </p:nvSpPr>
            <p:spPr>
              <a:xfrm>
                <a:off x="3530784" y="3573475"/>
                <a:ext cx="1220424" cy="2696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일본 엔</a:t>
                </a:r>
                <a:endPara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2" name="이등변 삼각형 121">
                <a:extLst>
                  <a:ext uri="{FF2B5EF4-FFF2-40B4-BE49-F238E27FC236}">
                    <a16:creationId xmlns:a16="http://schemas.microsoft.com/office/drawing/2014/main" id="{77B87D56-4448-4819-AFEA-9BF0C38D9CCD}"/>
                  </a:ext>
                </a:extLst>
              </p:cNvPr>
              <p:cNvSpPr/>
              <p:nvPr/>
            </p:nvSpPr>
            <p:spPr>
              <a:xfrm flipV="1">
                <a:off x="4578152" y="3641586"/>
                <a:ext cx="93010" cy="8267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4941076" y="3291109"/>
              <a:ext cx="87630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smtClean="0"/>
                <a:t>  </a:t>
              </a:r>
              <a:r>
                <a:rPr lang="ko-KR" altLang="en-US" sz="1100" dirty="0" err="1" smtClean="0"/>
                <a:t>교환통화</a:t>
              </a:r>
              <a:endParaRPr lang="ko-KR" altLang="en-US" sz="1100" dirty="0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3322540" y="4042708"/>
              <a:ext cx="3415957" cy="615165"/>
              <a:chOff x="1869156" y="1668062"/>
              <a:chExt cx="3415957" cy="615165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2053290" y="1965179"/>
                <a:ext cx="3231823" cy="3180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869156" y="1668062"/>
                <a:ext cx="815733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교환금액</a:t>
                </a:r>
                <a:endParaRPr lang="ko-KR" altLang="en-US" sz="1100" dirty="0"/>
              </a:p>
            </p:txBody>
          </p:sp>
        </p:grpSp>
        <p:sp>
          <p:nvSpPr>
            <p:cNvPr id="128" name="직사각형 127">
              <a:hlinkClick r:id="rId4" action="ppaction://hlinksldjump"/>
              <a:extLst>
                <a:ext uri="{FF2B5EF4-FFF2-40B4-BE49-F238E27FC236}">
                  <a16:creationId xmlns:a16="http://schemas.microsoft.com/office/drawing/2014/main" id="{91F9AA68-2310-0D26-15A9-644FA2C57262}"/>
                </a:ext>
              </a:extLst>
            </p:cNvPr>
            <p:cNvSpPr/>
            <p:nvPr/>
          </p:nvSpPr>
          <p:spPr>
            <a:xfrm>
              <a:off x="4052441" y="4988125"/>
              <a:ext cx="1000730" cy="268441"/>
            </a:xfrm>
            <a:prstGeom prst="rect">
              <a:avLst/>
            </a:prstGeom>
            <a:solidFill>
              <a:srgbClr val="3EC0C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bg1"/>
                  </a:solidFill>
                </a:rPr>
                <a:t>등록</a:t>
              </a:r>
              <a:endParaRPr lang="en-US" altLang="ko-KR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직사각형 128">
              <a:hlinkClick r:id="rId4" action="ppaction://hlinksldjump"/>
              <a:extLst>
                <a:ext uri="{FF2B5EF4-FFF2-40B4-BE49-F238E27FC236}">
                  <a16:creationId xmlns:a16="http://schemas.microsoft.com/office/drawing/2014/main" id="{91F9AA68-2310-0D26-15A9-644FA2C57262}"/>
                </a:ext>
              </a:extLst>
            </p:cNvPr>
            <p:cNvSpPr/>
            <p:nvPr/>
          </p:nvSpPr>
          <p:spPr>
            <a:xfrm>
              <a:off x="5307885" y="4988125"/>
              <a:ext cx="931369" cy="268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닫기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340849" y="2668469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132649" y="3998710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132649" y="4730411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917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0EEFD-A5CA-F3F6-C1D1-130437B0F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63FFF64-BFDD-A38D-14AD-DF94A988086B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53D8E1-00F9-5447-A32D-6A14E97F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64707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교환신청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UI-J-06-2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 smtClean="0"/>
                        <a:t>거래소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교환신청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EB7D03-4DEB-7F5B-902B-7314231E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31094"/>
              </p:ext>
            </p:extLst>
          </p:nvPr>
        </p:nvGraphicFramePr>
        <p:xfrm>
          <a:off x="9251576" y="253502"/>
          <a:ext cx="2844802" cy="459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번은 교환 등록 작성자의 내용이기 때문에 모두 비활성화로 값은 </a:t>
                      </a:r>
                      <a:r>
                        <a:rPr lang="ko-KR" altLang="en-US" sz="1200" dirty="0" err="1" smtClean="0"/>
                        <a:t>채워져있다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날짜는 오늘 날짜 기준</a:t>
                      </a:r>
                      <a:endParaRPr lang="en-US" altLang="ko-KR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보유통화를</a:t>
                      </a:r>
                      <a:r>
                        <a:rPr lang="ko-KR" altLang="en-US" sz="1200" dirty="0" smtClean="0"/>
                        <a:t> 기준으로 계산되어 보여준다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결과값은</a:t>
                      </a:r>
                      <a:r>
                        <a:rPr lang="ko-KR" altLang="en-US" sz="1200" baseline="0" dirty="0" smtClean="0"/>
                        <a:t> 빨강색으로 표시된다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신청 버튼 클릭 시 </a:t>
                      </a:r>
                      <a:r>
                        <a:rPr lang="ko-KR" altLang="en-US" sz="1200" dirty="0" err="1" smtClean="0"/>
                        <a:t>팝업창을</a:t>
                      </a:r>
                      <a:r>
                        <a:rPr lang="ko-KR" altLang="en-US" sz="1200" dirty="0" smtClean="0"/>
                        <a:t> 띄운다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신청하시겠습니까</a:t>
                      </a:r>
                      <a:r>
                        <a:rPr lang="en-US" altLang="ko-KR" sz="1200" dirty="0" smtClean="0"/>
                        <a:t>?’</a:t>
                      </a:r>
                      <a:r>
                        <a:rPr lang="ko-KR" altLang="en-US" sz="1200" dirty="0" smtClean="0"/>
                        <a:t>라는 문구와 함께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확인</a:t>
                      </a:r>
                      <a:r>
                        <a:rPr lang="en-US" altLang="ko-KR" sz="1200" dirty="0" smtClean="0"/>
                        <a:t>’,’</a:t>
                      </a:r>
                      <a:r>
                        <a:rPr lang="ko-KR" altLang="en-US" sz="1200" dirty="0" smtClean="0"/>
                        <a:t>취소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버튼이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신청 </a:t>
                      </a:r>
                      <a:r>
                        <a:rPr lang="ko-KR" altLang="en-US" sz="1200" dirty="0" err="1" smtClean="0"/>
                        <a:t>버튼색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rgb</a:t>
                      </a:r>
                      <a:r>
                        <a:rPr lang="en-US" altLang="ko-KR" sz="1200" dirty="0" smtClean="0"/>
                        <a:t>(62,192,196)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총 </a:t>
                      </a:r>
                      <a:r>
                        <a:rPr lang="ko-KR" altLang="en-US" sz="1200" dirty="0" err="1" smtClean="0"/>
                        <a:t>교환금액</a:t>
                      </a:r>
                      <a:r>
                        <a:rPr lang="ko-KR" altLang="en-US" sz="1200" dirty="0" smtClean="0"/>
                        <a:t> 값 색상 </a:t>
                      </a:r>
                      <a:r>
                        <a:rPr lang="en-US" altLang="ko-KR" sz="1200" dirty="0" smtClean="0"/>
                        <a:t>: red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err="1" smtClean="0"/>
                        <a:t>모달창</a:t>
                      </a:r>
                      <a:r>
                        <a:rPr lang="ko-KR" altLang="en-US" sz="1200" baseline="0" dirty="0" smtClean="0"/>
                        <a:t> 마다 타이틀을 삽입한다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08CFF04-ED33-566C-0D44-DFB2FB8E0861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A9B7842-AE7F-677B-A825-61099912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CAF980-16CA-3B06-DFB7-2921CC396691}"/>
              </a:ext>
            </a:extLst>
          </p:cNvPr>
          <p:cNvSpPr/>
          <p:nvPr/>
        </p:nvSpPr>
        <p:spPr>
          <a:xfrm>
            <a:off x="621787" y="1404851"/>
            <a:ext cx="8071658" cy="4912822"/>
          </a:xfrm>
          <a:prstGeom prst="rect">
            <a:avLst/>
          </a:prstGeom>
          <a:solidFill>
            <a:srgbClr val="A9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29F679-5660-23CF-0E5E-8B178125B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1" t="446" b="-1"/>
          <a:stretch/>
        </p:blipFill>
        <p:spPr>
          <a:xfrm>
            <a:off x="621787" y="1164392"/>
            <a:ext cx="8071658" cy="24045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7FD68CB-B4E9-B81F-55A3-832C1CCF6AC4}"/>
              </a:ext>
            </a:extLst>
          </p:cNvPr>
          <p:cNvGrpSpPr/>
          <p:nvPr/>
        </p:nvGrpSpPr>
        <p:grpSpPr>
          <a:xfrm>
            <a:off x="627679" y="1404851"/>
            <a:ext cx="1202658" cy="4912822"/>
            <a:chOff x="621788" y="1404851"/>
            <a:chExt cx="1202658" cy="491282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DA08B8-A7A7-86A6-06CE-3B29B8B04388}"/>
                </a:ext>
              </a:extLst>
            </p:cNvPr>
            <p:cNvSpPr/>
            <p:nvPr/>
          </p:nvSpPr>
          <p:spPr>
            <a:xfrm>
              <a:off x="621788" y="1404851"/>
              <a:ext cx="731152" cy="4912822"/>
            </a:xfrm>
            <a:prstGeom prst="rect">
              <a:avLst/>
            </a:prstGeom>
            <a:solidFill>
              <a:srgbClr val="3EC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EF624DA-C0C0-78AD-E50F-CDAD48AC5794}"/>
                </a:ext>
              </a:extLst>
            </p:cNvPr>
            <p:cNvSpPr/>
            <p:nvPr/>
          </p:nvSpPr>
          <p:spPr>
            <a:xfrm>
              <a:off x="682746" y="1409699"/>
              <a:ext cx="1141700" cy="4896000"/>
            </a:xfrm>
            <a:prstGeom prst="roundRect">
              <a:avLst>
                <a:gd name="adj" fmla="val 6043"/>
              </a:avLst>
            </a:prstGeom>
            <a:solidFill>
              <a:srgbClr val="3EC0C4"/>
            </a:solidFill>
            <a:ln>
              <a:solidFill>
                <a:srgbClr val="3EC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4286FC-A0C9-ABA6-F895-EF79EA5FC498}"/>
              </a:ext>
            </a:extLst>
          </p:cNvPr>
          <p:cNvSpPr/>
          <p:nvPr/>
        </p:nvSpPr>
        <p:spPr>
          <a:xfrm>
            <a:off x="627679" y="4493067"/>
            <a:ext cx="1202658" cy="469387"/>
          </a:xfrm>
          <a:prstGeom prst="roundRect">
            <a:avLst>
              <a:gd name="adj" fmla="val 0"/>
            </a:avLst>
          </a:prstGeom>
          <a:solidFill>
            <a:srgbClr val="5AB1BC"/>
          </a:solidFill>
          <a:ln>
            <a:solidFill>
              <a:srgbClr val="5AB1B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59B38A-A31B-F865-6B42-CC9B6405653D}"/>
              </a:ext>
            </a:extLst>
          </p:cNvPr>
          <p:cNvSpPr/>
          <p:nvPr/>
        </p:nvSpPr>
        <p:spPr>
          <a:xfrm>
            <a:off x="931491" y="259929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환율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BF2F77-F49E-65CA-0A9A-990FE59FC32A}"/>
              </a:ext>
            </a:extLst>
          </p:cNvPr>
          <p:cNvSpPr/>
          <p:nvPr/>
        </p:nvSpPr>
        <p:spPr>
          <a:xfrm>
            <a:off x="931491" y="3265627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환전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E3F13-7616-5469-90C6-C23FBD6DD2B2}"/>
              </a:ext>
            </a:extLst>
          </p:cNvPr>
          <p:cNvSpPr/>
          <p:nvPr/>
        </p:nvSpPr>
        <p:spPr>
          <a:xfrm>
            <a:off x="931491" y="393195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지갑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17694A-A4C3-083D-D2EB-992A818B7798}"/>
              </a:ext>
            </a:extLst>
          </p:cNvPr>
          <p:cNvSpPr/>
          <p:nvPr/>
        </p:nvSpPr>
        <p:spPr>
          <a:xfrm>
            <a:off x="844122" y="459828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거래소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5AA8E-093F-6805-03FB-C4A2406A55A3}"/>
              </a:ext>
            </a:extLst>
          </p:cNvPr>
          <p:cNvSpPr/>
          <p:nvPr/>
        </p:nvSpPr>
        <p:spPr>
          <a:xfrm>
            <a:off x="808054" y="5264609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내 정보</a:t>
            </a:r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1AC16C2C-3F14-FE14-5E69-C4CA29992330}"/>
              </a:ext>
            </a:extLst>
          </p:cNvPr>
          <p:cNvSpPr>
            <a:spLocks/>
          </p:cNvSpPr>
          <p:nvPr/>
        </p:nvSpPr>
        <p:spPr>
          <a:xfrm>
            <a:off x="1947213" y="1573343"/>
            <a:ext cx="6600256" cy="4568712"/>
          </a:xfrm>
          <a:prstGeom prst="roundRect">
            <a:avLst>
              <a:gd name="adj" fmla="val 21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7FD68CB-B4E9-B81F-55A3-832C1CCF6AC4}"/>
              </a:ext>
            </a:extLst>
          </p:cNvPr>
          <p:cNvGrpSpPr/>
          <p:nvPr/>
        </p:nvGrpSpPr>
        <p:grpSpPr>
          <a:xfrm rot="16200000">
            <a:off x="4901129" y="-1419968"/>
            <a:ext cx="690751" cy="6601925"/>
            <a:chOff x="621792" y="1404851"/>
            <a:chExt cx="1202659" cy="4919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DA08B8-A7A7-86A6-06CE-3B29B8B04388}"/>
                </a:ext>
              </a:extLst>
            </p:cNvPr>
            <p:cNvSpPr/>
            <p:nvPr/>
          </p:nvSpPr>
          <p:spPr>
            <a:xfrm>
              <a:off x="621792" y="1404851"/>
              <a:ext cx="731153" cy="4919250"/>
            </a:xfrm>
            <a:prstGeom prst="rect">
              <a:avLst/>
            </a:prstGeom>
            <a:solidFill>
              <a:srgbClr val="3EC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9">
              <a:extLst>
                <a:ext uri="{FF2B5EF4-FFF2-40B4-BE49-F238E27FC236}">
                  <a16:creationId xmlns:a16="http://schemas.microsoft.com/office/drawing/2014/main" id="{2EF624DA-C0C0-78AD-E50F-CDAD48AC5794}"/>
                </a:ext>
              </a:extLst>
            </p:cNvPr>
            <p:cNvSpPr/>
            <p:nvPr/>
          </p:nvSpPr>
          <p:spPr>
            <a:xfrm>
              <a:off x="682751" y="1404851"/>
              <a:ext cx="1141700" cy="4912824"/>
            </a:xfrm>
            <a:prstGeom prst="roundRect">
              <a:avLst>
                <a:gd name="adj" fmla="val 14823"/>
              </a:avLst>
            </a:prstGeom>
            <a:solidFill>
              <a:srgbClr val="3EC0C4"/>
            </a:solidFill>
            <a:ln>
              <a:solidFill>
                <a:srgbClr val="3EC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531088" y="2226017"/>
          <a:ext cx="2017453" cy="3916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232">
                  <a:extLst>
                    <a:ext uri="{9D8B030D-6E8A-4147-A177-3AD203B41FA5}">
                      <a16:colId xmlns:a16="http://schemas.microsoft.com/office/drawing/2014/main" val="1512457623"/>
                    </a:ext>
                  </a:extLst>
                </a:gridCol>
                <a:gridCol w="916221">
                  <a:extLst>
                    <a:ext uri="{9D8B030D-6E8A-4147-A177-3AD203B41FA5}">
                      <a16:colId xmlns:a16="http://schemas.microsoft.com/office/drawing/2014/main" val="3887653642"/>
                    </a:ext>
                  </a:extLst>
                </a:gridCol>
              </a:tblGrid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 보유 외화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보유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14650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미국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126449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일본 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11514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태국 바트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69128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호주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578433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캐나다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59485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스위스 프랑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240193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중국 위안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12424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유럽 유로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113505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영국 파운드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11258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홍콩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12850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뉴질랜드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953748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싱가포르 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85471"/>
                  </a:ext>
                </a:extLst>
              </a:tr>
              <a:tr h="27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대한민국 원화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20,000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909889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2039116" y="1721970"/>
            <a:ext cx="2758128" cy="318048"/>
            <a:chOff x="1918348" y="1715467"/>
            <a:chExt cx="2758128" cy="318048"/>
          </a:xfrm>
        </p:grpSpPr>
        <p:grpSp>
          <p:nvGrpSpPr>
            <p:cNvPr id="48" name="그룹 47"/>
            <p:cNvGrpSpPr/>
            <p:nvPr/>
          </p:nvGrpSpPr>
          <p:grpSpPr>
            <a:xfrm>
              <a:off x="2736670" y="1715467"/>
              <a:ext cx="1939806" cy="318048"/>
              <a:chOff x="4598836" y="1634288"/>
              <a:chExt cx="1939806" cy="31804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598836" y="1634288"/>
                <a:ext cx="1939806" cy="318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627651" y="1666837"/>
                <a:ext cx="1608653" cy="248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갈매기형 수장 50"/>
              <p:cNvSpPr/>
              <p:nvPr/>
            </p:nvSpPr>
            <p:spPr>
              <a:xfrm rot="5400000">
                <a:off x="6340621" y="1728914"/>
                <a:ext cx="85390" cy="150596"/>
              </a:xfrm>
              <a:prstGeom prst="chevron">
                <a:avLst>
                  <a:gd name="adj" fmla="val 11336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F59B38A-A31B-F865-6B42-CC9B6405653D}"/>
                  </a:ext>
                </a:extLst>
              </p:cNvPr>
              <p:cNvSpPr/>
              <p:nvPr/>
            </p:nvSpPr>
            <p:spPr>
              <a:xfrm>
                <a:off x="4627651" y="1661249"/>
                <a:ext cx="835485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ysClr val="windowText" lastClr="000000"/>
                    </a:solidFill>
                    <a:latin typeface="Cafe24 Ssurround Bold" panose="020F0800000000000000" pitchFamily="50" charset="-127"/>
                    <a:ea typeface="Cafe24 Ssurround Bold" panose="020F0800000000000000" pitchFamily="50" charset="-127"/>
                  </a:rPr>
                  <a:t>미국 달러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918348" y="1747533"/>
              <a:ext cx="876306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보유 통화</a:t>
              </a:r>
              <a:endParaRPr lang="en-US" altLang="ko-KR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856704" y="1721970"/>
            <a:ext cx="2771765" cy="318048"/>
            <a:chOff x="4891208" y="1721970"/>
            <a:chExt cx="2771765" cy="318048"/>
          </a:xfrm>
        </p:grpSpPr>
        <p:grpSp>
          <p:nvGrpSpPr>
            <p:cNvPr id="93" name="그룹 92"/>
            <p:cNvGrpSpPr/>
            <p:nvPr/>
          </p:nvGrpSpPr>
          <p:grpSpPr>
            <a:xfrm>
              <a:off x="5723167" y="1721970"/>
              <a:ext cx="1939806" cy="318048"/>
              <a:chOff x="4598836" y="1634288"/>
              <a:chExt cx="1939806" cy="31804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598836" y="1634288"/>
                <a:ext cx="1939806" cy="318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627651" y="1666837"/>
                <a:ext cx="1608653" cy="248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갈매기형 수장 42"/>
              <p:cNvSpPr/>
              <p:nvPr/>
            </p:nvSpPr>
            <p:spPr>
              <a:xfrm rot="5400000">
                <a:off x="6340621" y="1728914"/>
                <a:ext cx="85390" cy="150596"/>
              </a:xfrm>
              <a:prstGeom prst="chevron">
                <a:avLst>
                  <a:gd name="adj" fmla="val 11336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59B38A-A31B-F865-6B42-CC9B6405653D}"/>
                  </a:ext>
                </a:extLst>
              </p:cNvPr>
              <p:cNvSpPr/>
              <p:nvPr/>
            </p:nvSpPr>
            <p:spPr>
              <a:xfrm>
                <a:off x="4627652" y="1661249"/>
                <a:ext cx="835485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ysClr val="windowText" lastClr="000000"/>
                    </a:solidFill>
                    <a:latin typeface="Cafe24 Ssurround Bold" panose="020F0800000000000000" pitchFamily="50" charset="-127"/>
                    <a:ea typeface="Cafe24 Ssurround Bold" panose="020F0800000000000000" pitchFamily="50" charset="-127"/>
                  </a:rPr>
                  <a:t>일본 엔화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891208" y="1754036"/>
              <a:ext cx="901003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교환 통화</a:t>
              </a:r>
              <a:endParaRPr lang="en-US" altLang="ko-KR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7849507" y="1760180"/>
            <a:ext cx="448887" cy="258243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55" name="그림 54" descr="상징, 픽셀이(가) 표시된 사진&#10;&#10;자동 생성된 설명">
            <a:extLst>
              <a:ext uri="{FF2B5EF4-FFF2-40B4-BE49-F238E27FC236}">
                <a16:creationId xmlns:a16="http://schemas.microsoft.com/office/drawing/2014/main" id="{7B83A85D-7930-13B0-6831-FD02A578E1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80" y="1935798"/>
            <a:ext cx="358469" cy="389194"/>
          </a:xfrm>
          <a:prstGeom prst="rect">
            <a:avLst/>
          </a:prstGeom>
        </p:spPr>
      </p:pic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2024959" y="2805823"/>
          <a:ext cx="4360153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991">
                  <a:extLst>
                    <a:ext uri="{9D8B030D-6E8A-4147-A177-3AD203B41FA5}">
                      <a16:colId xmlns:a16="http://schemas.microsoft.com/office/drawing/2014/main" val="3210320078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4199872642"/>
                    </a:ext>
                  </a:extLst>
                </a:gridCol>
                <a:gridCol w="952397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855695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034079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</a:tblGrid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보유 통화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교환 통화 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교환 통화 금액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3992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011366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692238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23760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72099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723193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8489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38325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306174"/>
                  </a:ext>
                </a:extLst>
              </a:tr>
              <a:tr h="234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24.02.02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qwer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달러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 엔화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509352"/>
                  </a:ext>
                </a:extLst>
              </a:tr>
            </a:tbl>
          </a:graphicData>
        </a:graphic>
      </p:graphicFrame>
      <p:sp>
        <p:nvSpPr>
          <p:cNvPr id="65" name="직사각형 64">
            <a:hlinkClick r:id="rId4" action="ppaction://hlinksldjump"/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5283246" y="2324180"/>
            <a:ext cx="1101866" cy="346497"/>
          </a:xfrm>
          <a:prstGeom prst="rect">
            <a:avLst/>
          </a:prstGeom>
          <a:solidFill>
            <a:srgbClr val="3EC0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교환 등록</a:t>
            </a:r>
            <a:endParaRPr lang="en-US" altLang="ko-KR" sz="1300" b="1" dirty="0">
              <a:solidFill>
                <a:schemeClr val="bg1"/>
              </a:solidFill>
            </a:endParaRPr>
          </a:p>
        </p:txBody>
      </p:sp>
      <p:pic>
        <p:nvPicPr>
          <p:cNvPr id="57" name="그림 56" descr="상징, 픽셀이(가) 표시된 사진&#10;&#10;자동 생성된 설명">
            <a:extLst>
              <a:ext uri="{FF2B5EF4-FFF2-40B4-BE49-F238E27FC236}">
                <a16:creationId xmlns:a16="http://schemas.microsoft.com/office/drawing/2014/main" id="{7B83A85D-7930-13B0-6831-FD02A578E1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22" y="2476813"/>
            <a:ext cx="358469" cy="389194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111729" y="2159056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2</a:t>
            </a:r>
            <a:endParaRPr lang="ko-KR" altLang="en-US" sz="1500" dirty="0"/>
          </a:p>
        </p:txBody>
      </p:sp>
      <p:pic>
        <p:nvPicPr>
          <p:cNvPr id="67" name="그림 66" descr="상징, 픽셀이(가) 표시된 사진&#10;&#10;자동 생성된 설명">
            <a:extLst>
              <a:ext uri="{FF2B5EF4-FFF2-40B4-BE49-F238E27FC236}">
                <a16:creationId xmlns:a16="http://schemas.microsoft.com/office/drawing/2014/main" id="{7B83A85D-7930-13B0-6831-FD02A578E1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66" y="3168096"/>
            <a:ext cx="358469" cy="389194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772410" y="5860289"/>
            <a:ext cx="943545" cy="269923"/>
            <a:chOff x="772410" y="5860289"/>
            <a:chExt cx="943545" cy="269923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10" y="5860289"/>
              <a:ext cx="252533" cy="252533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967032" y="586860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로그아웃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772410" y="1561500"/>
            <a:ext cx="9435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21787" y="1397725"/>
            <a:ext cx="8071658" cy="4900848"/>
          </a:xfrm>
          <a:prstGeom prst="rect">
            <a:avLst/>
          </a:prstGeom>
          <a:solidFill>
            <a:schemeClr val="dk1">
              <a:alpha val="2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147639" y="1628183"/>
            <a:ext cx="3897025" cy="3982331"/>
            <a:chOff x="3207424" y="2130491"/>
            <a:chExt cx="3897025" cy="3982331"/>
          </a:xfrm>
        </p:grpSpPr>
        <p:grpSp>
          <p:nvGrpSpPr>
            <p:cNvPr id="59" name="그룹 58"/>
            <p:cNvGrpSpPr/>
            <p:nvPr/>
          </p:nvGrpSpPr>
          <p:grpSpPr>
            <a:xfrm>
              <a:off x="3318267" y="2130491"/>
              <a:ext cx="3549910" cy="3982331"/>
              <a:chOff x="774187" y="1316792"/>
              <a:chExt cx="8071658" cy="58464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774187" y="1557250"/>
                <a:ext cx="8071658" cy="5605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5795FB03-760E-4679-9148-EB98FD0F0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801" t="446" b="-1"/>
              <a:stretch/>
            </p:blipFill>
            <p:spPr>
              <a:xfrm>
                <a:off x="774187" y="1316792"/>
                <a:ext cx="8071658" cy="240459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3241673" y="2391620"/>
              <a:ext cx="11057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b="1" dirty="0" smtClean="0"/>
                <a:t>교환 신청</a:t>
              </a:r>
              <a:endParaRPr lang="ko-KR" altLang="en-US" sz="1200" b="1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207424" y="2676437"/>
              <a:ext cx="3897025" cy="488325"/>
              <a:chOff x="2019495" y="1626822"/>
              <a:chExt cx="3897025" cy="488325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2019495" y="1626822"/>
                <a:ext cx="3512282" cy="488325"/>
                <a:chOff x="1772268" y="1531102"/>
                <a:chExt cx="3512282" cy="488325"/>
              </a:xfrm>
            </p:grpSpPr>
            <p:grpSp>
              <p:nvGrpSpPr>
                <p:cNvPr id="95" name="그룹 94"/>
                <p:cNvGrpSpPr/>
                <p:nvPr/>
              </p:nvGrpSpPr>
              <p:grpSpPr>
                <a:xfrm>
                  <a:off x="2540865" y="1531102"/>
                  <a:ext cx="2743685" cy="488325"/>
                  <a:chOff x="4403031" y="1449923"/>
                  <a:chExt cx="2743685" cy="488325"/>
                </a:xfrm>
              </p:grpSpPr>
              <p:sp>
                <p:nvSpPr>
                  <p:cNvPr id="97" name="직사각형 96"/>
                  <p:cNvSpPr/>
                  <p:nvPr/>
                </p:nvSpPr>
                <p:spPr>
                  <a:xfrm>
                    <a:off x="4403031" y="1449923"/>
                    <a:ext cx="1099993" cy="27963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CF59B38A-A31B-F865-6B42-CC9B6405653D}"/>
                      </a:ext>
                    </a:extLst>
                  </p:cNvPr>
                  <p:cNvSpPr/>
                  <p:nvPr/>
                </p:nvSpPr>
                <p:spPr>
                  <a:xfrm>
                    <a:off x="4953028" y="1661249"/>
                    <a:ext cx="184730" cy="276999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endParaRPr lang="ko-KR" altLang="en-US" sz="1200" dirty="0">
                      <a:latin typeface="Cafe24 Ssurround Bold" panose="020F0800000000000000" pitchFamily="50" charset="-127"/>
                      <a:ea typeface="Cafe24 Ssurround Bold" panose="020F0800000000000000" pitchFamily="50" charset="-127"/>
                    </a:endParaRPr>
                  </a:p>
                </p:txBody>
              </p:sp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6046723" y="1449923"/>
                    <a:ext cx="1099993" cy="27963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1772268" y="1548825"/>
                  <a:ext cx="876306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100" dirty="0"/>
                    <a:t>작성자</a:t>
                  </a:r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>
                <a:off x="3747946" y="1628221"/>
                <a:ext cx="2168574" cy="486926"/>
                <a:chOff x="3422759" y="1580102"/>
                <a:chExt cx="2168574" cy="486926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CF59B38A-A31B-F865-6B42-CC9B6405653D}"/>
                    </a:ext>
                  </a:extLst>
                </p:cNvPr>
                <p:cNvSpPr/>
                <p:nvPr/>
              </p:nvSpPr>
              <p:spPr>
                <a:xfrm>
                  <a:off x="5406603" y="1790029"/>
                  <a:ext cx="184730" cy="27699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ko-KR" altLang="en-US" sz="1200" dirty="0">
                    <a:latin typeface="Cafe24 Ssurround Bold" panose="020F0800000000000000" pitchFamily="50" charset="-127"/>
                    <a:ea typeface="Cafe24 Ssurround Bold" panose="020F0800000000000000" pitchFamily="50" charset="-127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422759" y="1580102"/>
                  <a:ext cx="901003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100" dirty="0"/>
                    <a:t>날짜</a:t>
                  </a:r>
                </a:p>
              </p:txBody>
            </p:sp>
          </p:grpSp>
        </p:grpSp>
        <p:grpSp>
          <p:nvGrpSpPr>
            <p:cNvPr id="11" name="그룹 10"/>
            <p:cNvGrpSpPr/>
            <p:nvPr/>
          </p:nvGrpSpPr>
          <p:grpSpPr>
            <a:xfrm>
              <a:off x="3496792" y="3325015"/>
              <a:ext cx="1579222" cy="269676"/>
              <a:chOff x="3530784" y="3573475"/>
              <a:chExt cx="1220424" cy="269676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C52ADDF1-F06A-44FF-AAE0-EEB20EAC36F4}"/>
                  </a:ext>
                </a:extLst>
              </p:cNvPr>
              <p:cNvSpPr/>
              <p:nvPr/>
            </p:nvSpPr>
            <p:spPr>
              <a:xfrm>
                <a:off x="3530784" y="3573475"/>
                <a:ext cx="1220424" cy="269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한국 원화</a:t>
                </a:r>
              </a:p>
            </p:txBody>
          </p:sp>
          <p:sp>
            <p:nvSpPr>
              <p:cNvPr id="118" name="이등변 삼각형 117">
                <a:extLst>
                  <a:ext uri="{FF2B5EF4-FFF2-40B4-BE49-F238E27FC236}">
                    <a16:creationId xmlns:a16="http://schemas.microsoft.com/office/drawing/2014/main" id="{77B87D56-4448-4819-AFEA-9BF0C38D9CCD}"/>
                  </a:ext>
                </a:extLst>
              </p:cNvPr>
              <p:cNvSpPr/>
              <p:nvPr/>
            </p:nvSpPr>
            <p:spPr>
              <a:xfrm flipV="1">
                <a:off x="4578152" y="3641586"/>
                <a:ext cx="93010" cy="8267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3278593" y="3042649"/>
              <a:ext cx="87630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 smtClean="0"/>
                <a:t>보유통화</a:t>
              </a:r>
              <a:endParaRPr lang="ko-KR" altLang="en-US" sz="1100" dirty="0"/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5159275" y="3325015"/>
              <a:ext cx="1579222" cy="269676"/>
              <a:chOff x="3530784" y="3573475"/>
              <a:chExt cx="1220424" cy="26967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C52ADDF1-F06A-44FF-AAE0-EEB20EAC36F4}"/>
                  </a:ext>
                </a:extLst>
              </p:cNvPr>
              <p:cNvSpPr/>
              <p:nvPr/>
            </p:nvSpPr>
            <p:spPr>
              <a:xfrm>
                <a:off x="3530784" y="3573475"/>
                <a:ext cx="1220424" cy="269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일본 엔</a:t>
                </a:r>
                <a:endPara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2" name="이등변 삼각형 121">
                <a:extLst>
                  <a:ext uri="{FF2B5EF4-FFF2-40B4-BE49-F238E27FC236}">
                    <a16:creationId xmlns:a16="http://schemas.microsoft.com/office/drawing/2014/main" id="{77B87D56-4448-4819-AFEA-9BF0C38D9CCD}"/>
                  </a:ext>
                </a:extLst>
              </p:cNvPr>
              <p:cNvSpPr/>
              <p:nvPr/>
            </p:nvSpPr>
            <p:spPr>
              <a:xfrm flipV="1">
                <a:off x="4578152" y="3641586"/>
                <a:ext cx="93010" cy="8267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4941076" y="3042649"/>
              <a:ext cx="87630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smtClean="0"/>
                <a:t>  </a:t>
              </a:r>
              <a:r>
                <a:rPr lang="ko-KR" altLang="en-US" sz="1100" dirty="0" err="1" smtClean="0"/>
                <a:t>교환통화</a:t>
              </a:r>
              <a:endParaRPr lang="ko-KR" altLang="en-US" sz="1100" dirty="0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3322540" y="3660632"/>
              <a:ext cx="3415957" cy="615165"/>
              <a:chOff x="1869156" y="1668062"/>
              <a:chExt cx="3415957" cy="615165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2053290" y="1965179"/>
                <a:ext cx="3231823" cy="318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869156" y="1668062"/>
                <a:ext cx="815733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교환금액</a:t>
                </a:r>
                <a:endParaRPr lang="ko-KR" altLang="en-US" sz="1100" dirty="0"/>
              </a:p>
            </p:txBody>
          </p:sp>
        </p:grpSp>
      </p:grpSp>
      <p:sp>
        <p:nvSpPr>
          <p:cNvPr id="128" name="직사각형 127">
            <a:hlinkClick r:id="rId4" action="ppaction://hlinksldjump"/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3908156" y="5089755"/>
            <a:ext cx="1000730" cy="268441"/>
          </a:xfrm>
          <a:prstGeom prst="rect">
            <a:avLst/>
          </a:prstGeom>
          <a:solidFill>
            <a:srgbClr val="3EC0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신청</a:t>
            </a:r>
            <a:endParaRPr lang="en-US" altLang="ko-KR" sz="1300" b="1" dirty="0">
              <a:solidFill>
                <a:schemeClr val="bg1"/>
              </a:solidFill>
            </a:endParaRPr>
          </a:p>
        </p:txBody>
      </p:sp>
      <p:sp>
        <p:nvSpPr>
          <p:cNvPr id="129" name="직사각형 128">
            <a:hlinkClick r:id="rId4" action="ppaction://hlinksldjump"/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5307885" y="5089755"/>
            <a:ext cx="931369" cy="268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닫기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039679" y="2175931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00B30E-EA22-8042-06FD-C7FADC852C33}"/>
              </a:ext>
            </a:extLst>
          </p:cNvPr>
          <p:cNvCxnSpPr>
            <a:cxnSpLocks/>
          </p:cNvCxnSpPr>
          <p:nvPr/>
        </p:nvCxnSpPr>
        <p:spPr>
          <a:xfrm>
            <a:off x="3371204" y="3931955"/>
            <a:ext cx="32908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3448624" y="4284015"/>
            <a:ext cx="1343387" cy="2273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1.57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64489" y="3986898"/>
            <a:ext cx="102311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기준 </a:t>
            </a:r>
            <a:r>
              <a:rPr lang="ko-KR" altLang="en-US" sz="1100" dirty="0" err="1" smtClean="0"/>
              <a:t>매매율</a:t>
            </a:r>
            <a:endParaRPr lang="ko-KR" alt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4756462" y="4266907"/>
            <a:ext cx="30484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 smtClean="0"/>
              <a:t>%</a:t>
            </a:r>
            <a:endParaRPr lang="ko-KR" altLang="en-US" sz="1100" dirty="0"/>
          </a:p>
        </p:txBody>
      </p:sp>
      <p:sp>
        <p:nvSpPr>
          <p:cNvPr id="90" name="직사각형 89"/>
          <p:cNvSpPr/>
          <p:nvPr/>
        </p:nvSpPr>
        <p:spPr>
          <a:xfrm>
            <a:off x="5107846" y="4273449"/>
            <a:ext cx="1562510" cy="2457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908886" y="3977180"/>
            <a:ext cx="120174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총 교환 금액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351695" y="4556634"/>
            <a:ext cx="334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* </a:t>
            </a:r>
            <a:r>
              <a:rPr lang="ko-KR" altLang="en-US" sz="900" dirty="0" smtClean="0"/>
              <a:t>총 교환 금액은 </a:t>
            </a:r>
            <a:r>
              <a:rPr lang="ko-KR" altLang="en-US" sz="900" dirty="0" err="1" smtClean="0"/>
              <a:t>교환통화의</a:t>
            </a:r>
            <a:r>
              <a:rPr lang="ko-KR" altLang="en-US" sz="900" dirty="0" smtClean="0"/>
              <a:t> 현재 기준 </a:t>
            </a:r>
            <a:r>
              <a:rPr lang="ko-KR" altLang="en-US" sz="900" dirty="0" err="1" smtClean="0"/>
              <a:t>매매율과</a:t>
            </a:r>
            <a:r>
              <a:rPr lang="ko-KR" altLang="en-US" sz="900" dirty="0" smtClean="0"/>
              <a:t> 계산된 최종   금액입니다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012958" y="3928874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735767" y="4960865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606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63008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내정보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UI-J-07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2024-02-02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 err="1"/>
                        <a:t>내정보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02832"/>
              </p:ext>
            </p:extLst>
          </p:nvPr>
        </p:nvGraphicFramePr>
        <p:xfrm>
          <a:off x="9251576" y="253502"/>
          <a:ext cx="2844802" cy="422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버튼 클릭 시 </a:t>
                      </a:r>
                      <a:r>
                        <a:rPr lang="ko-KR" altLang="en-US" sz="1200" dirty="0" err="1"/>
                        <a:t>채팅창이</a:t>
                      </a:r>
                      <a:r>
                        <a:rPr lang="ko-KR" altLang="en-US" sz="1200" dirty="0"/>
                        <a:t> 나타난다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수정하기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버튼 클릭 시 </a:t>
                      </a:r>
                      <a:r>
                        <a:rPr lang="ko-KR" altLang="en-US" sz="1200" dirty="0" smtClean="0"/>
                        <a:t>비활성화</a:t>
                      </a:r>
                      <a:r>
                        <a:rPr lang="ko-KR" altLang="en-US" sz="1200" baseline="0" dirty="0" smtClean="0"/>
                        <a:t> 란 제외한 일부가 활성화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저장하기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버튼 클릭 시 </a:t>
                      </a:r>
                      <a:r>
                        <a:rPr lang="ko-KR" altLang="en-US" sz="1200" dirty="0" err="1"/>
                        <a:t>팝업창을</a:t>
                      </a:r>
                      <a:r>
                        <a:rPr lang="ko-KR" altLang="en-US" sz="1200" dirty="0"/>
                        <a:t> 띄운다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 err="1"/>
                        <a:t>팝업창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</a:t>
                      </a:r>
                      <a:r>
                        <a:rPr lang="en-US" altLang="ko-KR" sz="1200" baseline="0" dirty="0"/>
                        <a:t> ‘</a:t>
                      </a:r>
                      <a:r>
                        <a:rPr lang="ko-KR" altLang="en-US" sz="1200" baseline="0" dirty="0"/>
                        <a:t>저장하시겠습니까</a:t>
                      </a:r>
                      <a:r>
                        <a:rPr lang="en-US" altLang="ko-KR" sz="1200" baseline="0" dirty="0"/>
                        <a:t>?’ </a:t>
                      </a:r>
                      <a:r>
                        <a:rPr lang="ko-KR" altLang="en-US" sz="1200" baseline="0" dirty="0"/>
                        <a:t>라벨</a:t>
                      </a:r>
                      <a:r>
                        <a:rPr lang="en-US" altLang="ko-KR" sz="1200" baseline="0" dirty="0"/>
                        <a:t> / </a:t>
                      </a:r>
                      <a:r>
                        <a:rPr lang="ko-KR" altLang="en-US" sz="1200" baseline="0" dirty="0"/>
                        <a:t>확인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취소 버튼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내 정보는 기본적으로 모두 비활성화이다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상담사</a:t>
                      </a:r>
                      <a:r>
                        <a:rPr lang="ko-KR" altLang="en-US" sz="1200" dirty="0"/>
                        <a:t> 이미지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Img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파일</a:t>
                      </a:r>
                      <a:endParaRPr lang="en-US" altLang="ko-KR" sz="1200" baseline="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aseline="0" dirty="0"/>
                        <a:t>저장 </a:t>
                      </a:r>
                      <a:r>
                        <a:rPr lang="ko-KR" altLang="en-US" sz="1200" baseline="0" dirty="0" err="1"/>
                        <a:t>버튼색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</a:t>
                      </a:r>
                      <a:r>
                        <a:rPr lang="en-US" altLang="ko-KR" sz="1200" dirty="0" err="1"/>
                        <a:t>rgb</a:t>
                      </a:r>
                      <a:r>
                        <a:rPr lang="en-US" altLang="ko-KR" sz="1200" dirty="0"/>
                        <a:t>(62,192,196)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/>
                        <a:t>-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채팅창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UI</a:t>
                      </a:r>
                      <a:r>
                        <a:rPr lang="ko-KR" altLang="en-US" sz="1200" baseline="0" dirty="0"/>
                        <a:t>는 기능에 따라 담당자가 결정한다</a:t>
                      </a:r>
                      <a:r>
                        <a:rPr lang="en-US" altLang="ko-KR" sz="1200" baseline="0" dirty="0"/>
                        <a:t>.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>
            <a:spLocks/>
          </p:cNvSpPr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346" y="6356350"/>
            <a:ext cx="396581" cy="365125"/>
          </a:xfrm>
        </p:spPr>
        <p:txBody>
          <a:bodyPr/>
          <a:lstStyle/>
          <a:p>
            <a:fld id="{8E3CD2E7-5C2A-49DB-A995-1C2F66CA6249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1787" y="1164392"/>
            <a:ext cx="8071658" cy="5153281"/>
            <a:chOff x="621787" y="1164392"/>
            <a:chExt cx="8071658" cy="51532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7C9957-4764-B4D4-6E5D-5B748393DCD1}"/>
                </a:ext>
              </a:extLst>
            </p:cNvPr>
            <p:cNvSpPr/>
            <p:nvPr/>
          </p:nvSpPr>
          <p:spPr>
            <a:xfrm>
              <a:off x="621787" y="1404851"/>
              <a:ext cx="8071658" cy="4912822"/>
            </a:xfrm>
            <a:prstGeom prst="rect">
              <a:avLst/>
            </a:prstGeom>
            <a:solidFill>
              <a:srgbClr val="A9DB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42AEEC-4234-C5D6-FE9A-972CD3FF2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621787" y="1164392"/>
              <a:ext cx="8071658" cy="240459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3503D39-62EA-3AD2-E02D-1D3F12DDEADA}"/>
                </a:ext>
              </a:extLst>
            </p:cNvPr>
            <p:cNvGrpSpPr/>
            <p:nvPr/>
          </p:nvGrpSpPr>
          <p:grpSpPr>
            <a:xfrm>
              <a:off x="627679" y="1404851"/>
              <a:ext cx="1202658" cy="4912822"/>
              <a:chOff x="621788" y="1404851"/>
              <a:chExt cx="1202658" cy="491282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FFE476-B6FF-3B96-24D5-5D2BD18EDE50}"/>
                  </a:ext>
                </a:extLst>
              </p:cNvPr>
              <p:cNvSpPr/>
              <p:nvPr/>
            </p:nvSpPr>
            <p:spPr>
              <a:xfrm>
                <a:off x="621788" y="1404851"/>
                <a:ext cx="731152" cy="4912822"/>
              </a:xfrm>
              <a:prstGeom prst="rect">
                <a:avLst/>
              </a:prstGeom>
              <a:solidFill>
                <a:srgbClr val="3EC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8F0735A4-147B-245E-2DF5-1B17E8097DFA}"/>
                  </a:ext>
                </a:extLst>
              </p:cNvPr>
              <p:cNvSpPr/>
              <p:nvPr/>
            </p:nvSpPr>
            <p:spPr>
              <a:xfrm>
                <a:off x="682746" y="1409699"/>
                <a:ext cx="1141700" cy="4896000"/>
              </a:xfrm>
              <a:prstGeom prst="roundRect">
                <a:avLst>
                  <a:gd name="adj" fmla="val 6043"/>
                </a:avLst>
              </a:prstGeom>
              <a:solidFill>
                <a:srgbClr val="3EC0C4"/>
              </a:solidFill>
              <a:ln>
                <a:solidFill>
                  <a:srgbClr val="3EC0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B8C3B-7821-F4BB-263A-09E7AF4734D4}"/>
                </a:ext>
              </a:extLst>
            </p:cNvPr>
            <p:cNvSpPr/>
            <p:nvPr/>
          </p:nvSpPr>
          <p:spPr>
            <a:xfrm>
              <a:off x="931491" y="2611945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1D9108-516C-A29F-B707-05F9F4B3872F}"/>
                </a:ext>
              </a:extLst>
            </p:cNvPr>
            <p:cNvSpPr/>
            <p:nvPr/>
          </p:nvSpPr>
          <p:spPr>
            <a:xfrm>
              <a:off x="931491" y="327514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987B96-A8D9-401F-4F43-AF0D1FEECAA4}"/>
                </a:ext>
              </a:extLst>
            </p:cNvPr>
            <p:cNvSpPr/>
            <p:nvPr/>
          </p:nvSpPr>
          <p:spPr>
            <a:xfrm>
              <a:off x="931491" y="3888699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지갑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51BA68-5CDD-3D79-785F-413F2515CF2B}"/>
                </a:ext>
              </a:extLst>
            </p:cNvPr>
            <p:cNvSpPr/>
            <p:nvPr/>
          </p:nvSpPr>
          <p:spPr>
            <a:xfrm>
              <a:off x="844122" y="4502257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거래소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808054" y="5136795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내 정보</a:t>
              </a:r>
            </a:p>
          </p:txBody>
        </p:sp>
        <p:sp>
          <p:nvSpPr>
            <p:cNvPr id="1052" name="사각형: 둥근 모서리 7">
              <a:extLst>
                <a:ext uri="{FF2B5EF4-FFF2-40B4-BE49-F238E27FC236}">
                  <a16:creationId xmlns:a16="http://schemas.microsoft.com/office/drawing/2014/main" id="{9B170C68-9DC2-0BEA-0D54-12C59B157868}"/>
                </a:ext>
              </a:extLst>
            </p:cNvPr>
            <p:cNvSpPr>
              <a:spLocks/>
            </p:cNvSpPr>
            <p:nvPr/>
          </p:nvSpPr>
          <p:spPr>
            <a:xfrm>
              <a:off x="1964461" y="1561500"/>
              <a:ext cx="6600256" cy="4568712"/>
            </a:xfrm>
            <a:prstGeom prst="roundRect">
              <a:avLst>
                <a:gd name="adj" fmla="val 21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72410" y="5860289"/>
            <a:ext cx="943545" cy="269923"/>
            <a:chOff x="772410" y="5860289"/>
            <a:chExt cx="943545" cy="2699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10" y="5860289"/>
              <a:ext cx="252533" cy="252533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967032" y="586860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로그아웃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72410" y="1561500"/>
            <a:ext cx="9435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374293" y="1859334"/>
            <a:ext cx="7441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/>
              <a:t>내 정보</a:t>
            </a:r>
            <a:endParaRPr lang="ko-KR" altLang="en-US" sz="13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1D9108-516C-A29F-B707-05F9F4B3872F}"/>
              </a:ext>
            </a:extLst>
          </p:cNvPr>
          <p:cNvSpPr/>
          <p:nvPr/>
        </p:nvSpPr>
        <p:spPr>
          <a:xfrm>
            <a:off x="929132" y="327916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환전</a:t>
            </a:r>
          </a:p>
        </p:txBody>
      </p:sp>
      <p:sp>
        <p:nvSpPr>
          <p:cNvPr id="33" name="사각형: 둥근 모서리 11">
            <a:extLst>
              <a:ext uri="{FF2B5EF4-FFF2-40B4-BE49-F238E27FC236}">
                <a16:creationId xmlns:a16="http://schemas.microsoft.com/office/drawing/2014/main" id="{844286FC-A0C9-ABA6-F895-EF79EA5FC498}"/>
              </a:ext>
            </a:extLst>
          </p:cNvPr>
          <p:cNvSpPr/>
          <p:nvPr/>
        </p:nvSpPr>
        <p:spPr>
          <a:xfrm>
            <a:off x="616924" y="5069165"/>
            <a:ext cx="1202658" cy="469387"/>
          </a:xfrm>
          <a:prstGeom prst="roundRect">
            <a:avLst>
              <a:gd name="adj" fmla="val 0"/>
            </a:avLst>
          </a:prstGeom>
          <a:solidFill>
            <a:srgbClr val="5AB1BC"/>
          </a:solidFill>
          <a:ln>
            <a:solidFill>
              <a:srgbClr val="5AB1B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326869-E8E0-DBDE-48CA-9401FE9D2F6D}"/>
              </a:ext>
            </a:extLst>
          </p:cNvPr>
          <p:cNvSpPr/>
          <p:nvPr/>
        </p:nvSpPr>
        <p:spPr>
          <a:xfrm>
            <a:off x="782075" y="5158801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내 정보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355664" y="2291553"/>
            <a:ext cx="2566548" cy="3334299"/>
            <a:chOff x="2520490" y="2291553"/>
            <a:chExt cx="2566548" cy="333429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F64E5E8-79D9-42A3-9CBF-FCDB7312EFE9}"/>
                </a:ext>
              </a:extLst>
            </p:cNvPr>
            <p:cNvSpPr/>
            <p:nvPr/>
          </p:nvSpPr>
          <p:spPr>
            <a:xfrm>
              <a:off x="2610132" y="2568398"/>
              <a:ext cx="2476905" cy="3010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홍길동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31598" y="2291553"/>
              <a:ext cx="6158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이   </a:t>
              </a:r>
              <a:r>
                <a:rPr lang="ko-KR" altLang="en-US" sz="1100" dirty="0" err="1"/>
                <a:t>름</a:t>
              </a:r>
              <a:endParaRPr lang="ko-KR" altLang="en-US" sz="11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F64E5E8-79D9-42A3-9CBF-FCDB7312EFE9}"/>
                </a:ext>
              </a:extLst>
            </p:cNvPr>
            <p:cNvSpPr/>
            <p:nvPr/>
          </p:nvSpPr>
          <p:spPr>
            <a:xfrm>
              <a:off x="2610132" y="3238187"/>
              <a:ext cx="2476905" cy="30100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rrr1234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35605" y="2988748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아이디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F64E5E8-79D9-42A3-9CBF-FCDB7312EFE9}"/>
                </a:ext>
              </a:extLst>
            </p:cNvPr>
            <p:cNvSpPr/>
            <p:nvPr/>
          </p:nvSpPr>
          <p:spPr>
            <a:xfrm>
              <a:off x="2610132" y="3923397"/>
              <a:ext cx="2476905" cy="3010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******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520490" y="3673958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비밀번호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F64E5E8-79D9-42A3-9CBF-FCDB7312EFE9}"/>
                </a:ext>
              </a:extLst>
            </p:cNvPr>
            <p:cNvSpPr/>
            <p:nvPr/>
          </p:nvSpPr>
          <p:spPr>
            <a:xfrm>
              <a:off x="2610132" y="4607164"/>
              <a:ext cx="2476905" cy="30100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0000-0000-0000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520491" y="4357725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가상계좌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F64E5E8-79D9-42A3-9CBF-FCDB7312EFE9}"/>
                </a:ext>
              </a:extLst>
            </p:cNvPr>
            <p:cNvSpPr/>
            <p:nvPr/>
          </p:nvSpPr>
          <p:spPr>
            <a:xfrm>
              <a:off x="2610132" y="5324846"/>
              <a:ext cx="1481577" cy="3010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000-000-0000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20492" y="5075407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err="1"/>
                <a:t>휴대번호</a:t>
              </a:r>
              <a:endParaRPr lang="ko-KR" altLang="en-US" sz="11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F64E5E8-79D9-42A3-9CBF-FCDB7312EFE9}"/>
                </a:ext>
              </a:extLst>
            </p:cNvPr>
            <p:cNvSpPr/>
            <p:nvPr/>
          </p:nvSpPr>
          <p:spPr>
            <a:xfrm>
              <a:off x="4180784" y="5324846"/>
              <a:ext cx="906254" cy="3010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LG U+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 flipV="1">
              <a:off x="4895273" y="5440217"/>
              <a:ext cx="83127" cy="94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hlinkClick r:id="rId4" action="ppaction://hlinksldjump"/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5457612" y="5196654"/>
            <a:ext cx="1291294" cy="4291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수정하기</a:t>
            </a:r>
          </a:p>
        </p:txBody>
      </p:sp>
      <p:sp>
        <p:nvSpPr>
          <p:cNvPr id="63" name="직사각형 62">
            <a:hlinkClick r:id="rId4" action="ppaction://hlinksldjump"/>
            <a:extLst>
              <a:ext uri="{FF2B5EF4-FFF2-40B4-BE49-F238E27FC236}">
                <a16:creationId xmlns:a16="http://schemas.microsoft.com/office/drawing/2014/main" id="{91F9AA68-2310-0D26-15A9-644FA2C57262}"/>
              </a:ext>
            </a:extLst>
          </p:cNvPr>
          <p:cNvSpPr/>
          <p:nvPr/>
        </p:nvSpPr>
        <p:spPr>
          <a:xfrm>
            <a:off x="6883031" y="5196654"/>
            <a:ext cx="1248524" cy="429198"/>
          </a:xfrm>
          <a:prstGeom prst="rect">
            <a:avLst/>
          </a:prstGeom>
          <a:solidFill>
            <a:srgbClr val="3EC0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저장하기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48375" y="2570170"/>
            <a:ext cx="2837536" cy="2340012"/>
            <a:chOff x="5456166" y="1717964"/>
            <a:chExt cx="2837536" cy="2340012"/>
          </a:xfrm>
        </p:grpSpPr>
        <p:grpSp>
          <p:nvGrpSpPr>
            <p:cNvPr id="64" name="그룹 63"/>
            <p:cNvGrpSpPr/>
            <p:nvPr/>
          </p:nvGrpSpPr>
          <p:grpSpPr>
            <a:xfrm>
              <a:off x="6434502" y="3116981"/>
              <a:ext cx="782749" cy="683767"/>
              <a:chOff x="7064147" y="5188574"/>
              <a:chExt cx="741859" cy="737357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7064147" y="5188574"/>
                <a:ext cx="741859" cy="7373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4147" y="5270625"/>
                <a:ext cx="741859" cy="573255"/>
              </a:xfrm>
              <a:prstGeom prst="rect">
                <a:avLst/>
              </a:prstGeom>
            </p:spPr>
          </p:pic>
        </p:grpSp>
        <p:sp>
          <p:nvSpPr>
            <p:cNvPr id="71" name="직사각형 70"/>
            <p:cNvSpPr/>
            <p:nvPr/>
          </p:nvSpPr>
          <p:spPr>
            <a:xfrm>
              <a:off x="5493111" y="1871482"/>
              <a:ext cx="120577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b="1" dirty="0"/>
                <a:t>1:1 </a:t>
              </a:r>
              <a:r>
                <a:rPr lang="ko-KR" altLang="en-US" sz="1300" b="1" dirty="0"/>
                <a:t>채팅 상담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548189" y="2210123"/>
              <a:ext cx="27455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궁금한 점이 있으신가요</a:t>
              </a:r>
              <a:r>
                <a:rPr lang="en-US" altLang="ko-KR" sz="1200" dirty="0"/>
                <a:t>?</a:t>
              </a:r>
            </a:p>
            <a:p>
              <a:r>
                <a:rPr lang="ko-KR" altLang="en-US" sz="1200" dirty="0"/>
                <a:t>아래 버튼을 눌러 </a:t>
              </a:r>
              <a:r>
                <a:rPr lang="en-US" altLang="ko-KR" sz="1200" dirty="0"/>
                <a:t>1:1 </a:t>
              </a:r>
              <a:r>
                <a:rPr lang="ko-KR" altLang="en-US" sz="1200" dirty="0"/>
                <a:t>채팅 상담을</a:t>
              </a:r>
              <a:endParaRPr lang="en-US" altLang="ko-KR" sz="1200" dirty="0"/>
            </a:p>
            <a:p>
              <a:r>
                <a:rPr lang="ko-KR" altLang="en-US" sz="1200" dirty="0"/>
                <a:t>시작해보세요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56166" y="1717964"/>
              <a:ext cx="2674641" cy="234001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타원 14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290446" y="2379371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290446" y="5075407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785695" y="5075407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125787" y="1934813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0541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2419ABB-AF8F-4E67-8A93-80589E9838CB}"/>
              </a:ext>
            </a:extLst>
          </p:cNvPr>
          <p:cNvSpPr txBox="1"/>
          <p:nvPr/>
        </p:nvSpPr>
        <p:spPr>
          <a:xfrm>
            <a:off x="2204822" y="3230749"/>
            <a:ext cx="2680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01  </a:t>
            </a:r>
            <a:r>
              <a:rPr lang="ko-KR" altLang="en-US" sz="3000" b="1" dirty="0"/>
              <a:t>설계 구조</a:t>
            </a:r>
            <a:endParaRPr lang="ko-KR" altLang="en-US" sz="2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C067E-D537-4F5D-AB78-AA8985712E8F}"/>
              </a:ext>
            </a:extLst>
          </p:cNvPr>
          <p:cNvSpPr txBox="1"/>
          <p:nvPr/>
        </p:nvSpPr>
        <p:spPr>
          <a:xfrm>
            <a:off x="2952513" y="3944839"/>
            <a:ext cx="268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메뉴구조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267FD1-3034-434B-B055-BF9B9A6F303E}"/>
              </a:ext>
            </a:extLst>
          </p:cNvPr>
          <p:cNvSpPr txBox="1"/>
          <p:nvPr/>
        </p:nvSpPr>
        <p:spPr>
          <a:xfrm>
            <a:off x="2952513" y="4419969"/>
            <a:ext cx="268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0CDA-2B9D-4C18-A47E-1FCF6456DF51}"/>
              </a:ext>
            </a:extLst>
          </p:cNvPr>
          <p:cNvSpPr txBox="1"/>
          <p:nvPr/>
        </p:nvSpPr>
        <p:spPr>
          <a:xfrm>
            <a:off x="6982691" y="3193710"/>
            <a:ext cx="2568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02  </a:t>
            </a:r>
            <a:r>
              <a:rPr lang="ko-KR" altLang="en-US" sz="3000" b="1" dirty="0"/>
              <a:t>화면 설계</a:t>
            </a:r>
            <a:endParaRPr lang="ko-KR" altLang="en-US" sz="25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D252E-FE73-42F9-8924-F19E0EF9E9C6}"/>
              </a:ext>
            </a:extLst>
          </p:cNvPr>
          <p:cNvSpPr txBox="1"/>
          <p:nvPr/>
        </p:nvSpPr>
        <p:spPr>
          <a:xfrm>
            <a:off x="7686964" y="3925361"/>
            <a:ext cx="268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기능정의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5B2400-FAA3-4214-9349-61A568DB5ADA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BAF11-1F31-48D5-8C41-57AF94300B35}"/>
              </a:ext>
            </a:extLst>
          </p:cNvPr>
          <p:cNvSpPr txBox="1"/>
          <p:nvPr/>
        </p:nvSpPr>
        <p:spPr>
          <a:xfrm>
            <a:off x="4303059" y="1378425"/>
            <a:ext cx="3972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CONTENTS</a:t>
            </a:r>
            <a:endParaRPr lang="ko-KR" altLang="en-US" sz="50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A19C18-BF35-4FA7-A7A8-A8C223E3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B6E53A-4E56-4EDE-B41E-0A74668AF262}"/>
              </a:ext>
            </a:extLst>
          </p:cNvPr>
          <p:cNvCxnSpPr>
            <a:cxnSpLocks/>
          </p:cNvCxnSpPr>
          <p:nvPr/>
        </p:nvCxnSpPr>
        <p:spPr>
          <a:xfrm>
            <a:off x="4449309" y="2240199"/>
            <a:ext cx="2533382" cy="0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A3521-792D-481A-BA3C-A07F4AE6BE7B}"/>
              </a:ext>
            </a:extLst>
          </p:cNvPr>
          <p:cNvSpPr txBox="1"/>
          <p:nvPr/>
        </p:nvSpPr>
        <p:spPr>
          <a:xfrm>
            <a:off x="2988918" y="2349098"/>
            <a:ext cx="57647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/>
              <a:t>01 </a:t>
            </a:r>
            <a:r>
              <a:rPr lang="ko-KR" altLang="en-US" sz="7000" b="1" dirty="0"/>
              <a:t>설계 구조</a:t>
            </a:r>
            <a:r>
              <a:rPr lang="en-US" altLang="ko-KR" sz="7000" b="1" dirty="0"/>
              <a:t> </a:t>
            </a:r>
            <a:endParaRPr lang="ko-KR" altLang="en-US" sz="7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B6E53A-4E56-4EDE-B41E-0A74668AF262}"/>
              </a:ext>
            </a:extLst>
          </p:cNvPr>
          <p:cNvCxnSpPr>
            <a:cxnSpLocks/>
          </p:cNvCxnSpPr>
          <p:nvPr/>
        </p:nvCxnSpPr>
        <p:spPr>
          <a:xfrm>
            <a:off x="3156218" y="3902806"/>
            <a:ext cx="4194841" cy="0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3AB4C6-ED51-4065-8F69-2A7A8B56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5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9D3B7-CD5C-4299-B632-4B2A0C3229A3}"/>
              </a:ext>
            </a:extLst>
          </p:cNvPr>
          <p:cNvSpPr txBox="1"/>
          <p:nvPr/>
        </p:nvSpPr>
        <p:spPr>
          <a:xfrm>
            <a:off x="251011" y="143436"/>
            <a:ext cx="3998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Menu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Structure</a:t>
            </a:r>
            <a:endParaRPr lang="ko-KR" altLang="en-US" sz="4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3335543-9CEF-4848-A9D8-1FB270F2369E}"/>
              </a:ext>
            </a:extLst>
          </p:cNvPr>
          <p:cNvCxnSpPr>
            <a:cxnSpLocks/>
          </p:cNvCxnSpPr>
          <p:nvPr/>
        </p:nvCxnSpPr>
        <p:spPr>
          <a:xfrm>
            <a:off x="251011" y="959224"/>
            <a:ext cx="4589930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9B5D1F0-3592-4E99-AA65-638B553953F8}"/>
              </a:ext>
            </a:extLst>
          </p:cNvPr>
          <p:cNvGrpSpPr/>
          <p:nvPr/>
        </p:nvGrpSpPr>
        <p:grpSpPr>
          <a:xfrm>
            <a:off x="753035" y="2169459"/>
            <a:ext cx="10794355" cy="1272980"/>
            <a:chOff x="753035" y="2169459"/>
            <a:chExt cx="10794355" cy="12729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23FAC8-17A0-4578-9A85-5C7D8D58630F}"/>
                </a:ext>
              </a:extLst>
            </p:cNvPr>
            <p:cNvSpPr/>
            <p:nvPr/>
          </p:nvSpPr>
          <p:spPr>
            <a:xfrm>
              <a:off x="5190566" y="2169459"/>
              <a:ext cx="1891553" cy="4149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Java Project</a:t>
              </a:r>
              <a:endParaRPr lang="ko-KR" altLang="en-US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AC6D15-FDA0-4646-9DE3-B15002F4EAD0}"/>
                </a:ext>
              </a:extLst>
            </p:cNvPr>
            <p:cNvSpPr/>
            <p:nvPr/>
          </p:nvSpPr>
          <p:spPr>
            <a:xfrm>
              <a:off x="753035" y="3092786"/>
              <a:ext cx="1891553" cy="349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환율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8880D52-BD31-49B9-AF89-14CD7DBAC243}"/>
                </a:ext>
              </a:extLst>
            </p:cNvPr>
            <p:cNvSpPr/>
            <p:nvPr/>
          </p:nvSpPr>
          <p:spPr>
            <a:xfrm>
              <a:off x="2971378" y="3092786"/>
              <a:ext cx="1891553" cy="349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환전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29E78A3-EA61-4F42-B2B8-EB944F48A641}"/>
                </a:ext>
              </a:extLst>
            </p:cNvPr>
            <p:cNvSpPr/>
            <p:nvPr/>
          </p:nvSpPr>
          <p:spPr>
            <a:xfrm>
              <a:off x="7427684" y="3092786"/>
              <a:ext cx="1891553" cy="349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거래소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303FDB-129B-4A57-9348-53EE19065171}"/>
                </a:ext>
              </a:extLst>
            </p:cNvPr>
            <p:cNvSpPr/>
            <p:nvPr/>
          </p:nvSpPr>
          <p:spPr>
            <a:xfrm>
              <a:off x="9655837" y="3092786"/>
              <a:ext cx="1891553" cy="349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2B0B57-C1F7-4734-9596-4BB9E797891A}"/>
                </a:ext>
              </a:extLst>
            </p:cNvPr>
            <p:cNvSpPr/>
            <p:nvPr/>
          </p:nvSpPr>
          <p:spPr>
            <a:xfrm>
              <a:off x="5189721" y="3092786"/>
              <a:ext cx="1891553" cy="349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지갑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0D335E6-CB19-437A-8D88-CBDB3E12C35C}"/>
                </a:ext>
              </a:extLst>
            </p:cNvPr>
            <p:cNvGrpSpPr/>
            <p:nvPr/>
          </p:nvGrpSpPr>
          <p:grpSpPr>
            <a:xfrm>
              <a:off x="1705162" y="2584385"/>
              <a:ext cx="8902802" cy="514751"/>
              <a:chOff x="1705162" y="2584385"/>
              <a:chExt cx="8902802" cy="514751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C20AAFCD-D52F-4DDF-9D33-841AD13941B2}"/>
                  </a:ext>
                </a:extLst>
              </p:cNvPr>
              <p:cNvCxnSpPr>
                <a:cxnSpLocks/>
                <a:stCxn id="4" idx="2"/>
                <a:endCxn id="12" idx="0"/>
              </p:cNvCxnSpPr>
              <p:nvPr/>
            </p:nvCxnSpPr>
            <p:spPr>
              <a:xfrm flipH="1">
                <a:off x="6135498" y="2584385"/>
                <a:ext cx="845" cy="5084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B7768D25-4C58-4E4B-B761-4768ABB09BE8}"/>
                  </a:ext>
                </a:extLst>
              </p:cNvPr>
              <p:cNvCxnSpPr>
                <a:cxnSpLocks/>
                <a:stCxn id="7" idx="0"/>
                <a:endCxn id="13" idx="0"/>
              </p:cNvCxnSpPr>
              <p:nvPr/>
            </p:nvCxnSpPr>
            <p:spPr>
              <a:xfrm rot="5400000" flipH="1" flipV="1">
                <a:off x="6150213" y="-1358615"/>
                <a:ext cx="12700" cy="8902802"/>
              </a:xfrm>
              <a:prstGeom prst="bentConnector3">
                <a:avLst>
                  <a:gd name="adj1" fmla="val 2364701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BABCB279-36F1-46E5-9044-247E53CF75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16109" y="2802395"/>
                <a:ext cx="997" cy="2874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D936CAF7-FD50-48E4-836C-37313493CE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71655" y="2802395"/>
                <a:ext cx="997" cy="2874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E8CF7F-5963-4867-8F1A-6BB2E761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9D3B7-CD5C-4299-B632-4B2A0C3229A3}"/>
              </a:ext>
            </a:extLst>
          </p:cNvPr>
          <p:cNvSpPr txBox="1"/>
          <p:nvPr/>
        </p:nvSpPr>
        <p:spPr>
          <a:xfrm>
            <a:off x="251011" y="143436"/>
            <a:ext cx="3501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List of Screen</a:t>
            </a:r>
            <a:endParaRPr lang="ko-KR" altLang="en-US" sz="4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3335543-9CEF-4848-A9D8-1FB270F2369E}"/>
              </a:ext>
            </a:extLst>
          </p:cNvPr>
          <p:cNvCxnSpPr>
            <a:cxnSpLocks/>
          </p:cNvCxnSpPr>
          <p:nvPr/>
        </p:nvCxnSpPr>
        <p:spPr>
          <a:xfrm>
            <a:off x="251011" y="959224"/>
            <a:ext cx="4589930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D0C429-A09E-419D-B11A-5C118F913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05327"/>
              </p:ext>
            </p:extLst>
          </p:nvPr>
        </p:nvGraphicFramePr>
        <p:xfrm>
          <a:off x="521367" y="1184564"/>
          <a:ext cx="11149266" cy="5459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374">
                  <a:extLst>
                    <a:ext uri="{9D8B030D-6E8A-4147-A177-3AD203B41FA5}">
                      <a16:colId xmlns:a16="http://schemas.microsoft.com/office/drawing/2014/main" val="312983727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79157841"/>
                    </a:ext>
                  </a:extLst>
                </a:gridCol>
                <a:gridCol w="1228165">
                  <a:extLst>
                    <a:ext uri="{9D8B030D-6E8A-4147-A177-3AD203B41FA5}">
                      <a16:colId xmlns:a16="http://schemas.microsoft.com/office/drawing/2014/main" val="2069502300"/>
                    </a:ext>
                  </a:extLst>
                </a:gridCol>
                <a:gridCol w="1810871">
                  <a:extLst>
                    <a:ext uri="{9D8B030D-6E8A-4147-A177-3AD203B41FA5}">
                      <a16:colId xmlns:a16="http://schemas.microsoft.com/office/drawing/2014/main" val="838614588"/>
                    </a:ext>
                  </a:extLst>
                </a:gridCol>
                <a:gridCol w="3756211">
                  <a:extLst>
                    <a:ext uri="{9D8B030D-6E8A-4147-A177-3AD203B41FA5}">
                      <a16:colId xmlns:a16="http://schemas.microsoft.com/office/drawing/2014/main" val="3612727676"/>
                    </a:ext>
                  </a:extLst>
                </a:gridCol>
                <a:gridCol w="1226751">
                  <a:extLst>
                    <a:ext uri="{9D8B030D-6E8A-4147-A177-3AD203B41FA5}">
                      <a16:colId xmlns:a16="http://schemas.microsoft.com/office/drawing/2014/main" val="382292089"/>
                    </a:ext>
                  </a:extLst>
                </a:gridCol>
              </a:tblGrid>
              <a:tr h="470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대분류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중분류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Related 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담담자명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54072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UI-J-01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735948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UI-J-02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786974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환율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UI-J-03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환율조회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 시 가장 첫</a:t>
                      </a:r>
                      <a:r>
                        <a:rPr lang="ko-KR" altLang="en-US" sz="1200" baseline="0" dirty="0"/>
                        <a:t> 화면이며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환율을 조회할 수 있다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09334"/>
                  </a:ext>
                </a:extLst>
              </a:tr>
              <a:tr h="4203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환율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UI-J-03-1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환율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환율 창에서 표 안 셀</a:t>
                      </a:r>
                      <a:r>
                        <a:rPr lang="ko-KR" altLang="en-US" sz="1200" baseline="0" dirty="0"/>
                        <a:t> 클릭 시 환율 상세 </a:t>
                      </a:r>
                      <a:r>
                        <a:rPr lang="ko-KR" altLang="en-US" sz="1200" baseline="0" dirty="0" err="1"/>
                        <a:t>모달창을</a:t>
                      </a:r>
                      <a:r>
                        <a:rPr lang="ko-KR" altLang="en-US" sz="1200" baseline="0" dirty="0"/>
                        <a:t> 띄워준다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UI-J-03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750518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환전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UI-J-04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환전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환전이</a:t>
                      </a:r>
                      <a:r>
                        <a:rPr lang="ko-KR" altLang="en-US" sz="1200" baseline="0" dirty="0"/>
                        <a:t> 가능한 창이다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924015"/>
                  </a:ext>
                </a:extLst>
              </a:tr>
              <a:tr h="4203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환전 상세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UI-J-04-1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환전상세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환전내역을</a:t>
                      </a:r>
                      <a:r>
                        <a:rPr lang="ko-KR" altLang="en-US" sz="1200" dirty="0" smtClean="0"/>
                        <a:t> 상세히 조회할 수 있는 </a:t>
                      </a:r>
                      <a:r>
                        <a:rPr lang="ko-KR" altLang="en-US" sz="1200" dirty="0" err="1" smtClean="0"/>
                        <a:t>모달창이다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UI-J-04</a:t>
                      </a:r>
                      <a:endParaRPr lang="ko-KR" altLang="en-US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976443"/>
                  </a:ext>
                </a:extLst>
              </a:tr>
              <a:tr h="4203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지갑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UI-J-05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내가 보유한 자산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교환신청내역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교환등록내역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출금예약현황을 볼 수 있다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191049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출금예약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UI-J-05-1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출금예약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출금예약</a:t>
                      </a:r>
                      <a:r>
                        <a:rPr lang="ko-KR" altLang="en-US" sz="1200" dirty="0"/>
                        <a:t> 하기 위한 </a:t>
                      </a:r>
                      <a:r>
                        <a:rPr lang="ko-KR" altLang="en-US" sz="1200" dirty="0" err="1"/>
                        <a:t>모달창이다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UI-J-05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34408"/>
                  </a:ext>
                </a:extLst>
              </a:tr>
              <a:tr h="504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거래상세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UI-J-05-2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거래 상세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거래 상세 </a:t>
                      </a:r>
                      <a:r>
                        <a:rPr lang="ko-KR" altLang="en-US" sz="1200" dirty="0" err="1" smtClean="0"/>
                        <a:t>모달탕으로</a:t>
                      </a:r>
                      <a:r>
                        <a:rPr lang="ko-KR" altLang="en-US" sz="1200" dirty="0" smtClean="0"/>
                        <a:t> 출금예약현황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거래내역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교환신청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dirty="0" err="1" smtClean="0"/>
                        <a:t>등록내역</a:t>
                      </a:r>
                      <a:r>
                        <a:rPr lang="ko-KR" altLang="en-US" sz="1200" dirty="0" smtClean="0"/>
                        <a:t> 모두 동일한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UI-J-05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40394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거래소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UI-J-06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개인 거래소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889073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교환등록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UI-J-06-1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교환등록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교환하고 싶은 통화를 직접 작성하는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모달창이다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UI-J-06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08694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교환신청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UI-J-06-2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교환신청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상대방이 올린 </a:t>
                      </a:r>
                      <a:r>
                        <a:rPr lang="ko-KR" altLang="en-US" sz="1200" dirty="0" err="1" smtClean="0"/>
                        <a:t>등록건을</a:t>
                      </a:r>
                      <a:r>
                        <a:rPr lang="ko-KR" altLang="en-US" sz="1200" dirty="0" smtClean="0"/>
                        <a:t> 직접 신청하는 </a:t>
                      </a:r>
                      <a:r>
                        <a:rPr lang="ko-KR" altLang="en-US" sz="1200" dirty="0" err="1" smtClean="0"/>
                        <a:t>모달창이다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UI-J-06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09121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내정보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UI-J-07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</a:t>
                      </a:r>
                      <a:r>
                        <a:rPr lang="ko-KR" altLang="en-US" sz="1200" baseline="0" dirty="0" smtClean="0"/>
                        <a:t> 정보를 보고 문의 채팅을 할 수 있는 곳이다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48467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E4722D-ECF2-44F4-8DDD-D75C7AA0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80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A3521-792D-481A-BA3C-A07F4AE6BE7B}"/>
              </a:ext>
            </a:extLst>
          </p:cNvPr>
          <p:cNvSpPr txBox="1"/>
          <p:nvPr/>
        </p:nvSpPr>
        <p:spPr>
          <a:xfrm>
            <a:off x="2988918" y="2349098"/>
            <a:ext cx="57647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/>
              <a:t>02 </a:t>
            </a:r>
            <a:r>
              <a:rPr lang="ko-KR" altLang="en-US" sz="7000" b="1" dirty="0"/>
              <a:t>화면 설계</a:t>
            </a:r>
            <a:r>
              <a:rPr lang="en-US" altLang="ko-KR" sz="7000" b="1" dirty="0"/>
              <a:t> </a:t>
            </a:r>
            <a:endParaRPr lang="ko-KR" altLang="en-US" sz="7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B6E53A-4E56-4EDE-B41E-0A74668AF262}"/>
              </a:ext>
            </a:extLst>
          </p:cNvPr>
          <p:cNvCxnSpPr>
            <a:cxnSpLocks/>
          </p:cNvCxnSpPr>
          <p:nvPr/>
        </p:nvCxnSpPr>
        <p:spPr>
          <a:xfrm>
            <a:off x="3156218" y="3902806"/>
            <a:ext cx="4194841" cy="0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854DFF-F84E-4386-96A0-F33844C1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627757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UI-J-01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2024-01-31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52109"/>
              </p:ext>
            </p:extLst>
          </p:nvPr>
        </p:nvGraphicFramePr>
        <p:xfrm>
          <a:off x="9251576" y="253502"/>
          <a:ext cx="2844802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로고 이미지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- </a:t>
                      </a:r>
                      <a:r>
                        <a:rPr lang="en-US" altLang="ko-KR" sz="1200" dirty="0" err="1"/>
                        <a:t>Img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파일에 저장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클릭 시 회원가입</a:t>
                      </a:r>
                      <a:r>
                        <a:rPr lang="ko-KR" altLang="en-US" sz="1200" baseline="0" dirty="0"/>
                        <a:t> 창으로 이동한다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기능 구현은 하지 않는다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배경색 </a:t>
                      </a:r>
                      <a:r>
                        <a:rPr lang="en-US" altLang="ko-KR" sz="1200" dirty="0"/>
                        <a:t>: RGB(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169,219,208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로그인 버튼 </a:t>
                      </a:r>
                      <a:r>
                        <a:rPr lang="en-US" altLang="ko-KR" sz="1200" dirty="0"/>
                        <a:t>: RGB(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62,192,196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21787" y="1164392"/>
            <a:ext cx="8071658" cy="5153281"/>
            <a:chOff x="621787" y="1164392"/>
            <a:chExt cx="8071658" cy="5153281"/>
          </a:xfrm>
        </p:grpSpPr>
        <p:sp>
          <p:nvSpPr>
            <p:cNvPr id="11" name="직사각형 10"/>
            <p:cNvSpPr/>
            <p:nvPr/>
          </p:nvSpPr>
          <p:spPr>
            <a:xfrm>
              <a:off x="621787" y="1404851"/>
              <a:ext cx="8071658" cy="4912822"/>
            </a:xfrm>
            <a:prstGeom prst="rect">
              <a:avLst/>
            </a:prstGeom>
            <a:solidFill>
              <a:srgbClr val="A9DB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795FB03-760E-4679-9148-EB98FD0F0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621787" y="1164392"/>
              <a:ext cx="8071658" cy="240459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114164" y="2055124"/>
            <a:ext cx="3474151" cy="3736157"/>
            <a:chOff x="3114164" y="2055124"/>
            <a:chExt cx="3474151" cy="3736157"/>
          </a:xfrm>
        </p:grpSpPr>
        <p:sp>
          <p:nvSpPr>
            <p:cNvPr id="27" name="사각형: 둥근 모서리 4">
              <a:extLst>
                <a:ext uri="{FF2B5EF4-FFF2-40B4-BE49-F238E27FC236}">
                  <a16:creationId xmlns:a16="http://schemas.microsoft.com/office/drawing/2014/main" id="{90935C73-D03B-4A31-801C-02F9F41E0AB0}"/>
                </a:ext>
              </a:extLst>
            </p:cNvPr>
            <p:cNvSpPr/>
            <p:nvPr/>
          </p:nvSpPr>
          <p:spPr>
            <a:xfrm>
              <a:off x="3114164" y="3191220"/>
              <a:ext cx="2797109" cy="462779"/>
            </a:xfrm>
            <a:prstGeom prst="roundRect">
              <a:avLst>
                <a:gd name="adj" fmla="val 1343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</a:rPr>
                <a:t>아이디</a:t>
              </a:r>
            </a:p>
          </p:txBody>
        </p:sp>
        <p:sp>
          <p:nvSpPr>
            <p:cNvPr id="28" name="사각형: 둥근 모서리 9">
              <a:extLst>
                <a:ext uri="{FF2B5EF4-FFF2-40B4-BE49-F238E27FC236}">
                  <a16:creationId xmlns:a16="http://schemas.microsoft.com/office/drawing/2014/main" id="{09505B93-9131-4C0C-A57C-4F94F1C3D8E9}"/>
                </a:ext>
              </a:extLst>
            </p:cNvPr>
            <p:cNvSpPr/>
            <p:nvPr/>
          </p:nvSpPr>
          <p:spPr>
            <a:xfrm>
              <a:off x="3114164" y="3761292"/>
              <a:ext cx="2797109" cy="462779"/>
            </a:xfrm>
            <a:prstGeom prst="roundRect">
              <a:avLst>
                <a:gd name="adj" fmla="val 1343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</a:rPr>
                <a:t>비밀번호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C13E56-BEF8-4A9B-BE1B-97E8DB52CA25}"/>
                </a:ext>
              </a:extLst>
            </p:cNvPr>
            <p:cNvSpPr txBox="1"/>
            <p:nvPr/>
          </p:nvSpPr>
          <p:spPr>
            <a:xfrm>
              <a:off x="4429343" y="4322130"/>
              <a:ext cx="2158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아이디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비밀번호 찾기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355ED5-8DB0-4311-BFF3-ADA08C425191}"/>
                </a:ext>
              </a:extLst>
            </p:cNvPr>
            <p:cNvSpPr txBox="1"/>
            <p:nvPr/>
          </p:nvSpPr>
          <p:spPr>
            <a:xfrm>
              <a:off x="4150371" y="5514799"/>
              <a:ext cx="974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u="sng" dirty="0"/>
                <a:t>회원 가입</a:t>
              </a:r>
            </a:p>
          </p:txBody>
        </p:sp>
        <p:sp>
          <p:nvSpPr>
            <p:cNvPr id="31" name="사각형: 둥근 모서리 16">
              <a:extLst>
                <a:ext uri="{FF2B5EF4-FFF2-40B4-BE49-F238E27FC236}">
                  <a16:creationId xmlns:a16="http://schemas.microsoft.com/office/drawing/2014/main" id="{4CC7AD65-F5F9-4F18-B6D1-3179C6D232CA}"/>
                </a:ext>
              </a:extLst>
            </p:cNvPr>
            <p:cNvSpPr/>
            <p:nvPr/>
          </p:nvSpPr>
          <p:spPr>
            <a:xfrm>
              <a:off x="3114164" y="4851147"/>
              <a:ext cx="2797109" cy="553998"/>
            </a:xfrm>
            <a:prstGeom prst="roundRect">
              <a:avLst>
                <a:gd name="adj" fmla="val 13431"/>
              </a:avLst>
            </a:prstGeom>
            <a:solidFill>
              <a:srgbClr val="3EC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6C74C4A-B356-4914-B32C-74479279CB20}"/>
                </a:ext>
              </a:extLst>
            </p:cNvPr>
            <p:cNvSpPr/>
            <p:nvPr/>
          </p:nvSpPr>
          <p:spPr>
            <a:xfrm>
              <a:off x="5430380" y="2055124"/>
              <a:ext cx="300323" cy="29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2F9A684-472E-4ADF-ACCF-434420CDB80D}"/>
                </a:ext>
              </a:extLst>
            </p:cNvPr>
            <p:cNvSpPr/>
            <p:nvPr/>
          </p:nvSpPr>
          <p:spPr>
            <a:xfrm>
              <a:off x="3778335" y="5498893"/>
              <a:ext cx="300323" cy="29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F8428CA-984C-4040-9EFC-7E90C2C7372D}"/>
                </a:ext>
              </a:extLst>
            </p:cNvPr>
            <p:cNvSpPr/>
            <p:nvPr/>
          </p:nvSpPr>
          <p:spPr>
            <a:xfrm>
              <a:off x="4129020" y="4291352"/>
              <a:ext cx="300323" cy="29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114164" y="2321924"/>
            <a:ext cx="27047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1809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04155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UI-J-02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2024-01-31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38709"/>
              </p:ext>
            </p:extLst>
          </p:nvPr>
        </p:nvGraphicFramePr>
        <p:xfrm>
          <a:off x="9251576" y="253502"/>
          <a:ext cx="2844802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아이디 중복 체크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드롭박스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통신사 선택</a:t>
                      </a:r>
                      <a:r>
                        <a:rPr lang="en-US" altLang="ko-KR" sz="1200" dirty="0"/>
                        <a:t>, KT, LG U+, SKT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배경색 </a:t>
                      </a:r>
                      <a:r>
                        <a:rPr lang="en-US" altLang="ko-KR" sz="1200" dirty="0"/>
                        <a:t>: RGB(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169,219,208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가입 버튼 </a:t>
                      </a:r>
                      <a:r>
                        <a:rPr lang="en-US" altLang="ko-KR" sz="1200" dirty="0"/>
                        <a:t>: RGB(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62,192,196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취소 버튼 </a:t>
                      </a:r>
                      <a:r>
                        <a:rPr lang="en-US" altLang="ko-KR" sz="1200" dirty="0"/>
                        <a:t>: RGB(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255,255,255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1787" y="1404851"/>
            <a:ext cx="8071658" cy="4912822"/>
          </a:xfrm>
          <a:prstGeom prst="rect">
            <a:avLst/>
          </a:prstGeom>
          <a:solidFill>
            <a:srgbClr val="A9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795FB03-760E-4679-9148-EB98FD0F0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1" t="446" b="-1"/>
          <a:stretch/>
        </p:blipFill>
        <p:spPr>
          <a:xfrm>
            <a:off x="621787" y="1164392"/>
            <a:ext cx="8071658" cy="24045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741926" y="2704502"/>
            <a:ext cx="3919538" cy="2806029"/>
            <a:chOff x="2775178" y="2615518"/>
            <a:chExt cx="3919538" cy="2806029"/>
          </a:xfrm>
        </p:grpSpPr>
        <p:sp>
          <p:nvSpPr>
            <p:cNvPr id="18" name="사각형: 둥근 모서리 7">
              <a:extLst>
                <a:ext uri="{FF2B5EF4-FFF2-40B4-BE49-F238E27FC236}">
                  <a16:creationId xmlns:a16="http://schemas.microsoft.com/office/drawing/2014/main" id="{4C99EE05-7B97-4793-95FF-467E8BCBE132}"/>
                </a:ext>
              </a:extLst>
            </p:cNvPr>
            <p:cNvSpPr/>
            <p:nvPr/>
          </p:nvSpPr>
          <p:spPr>
            <a:xfrm>
              <a:off x="2775178" y="2615518"/>
              <a:ext cx="3919538" cy="2806029"/>
            </a:xfrm>
            <a:prstGeom prst="roundRect">
              <a:avLst>
                <a:gd name="adj" fmla="val 21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5D6CF2-62CA-4C38-B3FC-82DEA2104912}"/>
                </a:ext>
              </a:extLst>
            </p:cNvPr>
            <p:cNvSpPr/>
            <p:nvPr/>
          </p:nvSpPr>
          <p:spPr>
            <a:xfrm>
              <a:off x="3136685" y="3202005"/>
              <a:ext cx="3188492" cy="3010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비밀번호</a:t>
              </a:r>
            </a:p>
          </p:txBody>
        </p:sp>
        <p:sp>
          <p:nvSpPr>
            <p:cNvPr id="20" name="직사각형 19">
              <a:hlinkClick r:id="rId3" action="ppaction://hlinksldjump"/>
              <a:extLst>
                <a:ext uri="{FF2B5EF4-FFF2-40B4-BE49-F238E27FC236}">
                  <a16:creationId xmlns:a16="http://schemas.microsoft.com/office/drawing/2014/main" id="{C3798C0A-F83C-4EE6-86BD-261FE20D365F}"/>
                </a:ext>
              </a:extLst>
            </p:cNvPr>
            <p:cNvSpPr/>
            <p:nvPr/>
          </p:nvSpPr>
          <p:spPr>
            <a:xfrm>
              <a:off x="3124592" y="4905405"/>
              <a:ext cx="2273784" cy="353995"/>
            </a:xfrm>
            <a:prstGeom prst="rect">
              <a:avLst/>
            </a:prstGeom>
            <a:solidFill>
              <a:srgbClr val="3EC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가   입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D37223-57AF-4F8D-BAB2-7F75612BCD37}"/>
                </a:ext>
              </a:extLst>
            </p:cNvPr>
            <p:cNvSpPr/>
            <p:nvPr/>
          </p:nvSpPr>
          <p:spPr>
            <a:xfrm>
              <a:off x="3136685" y="3632869"/>
              <a:ext cx="3188492" cy="3010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이메일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B345899-8E64-4668-AEAF-08DB28CAF892}"/>
                </a:ext>
              </a:extLst>
            </p:cNvPr>
            <p:cNvSpPr/>
            <p:nvPr/>
          </p:nvSpPr>
          <p:spPr>
            <a:xfrm>
              <a:off x="3136685" y="4061956"/>
              <a:ext cx="3188492" cy="3010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F64E5E8-79D9-42A3-9CBF-FCDB7312EFE9}"/>
                </a:ext>
              </a:extLst>
            </p:cNvPr>
            <p:cNvSpPr/>
            <p:nvPr/>
          </p:nvSpPr>
          <p:spPr>
            <a:xfrm>
              <a:off x="3136685" y="2781557"/>
              <a:ext cx="2476905" cy="3010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942C0F1-C18A-4CF3-BEC8-370DD7115BB4}"/>
                </a:ext>
              </a:extLst>
            </p:cNvPr>
            <p:cNvSpPr/>
            <p:nvPr/>
          </p:nvSpPr>
          <p:spPr>
            <a:xfrm>
              <a:off x="5685303" y="2781557"/>
              <a:ext cx="639874" cy="3010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중복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8A31679-3B50-421C-B8F9-273B28B177EB}"/>
                </a:ext>
              </a:extLst>
            </p:cNvPr>
            <p:cNvSpPr/>
            <p:nvPr/>
          </p:nvSpPr>
          <p:spPr>
            <a:xfrm>
              <a:off x="3124593" y="4510332"/>
              <a:ext cx="2112425" cy="3010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휴대전화번호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B63579A-3544-4519-9340-9B3CFA051C06}"/>
                </a:ext>
              </a:extLst>
            </p:cNvPr>
            <p:cNvSpPr/>
            <p:nvPr/>
          </p:nvSpPr>
          <p:spPr>
            <a:xfrm>
              <a:off x="5323985" y="4515785"/>
              <a:ext cx="1001192" cy="3010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통신사 선택</a:t>
              </a:r>
            </a:p>
          </p:txBody>
        </p:sp>
        <p:sp>
          <p:nvSpPr>
            <p:cNvPr id="54" name="직사각형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C3798C0A-F83C-4EE6-86BD-261FE20D365F}"/>
                </a:ext>
              </a:extLst>
            </p:cNvPr>
            <p:cNvSpPr/>
            <p:nvPr/>
          </p:nvSpPr>
          <p:spPr>
            <a:xfrm>
              <a:off x="5470089" y="4905405"/>
              <a:ext cx="855088" cy="3539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취   소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1E36230-B030-47F1-A628-7B5C1EA8CC0F}"/>
              </a:ext>
            </a:extLst>
          </p:cNvPr>
          <p:cNvSpPr/>
          <p:nvPr/>
        </p:nvSpPr>
        <p:spPr>
          <a:xfrm>
            <a:off x="4199375" y="220067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Cafe24 Ssurround Bold" panose="020F0800000000000000" pitchFamily="50" charset="-127"/>
                <a:ea typeface="Cafe24 Ssurround Bold" panose="020F0800000000000000" pitchFamily="50" charset="-127"/>
              </a:rPr>
              <a:t>회원가입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500548" y="2717346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140571" y="4473169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6" name="이등변 삼각형 5"/>
          <p:cNvSpPr/>
          <p:nvPr/>
        </p:nvSpPr>
        <p:spPr>
          <a:xfrm flipV="1">
            <a:off x="6184978" y="4703730"/>
            <a:ext cx="63711" cy="8910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38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UI-J-03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2024-02-02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환율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10971"/>
              </p:ext>
            </p:extLst>
          </p:nvPr>
        </p:nvGraphicFramePr>
        <p:xfrm>
          <a:off x="9251576" y="253502"/>
          <a:ext cx="2844802" cy="394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주요 국가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개국의 현재 기준 </a:t>
                      </a:r>
                      <a:r>
                        <a:rPr lang="ko-KR" altLang="en-US" sz="1200" dirty="0" err="1"/>
                        <a:t>매매율을</a:t>
                      </a:r>
                      <a:r>
                        <a:rPr lang="ko-KR" altLang="en-US" sz="1200" dirty="0"/>
                        <a:t>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나라명을</a:t>
                      </a:r>
                      <a:r>
                        <a:rPr lang="ko-KR" altLang="en-US" sz="1200" dirty="0"/>
                        <a:t> 입력해서 검색하면 아래 표에서 바로 찾을 수 있도록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스크롤</a:t>
                      </a:r>
                      <a:r>
                        <a:rPr lang="ko-KR" altLang="en-US" sz="1200" baseline="0" dirty="0"/>
                        <a:t>을 컨트롤 해 볼 수 있도록 한다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로그아웃 버튼 클릭 시 </a:t>
                      </a:r>
                      <a:r>
                        <a:rPr lang="ko-KR" altLang="en-US" sz="1200" dirty="0" err="1" smtClean="0"/>
                        <a:t>팝업창이</a:t>
                      </a:r>
                      <a:r>
                        <a:rPr lang="ko-KR" altLang="en-US" sz="1200" dirty="0" smtClean="0"/>
                        <a:t> 뜬다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-’</a:t>
                      </a:r>
                      <a:r>
                        <a:rPr lang="ko-KR" altLang="en-US" sz="1200" dirty="0" smtClean="0"/>
                        <a:t>로그아웃 하시겠습니까</a:t>
                      </a:r>
                      <a:r>
                        <a:rPr lang="en-US" altLang="ko-KR" sz="1200" dirty="0" smtClean="0"/>
                        <a:t>?’</a:t>
                      </a:r>
                      <a:r>
                        <a:rPr lang="ko-KR" altLang="en-US" sz="1200" dirty="0" smtClean="0"/>
                        <a:t>라는 문구와 함께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예</a:t>
                      </a:r>
                      <a:r>
                        <a:rPr lang="en-US" altLang="ko-KR" sz="1200" dirty="0" smtClean="0"/>
                        <a:t>’, ‘</a:t>
                      </a:r>
                      <a:r>
                        <a:rPr lang="ko-KR" altLang="en-US" sz="1200" dirty="0" smtClean="0"/>
                        <a:t>아니오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버튼이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 환율 </a:t>
                      </a:r>
                      <a:r>
                        <a:rPr lang="ko-KR" altLang="en-US" sz="1200" dirty="0" err="1"/>
                        <a:t>글자색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red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검색 </a:t>
                      </a:r>
                      <a:r>
                        <a:rPr lang="ko-KR" altLang="en-US" sz="1200" dirty="0" err="1"/>
                        <a:t>버튼색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231,230,230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표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배경색 </a:t>
                      </a:r>
                      <a:r>
                        <a:rPr lang="en-US" altLang="ko-KR" sz="1200" baseline="0" dirty="0"/>
                        <a:t>: white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>
            <a:spLocks/>
          </p:cNvSpPr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346" y="6356350"/>
            <a:ext cx="396581" cy="365125"/>
          </a:xfrm>
        </p:spPr>
        <p:txBody>
          <a:bodyPr/>
          <a:lstStyle/>
          <a:p>
            <a:fld id="{8E3CD2E7-5C2A-49DB-A995-1C2F66CA6249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1787" y="1164392"/>
            <a:ext cx="8071658" cy="5153281"/>
            <a:chOff x="621787" y="1164392"/>
            <a:chExt cx="8071658" cy="51532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7C9957-4764-B4D4-6E5D-5B748393DCD1}"/>
                </a:ext>
              </a:extLst>
            </p:cNvPr>
            <p:cNvSpPr/>
            <p:nvPr/>
          </p:nvSpPr>
          <p:spPr>
            <a:xfrm>
              <a:off x="621787" y="1404851"/>
              <a:ext cx="8071658" cy="4912822"/>
            </a:xfrm>
            <a:prstGeom prst="rect">
              <a:avLst/>
            </a:prstGeom>
            <a:solidFill>
              <a:srgbClr val="A9DB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42AEEC-4234-C5D6-FE9A-972CD3FF2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01" t="446" b="-1"/>
            <a:stretch/>
          </p:blipFill>
          <p:spPr>
            <a:xfrm>
              <a:off x="621787" y="1164392"/>
              <a:ext cx="8071658" cy="240459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3503D39-62EA-3AD2-E02D-1D3F12DDEADA}"/>
                </a:ext>
              </a:extLst>
            </p:cNvPr>
            <p:cNvGrpSpPr/>
            <p:nvPr/>
          </p:nvGrpSpPr>
          <p:grpSpPr>
            <a:xfrm>
              <a:off x="627679" y="1404851"/>
              <a:ext cx="1202658" cy="4912822"/>
              <a:chOff x="621788" y="1404851"/>
              <a:chExt cx="1202658" cy="491282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FFE476-B6FF-3B96-24D5-5D2BD18EDE50}"/>
                  </a:ext>
                </a:extLst>
              </p:cNvPr>
              <p:cNvSpPr/>
              <p:nvPr/>
            </p:nvSpPr>
            <p:spPr>
              <a:xfrm>
                <a:off x="621788" y="1404851"/>
                <a:ext cx="731152" cy="4912822"/>
              </a:xfrm>
              <a:prstGeom prst="rect">
                <a:avLst/>
              </a:prstGeom>
              <a:solidFill>
                <a:srgbClr val="3EC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8F0735A4-147B-245E-2DF5-1B17E8097DFA}"/>
                  </a:ext>
                </a:extLst>
              </p:cNvPr>
              <p:cNvSpPr/>
              <p:nvPr/>
            </p:nvSpPr>
            <p:spPr>
              <a:xfrm>
                <a:off x="682746" y="1409699"/>
                <a:ext cx="1141700" cy="4896000"/>
              </a:xfrm>
              <a:prstGeom prst="roundRect">
                <a:avLst>
                  <a:gd name="adj" fmla="val 6043"/>
                </a:avLst>
              </a:prstGeom>
              <a:solidFill>
                <a:srgbClr val="3EC0C4"/>
              </a:solidFill>
              <a:ln>
                <a:solidFill>
                  <a:srgbClr val="3EC0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DB450CD-73BC-1DCA-06B6-102369369D2C}"/>
                </a:ext>
              </a:extLst>
            </p:cNvPr>
            <p:cNvSpPr/>
            <p:nvPr/>
          </p:nvSpPr>
          <p:spPr>
            <a:xfrm>
              <a:off x="627679" y="2546529"/>
              <a:ext cx="1202658" cy="469387"/>
            </a:xfrm>
            <a:prstGeom prst="roundRect">
              <a:avLst>
                <a:gd name="adj" fmla="val 0"/>
              </a:avLst>
            </a:prstGeom>
            <a:solidFill>
              <a:srgbClr val="5AB1BC"/>
            </a:solidFill>
            <a:ln>
              <a:solidFill>
                <a:srgbClr val="5AB1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B8C3B-7821-F4BB-263A-09E7AF4734D4}"/>
                </a:ext>
              </a:extLst>
            </p:cNvPr>
            <p:cNvSpPr/>
            <p:nvPr/>
          </p:nvSpPr>
          <p:spPr>
            <a:xfrm>
              <a:off x="931491" y="2611945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1D9108-516C-A29F-B707-05F9F4B3872F}"/>
                </a:ext>
              </a:extLst>
            </p:cNvPr>
            <p:cNvSpPr/>
            <p:nvPr/>
          </p:nvSpPr>
          <p:spPr>
            <a:xfrm>
              <a:off x="931491" y="327514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환전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987B96-A8D9-401F-4F43-AF0D1FEECAA4}"/>
                </a:ext>
              </a:extLst>
            </p:cNvPr>
            <p:cNvSpPr/>
            <p:nvPr/>
          </p:nvSpPr>
          <p:spPr>
            <a:xfrm>
              <a:off x="931491" y="3888699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지갑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51BA68-5CDD-3D79-785F-413F2515CF2B}"/>
                </a:ext>
              </a:extLst>
            </p:cNvPr>
            <p:cNvSpPr/>
            <p:nvPr/>
          </p:nvSpPr>
          <p:spPr>
            <a:xfrm>
              <a:off x="844122" y="4502257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거래소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808054" y="5136795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내 정보</a:t>
              </a:r>
            </a:p>
          </p:txBody>
        </p:sp>
        <p:sp>
          <p:nvSpPr>
            <p:cNvPr id="1052" name="사각형: 둥근 모서리 7">
              <a:extLst>
                <a:ext uri="{FF2B5EF4-FFF2-40B4-BE49-F238E27FC236}">
                  <a16:creationId xmlns:a16="http://schemas.microsoft.com/office/drawing/2014/main" id="{9B170C68-9DC2-0BEA-0D54-12C59B157868}"/>
                </a:ext>
              </a:extLst>
            </p:cNvPr>
            <p:cNvSpPr>
              <a:spLocks/>
            </p:cNvSpPr>
            <p:nvPr/>
          </p:nvSpPr>
          <p:spPr>
            <a:xfrm>
              <a:off x="1964461" y="1561500"/>
              <a:ext cx="6600256" cy="4568712"/>
            </a:xfrm>
            <a:prstGeom prst="roundRect">
              <a:avLst>
                <a:gd name="adj" fmla="val 21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10877"/>
              </p:ext>
            </p:extLst>
          </p:nvPr>
        </p:nvGraphicFramePr>
        <p:xfrm>
          <a:off x="2206573" y="4028455"/>
          <a:ext cx="6168964" cy="1793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41">
                  <a:extLst>
                    <a:ext uri="{9D8B030D-6E8A-4147-A177-3AD203B41FA5}">
                      <a16:colId xmlns:a16="http://schemas.microsoft.com/office/drawing/2014/main" val="110431427"/>
                    </a:ext>
                  </a:extLst>
                </a:gridCol>
                <a:gridCol w="1542241">
                  <a:extLst>
                    <a:ext uri="{9D8B030D-6E8A-4147-A177-3AD203B41FA5}">
                      <a16:colId xmlns:a16="http://schemas.microsoft.com/office/drawing/2014/main" val="3523186696"/>
                    </a:ext>
                  </a:extLst>
                </a:gridCol>
                <a:gridCol w="1542241">
                  <a:extLst>
                    <a:ext uri="{9D8B030D-6E8A-4147-A177-3AD203B41FA5}">
                      <a16:colId xmlns:a16="http://schemas.microsoft.com/office/drawing/2014/main" val="2814841658"/>
                    </a:ext>
                  </a:extLst>
                </a:gridCol>
                <a:gridCol w="1542241">
                  <a:extLst>
                    <a:ext uri="{9D8B030D-6E8A-4147-A177-3AD203B41FA5}">
                      <a16:colId xmlns:a16="http://schemas.microsoft.com/office/drawing/2014/main" val="1282607071"/>
                    </a:ext>
                  </a:extLst>
                </a:gridCol>
              </a:tblGrid>
              <a:tr h="256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통화코드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나라명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통화명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기준매매율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80034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433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017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27018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402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2567"/>
                  </a:ext>
                </a:extLst>
              </a:tr>
              <a:tr h="2562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5755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80400" y="4287013"/>
            <a:ext cx="99752" cy="12798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41914" y="3710807"/>
            <a:ext cx="1321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/>
              <a:t>나라 별 환율 정보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772410" y="5860289"/>
            <a:ext cx="943545" cy="269923"/>
            <a:chOff x="772410" y="5860289"/>
            <a:chExt cx="943545" cy="2699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10" y="5860289"/>
              <a:ext cx="252533" cy="252533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B326869-E8E0-DBDE-48CA-9401FE9D2F6D}"/>
                </a:ext>
              </a:extLst>
            </p:cNvPr>
            <p:cNvSpPr/>
            <p:nvPr/>
          </p:nvSpPr>
          <p:spPr>
            <a:xfrm>
              <a:off x="967032" y="586860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>
                  <a:latin typeface="Cafe24 Ssurround Bold" panose="020F0800000000000000" pitchFamily="50" charset="-127"/>
                  <a:ea typeface="Cafe24 Ssurround Bold" panose="020F0800000000000000" pitchFamily="50" charset="-127"/>
                </a:rPr>
                <a:t>로그아웃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72410" y="1561500"/>
            <a:ext cx="943545" cy="7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724996" y="3759902"/>
            <a:ext cx="1138844" cy="1862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2">
                    <a:lumMod val="90000"/>
                  </a:schemeClr>
                </a:solidFill>
              </a:rPr>
              <a:t>나라명</a:t>
            </a:r>
            <a:r>
              <a:rPr lang="ko-KR" altLang="en-US" sz="800" dirty="0">
                <a:solidFill>
                  <a:schemeClr val="bg2">
                    <a:lumMod val="90000"/>
                  </a:schemeClr>
                </a:solidFill>
              </a:rPr>
              <a:t> 입력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922029" y="3759003"/>
            <a:ext cx="448887" cy="18710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195735" y="1714080"/>
            <a:ext cx="14622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/>
              <a:t>주요 국가 환율 현황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438031" y="2044931"/>
            <a:ext cx="5653116" cy="1499891"/>
            <a:chOff x="2438031" y="2044931"/>
            <a:chExt cx="5653116" cy="1499891"/>
          </a:xfrm>
        </p:grpSpPr>
        <p:grpSp>
          <p:nvGrpSpPr>
            <p:cNvPr id="46" name="그룹 45"/>
            <p:cNvGrpSpPr/>
            <p:nvPr/>
          </p:nvGrpSpPr>
          <p:grpSpPr>
            <a:xfrm>
              <a:off x="2994438" y="2115830"/>
              <a:ext cx="1267375" cy="593504"/>
              <a:chOff x="2195735" y="2115829"/>
              <a:chExt cx="1267375" cy="769426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206573" y="2115829"/>
                <a:ext cx="852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미국 </a:t>
                </a:r>
                <a:r>
                  <a:rPr lang="en-US" altLang="ko-KR" sz="1000" dirty="0"/>
                  <a:t>USD</a:t>
                </a:r>
                <a:endParaRPr lang="ko-KR" altLang="en-US" sz="1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195735" y="2352943"/>
                <a:ext cx="1267375" cy="37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>
                    <a:solidFill>
                      <a:srgbClr val="FF0000"/>
                    </a:solidFill>
                  </a:rPr>
                  <a:t>1,326.30</a:t>
                </a:r>
                <a:endParaRPr lang="ko-KR" alt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206573" y="2639034"/>
                <a:ext cx="852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02.02</a:t>
                </a:r>
                <a:endParaRPr lang="ko-KR" altLang="en-US" sz="1000" dirty="0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4756374" y="2115830"/>
              <a:ext cx="1267375" cy="593504"/>
              <a:chOff x="2195735" y="2115829"/>
              <a:chExt cx="1267375" cy="769426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2206573" y="2115829"/>
                <a:ext cx="852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일본 </a:t>
                </a:r>
                <a:r>
                  <a:rPr lang="en-US" altLang="ko-KR" sz="1000" dirty="0"/>
                  <a:t>JYP</a:t>
                </a:r>
                <a:endParaRPr lang="ko-KR" altLang="en-US" sz="10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95735" y="2352943"/>
                <a:ext cx="1267375" cy="37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>
                    <a:solidFill>
                      <a:srgbClr val="FF0000"/>
                    </a:solidFill>
                  </a:rPr>
                  <a:t>905.79</a:t>
                </a:r>
                <a:endParaRPr lang="ko-KR" alt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206573" y="2639034"/>
                <a:ext cx="852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02.02</a:t>
                </a:r>
                <a:endParaRPr lang="ko-KR" altLang="en-US" sz="1000" dirty="0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6585174" y="2115830"/>
              <a:ext cx="1267375" cy="593504"/>
              <a:chOff x="2195735" y="2115829"/>
              <a:chExt cx="1267375" cy="769426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2206573" y="2115829"/>
                <a:ext cx="852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중국 </a:t>
                </a:r>
                <a:r>
                  <a:rPr lang="en-US" altLang="ko-KR" sz="1000" dirty="0"/>
                  <a:t>CNY</a:t>
                </a:r>
                <a:endParaRPr lang="ko-KR" altLang="en-US" sz="10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95735" y="2352943"/>
                <a:ext cx="1267375" cy="37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>
                    <a:solidFill>
                      <a:srgbClr val="FF0000"/>
                    </a:solidFill>
                  </a:rPr>
                  <a:t>184.48</a:t>
                </a:r>
                <a:endParaRPr lang="ko-KR" alt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06573" y="2639034"/>
                <a:ext cx="852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02.02</a:t>
                </a:r>
                <a:endParaRPr lang="ko-KR" altLang="en-US" sz="1000" dirty="0"/>
              </a:p>
            </p:txBody>
          </p:sp>
        </p:grpSp>
        <p:sp>
          <p:nvSpPr>
            <p:cNvPr id="47" name="모서리가 둥근 직사각형 46"/>
            <p:cNvSpPr/>
            <p:nvPr/>
          </p:nvSpPr>
          <p:spPr>
            <a:xfrm>
              <a:off x="2438031" y="2044931"/>
              <a:ext cx="5653116" cy="1499891"/>
            </a:xfrm>
            <a:prstGeom prst="roundRect">
              <a:avLst>
                <a:gd name="adj" fmla="val 6534"/>
              </a:avLst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2994438" y="2814038"/>
              <a:ext cx="1267375" cy="593504"/>
              <a:chOff x="2195735" y="2115829"/>
              <a:chExt cx="1267375" cy="769426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2206573" y="2115829"/>
                <a:ext cx="852511" cy="31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유럽 </a:t>
                </a:r>
                <a:r>
                  <a:rPr lang="en-US" altLang="ko-KR" sz="1000" dirty="0"/>
                  <a:t>EUR</a:t>
                </a:r>
                <a:endParaRPr lang="ko-KR" altLang="en-US" sz="10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95735" y="2352943"/>
                <a:ext cx="1267375" cy="37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>
                    <a:solidFill>
                      <a:srgbClr val="FF0000"/>
                    </a:solidFill>
                  </a:rPr>
                  <a:t>1,442.15</a:t>
                </a:r>
                <a:endParaRPr lang="ko-KR" alt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206573" y="2639034"/>
                <a:ext cx="852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02.02</a:t>
                </a:r>
                <a:endParaRPr lang="ko-KR" altLang="en-US" sz="1000" dirty="0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4756374" y="2814038"/>
              <a:ext cx="1267375" cy="593504"/>
              <a:chOff x="2195735" y="2115829"/>
              <a:chExt cx="1267375" cy="769426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2206573" y="2115829"/>
                <a:ext cx="852511" cy="31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영국 </a:t>
                </a:r>
                <a:r>
                  <a:rPr lang="en-US" altLang="ko-KR" sz="1000" dirty="0"/>
                  <a:t>GBP</a:t>
                </a:r>
                <a:endParaRPr lang="ko-KR" altLang="en-US" sz="10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195735" y="2352943"/>
                <a:ext cx="1267375" cy="37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>
                    <a:solidFill>
                      <a:srgbClr val="FF0000"/>
                    </a:solidFill>
                  </a:rPr>
                  <a:t>1691.21</a:t>
                </a:r>
                <a:endParaRPr lang="ko-KR" alt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06573" y="2639034"/>
                <a:ext cx="852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02.02</a:t>
                </a:r>
                <a:endParaRPr lang="ko-KR" altLang="en-US" sz="1000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6585174" y="2814038"/>
              <a:ext cx="1267375" cy="593504"/>
              <a:chOff x="2195735" y="2115829"/>
              <a:chExt cx="1267375" cy="769426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2206573" y="2115829"/>
                <a:ext cx="852511" cy="31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호주 </a:t>
                </a:r>
                <a:r>
                  <a:rPr lang="en-US" altLang="ko-KR" sz="1000" dirty="0"/>
                  <a:t>AUD</a:t>
                </a:r>
                <a:endParaRPr lang="ko-KR" altLang="en-US" sz="10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195735" y="2352943"/>
                <a:ext cx="1267375" cy="37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>
                    <a:solidFill>
                      <a:srgbClr val="FF0000"/>
                    </a:solidFill>
                  </a:rPr>
                  <a:t>874.43</a:t>
                </a:r>
                <a:endParaRPr lang="ko-KR" alt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2206573" y="2639034"/>
                <a:ext cx="852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02.02</a:t>
                </a:r>
                <a:endParaRPr lang="ko-KR" altLang="en-US" sz="1000" dirty="0"/>
              </a:p>
            </p:txBody>
          </p:sp>
        </p:grpSp>
      </p:grpSp>
      <p:sp>
        <p:nvSpPr>
          <p:cNvPr id="148" name="타원 147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718832" y="1711276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375847" y="3718427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8212927" y="4006246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64495" y="5698726"/>
            <a:ext cx="277436" cy="247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4435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</TotalTime>
  <Words>2512</Words>
  <Application>Microsoft Office PowerPoint</Application>
  <PresentationFormat>와이드스크린</PresentationFormat>
  <Paragraphs>1234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Cafe24 Ssurround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한승은</dc:creator>
  <cp:lastModifiedBy>dita810</cp:lastModifiedBy>
  <cp:revision>120</cp:revision>
  <dcterms:created xsi:type="dcterms:W3CDTF">2023-11-23T06:58:36Z</dcterms:created>
  <dcterms:modified xsi:type="dcterms:W3CDTF">2024-02-05T06:44:38Z</dcterms:modified>
</cp:coreProperties>
</file>