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7" r:id="rId4"/>
    <p:sldId id="275" r:id="rId5"/>
    <p:sldId id="258" r:id="rId6"/>
    <p:sldId id="276" r:id="rId7"/>
    <p:sldId id="274" r:id="rId8"/>
    <p:sldId id="268" r:id="rId9"/>
    <p:sldId id="266" r:id="rId10"/>
    <p:sldId id="269" r:id="rId11"/>
    <p:sldId id="263" r:id="rId12"/>
    <p:sldId id="284" r:id="rId13"/>
    <p:sldId id="285" r:id="rId14"/>
    <p:sldId id="277" r:id="rId15"/>
    <p:sldId id="278" r:id="rId16"/>
    <p:sldId id="280" r:id="rId17"/>
    <p:sldId id="281" r:id="rId18"/>
    <p:sldId id="282" r:id="rId19"/>
    <p:sldId id="283" r:id="rId20"/>
    <p:sldId id="287" r:id="rId21"/>
    <p:sldId id="286" r:id="rId22"/>
    <p:sldId id="270" r:id="rId23"/>
    <p:sldId id="264" r:id="rId24"/>
    <p:sldId id="271" r:id="rId25"/>
    <p:sldId id="265" r:id="rId26"/>
    <p:sldId id="272" r:id="rId27"/>
    <p:sldId id="261" r:id="rId28"/>
    <p:sldId id="259" r:id="rId29"/>
    <p:sldId id="260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359"/>
    <a:srgbClr val="98B5D8"/>
    <a:srgbClr val="4C697F"/>
    <a:srgbClr val="4CB0FF"/>
    <a:srgbClr val="1976D2"/>
    <a:srgbClr val="26587F"/>
    <a:srgbClr val="3D8DCC"/>
    <a:srgbClr val="718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BC56-3AA8-4AE8-91C6-A7D932F51B38}" type="datetimeFigureOut">
              <a:rPr lang="ko-KR" altLang="en-US" smtClean="0"/>
              <a:t>2015-08-13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6602-4B30-4209-BF58-F44BB8948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957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BC56-3AA8-4AE8-91C6-A7D932F51B38}" type="datetimeFigureOut">
              <a:rPr lang="ko-KR" altLang="en-US" smtClean="0"/>
              <a:t>2015-08-13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6602-4B30-4209-BF58-F44BB8948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98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BC56-3AA8-4AE8-91C6-A7D932F51B38}" type="datetimeFigureOut">
              <a:rPr lang="ko-KR" altLang="en-US" smtClean="0"/>
              <a:t>2015-08-13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6602-4B30-4209-BF58-F44BB8948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71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BC56-3AA8-4AE8-91C6-A7D932F51B38}" type="datetimeFigureOut">
              <a:rPr lang="ko-KR" altLang="en-US" smtClean="0"/>
              <a:t>2015-08-13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6602-4B30-4209-BF58-F44BB8948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301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BC56-3AA8-4AE8-91C6-A7D932F51B38}" type="datetimeFigureOut">
              <a:rPr lang="ko-KR" altLang="en-US" smtClean="0"/>
              <a:t>2015-08-13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6602-4B30-4209-BF58-F44BB8948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619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BC56-3AA8-4AE8-91C6-A7D932F51B38}" type="datetimeFigureOut">
              <a:rPr lang="ko-KR" altLang="en-US" smtClean="0"/>
              <a:t>2015-08-13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6602-4B30-4209-BF58-F44BB8948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87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BC56-3AA8-4AE8-91C6-A7D932F51B38}" type="datetimeFigureOut">
              <a:rPr lang="ko-KR" altLang="en-US" smtClean="0"/>
              <a:t>2015-08-13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6602-4B30-4209-BF58-F44BB8948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74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BC56-3AA8-4AE8-91C6-A7D932F51B38}" type="datetimeFigureOut">
              <a:rPr lang="ko-KR" altLang="en-US" smtClean="0"/>
              <a:t>2015-08-13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6602-4B30-4209-BF58-F44BB8948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94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BC56-3AA8-4AE8-91C6-A7D932F51B38}" type="datetimeFigureOut">
              <a:rPr lang="ko-KR" altLang="en-US" smtClean="0"/>
              <a:t>2015-08-13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6602-4B30-4209-BF58-F44BB8948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976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BC56-3AA8-4AE8-91C6-A7D932F51B38}" type="datetimeFigureOut">
              <a:rPr lang="ko-KR" altLang="en-US" smtClean="0"/>
              <a:t>2015-08-13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6602-4B30-4209-BF58-F44BB8948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689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BC56-3AA8-4AE8-91C6-A7D932F51B38}" type="datetimeFigureOut">
              <a:rPr lang="ko-KR" altLang="en-US" smtClean="0"/>
              <a:t>2015-08-13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6602-4B30-4209-BF58-F44BB8948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733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8BC56-3AA8-4AE8-91C6-A7D932F51B38}" type="datetimeFigureOut">
              <a:rPr lang="ko-KR" altLang="en-US" smtClean="0"/>
              <a:t>2015-08-13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96602-4B30-4209-BF58-F44BB894863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491" y="6093296"/>
            <a:ext cx="849005" cy="5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jpe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38.jpe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jpe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microsoft.com/office/2007/relationships/hdphoto" Target="../media/hdphoto1.wdp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jpe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47664" y="980728"/>
            <a:ext cx="6030416" cy="1647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3600" b="1" spc="-2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웹캠과</a:t>
            </a:r>
            <a:r>
              <a:rPr lang="ko-KR" altLang="en-US" sz="3600" b="1" spc="-2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3600" b="1" spc="-2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라즈베리파이를</a:t>
            </a:r>
            <a:r>
              <a:rPr lang="ko-KR" altLang="en-US" sz="3600" b="1" spc="-2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이용한</a:t>
            </a:r>
            <a:r>
              <a:rPr lang="en-US" altLang="ko-KR" sz="3600" b="1" spc="-2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3600" b="1" spc="-2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</a:br>
            <a:r>
              <a:rPr lang="ko-KR" altLang="en-US" sz="3600" b="1" spc="-2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웹사격게임</a:t>
            </a:r>
            <a:r>
              <a:rPr lang="en-US" altLang="ko-KR" sz="3600" b="1" spc="-2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_SSM ATTACK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5102042" y="3284984"/>
            <a:ext cx="2566301" cy="156755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2015. 08. 13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수원 멤버십 초</a:t>
            </a:r>
            <a:r>
              <a:rPr lang="en-US" altLang="ko-KR" sz="1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!</a:t>
            </a:r>
            <a:r>
              <a:rPr lang="ko-KR" altLang="en-US" sz="1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단기과제</a:t>
            </a:r>
            <a:endParaRPr lang="en-US" altLang="ko-KR" sz="1600" b="1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작성자</a:t>
            </a:r>
            <a:r>
              <a:rPr lang="en-US" altLang="ko-KR" sz="1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:    25-2</a:t>
            </a:r>
            <a:r>
              <a:rPr lang="ko-KR" altLang="en-US" sz="1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기</a:t>
            </a:r>
            <a:r>
              <a:rPr lang="en-US" altLang="ko-KR" sz="1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</a:t>
            </a:r>
            <a:r>
              <a:rPr lang="ko-KR" altLang="en-US" sz="1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김동원 </a:t>
            </a:r>
            <a:r>
              <a:rPr lang="en-US" altLang="ko-KR" sz="1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(PL)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         25-2</a:t>
            </a:r>
            <a:r>
              <a:rPr lang="ko-KR" altLang="en-US" sz="1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기  정인철</a:t>
            </a:r>
            <a:endParaRPr lang="en-US" altLang="ko-KR" sz="1600" b="1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         25-2</a:t>
            </a:r>
            <a:r>
              <a:rPr lang="ko-KR" altLang="en-US" sz="1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기  안창욱</a:t>
            </a:r>
            <a:endParaRPr lang="en-US" altLang="ko-KR" sz="1600" b="1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         25-2</a:t>
            </a:r>
            <a:r>
              <a:rPr lang="ko-KR" altLang="en-US" sz="1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기  </a:t>
            </a:r>
            <a:r>
              <a:rPr lang="ko-KR" altLang="en-US" sz="1600" b="1" spc="-1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김승갑</a:t>
            </a:r>
            <a:endParaRPr lang="en-US" altLang="ko-KR" sz="1600" b="1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b="1" spc="-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2050" name="Picture 2" descr="C:\Users\ssm\Downloads\noun_429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615" y="3849983"/>
            <a:ext cx="1955281" cy="195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-1161" y="188640"/>
            <a:ext cx="9180512" cy="108012"/>
          </a:xfrm>
          <a:prstGeom prst="rect">
            <a:avLst/>
          </a:prstGeom>
          <a:solidFill>
            <a:srgbClr val="122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6633356"/>
            <a:ext cx="9180512" cy="108012"/>
          </a:xfrm>
          <a:prstGeom prst="rect">
            <a:avLst/>
          </a:prstGeom>
          <a:solidFill>
            <a:srgbClr val="122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35502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1268760"/>
            <a:ext cx="9180512" cy="4320480"/>
          </a:xfrm>
          <a:prstGeom prst="rect">
            <a:avLst/>
          </a:prstGeom>
          <a:solidFill>
            <a:srgbClr val="122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07381" y="2492896"/>
            <a:ext cx="41569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spc="-150" dirty="0" smtClean="0">
                <a:solidFill>
                  <a:schemeClr val="bg1"/>
                </a:solidFill>
                <a:latin typeface="+mn-ea"/>
              </a:rPr>
              <a:t>세부 구현 사항</a:t>
            </a:r>
            <a:endParaRPr lang="en-US" altLang="ko-KR" sz="4800" b="1" spc="-150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9" name="Picture 5" descr="C:\Users\ssm\Downloads\noun_95568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24" b="13333"/>
          <a:stretch/>
        </p:blipFill>
        <p:spPr bwMode="auto">
          <a:xfrm>
            <a:off x="251520" y="6226706"/>
            <a:ext cx="432048" cy="37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s://d30y9cdsu7xlg0.cloudfront.net/png/170065-200.pn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6387" name="Picture 3" descr="C:\Users\ssm\Downloads\noun_147114_cc.png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17"/>
          <a:stretch/>
        </p:blipFill>
        <p:spPr bwMode="auto">
          <a:xfrm>
            <a:off x="1319540" y="2492896"/>
            <a:ext cx="2100332" cy="176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1560" y="622670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SSM </a:t>
            </a:r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 ATTACK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8738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19" y="188640"/>
            <a:ext cx="8640961" cy="108012"/>
          </a:xfrm>
          <a:prstGeom prst="rect">
            <a:avLst/>
          </a:prstGeom>
          <a:solidFill>
            <a:srgbClr val="122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Picture 5" descr="C:\Users\ssm\Downloads\noun_95568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24" b="13333"/>
          <a:stretch/>
        </p:blipFill>
        <p:spPr bwMode="auto">
          <a:xfrm>
            <a:off x="251520" y="6226706"/>
            <a:ext cx="432048" cy="37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548680"/>
            <a:ext cx="8151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세부 구현 사항                     </a:t>
            </a:r>
            <a:r>
              <a:rPr lang="en-US" altLang="ko-KR" sz="3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#</a:t>
            </a:r>
            <a:r>
              <a:rPr lang="ko-KR" altLang="en-US" sz="3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하드웨어</a:t>
            </a:r>
            <a:endParaRPr lang="ko-KR" altLang="en-US" sz="36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58708" y="5229200"/>
            <a:ext cx="462658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 spc="-300" dirty="0" smtClean="0">
                <a:solidFill>
                  <a:srgbClr val="1D314E"/>
                </a:solidFill>
                <a:latin typeface="+mn-ea"/>
              </a:rPr>
              <a:t>■</a:t>
            </a:r>
            <a:r>
              <a:rPr lang="ko-KR" altLang="en-US" b="1" spc="-300" dirty="0" smtClean="0">
                <a:solidFill>
                  <a:srgbClr val="47B0FF"/>
                </a:solidFill>
                <a:latin typeface="+mn-ea"/>
              </a:rPr>
              <a:t> </a:t>
            </a:r>
            <a:r>
              <a:rPr lang="en-US" altLang="ko-KR" b="1" spc="-150" dirty="0" smtClean="0"/>
              <a:t>GPIO</a:t>
            </a:r>
            <a:r>
              <a:rPr lang="en-US" altLang="ko-KR" b="1" spc="-300" dirty="0" smtClean="0"/>
              <a:t> </a:t>
            </a:r>
            <a:r>
              <a:rPr lang="ko-KR" altLang="en-US" b="1" spc="-300" dirty="0" smtClean="0"/>
              <a:t>제어를 위한 </a:t>
            </a:r>
            <a:r>
              <a:rPr lang="ko-KR" altLang="en-US" b="1" spc="-300" dirty="0" err="1" smtClean="0"/>
              <a:t>리눅스</a:t>
            </a:r>
            <a:r>
              <a:rPr lang="ko-KR" altLang="en-US" b="1" spc="-300" dirty="0" smtClean="0"/>
              <a:t> 디바이스 드라이버 개발</a:t>
            </a:r>
            <a:endParaRPr lang="ko-KR" altLang="en-US" b="1" spc="-300" dirty="0"/>
          </a:p>
        </p:txBody>
      </p:sp>
      <p:pic>
        <p:nvPicPr>
          <p:cNvPr id="5122" name="Picture 2" descr="http://2.bp.blogspot.com/-UtrFEo0TVdU/UqHzz4vkokI/AAAAAAAAMBY/rXap6qD-z8I/s1600/Tux_Kerne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84784"/>
            <a:ext cx="3096344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ssm\Downloads\noun_63762_cc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29"/>
          <a:stretch/>
        </p:blipFill>
        <p:spPr bwMode="auto">
          <a:xfrm>
            <a:off x="4750169" y="2437239"/>
            <a:ext cx="2276872" cy="192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https://d30y9cdsu7xlg0.cloudfront.net/png/5578-2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097" y="2981422"/>
            <a:ext cx="808484" cy="80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11560" y="622670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SSM </a:t>
            </a:r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 ATTACK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9892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19" y="188640"/>
            <a:ext cx="8640961" cy="108012"/>
          </a:xfrm>
          <a:prstGeom prst="rect">
            <a:avLst/>
          </a:prstGeom>
          <a:solidFill>
            <a:srgbClr val="122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Picture 5" descr="C:\Users\ssm\Downloads\noun_95568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24" b="13333"/>
          <a:stretch/>
        </p:blipFill>
        <p:spPr bwMode="auto">
          <a:xfrm>
            <a:off x="251520" y="6226706"/>
            <a:ext cx="432048" cy="37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548680"/>
            <a:ext cx="8151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세부 구현 사항                     </a:t>
            </a:r>
            <a:r>
              <a:rPr lang="en-US" altLang="ko-KR" sz="3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#</a:t>
            </a:r>
            <a:r>
              <a:rPr lang="ko-KR" altLang="en-US" sz="3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하드웨어</a:t>
            </a:r>
            <a:endParaRPr lang="ko-KR" altLang="en-US" sz="36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93646" y="5301208"/>
            <a:ext cx="435670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 spc="-300" dirty="0" smtClean="0">
                <a:solidFill>
                  <a:srgbClr val="1D314E"/>
                </a:solidFill>
                <a:latin typeface="+mn-ea"/>
              </a:rPr>
              <a:t>■</a:t>
            </a:r>
            <a:r>
              <a:rPr lang="ko-KR" altLang="en-US" b="1" spc="-300" dirty="0" smtClean="0">
                <a:solidFill>
                  <a:srgbClr val="47B0FF"/>
                </a:solidFill>
                <a:latin typeface="+mn-ea"/>
              </a:rPr>
              <a:t> </a:t>
            </a:r>
            <a:r>
              <a:rPr lang="ko-KR" altLang="en-US" b="1" spc="-150" dirty="0" smtClean="0"/>
              <a:t>모형 총 제작</a:t>
            </a:r>
            <a:r>
              <a:rPr lang="en-US" altLang="ko-KR" b="1" spc="-150" dirty="0" smtClean="0"/>
              <a:t>(Button, LED, Wireless, </a:t>
            </a:r>
            <a:r>
              <a:rPr lang="ko-KR" altLang="en-US" b="1" spc="-150" dirty="0" smtClean="0"/>
              <a:t>표식</a:t>
            </a:r>
            <a:r>
              <a:rPr lang="en-US" altLang="ko-KR" b="1" spc="-150" dirty="0" smtClean="0"/>
              <a:t>)</a:t>
            </a:r>
            <a:endParaRPr lang="ko-KR" altLang="en-US" b="1" spc="-300" dirty="0"/>
          </a:p>
        </p:txBody>
      </p:sp>
      <p:pic>
        <p:nvPicPr>
          <p:cNvPr id="23553" name="Picture 1" descr="C:\Users\ssm\Desktop\KakaoTalk_20150813_02374008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84784"/>
            <a:ext cx="4967536" cy="3725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11560" y="622670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SSM </a:t>
            </a:r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 ATTACK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877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19" y="188640"/>
            <a:ext cx="8640961" cy="108012"/>
          </a:xfrm>
          <a:prstGeom prst="rect">
            <a:avLst/>
          </a:prstGeom>
          <a:solidFill>
            <a:srgbClr val="122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Picture 5" descr="C:\Users\ssm\Downloads\noun_95568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24" b="13333"/>
          <a:stretch/>
        </p:blipFill>
        <p:spPr bwMode="auto">
          <a:xfrm>
            <a:off x="251520" y="6226706"/>
            <a:ext cx="432048" cy="37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548680"/>
            <a:ext cx="8151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세부 구현 사항                     </a:t>
            </a:r>
            <a:r>
              <a:rPr lang="en-US" altLang="ko-KR" sz="3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#</a:t>
            </a:r>
            <a:r>
              <a:rPr lang="ko-KR" altLang="en-US" sz="3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하드웨어</a:t>
            </a:r>
            <a:endParaRPr lang="ko-KR" altLang="en-US" sz="36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24964" y="5301208"/>
            <a:ext cx="529407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 spc="-300" dirty="0" smtClean="0">
                <a:solidFill>
                  <a:srgbClr val="1D314E"/>
                </a:solidFill>
                <a:latin typeface="+mn-ea"/>
              </a:rPr>
              <a:t>■</a:t>
            </a:r>
            <a:r>
              <a:rPr lang="ko-KR" altLang="en-US" b="1" spc="-300" dirty="0" smtClean="0">
                <a:solidFill>
                  <a:srgbClr val="47B0FF"/>
                </a:solidFill>
                <a:latin typeface="+mn-ea"/>
              </a:rPr>
              <a:t> </a:t>
            </a:r>
            <a:r>
              <a:rPr lang="en-US" altLang="ko-KR" b="1" spc="-150" dirty="0" smtClean="0"/>
              <a:t>TCP/IP </a:t>
            </a:r>
            <a:r>
              <a:rPr lang="ko-KR" altLang="en-US" b="1" spc="-150" dirty="0" smtClean="0"/>
              <a:t>기반 </a:t>
            </a:r>
            <a:r>
              <a:rPr lang="en-US" altLang="ko-KR" b="1" spc="-150" dirty="0" smtClean="0"/>
              <a:t>HTTP </a:t>
            </a:r>
            <a:r>
              <a:rPr lang="ko-KR" altLang="en-US" b="1" spc="-150" dirty="0" smtClean="0"/>
              <a:t>프로토콜 통신</a:t>
            </a:r>
            <a:r>
              <a:rPr lang="en-US" altLang="ko-KR" b="1" spc="-150" dirty="0" smtClean="0"/>
              <a:t>(</a:t>
            </a:r>
            <a:r>
              <a:rPr lang="ko-KR" altLang="en-US" b="1" spc="-150" dirty="0" smtClean="0"/>
              <a:t>하드웨어 </a:t>
            </a:r>
            <a:r>
              <a:rPr lang="ko-KR" altLang="en-US" b="1" spc="-300" dirty="0" smtClean="0"/>
              <a:t>◀▶</a:t>
            </a:r>
            <a:r>
              <a:rPr lang="ko-KR" altLang="en-US" b="1" spc="-150" dirty="0" smtClean="0"/>
              <a:t> 웹</a:t>
            </a:r>
            <a:r>
              <a:rPr lang="en-US" altLang="ko-KR" b="1" spc="-150" dirty="0" smtClean="0"/>
              <a:t>)</a:t>
            </a:r>
            <a:endParaRPr lang="ko-KR" altLang="en-US" b="1" spc="-300" dirty="0"/>
          </a:p>
        </p:txBody>
      </p:sp>
      <p:pic>
        <p:nvPicPr>
          <p:cNvPr id="22535" name="Picture 7" descr="C:\Users\ssm\Desktop\KakaoTalk_20150813_0243232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444" y="1556792"/>
            <a:ext cx="5131117" cy="338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11560" y="622670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SSM </a:t>
            </a:r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 ATTACK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877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19" y="188640"/>
            <a:ext cx="8640961" cy="108012"/>
          </a:xfrm>
          <a:prstGeom prst="rect">
            <a:avLst/>
          </a:prstGeom>
          <a:solidFill>
            <a:srgbClr val="122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Picture 5" descr="C:\Users\ssm\Downloads\noun_95568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24" b="13333"/>
          <a:stretch/>
        </p:blipFill>
        <p:spPr bwMode="auto">
          <a:xfrm>
            <a:off x="251520" y="6226706"/>
            <a:ext cx="432048" cy="37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548680"/>
            <a:ext cx="8108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세부 구현 사항                              </a:t>
            </a:r>
            <a:r>
              <a:rPr lang="en-US" altLang="ko-KR" sz="3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#</a:t>
            </a:r>
            <a:r>
              <a:rPr lang="ko-KR" altLang="en-US" sz="3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웹</a:t>
            </a:r>
            <a:endParaRPr lang="ko-KR" altLang="en-US" sz="36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07704" y="5157192"/>
            <a:ext cx="5062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300" dirty="0" smtClean="0">
                <a:solidFill>
                  <a:srgbClr val="1D314E"/>
                </a:solidFill>
                <a:latin typeface="+mn-ea"/>
              </a:rPr>
              <a:t>■</a:t>
            </a:r>
            <a:r>
              <a:rPr lang="ko-KR" altLang="en-US" b="1" spc="-300" dirty="0" smtClean="0">
                <a:solidFill>
                  <a:srgbClr val="47B0FF"/>
                </a:solidFill>
                <a:latin typeface="+mn-ea"/>
              </a:rPr>
              <a:t> </a:t>
            </a:r>
            <a:r>
              <a:rPr lang="en-US" altLang="ko-KR" b="1" spc="-150" dirty="0" smtClean="0">
                <a:latin typeface="+mn-ea"/>
              </a:rPr>
              <a:t>Web </a:t>
            </a:r>
            <a:r>
              <a:rPr lang="en-US" altLang="ko-KR" b="1" spc="-150" dirty="0" smtClean="0">
                <a:latin typeface="+mn-ea"/>
              </a:rPr>
              <a:t>Server(Apache/PHP), </a:t>
            </a:r>
            <a:r>
              <a:rPr lang="en-US" altLang="ko-KR" b="1" spc="-150" dirty="0" smtClean="0">
                <a:latin typeface="+mn-ea"/>
              </a:rPr>
              <a:t>Database(MySQL) </a:t>
            </a:r>
            <a:r>
              <a:rPr lang="ko-KR" altLang="en-US" b="1" spc="-150" dirty="0" smtClean="0">
                <a:latin typeface="+mn-ea"/>
              </a:rPr>
              <a:t>구축</a:t>
            </a:r>
          </a:p>
        </p:txBody>
      </p:sp>
      <p:pic>
        <p:nvPicPr>
          <p:cNvPr id="14" name="Picture 11" descr="https://d30y9cdsu7xlg0.cloudfront.net/png/14182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218" y="1990419"/>
            <a:ext cx="1816718" cy="181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5" descr="https://d30y9cdsu7xlg0.cloudfront.net/png/116629-2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314602"/>
            <a:ext cx="3168352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916239" y="407707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MySQL</a:t>
            </a:r>
            <a:endParaRPr lang="ko-KR" altLang="en-US" sz="1200" b="1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139952" y="2924944"/>
            <a:ext cx="108012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11405" y="4088105"/>
            <a:ext cx="724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Apache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11560" y="622670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SSM </a:t>
            </a:r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 ATTACK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6285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19" y="188640"/>
            <a:ext cx="8640961" cy="108012"/>
          </a:xfrm>
          <a:prstGeom prst="rect">
            <a:avLst/>
          </a:prstGeom>
          <a:solidFill>
            <a:srgbClr val="122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Picture 5" descr="C:\Users\ssm\Downloads\noun_95568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24" b="13333"/>
          <a:stretch/>
        </p:blipFill>
        <p:spPr bwMode="auto">
          <a:xfrm>
            <a:off x="251520" y="6226706"/>
            <a:ext cx="432048" cy="37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548680"/>
            <a:ext cx="8108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세부 구현 사항                              </a:t>
            </a:r>
            <a:r>
              <a:rPr lang="en-US" altLang="ko-KR" sz="3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#</a:t>
            </a:r>
            <a:r>
              <a:rPr lang="ko-KR" altLang="en-US" sz="3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웹</a:t>
            </a:r>
            <a:endParaRPr lang="ko-KR" altLang="en-US" sz="36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83768" y="5157192"/>
            <a:ext cx="4235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300" dirty="0" smtClean="0">
                <a:solidFill>
                  <a:srgbClr val="1D314E"/>
                </a:solidFill>
                <a:latin typeface="+mn-ea"/>
              </a:rPr>
              <a:t>■</a:t>
            </a:r>
            <a:r>
              <a:rPr lang="ko-KR" altLang="en-US" b="1" spc="-300" dirty="0" smtClean="0">
                <a:solidFill>
                  <a:srgbClr val="47B0FF"/>
                </a:solidFill>
                <a:latin typeface="+mn-ea"/>
              </a:rPr>
              <a:t> </a:t>
            </a:r>
            <a:r>
              <a:rPr lang="ko-KR" altLang="en-US" b="1" spc="-150" dirty="0" smtClean="0">
                <a:latin typeface="+mn-ea"/>
              </a:rPr>
              <a:t>방아쇠가 당겨졌을 때 </a:t>
            </a:r>
            <a:r>
              <a:rPr lang="en-US" altLang="ko-KR" b="1" spc="-150" dirty="0" smtClean="0">
                <a:latin typeface="+mn-ea"/>
              </a:rPr>
              <a:t>User ID,</a:t>
            </a:r>
            <a:r>
              <a:rPr lang="ko-KR" altLang="en-US" b="1" spc="-150" dirty="0" smtClean="0">
                <a:latin typeface="+mn-ea"/>
              </a:rPr>
              <a:t> </a:t>
            </a:r>
            <a:r>
              <a:rPr lang="en-US" altLang="ko-KR" b="1" spc="-150" dirty="0" smtClean="0">
                <a:latin typeface="+mn-ea"/>
              </a:rPr>
              <a:t>Time</a:t>
            </a:r>
            <a:r>
              <a:rPr lang="ko-KR" altLang="en-US" b="1" spc="-150" dirty="0" smtClean="0">
                <a:latin typeface="+mn-ea"/>
              </a:rPr>
              <a:t> 저장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699792" y="1592560"/>
            <a:ext cx="3887549" cy="3348608"/>
            <a:chOff x="2772683" y="1520552"/>
            <a:chExt cx="3887549" cy="3348608"/>
          </a:xfrm>
        </p:grpSpPr>
        <p:pic>
          <p:nvPicPr>
            <p:cNvPr id="33" name="Picture 7" descr="https://d30y9cdsu7xlg0.cloudfront.net/png/156689-20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2683" y="1592560"/>
              <a:ext cx="1255812" cy="1255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1" descr="https://d30y9cdsu7xlg0.cloudfront.net/png/14182-20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5805" y="1520552"/>
              <a:ext cx="1092318" cy="1092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5" descr="https://d30y9cdsu7xlg0.cloudfront.net/png/116629-200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5232" y="296416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4" descr="https://d30y9cdsu7xlg0.cloudfront.net/png/9499-200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2058" y="1660370"/>
              <a:ext cx="9525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직선 화살표 연결선 36"/>
            <p:cNvCxnSpPr/>
            <p:nvPr/>
          </p:nvCxnSpPr>
          <p:spPr>
            <a:xfrm>
              <a:off x="5631869" y="2676128"/>
              <a:ext cx="0" cy="60467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876367" y="2539697"/>
              <a:ext cx="11178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Raspberry Pi</a:t>
              </a:r>
              <a:endParaRPr lang="ko-KR" altLang="en-US" sz="1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96647" y="4548336"/>
              <a:ext cx="7008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MySQL</a:t>
              </a:r>
              <a:endParaRPr lang="ko-KR" altLang="en-US" sz="1200" b="1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4119701" y="2474370"/>
              <a:ext cx="9615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spc="-150" dirty="0" smtClean="0">
                  <a:latin typeface="+mn-ea"/>
                </a:rPr>
                <a:t>User ID,</a:t>
              </a:r>
              <a:r>
                <a:rPr lang="ko-KR" altLang="en-US" sz="1200" b="1" spc="-150" dirty="0" smtClean="0">
                  <a:latin typeface="+mn-ea"/>
                </a:rPr>
                <a:t> </a:t>
              </a:r>
              <a:r>
                <a:rPr lang="en-US" altLang="ko-KR" sz="1200" b="1" spc="-150" dirty="0" smtClean="0">
                  <a:latin typeface="+mn-ea"/>
                </a:rPr>
                <a:t>Time</a:t>
              </a:r>
              <a:r>
                <a:rPr lang="ko-KR" altLang="en-US" sz="1200" b="1" spc="-150" dirty="0" smtClean="0">
                  <a:latin typeface="+mn-ea"/>
                </a:rPr>
                <a:t> </a:t>
              </a:r>
              <a:endParaRPr lang="ko-KR" altLang="en-US" sz="12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11560" y="622670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SSM </a:t>
            </a:r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 ATTACK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0338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19" y="188640"/>
            <a:ext cx="8640961" cy="108012"/>
          </a:xfrm>
          <a:prstGeom prst="rect">
            <a:avLst/>
          </a:prstGeom>
          <a:solidFill>
            <a:srgbClr val="122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Picture 5" descr="C:\Users\ssm\Downloads\noun_95568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24" b="13333"/>
          <a:stretch/>
        </p:blipFill>
        <p:spPr bwMode="auto">
          <a:xfrm>
            <a:off x="251520" y="6226706"/>
            <a:ext cx="432048" cy="37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548680"/>
            <a:ext cx="8108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세부 구현 사항                              </a:t>
            </a:r>
            <a:r>
              <a:rPr lang="en-US" altLang="ko-KR" sz="3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#</a:t>
            </a:r>
            <a:r>
              <a:rPr lang="ko-KR" altLang="en-US" sz="3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웹</a:t>
            </a:r>
            <a:endParaRPr lang="ko-KR" altLang="en-US" sz="36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91680" y="4653136"/>
            <a:ext cx="820891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-300" dirty="0" smtClean="0">
                <a:solidFill>
                  <a:srgbClr val="1D314E"/>
                </a:solidFill>
                <a:latin typeface="+mn-ea"/>
              </a:rPr>
              <a:t>■</a:t>
            </a:r>
            <a:r>
              <a:rPr lang="ko-KR" altLang="en-US" b="1" spc="-300" dirty="0" smtClean="0">
                <a:solidFill>
                  <a:srgbClr val="47B0FF"/>
                </a:solidFill>
                <a:latin typeface="+mn-ea"/>
              </a:rPr>
              <a:t>  </a:t>
            </a:r>
            <a:r>
              <a:rPr lang="en-US" altLang="ko-KR" b="1" spc="-150" dirty="0" smtClean="0">
                <a:latin typeface="+mn-ea"/>
              </a:rPr>
              <a:t>Ajax</a:t>
            </a:r>
            <a:r>
              <a:rPr lang="ko-KR" altLang="en-US" b="1" spc="-150" dirty="0" smtClean="0">
                <a:latin typeface="+mn-ea"/>
              </a:rPr>
              <a:t>로 </a:t>
            </a:r>
            <a:r>
              <a:rPr lang="en-US" altLang="ko-KR" b="1" spc="-150" dirty="0" smtClean="0">
                <a:latin typeface="+mn-ea"/>
              </a:rPr>
              <a:t>0.1</a:t>
            </a:r>
            <a:r>
              <a:rPr lang="ko-KR" altLang="en-US" b="1" spc="-150" dirty="0" smtClean="0">
                <a:latin typeface="+mn-ea"/>
              </a:rPr>
              <a:t>초 간격으로 </a:t>
            </a:r>
            <a:r>
              <a:rPr lang="en-US" altLang="ko-KR" b="1" spc="-150" dirty="0" smtClean="0">
                <a:latin typeface="+mn-ea"/>
              </a:rPr>
              <a:t>0.5</a:t>
            </a:r>
            <a:r>
              <a:rPr lang="ko-KR" altLang="en-US" b="1" spc="-150" dirty="0" smtClean="0">
                <a:latin typeface="+mn-ea"/>
              </a:rPr>
              <a:t>초 이내에 방아쇠가 당겨졌는지 확인</a:t>
            </a:r>
            <a:endParaRPr lang="en-US" altLang="ko-KR" b="1" spc="-300" dirty="0" smtClean="0">
              <a:solidFill>
                <a:srgbClr val="1D314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spc="-300" dirty="0" smtClean="0">
                <a:solidFill>
                  <a:srgbClr val="1D314E"/>
                </a:solidFill>
                <a:latin typeface="+mn-ea"/>
              </a:rPr>
              <a:t>■</a:t>
            </a:r>
            <a:r>
              <a:rPr lang="ko-KR" altLang="en-US" b="1" spc="-300" dirty="0" smtClean="0">
                <a:solidFill>
                  <a:srgbClr val="47B0FF"/>
                </a:solidFill>
                <a:latin typeface="+mn-ea"/>
              </a:rPr>
              <a:t> </a:t>
            </a:r>
            <a:r>
              <a:rPr lang="ko-KR" altLang="en-US" b="1" spc="-150" dirty="0" smtClean="0">
                <a:latin typeface="+mn-ea"/>
              </a:rPr>
              <a:t>방아쇠가 당겨졌을 때 표적 위치에 목표물이 있으면 지움</a:t>
            </a:r>
            <a:endParaRPr lang="en-US" altLang="ko-KR" b="1" spc="-15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spc="-300" dirty="0" smtClean="0">
                <a:solidFill>
                  <a:srgbClr val="1D314E"/>
                </a:solidFill>
                <a:latin typeface="+mn-ea"/>
              </a:rPr>
              <a:t>■</a:t>
            </a:r>
            <a:r>
              <a:rPr lang="ko-KR" altLang="en-US" b="1" spc="-300" dirty="0" smtClean="0">
                <a:solidFill>
                  <a:srgbClr val="47B0FF"/>
                </a:solidFill>
                <a:latin typeface="+mn-ea"/>
              </a:rPr>
              <a:t> </a:t>
            </a:r>
            <a:r>
              <a:rPr lang="ko-KR" altLang="en-US" b="1" spc="-150" dirty="0" smtClean="0">
                <a:latin typeface="+mn-ea"/>
              </a:rPr>
              <a:t>목표물이 맞으면 배경색 전환</a:t>
            </a:r>
          </a:p>
        </p:txBody>
      </p:sp>
      <p:pic>
        <p:nvPicPr>
          <p:cNvPr id="10" name="Picture 2" descr="http://historicflight.co.za/wp-content/uploads/2015/05/ajax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949" y="2761298"/>
            <a:ext cx="1957357" cy="84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70907" y="2189640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Xml.php</a:t>
            </a:r>
            <a:endParaRPr lang="ko-KR" altLang="en-US" b="1" dirty="0"/>
          </a:p>
        </p:txBody>
      </p:sp>
      <p:pic>
        <p:nvPicPr>
          <p:cNvPr id="11" name="Picture 15" descr="https://d30y9cdsu7xlg0.cloudfront.net/png/116629-2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017" y="2132856"/>
            <a:ext cx="2249359" cy="224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970907" y="3802606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Shoot.php</a:t>
            </a:r>
            <a:endParaRPr lang="ko-KR" altLang="en-US" b="1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3057306" y="2558972"/>
            <a:ext cx="913601" cy="62450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072491" y="2515779"/>
            <a:ext cx="1099897" cy="53147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12" idx="1"/>
          </p:cNvCxnSpPr>
          <p:nvPr/>
        </p:nvCxnSpPr>
        <p:spPr>
          <a:xfrm>
            <a:off x="3057306" y="3605665"/>
            <a:ext cx="913601" cy="38160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2" idx="3"/>
          </p:cNvCxnSpPr>
          <p:nvPr/>
        </p:nvCxnSpPr>
        <p:spPr>
          <a:xfrm flipV="1">
            <a:off x="5287293" y="3605665"/>
            <a:ext cx="913601" cy="38160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01661" y="2863969"/>
            <a:ext cx="876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Response</a:t>
            </a:r>
            <a:endParaRPr lang="ko-KR" altLang="en-US" sz="1200" b="1" dirty="0"/>
          </a:p>
        </p:txBody>
      </p:sp>
      <p:sp>
        <p:nvSpPr>
          <p:cNvPr id="24" name="타원 23"/>
          <p:cNvSpPr/>
          <p:nvPr/>
        </p:nvSpPr>
        <p:spPr>
          <a:xfrm>
            <a:off x="2699792" y="2492896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292080" y="2256963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860032" y="2924944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563888" y="2852936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771800" y="3789040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436096" y="3933056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6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1560" y="622670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SSM </a:t>
            </a:r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 ATTACK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37565" y="2500955"/>
            <a:ext cx="770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Request</a:t>
            </a:r>
            <a:endParaRPr lang="ko-KR" altLang="en-US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508104" y="2287905"/>
            <a:ext cx="770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Request</a:t>
            </a:r>
            <a:endParaRPr lang="ko-KR" altLang="en-US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076056" y="2935977"/>
            <a:ext cx="876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Response</a:t>
            </a:r>
            <a:endParaRPr lang="ko-KR" alt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002195" y="3817865"/>
            <a:ext cx="770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Request</a:t>
            </a:r>
            <a:endParaRPr lang="ko-KR" alt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652120" y="3944089"/>
            <a:ext cx="770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Request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887194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19" y="188640"/>
            <a:ext cx="8640961" cy="108012"/>
          </a:xfrm>
          <a:prstGeom prst="rect">
            <a:avLst/>
          </a:prstGeom>
          <a:solidFill>
            <a:srgbClr val="122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Picture 5" descr="C:\Users\ssm\Downloads\noun_95568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24" b="13333"/>
          <a:stretch/>
        </p:blipFill>
        <p:spPr bwMode="auto">
          <a:xfrm>
            <a:off x="251520" y="6226706"/>
            <a:ext cx="432048" cy="37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548680"/>
            <a:ext cx="8108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세부 구현 사항                              </a:t>
            </a:r>
            <a:r>
              <a:rPr lang="en-US" altLang="ko-KR" sz="3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#</a:t>
            </a:r>
            <a:r>
              <a:rPr lang="ko-KR" altLang="en-US" sz="3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웹</a:t>
            </a:r>
            <a:endParaRPr lang="ko-KR" altLang="en-US" sz="36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37134" y="5157192"/>
            <a:ext cx="1742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300" dirty="0" smtClean="0">
                <a:solidFill>
                  <a:srgbClr val="1D314E"/>
                </a:solidFill>
                <a:latin typeface="+mn-ea"/>
              </a:rPr>
              <a:t>■</a:t>
            </a:r>
            <a:r>
              <a:rPr lang="ko-KR" altLang="en-US" b="1" spc="-300" dirty="0" smtClean="0">
                <a:solidFill>
                  <a:srgbClr val="47B0FF"/>
                </a:solidFill>
                <a:latin typeface="+mn-ea"/>
              </a:rPr>
              <a:t> </a:t>
            </a:r>
            <a:r>
              <a:rPr lang="en-US" altLang="ko-KR" b="1" spc="-150" dirty="0" smtClean="0"/>
              <a:t>Color </a:t>
            </a:r>
            <a:r>
              <a:rPr lang="en-US" altLang="ko-KR" b="1" spc="-150" dirty="0" smtClean="0"/>
              <a:t>tracking</a:t>
            </a:r>
            <a:endParaRPr lang="ko-KR" altLang="en-US" b="1" spc="-150" dirty="0" smtClean="0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20" y="1715129"/>
            <a:ext cx="3581406" cy="3154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11560" y="622670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SSM </a:t>
            </a:r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 ATTACK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3114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19" y="188640"/>
            <a:ext cx="8640961" cy="108012"/>
          </a:xfrm>
          <a:prstGeom prst="rect">
            <a:avLst/>
          </a:prstGeom>
          <a:solidFill>
            <a:srgbClr val="122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Picture 5" descr="C:\Users\ssm\Downloads\noun_95568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24" b="13333"/>
          <a:stretch/>
        </p:blipFill>
        <p:spPr bwMode="auto">
          <a:xfrm>
            <a:off x="251520" y="6226706"/>
            <a:ext cx="432048" cy="37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548680"/>
            <a:ext cx="8108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세부 구현 사항                              </a:t>
            </a:r>
            <a:r>
              <a:rPr lang="en-US" altLang="ko-KR" sz="3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#</a:t>
            </a:r>
            <a:r>
              <a:rPr lang="ko-KR" altLang="en-US" sz="3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웹</a:t>
            </a:r>
            <a:endParaRPr lang="ko-KR" altLang="en-US" sz="36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5157192"/>
            <a:ext cx="158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300" dirty="0" smtClean="0">
                <a:solidFill>
                  <a:srgbClr val="1D314E"/>
                </a:solidFill>
                <a:latin typeface="+mn-ea"/>
              </a:rPr>
              <a:t>■</a:t>
            </a:r>
            <a:r>
              <a:rPr lang="ko-KR" altLang="en-US" b="1" spc="-300" dirty="0" smtClean="0">
                <a:solidFill>
                  <a:srgbClr val="47B0FF"/>
                </a:solidFill>
                <a:latin typeface="+mn-ea"/>
              </a:rPr>
              <a:t> </a:t>
            </a:r>
            <a:r>
              <a:rPr lang="en-US" altLang="ko-KR" b="1" spc="-150" dirty="0" smtClean="0">
                <a:latin typeface="+mn-ea"/>
              </a:rPr>
              <a:t>Target move</a:t>
            </a:r>
            <a:endParaRPr lang="ko-KR" altLang="en-US" b="1" spc="-150" dirty="0" smtClean="0">
              <a:latin typeface="+mn-ea"/>
            </a:endParaRPr>
          </a:p>
        </p:txBody>
      </p:sp>
      <p:pic>
        <p:nvPicPr>
          <p:cNvPr id="25603" name="Picture 3" descr="C:\Users\ssm\Downloads\noun_21353_cc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" b="13595"/>
          <a:stretch/>
        </p:blipFill>
        <p:spPr bwMode="auto">
          <a:xfrm>
            <a:off x="2627784" y="1628800"/>
            <a:ext cx="3645023" cy="318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11560" y="622670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SSM </a:t>
            </a:r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 ATTACK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2820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19" y="188640"/>
            <a:ext cx="8640961" cy="108012"/>
          </a:xfrm>
          <a:prstGeom prst="rect">
            <a:avLst/>
          </a:prstGeom>
          <a:solidFill>
            <a:srgbClr val="122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Picture 5" descr="C:\Users\ssm\Downloads\noun_95568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24" b="13333"/>
          <a:stretch/>
        </p:blipFill>
        <p:spPr bwMode="auto">
          <a:xfrm>
            <a:off x="251520" y="6226706"/>
            <a:ext cx="432048" cy="37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548680"/>
            <a:ext cx="8108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세부 구현 사항                              </a:t>
            </a:r>
            <a:r>
              <a:rPr lang="en-US" altLang="ko-KR" sz="3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#</a:t>
            </a:r>
            <a:r>
              <a:rPr lang="ko-KR" altLang="en-US" sz="3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웹</a:t>
            </a:r>
            <a:endParaRPr lang="ko-KR" altLang="en-US" sz="36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16780" y="5585465"/>
            <a:ext cx="211045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 spc="-300" dirty="0" smtClean="0">
                <a:solidFill>
                  <a:srgbClr val="1D314E"/>
                </a:solidFill>
                <a:latin typeface="+mn-ea"/>
              </a:rPr>
              <a:t>■</a:t>
            </a:r>
            <a:r>
              <a:rPr lang="ko-KR" altLang="en-US" b="1" spc="-300" dirty="0" smtClean="0">
                <a:solidFill>
                  <a:srgbClr val="47B0FF"/>
                </a:solidFill>
                <a:latin typeface="+mn-ea"/>
              </a:rPr>
              <a:t> </a:t>
            </a:r>
            <a:r>
              <a:rPr lang="en-US" altLang="ko-KR" b="1" spc="-150" dirty="0" err="1" smtClean="0"/>
              <a:t>Kalman</a:t>
            </a:r>
            <a:r>
              <a:rPr lang="en-US" altLang="ko-KR" b="1" spc="-150" dirty="0" smtClean="0"/>
              <a:t> Filter </a:t>
            </a:r>
            <a:r>
              <a:rPr lang="ko-KR" altLang="en-US" b="1" spc="-150" dirty="0" smtClean="0"/>
              <a:t>적용</a:t>
            </a:r>
            <a:endParaRPr lang="ko-KR" altLang="en-US" b="1" spc="-300" dirty="0"/>
          </a:p>
        </p:txBody>
      </p:sp>
      <p:grpSp>
        <p:nvGrpSpPr>
          <p:cNvPr id="3" name="그룹 2"/>
          <p:cNvGrpSpPr/>
          <p:nvPr/>
        </p:nvGrpSpPr>
        <p:grpSpPr>
          <a:xfrm>
            <a:off x="2052024" y="2011657"/>
            <a:ext cx="4986076" cy="2879310"/>
            <a:chOff x="1907704" y="2011657"/>
            <a:chExt cx="4986076" cy="2879310"/>
          </a:xfrm>
        </p:grpSpPr>
        <p:pic>
          <p:nvPicPr>
            <p:cNvPr id="24579" name="Picture 3" descr="C:\Users\ssm\Downloads\noun_64063_cc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02"/>
            <a:stretch/>
          </p:blipFill>
          <p:spPr bwMode="auto">
            <a:xfrm>
              <a:off x="3056979" y="2204864"/>
              <a:ext cx="2929440" cy="2492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모서리가 둥근 직사각형 11"/>
            <p:cNvSpPr/>
            <p:nvPr/>
          </p:nvSpPr>
          <p:spPr>
            <a:xfrm>
              <a:off x="1907704" y="2300194"/>
              <a:ext cx="4986076" cy="2304256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447764" y="2011657"/>
              <a:ext cx="180020" cy="288537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3131840" y="2011657"/>
              <a:ext cx="216024" cy="28853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2637618" y="2155926"/>
              <a:ext cx="484388" cy="287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/>
            <p:nvPr/>
          </p:nvCxnSpPr>
          <p:spPr>
            <a:xfrm rot="10800000">
              <a:off x="6110336" y="4602430"/>
              <a:ext cx="180020" cy="288537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0800000" flipV="1">
              <a:off x="5390256" y="4602429"/>
              <a:ext cx="216024" cy="28853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9" name="직사각형 18"/>
            <p:cNvSpPr/>
            <p:nvPr/>
          </p:nvSpPr>
          <p:spPr>
            <a:xfrm rot="10800000">
              <a:off x="5616114" y="4459424"/>
              <a:ext cx="484388" cy="28727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4580" name="Picture 4" descr="C:\Users\ssm\Downloads\noun_64063_cc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79"/>
          <a:stretch/>
        </p:blipFill>
        <p:spPr bwMode="auto">
          <a:xfrm>
            <a:off x="3419872" y="2420888"/>
            <a:ext cx="2466425" cy="211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61203" y="1558533"/>
            <a:ext cx="830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X</a:t>
            </a:r>
          </a:p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Y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36096" y="4869160"/>
            <a:ext cx="1120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Filtered X</a:t>
            </a:r>
          </a:p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Filtered Y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1560" y="622670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SSM </a:t>
            </a:r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 ATTACK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2284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1268760"/>
            <a:ext cx="9180512" cy="4320480"/>
          </a:xfrm>
          <a:prstGeom prst="rect">
            <a:avLst/>
          </a:prstGeom>
          <a:solidFill>
            <a:srgbClr val="122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C:\Users\ssm\Downloads\noun_39374_cc.png"/>
          <p:cNvPicPr>
            <a:picLocks noChangeAspect="1" noChangeArrowheads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0"/>
          <a:stretch/>
        </p:blipFill>
        <p:spPr bwMode="auto">
          <a:xfrm>
            <a:off x="899592" y="1700808"/>
            <a:ext cx="346348" cy="29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4" y="40640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목차</a:t>
            </a:r>
            <a:endParaRPr lang="ko-KR" altLang="en-US" sz="36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1412776"/>
            <a:ext cx="241123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100" b="1" spc="-150" dirty="0" smtClean="0">
                <a:solidFill>
                  <a:schemeClr val="bg1"/>
                </a:solidFill>
                <a:latin typeface="+mn-ea"/>
              </a:rPr>
              <a:t>아이디어 제안</a:t>
            </a:r>
            <a:endParaRPr lang="en-US" altLang="ko-KR" sz="2100" b="1" spc="-15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100" b="1" spc="-150" dirty="0" smtClean="0">
                <a:solidFill>
                  <a:schemeClr val="bg1"/>
                </a:solidFill>
                <a:latin typeface="+mn-ea"/>
              </a:rPr>
              <a:t>시스템 구성</a:t>
            </a:r>
            <a:endParaRPr lang="en-US" altLang="ko-KR" sz="2100" b="1" spc="-15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100" b="1" spc="-150" dirty="0" smtClean="0">
                <a:solidFill>
                  <a:schemeClr val="bg1"/>
                </a:solidFill>
                <a:latin typeface="+mn-ea"/>
              </a:rPr>
              <a:t>세부 구현 사항</a:t>
            </a:r>
            <a:endParaRPr lang="en-US" altLang="ko-KR" sz="2100" b="1" spc="-15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100" b="1" spc="-150" dirty="0" smtClean="0">
                <a:solidFill>
                  <a:schemeClr val="bg1"/>
                </a:solidFill>
                <a:latin typeface="+mn-ea"/>
              </a:rPr>
              <a:t>시연</a:t>
            </a:r>
            <a:endParaRPr lang="en-US" altLang="ko-KR" sz="2100" b="1" spc="-15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100" b="1" spc="-150" dirty="0" smtClean="0">
                <a:solidFill>
                  <a:schemeClr val="bg1"/>
                </a:solidFill>
                <a:latin typeface="+mn-ea"/>
              </a:rPr>
              <a:t>예상 문제 해결 방안</a:t>
            </a:r>
            <a:endParaRPr lang="en-US" altLang="ko-KR" sz="2100" b="1" spc="-15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100" b="1" spc="-150" dirty="0" smtClean="0">
                <a:solidFill>
                  <a:schemeClr val="bg1"/>
                </a:solidFill>
                <a:latin typeface="+mn-ea"/>
              </a:rPr>
              <a:t>역할 분담</a:t>
            </a:r>
            <a:endParaRPr lang="en-US" altLang="ko-KR" sz="2100" b="1" spc="-1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9" name="Picture 2" descr="C:\Users\ssm\Downloads\noun_39374_cc.png"/>
          <p:cNvPicPr>
            <a:picLocks noChangeAspect="1" noChangeArrowheads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0"/>
          <a:stretch/>
        </p:blipFill>
        <p:spPr bwMode="auto">
          <a:xfrm>
            <a:off x="899592" y="2348880"/>
            <a:ext cx="346348" cy="29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ssm\Downloads\noun_39374_cc.png"/>
          <p:cNvPicPr>
            <a:picLocks noChangeAspect="1" noChangeArrowheads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0"/>
          <a:stretch/>
        </p:blipFill>
        <p:spPr bwMode="auto">
          <a:xfrm>
            <a:off x="899592" y="2991802"/>
            <a:ext cx="346348" cy="29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ssm\Downloads\noun_39374_cc.png"/>
          <p:cNvPicPr>
            <a:picLocks noChangeAspect="1" noChangeArrowheads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0"/>
          <a:stretch/>
        </p:blipFill>
        <p:spPr bwMode="auto">
          <a:xfrm>
            <a:off x="899592" y="3639874"/>
            <a:ext cx="346348" cy="29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sm\Downloads\noun_95568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24" b="13333"/>
          <a:stretch/>
        </p:blipFill>
        <p:spPr bwMode="auto">
          <a:xfrm>
            <a:off x="251520" y="6226706"/>
            <a:ext cx="432048" cy="37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ssm\Downloads\noun_39374_cc.png"/>
          <p:cNvPicPr>
            <a:picLocks noChangeAspect="1" noChangeArrowheads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0"/>
          <a:stretch/>
        </p:blipFill>
        <p:spPr bwMode="auto">
          <a:xfrm>
            <a:off x="899592" y="4287946"/>
            <a:ext cx="346348" cy="29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ssm\Downloads\noun_39374_cc.png"/>
          <p:cNvPicPr>
            <a:picLocks noChangeAspect="1" noChangeArrowheads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0"/>
          <a:stretch/>
        </p:blipFill>
        <p:spPr bwMode="auto">
          <a:xfrm>
            <a:off x="899592" y="4936018"/>
            <a:ext cx="346348" cy="29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11560" y="622670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SSM </a:t>
            </a:r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 ATTACK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4624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19" y="188640"/>
            <a:ext cx="8640961" cy="108012"/>
          </a:xfrm>
          <a:prstGeom prst="rect">
            <a:avLst/>
          </a:prstGeom>
          <a:solidFill>
            <a:srgbClr val="122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Picture 5" descr="C:\Users\ssm\Downloads\noun_95568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24" b="13333"/>
          <a:stretch/>
        </p:blipFill>
        <p:spPr bwMode="auto">
          <a:xfrm>
            <a:off x="251520" y="6226706"/>
            <a:ext cx="432048" cy="37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548680"/>
            <a:ext cx="8108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세부 구현 사항                              </a:t>
            </a:r>
            <a:r>
              <a:rPr lang="en-US" altLang="ko-KR" sz="3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#</a:t>
            </a:r>
            <a:r>
              <a:rPr lang="ko-KR" altLang="en-US" sz="3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웹</a:t>
            </a:r>
            <a:endParaRPr lang="ko-KR" altLang="en-US" sz="36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16780" y="5157192"/>
            <a:ext cx="211045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 spc="-300" dirty="0" smtClean="0">
                <a:solidFill>
                  <a:srgbClr val="1D314E"/>
                </a:solidFill>
                <a:latin typeface="+mn-ea"/>
              </a:rPr>
              <a:t>■</a:t>
            </a:r>
            <a:r>
              <a:rPr lang="ko-KR" altLang="en-US" b="1" spc="-300" dirty="0" smtClean="0">
                <a:solidFill>
                  <a:srgbClr val="47B0FF"/>
                </a:solidFill>
                <a:latin typeface="+mn-ea"/>
              </a:rPr>
              <a:t> </a:t>
            </a:r>
            <a:r>
              <a:rPr lang="en-US" altLang="ko-KR" b="1" spc="-150" dirty="0" err="1" smtClean="0"/>
              <a:t>Kalman</a:t>
            </a:r>
            <a:r>
              <a:rPr lang="en-US" altLang="ko-KR" b="1" spc="-150" dirty="0" smtClean="0"/>
              <a:t> Filter </a:t>
            </a:r>
            <a:r>
              <a:rPr lang="ko-KR" altLang="en-US" b="1" spc="-150" dirty="0" smtClean="0"/>
              <a:t>적용</a:t>
            </a:r>
            <a:endParaRPr lang="ko-KR" altLang="en-US" b="1" spc="-3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11560" y="1844824"/>
            <a:ext cx="7848872" cy="2880320"/>
          </a:xfrm>
          <a:prstGeom prst="roundRect">
            <a:avLst/>
          </a:prstGeom>
          <a:noFill/>
          <a:ln>
            <a:solidFill>
              <a:srgbClr val="122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 = (P + Q) / (P + Q + R)</a:t>
            </a: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 = R * (P + Q) / (R + P + Q)</a:t>
            </a:r>
          </a:p>
          <a:p>
            <a:pPr>
              <a:lnSpc>
                <a:spcPct val="200000"/>
              </a:lnSpc>
            </a:pP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currentCoordinate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+= (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newCoordinate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currentCoordinate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* 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560" y="622670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SSM </a:t>
            </a:r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 ATTACK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4758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19" y="188640"/>
            <a:ext cx="8640961" cy="108012"/>
          </a:xfrm>
          <a:prstGeom prst="rect">
            <a:avLst/>
          </a:prstGeom>
          <a:solidFill>
            <a:srgbClr val="122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Picture 5" descr="C:\Users\ssm\Downloads\noun_95568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24" b="13333"/>
          <a:stretch/>
        </p:blipFill>
        <p:spPr bwMode="auto">
          <a:xfrm>
            <a:off x="251520" y="6226706"/>
            <a:ext cx="432048" cy="37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548680"/>
            <a:ext cx="8108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세부 구현 사항                              </a:t>
            </a:r>
            <a:r>
              <a:rPr lang="en-US" altLang="ko-KR" sz="3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#</a:t>
            </a:r>
            <a:r>
              <a:rPr lang="ko-KR" altLang="en-US" sz="3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웹</a:t>
            </a:r>
            <a:endParaRPr lang="ko-KR" altLang="en-US" sz="36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4578" name="Picture 2" descr="https://software.intel.com/sites/default/files/7773-f1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21" y="2132856"/>
            <a:ext cx="7209756" cy="259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3516780" y="5157192"/>
            <a:ext cx="211045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 spc="-300" dirty="0" smtClean="0">
                <a:solidFill>
                  <a:srgbClr val="1D314E"/>
                </a:solidFill>
                <a:latin typeface="+mn-ea"/>
              </a:rPr>
              <a:t>■</a:t>
            </a:r>
            <a:r>
              <a:rPr lang="ko-KR" altLang="en-US" b="1" spc="-300" dirty="0" smtClean="0">
                <a:solidFill>
                  <a:srgbClr val="47B0FF"/>
                </a:solidFill>
                <a:latin typeface="+mn-ea"/>
              </a:rPr>
              <a:t> </a:t>
            </a:r>
            <a:r>
              <a:rPr lang="en-US" altLang="ko-KR" b="1" spc="-150" dirty="0" err="1" smtClean="0"/>
              <a:t>Kalman</a:t>
            </a:r>
            <a:r>
              <a:rPr lang="en-US" altLang="ko-KR" b="1" spc="-150" dirty="0" smtClean="0"/>
              <a:t> Filter </a:t>
            </a:r>
            <a:r>
              <a:rPr lang="ko-KR" altLang="en-US" b="1" spc="-150" dirty="0" smtClean="0"/>
              <a:t>적용</a:t>
            </a:r>
            <a:endParaRPr lang="ko-KR" altLang="en-US" b="1" spc="-300" dirty="0"/>
          </a:p>
        </p:txBody>
      </p:sp>
      <p:sp>
        <p:nvSpPr>
          <p:cNvPr id="11" name="TextBox 10"/>
          <p:cNvSpPr txBox="1"/>
          <p:nvPr/>
        </p:nvSpPr>
        <p:spPr>
          <a:xfrm>
            <a:off x="611560" y="622670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SSM </a:t>
            </a:r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 ATTACK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458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1268760"/>
            <a:ext cx="9180512" cy="4320480"/>
          </a:xfrm>
          <a:prstGeom prst="rect">
            <a:avLst/>
          </a:prstGeom>
          <a:solidFill>
            <a:srgbClr val="122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46828" y="2492896"/>
            <a:ext cx="1377300" cy="1334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spc="-150" dirty="0" smtClean="0">
                <a:solidFill>
                  <a:schemeClr val="bg1"/>
                </a:solidFill>
                <a:latin typeface="+mn-ea"/>
              </a:rPr>
              <a:t>시연</a:t>
            </a:r>
            <a:endParaRPr lang="en-US" altLang="ko-KR" sz="4800" b="1" spc="-150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9" name="Picture 5" descr="C:\Users\ssm\Downloads\noun_95568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24" b="13333"/>
          <a:stretch/>
        </p:blipFill>
        <p:spPr bwMode="auto">
          <a:xfrm>
            <a:off x="251520" y="6226706"/>
            <a:ext cx="432048" cy="37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1" name="Picture 1" descr="C:\Users\ssm\Downloads\noun_5486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97" y="2758616"/>
            <a:ext cx="1340768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1560" y="622670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SSM </a:t>
            </a:r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 ATTACK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9048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19" y="188640"/>
            <a:ext cx="8640961" cy="108012"/>
          </a:xfrm>
          <a:prstGeom prst="rect">
            <a:avLst/>
          </a:prstGeom>
          <a:solidFill>
            <a:srgbClr val="122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Picture 5" descr="C:\Users\ssm\Downloads\noun_95568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24" b="13333"/>
          <a:stretch/>
        </p:blipFill>
        <p:spPr bwMode="auto">
          <a:xfrm>
            <a:off x="251520" y="6226706"/>
            <a:ext cx="432048" cy="37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548680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시연</a:t>
            </a:r>
            <a:endParaRPr lang="ko-KR" altLang="en-US" sz="36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971600" y="1844824"/>
            <a:ext cx="8136904" cy="417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spc="-300" dirty="0">
                <a:solidFill>
                  <a:srgbClr val="1D314E"/>
                </a:solidFill>
                <a:latin typeface="+mn-ea"/>
                <a:ea typeface="+mn-ea"/>
              </a:rPr>
              <a:t>■  </a:t>
            </a:r>
            <a:r>
              <a:rPr lang="ko-KR" altLang="en-US" sz="2000" b="1" spc="-300" dirty="0" smtClean="0">
                <a:latin typeface="+mn-ea"/>
                <a:ea typeface="+mn-ea"/>
              </a:rPr>
              <a:t>하드웨어 장비 준비</a:t>
            </a:r>
            <a:endParaRPr lang="en-US" altLang="ko-KR" sz="2000" b="1" spc="-300" dirty="0" smtClean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b="1" spc="-300" dirty="0" smtClean="0">
                <a:solidFill>
                  <a:srgbClr val="1D314E"/>
                </a:solidFill>
                <a:latin typeface="+mn-ea"/>
                <a:ea typeface="+mn-ea"/>
              </a:rPr>
              <a:t>■  </a:t>
            </a:r>
            <a:r>
              <a:rPr lang="en-US" altLang="ko-KR" sz="2000" b="1" spc="-150" dirty="0" smtClean="0">
                <a:latin typeface="+mn-ea"/>
                <a:ea typeface="+mn-ea"/>
              </a:rPr>
              <a:t>SSM ATACK </a:t>
            </a:r>
            <a:r>
              <a:rPr lang="ko-KR" altLang="en-US" sz="2000" b="1" spc="-300" dirty="0" smtClean="0">
                <a:latin typeface="+mn-ea"/>
                <a:ea typeface="+mn-ea"/>
              </a:rPr>
              <a:t>웹 페이지 접속</a:t>
            </a:r>
            <a:endParaRPr lang="en-US" altLang="ko-KR" sz="2000" b="1" spc="-300" dirty="0" smtClean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b="1" spc="-300" dirty="0" smtClean="0">
                <a:solidFill>
                  <a:srgbClr val="1D314E"/>
                </a:solidFill>
                <a:latin typeface="+mn-ea"/>
                <a:ea typeface="+mn-ea"/>
              </a:rPr>
              <a:t>■  </a:t>
            </a:r>
            <a:r>
              <a:rPr lang="en-US" altLang="ko-KR" sz="2000" b="1" spc="-150" dirty="0" smtClean="0">
                <a:latin typeface="+mn-ea"/>
                <a:ea typeface="+mn-ea"/>
              </a:rPr>
              <a:t>User name </a:t>
            </a:r>
            <a:r>
              <a:rPr lang="ko-KR" altLang="en-US" sz="2000" b="1" spc="-300" dirty="0" smtClean="0">
                <a:latin typeface="+mn-ea"/>
                <a:ea typeface="+mn-ea"/>
              </a:rPr>
              <a:t>입력 후 게임 접속</a:t>
            </a:r>
            <a:endParaRPr lang="en-US" altLang="ko-KR" sz="2000" b="1" spc="-300" dirty="0" smtClean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b="1" spc="-300" dirty="0">
                <a:solidFill>
                  <a:srgbClr val="1D314E"/>
                </a:solidFill>
                <a:latin typeface="+mn-ea"/>
                <a:ea typeface="+mn-ea"/>
              </a:rPr>
              <a:t>■  </a:t>
            </a:r>
            <a:r>
              <a:rPr lang="ko-KR" altLang="en-US" sz="2000" b="1" spc="-300" dirty="0" smtClean="0">
                <a:latin typeface="+mn-ea"/>
                <a:ea typeface="+mn-ea"/>
              </a:rPr>
              <a:t>영점 조절</a:t>
            </a:r>
            <a:endParaRPr lang="en-US" altLang="ko-KR" sz="2000" b="1" spc="-3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b="1" spc="-300" dirty="0">
                <a:solidFill>
                  <a:srgbClr val="1D314E"/>
                </a:solidFill>
                <a:latin typeface="+mn-ea"/>
                <a:ea typeface="+mn-ea"/>
              </a:rPr>
              <a:t>■  </a:t>
            </a:r>
            <a:r>
              <a:rPr lang="ko-KR" altLang="en-US" sz="2000" b="1" spc="-300" dirty="0" err="1" smtClean="0">
                <a:latin typeface="+mn-ea"/>
                <a:ea typeface="+mn-ea"/>
              </a:rPr>
              <a:t>웹게임</a:t>
            </a:r>
            <a:r>
              <a:rPr lang="ko-KR" altLang="en-US" sz="2000" b="1" spc="-300" dirty="0" smtClean="0">
                <a:latin typeface="+mn-ea"/>
                <a:ea typeface="+mn-ea"/>
              </a:rPr>
              <a:t> 시작</a:t>
            </a:r>
            <a:endParaRPr lang="en-US" altLang="ko-KR" sz="2000" b="1" spc="-3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b="1" spc="-300" dirty="0">
                <a:solidFill>
                  <a:srgbClr val="1D314E"/>
                </a:solidFill>
                <a:latin typeface="+mn-ea"/>
                <a:ea typeface="+mn-ea"/>
              </a:rPr>
              <a:t>■  </a:t>
            </a:r>
            <a:r>
              <a:rPr lang="ko-KR" altLang="en-US" sz="2000" b="1" spc="-300" dirty="0" smtClean="0">
                <a:latin typeface="+mn-ea"/>
                <a:ea typeface="+mn-ea"/>
              </a:rPr>
              <a:t>게임 종료 및 점수 확인</a:t>
            </a:r>
            <a:endParaRPr lang="en-US" altLang="ko-KR" sz="2000" b="1" spc="-3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spc="-30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622670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SSM </a:t>
            </a:r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 ATTACK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2864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1268760"/>
            <a:ext cx="9180512" cy="4320480"/>
          </a:xfrm>
          <a:prstGeom prst="rect">
            <a:avLst/>
          </a:prstGeom>
          <a:solidFill>
            <a:srgbClr val="122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11760" y="2420888"/>
            <a:ext cx="55467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spc="-150" dirty="0" smtClean="0">
                <a:solidFill>
                  <a:schemeClr val="bg1"/>
                </a:solidFill>
                <a:latin typeface="+mn-ea"/>
              </a:rPr>
              <a:t>예상 문제 해결 방안</a:t>
            </a:r>
            <a:endParaRPr lang="en-US" altLang="ko-KR" sz="4800" b="1" spc="-150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9" name="Picture 5" descr="C:\Users\ssm\Downloads\noun_95568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24" b="13333"/>
          <a:stretch/>
        </p:blipFill>
        <p:spPr bwMode="auto">
          <a:xfrm>
            <a:off x="251520" y="6226706"/>
            <a:ext cx="432048" cy="37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7" name="Picture 1" descr="C:\Users\ssm\Downloads\noun_167920_cc.png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17"/>
          <a:stretch/>
        </p:blipFill>
        <p:spPr bwMode="auto">
          <a:xfrm>
            <a:off x="813671" y="2549897"/>
            <a:ext cx="1814113" cy="152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1560" y="622670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SSM </a:t>
            </a:r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 ATTACK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4936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19" y="188640"/>
            <a:ext cx="8640961" cy="108012"/>
          </a:xfrm>
          <a:prstGeom prst="rect">
            <a:avLst/>
          </a:prstGeom>
          <a:solidFill>
            <a:srgbClr val="122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Picture 5" descr="C:\Users\ssm\Downloads\noun_95568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24" b="13333"/>
          <a:stretch/>
        </p:blipFill>
        <p:spPr bwMode="auto">
          <a:xfrm>
            <a:off x="251520" y="6226706"/>
            <a:ext cx="432048" cy="37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548680"/>
            <a:ext cx="4152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예상 문제 해결 방안</a:t>
            </a:r>
            <a:endParaRPr lang="ko-KR" altLang="en-US" sz="36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71600" y="1700809"/>
            <a:ext cx="8136904" cy="417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400" b="1" spc="-150" dirty="0" smtClean="0">
                <a:latin typeface="+mn-ea"/>
                <a:ea typeface="+mn-ea"/>
              </a:rPr>
              <a:t>1. </a:t>
            </a:r>
            <a:r>
              <a:rPr lang="ko-KR" altLang="en-US" sz="2400" b="1" spc="-300" dirty="0" smtClean="0">
                <a:latin typeface="+mn-ea"/>
                <a:ea typeface="+mn-ea"/>
              </a:rPr>
              <a:t>좌표 </a:t>
            </a:r>
            <a:r>
              <a:rPr lang="ko-KR" altLang="en-US" sz="2400" b="1" spc="-300" dirty="0" err="1" smtClean="0">
                <a:latin typeface="+mn-ea"/>
                <a:ea typeface="+mn-ea"/>
              </a:rPr>
              <a:t>트래킹</a:t>
            </a:r>
            <a:r>
              <a:rPr lang="ko-KR" altLang="en-US" sz="2400" b="1" spc="-300" dirty="0" smtClean="0">
                <a:latin typeface="+mn-ea"/>
                <a:ea typeface="+mn-ea"/>
              </a:rPr>
              <a:t> 문제</a:t>
            </a:r>
            <a:endParaRPr lang="en-US" altLang="ko-KR" sz="2400" b="1" spc="-300" dirty="0" smtClean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spc="-300" dirty="0">
                <a:solidFill>
                  <a:srgbClr val="1D314E"/>
                </a:solidFill>
                <a:latin typeface="+mn-ea"/>
              </a:rPr>
              <a:t> </a:t>
            </a:r>
            <a:r>
              <a:rPr lang="en-US" altLang="ko-KR" sz="2000" b="1" spc="-300" dirty="0" smtClean="0">
                <a:solidFill>
                  <a:srgbClr val="1D314E"/>
                </a:solidFill>
                <a:latin typeface="+mn-ea"/>
              </a:rPr>
              <a:t>    </a:t>
            </a:r>
            <a:r>
              <a:rPr lang="ko-KR" altLang="en-US" sz="2000" b="1" spc="-300" dirty="0" smtClean="0">
                <a:solidFill>
                  <a:srgbClr val="1D314E"/>
                </a:solidFill>
                <a:latin typeface="+mn-ea"/>
              </a:rPr>
              <a:t>■  </a:t>
            </a:r>
            <a:r>
              <a:rPr lang="ko-KR" altLang="en-US" sz="2000" b="1" spc="-300" dirty="0" smtClean="0">
                <a:latin typeface="+mn-ea"/>
                <a:ea typeface="+mn-ea"/>
              </a:rPr>
              <a:t>칼만 필터 알고리즘 사용</a:t>
            </a:r>
            <a:r>
              <a:rPr lang="en-US" altLang="ko-KR" sz="2000" b="1" spc="-300" dirty="0">
                <a:latin typeface="+mn-ea"/>
                <a:ea typeface="+mn-ea"/>
              </a:rPr>
              <a:t> </a:t>
            </a:r>
            <a:r>
              <a:rPr lang="en-US" altLang="ko-KR" sz="2000" b="1" spc="-300" dirty="0" smtClean="0">
                <a:latin typeface="+mn-ea"/>
                <a:ea typeface="+mn-ea"/>
              </a:rPr>
              <a:t>→ </a:t>
            </a:r>
            <a:r>
              <a:rPr lang="ko-KR" altLang="en-US" sz="2000" b="1" spc="-300" dirty="0" smtClean="0">
                <a:latin typeface="+mn-ea"/>
                <a:ea typeface="+mn-ea"/>
              </a:rPr>
              <a:t> 안정적인 </a:t>
            </a:r>
            <a:r>
              <a:rPr lang="en-US" altLang="ko-KR" sz="2000" b="1" spc="-150" dirty="0" smtClean="0">
                <a:latin typeface="+mn-ea"/>
                <a:ea typeface="+mn-ea"/>
              </a:rPr>
              <a:t>Aiming Point </a:t>
            </a:r>
            <a:r>
              <a:rPr lang="ko-KR" altLang="en-US" sz="2000" b="1" spc="-300" dirty="0" smtClean="0">
                <a:latin typeface="+mn-ea"/>
                <a:ea typeface="+mn-ea"/>
              </a:rPr>
              <a:t>이동가능</a:t>
            </a:r>
            <a:endParaRPr lang="en-US" altLang="ko-KR" sz="1000" b="1" spc="-300" dirty="0" smtClean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1" spc="-150" dirty="0" smtClean="0">
                <a:latin typeface="+mn-ea"/>
                <a:ea typeface="+mn-ea"/>
              </a:rPr>
              <a:t>2. </a:t>
            </a:r>
            <a:r>
              <a:rPr lang="ko-KR" altLang="en-US" sz="2400" b="1" spc="-300" dirty="0" smtClean="0">
                <a:latin typeface="+mn-ea"/>
                <a:ea typeface="+mn-ea"/>
              </a:rPr>
              <a:t>영상처리 </a:t>
            </a:r>
            <a:r>
              <a:rPr lang="en-US" altLang="ko-KR" sz="2400" b="1" spc="-300" dirty="0" smtClean="0">
                <a:latin typeface="+mn-ea"/>
                <a:ea typeface="+mn-ea"/>
              </a:rPr>
              <a:t>/ </a:t>
            </a:r>
            <a:r>
              <a:rPr lang="ko-KR" altLang="en-US" sz="2400" b="1" spc="-300" dirty="0" err="1" smtClean="0">
                <a:latin typeface="+mn-ea"/>
                <a:ea typeface="+mn-ea"/>
              </a:rPr>
              <a:t>웹게임</a:t>
            </a:r>
            <a:r>
              <a:rPr lang="ko-KR" altLang="en-US" sz="2400" b="1" spc="-300" dirty="0" smtClean="0">
                <a:latin typeface="+mn-ea"/>
                <a:ea typeface="+mn-ea"/>
              </a:rPr>
              <a:t> 관련 경험자 부재</a:t>
            </a:r>
            <a:endParaRPr lang="en-US" altLang="ko-KR" sz="2400" b="1" spc="-300" dirty="0" smtClean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spc="-300" dirty="0" smtClean="0">
                <a:solidFill>
                  <a:srgbClr val="1D314E"/>
                </a:solidFill>
                <a:latin typeface="+mn-ea"/>
              </a:rPr>
              <a:t>     </a:t>
            </a:r>
            <a:r>
              <a:rPr lang="ko-KR" altLang="en-US" sz="2000" b="1" spc="-300" dirty="0" smtClean="0">
                <a:solidFill>
                  <a:srgbClr val="1D314E"/>
                </a:solidFill>
                <a:latin typeface="+mn-ea"/>
              </a:rPr>
              <a:t>■  </a:t>
            </a:r>
            <a:r>
              <a:rPr lang="ko-KR" altLang="en-US" sz="2000" b="1" spc="-300" dirty="0" smtClean="0">
                <a:latin typeface="+mn-ea"/>
                <a:ea typeface="+mn-ea"/>
              </a:rPr>
              <a:t>영상처리 </a:t>
            </a:r>
            <a:r>
              <a:rPr lang="en-US" altLang="ko-KR" sz="2000" b="1" spc="-300" dirty="0">
                <a:latin typeface="+mn-ea"/>
              </a:rPr>
              <a:t>→</a:t>
            </a:r>
            <a:r>
              <a:rPr lang="en-US" altLang="ko-KR" sz="2000" b="1" spc="-300" dirty="0" smtClean="0">
                <a:latin typeface="+mn-ea"/>
                <a:ea typeface="+mn-ea"/>
              </a:rPr>
              <a:t> </a:t>
            </a:r>
            <a:r>
              <a:rPr lang="ko-KR" altLang="en-US" sz="2000" b="1" spc="-300" dirty="0" smtClean="0">
                <a:latin typeface="+mn-ea"/>
                <a:ea typeface="+mn-ea"/>
              </a:rPr>
              <a:t>서적</a:t>
            </a:r>
            <a:r>
              <a:rPr lang="en-US" altLang="ko-KR" sz="2000" b="1" spc="-300" dirty="0" smtClean="0">
                <a:latin typeface="+mn-ea"/>
                <a:ea typeface="+mn-ea"/>
              </a:rPr>
              <a:t>, </a:t>
            </a:r>
            <a:r>
              <a:rPr lang="ko-KR" altLang="en-US" sz="2000" b="1" spc="-300" dirty="0" err="1" smtClean="0">
                <a:latin typeface="+mn-ea"/>
                <a:ea typeface="+mn-ea"/>
              </a:rPr>
              <a:t>구글링</a:t>
            </a:r>
            <a:r>
              <a:rPr lang="en-US" altLang="ko-KR" sz="2000" b="1" spc="-300" dirty="0" smtClean="0">
                <a:latin typeface="+mn-ea"/>
                <a:ea typeface="+mn-ea"/>
              </a:rPr>
              <a:t>, </a:t>
            </a:r>
            <a:r>
              <a:rPr lang="ko-KR" altLang="en-US" sz="2000" b="1" spc="-300" dirty="0" smtClean="0">
                <a:latin typeface="+mn-ea"/>
                <a:ea typeface="+mn-ea"/>
              </a:rPr>
              <a:t>기존회원의 도움</a:t>
            </a:r>
            <a:endParaRPr lang="en-US" altLang="ko-KR" sz="2000" b="1" spc="-300" dirty="0" smtClean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b="1" spc="-300" dirty="0" smtClean="0">
                <a:solidFill>
                  <a:srgbClr val="1D314E"/>
                </a:solidFill>
                <a:latin typeface="+mn-ea"/>
              </a:rPr>
              <a:t>     ■  </a:t>
            </a:r>
            <a:r>
              <a:rPr lang="ko-KR" altLang="en-US" sz="2000" b="1" spc="-300" dirty="0" err="1" smtClean="0">
                <a:latin typeface="+mn-ea"/>
                <a:ea typeface="+mn-ea"/>
              </a:rPr>
              <a:t>웹게임</a:t>
            </a:r>
            <a:r>
              <a:rPr lang="ko-KR" altLang="en-US" sz="2000" b="1" spc="-300" dirty="0" smtClean="0">
                <a:latin typeface="+mn-ea"/>
                <a:ea typeface="+mn-ea"/>
              </a:rPr>
              <a:t> 개발 </a:t>
            </a:r>
            <a:r>
              <a:rPr lang="en-US" altLang="ko-KR" sz="2000" b="1" spc="-300" dirty="0" smtClean="0">
                <a:latin typeface="+mn-ea"/>
                <a:ea typeface="+mn-ea"/>
              </a:rPr>
              <a:t>→ </a:t>
            </a:r>
            <a:r>
              <a:rPr lang="ko-KR" altLang="en-US" sz="2000" b="1" spc="-300" dirty="0" smtClean="0">
                <a:latin typeface="+mn-ea"/>
                <a:ea typeface="+mn-ea"/>
              </a:rPr>
              <a:t> 서적</a:t>
            </a:r>
            <a:r>
              <a:rPr lang="en-US" altLang="ko-KR" sz="2000" b="1" spc="-300" dirty="0" smtClean="0">
                <a:latin typeface="+mn-ea"/>
                <a:ea typeface="+mn-ea"/>
              </a:rPr>
              <a:t>, </a:t>
            </a:r>
            <a:r>
              <a:rPr lang="ko-KR" altLang="en-US" sz="2000" b="1" spc="-300" dirty="0" err="1" smtClean="0">
                <a:latin typeface="+mn-ea"/>
                <a:ea typeface="+mn-ea"/>
              </a:rPr>
              <a:t>구글링</a:t>
            </a:r>
            <a:r>
              <a:rPr lang="en-US" altLang="ko-KR" sz="2000" b="1" spc="-300" dirty="0" smtClean="0">
                <a:latin typeface="+mn-ea"/>
                <a:ea typeface="+mn-ea"/>
              </a:rPr>
              <a:t>, </a:t>
            </a:r>
            <a:r>
              <a:rPr lang="ko-KR" altLang="en-US" sz="2000" b="1" spc="-300" dirty="0" smtClean="0">
                <a:latin typeface="+mn-ea"/>
                <a:ea typeface="+mn-ea"/>
              </a:rPr>
              <a:t>신입회원의 도움</a:t>
            </a:r>
            <a:endParaRPr lang="en-US" altLang="ko-KR" sz="2000" b="1" spc="-300" dirty="0" smtClean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1" spc="-150" dirty="0">
                <a:latin typeface="+mn-ea"/>
                <a:ea typeface="+mn-ea"/>
              </a:rPr>
              <a:t>3. </a:t>
            </a:r>
            <a:r>
              <a:rPr lang="ko-KR" altLang="en-US" sz="2400" b="1" spc="-300" dirty="0">
                <a:latin typeface="+mn-ea"/>
                <a:ea typeface="+mn-ea"/>
              </a:rPr>
              <a:t>웹에서의 속도 </a:t>
            </a:r>
            <a:r>
              <a:rPr lang="en-US" altLang="ko-KR" sz="2400" b="1" spc="-150" dirty="0">
                <a:latin typeface="+mn-ea"/>
                <a:ea typeface="+mn-ea"/>
              </a:rPr>
              <a:t>Delay</a:t>
            </a:r>
            <a:r>
              <a:rPr lang="en-US" altLang="ko-KR" sz="2400" b="1" spc="-300" dirty="0">
                <a:latin typeface="+mn-ea"/>
                <a:ea typeface="+mn-ea"/>
              </a:rPr>
              <a:t> </a:t>
            </a:r>
            <a:r>
              <a:rPr lang="ko-KR" altLang="en-US" sz="2400" b="1" spc="-300" dirty="0">
                <a:latin typeface="+mn-ea"/>
                <a:ea typeface="+mn-ea"/>
              </a:rPr>
              <a:t>문제 </a:t>
            </a:r>
            <a:r>
              <a:rPr lang="en-US" altLang="ko-KR" sz="2400" b="1" spc="-300" dirty="0">
                <a:latin typeface="+mn-ea"/>
                <a:ea typeface="+mn-ea"/>
              </a:rPr>
              <a:t>(</a:t>
            </a:r>
            <a:r>
              <a:rPr lang="ko-KR" altLang="en-US" sz="2400" b="1" spc="-300" dirty="0">
                <a:latin typeface="+mn-ea"/>
                <a:ea typeface="+mn-ea"/>
              </a:rPr>
              <a:t>하드웨어 ↔ 웹</a:t>
            </a:r>
            <a:r>
              <a:rPr lang="en-US" altLang="ko-KR" sz="2400" b="1" spc="-300" dirty="0" smtClean="0">
                <a:latin typeface="+mn-ea"/>
                <a:ea typeface="+mn-ea"/>
              </a:rPr>
              <a:t>)</a:t>
            </a:r>
            <a:endParaRPr lang="en-US" altLang="ko-KR" sz="2400" b="1" spc="-300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622670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SSM </a:t>
            </a:r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 ATTACK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510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1268760"/>
            <a:ext cx="9180512" cy="4320480"/>
          </a:xfrm>
          <a:prstGeom prst="rect">
            <a:avLst/>
          </a:prstGeom>
          <a:solidFill>
            <a:srgbClr val="122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2492896"/>
            <a:ext cx="2767104" cy="1334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spc="-150" dirty="0" smtClean="0">
                <a:solidFill>
                  <a:schemeClr val="bg1"/>
                </a:solidFill>
                <a:latin typeface="+mn-ea"/>
              </a:rPr>
              <a:t>역할 분담</a:t>
            </a:r>
            <a:endParaRPr lang="en-US" altLang="ko-KR" sz="4800" b="1" spc="-150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9" name="Picture 5" descr="C:\Users\ssm\Downloads\noun_95568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24" b="13333"/>
          <a:stretch/>
        </p:blipFill>
        <p:spPr bwMode="auto">
          <a:xfrm>
            <a:off x="251520" y="6226706"/>
            <a:ext cx="432048" cy="37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3" name="Picture 1" descr="C:\Users\ssm\Downloads\noun_110555_cc.png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33"/>
          <a:stretch/>
        </p:blipFill>
        <p:spPr bwMode="auto">
          <a:xfrm>
            <a:off x="2267744" y="2691983"/>
            <a:ext cx="1700808" cy="147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1560" y="622670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SSM </a:t>
            </a:r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 ATTACK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8140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19" y="188640"/>
            <a:ext cx="8640961" cy="108012"/>
          </a:xfrm>
          <a:prstGeom prst="rect">
            <a:avLst/>
          </a:prstGeom>
          <a:solidFill>
            <a:srgbClr val="122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Picture 5" descr="C:\Users\ssm\Downloads\noun_95568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24" b="13333"/>
          <a:stretch/>
        </p:blipFill>
        <p:spPr bwMode="auto">
          <a:xfrm>
            <a:off x="251520" y="6226706"/>
            <a:ext cx="432048" cy="37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67544" y="548680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역할분담</a:t>
            </a:r>
            <a:endParaRPr lang="ko-KR" altLang="en-US" sz="36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눈물 방울 32"/>
          <p:cNvSpPr/>
          <p:nvPr/>
        </p:nvSpPr>
        <p:spPr>
          <a:xfrm>
            <a:off x="2699792" y="3645023"/>
            <a:ext cx="1800200" cy="1800200"/>
          </a:xfrm>
          <a:prstGeom prst="teardrop">
            <a:avLst/>
          </a:prstGeom>
          <a:noFill/>
          <a:ln w="508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눈물 방울 33"/>
          <p:cNvSpPr/>
          <p:nvPr/>
        </p:nvSpPr>
        <p:spPr>
          <a:xfrm rot="5400000">
            <a:off x="2691532" y="1700807"/>
            <a:ext cx="1800200" cy="1800200"/>
          </a:xfrm>
          <a:prstGeom prst="teardrop">
            <a:avLst/>
          </a:prstGeom>
          <a:noFill/>
          <a:ln w="508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눈물 방울 34"/>
          <p:cNvSpPr/>
          <p:nvPr/>
        </p:nvSpPr>
        <p:spPr>
          <a:xfrm rot="16200000">
            <a:off x="4644008" y="3645024"/>
            <a:ext cx="1800200" cy="1800200"/>
          </a:xfrm>
          <a:prstGeom prst="teardrop">
            <a:avLst/>
          </a:prstGeom>
          <a:noFill/>
          <a:ln w="508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눈물 방울 35"/>
          <p:cNvSpPr/>
          <p:nvPr/>
        </p:nvSpPr>
        <p:spPr>
          <a:xfrm rot="10800000">
            <a:off x="4644008" y="1700807"/>
            <a:ext cx="1800200" cy="1800200"/>
          </a:xfrm>
          <a:prstGeom prst="teardrop">
            <a:avLst/>
          </a:prstGeom>
          <a:noFill/>
          <a:ln w="508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81198" y="2492896"/>
            <a:ext cx="346586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◀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1198" y="4293096"/>
            <a:ext cx="346586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◀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57662" y="4314582"/>
            <a:ext cx="346586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▶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44208" y="2492896"/>
            <a:ext cx="346586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▶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9592" y="2060848"/>
            <a:ext cx="130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122359"/>
                </a:solidFill>
              </a:rPr>
              <a:t>김동원</a:t>
            </a:r>
            <a:endParaRPr lang="ko-KR" altLang="en-US" b="1" dirty="0">
              <a:solidFill>
                <a:srgbClr val="122359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22842" y="2138873"/>
            <a:ext cx="130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122359"/>
                </a:solidFill>
              </a:rPr>
              <a:t>김승갑</a:t>
            </a:r>
            <a:endParaRPr lang="ko-KR" altLang="en-US" b="1" dirty="0">
              <a:solidFill>
                <a:srgbClr val="122359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99592" y="4093041"/>
            <a:ext cx="130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122359"/>
                </a:solidFill>
              </a:rPr>
              <a:t>안창</a:t>
            </a:r>
            <a:r>
              <a:rPr lang="ko-KR" altLang="en-US" b="1" dirty="0">
                <a:solidFill>
                  <a:srgbClr val="122359"/>
                </a:solidFill>
              </a:rPr>
              <a:t>욱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222842" y="4149080"/>
            <a:ext cx="130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122359"/>
                </a:solidFill>
              </a:rPr>
              <a:t>정인철</a:t>
            </a:r>
            <a:endParaRPr lang="ko-KR" altLang="en-US" b="1" dirty="0">
              <a:solidFill>
                <a:srgbClr val="122359"/>
              </a:solidFill>
            </a:endParaRPr>
          </a:p>
        </p:txBody>
      </p:sp>
      <p:pic>
        <p:nvPicPr>
          <p:cNvPr id="7170" name="Picture 2" descr="https://d30y9cdsu7xlg0.cloudfront.net/png/89720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073532"/>
            <a:ext cx="939644" cy="93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d30y9cdsu7xlg0.cloudfront.net/png/36137-2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128" y="2205678"/>
            <a:ext cx="801960" cy="80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d30y9cdsu7xlg0.cloudfront.net/png/91946-2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130554"/>
            <a:ext cx="938406" cy="93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s://d30y9cdsu7xlg0.cloudfront.net/png/88387-20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373" y="4063993"/>
            <a:ext cx="880715" cy="88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72008" y="242321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  <a:ea typeface="+mn-ea"/>
              </a:rPr>
              <a:t>Game</a:t>
            </a:r>
            <a:r>
              <a:rPr lang="en-US" altLang="ko-KR" sz="1600" b="1" baseline="0" dirty="0" smtClean="0">
                <a:latin typeface="+mn-ea"/>
                <a:ea typeface="+mn-ea"/>
              </a:rPr>
              <a:t> Client Interface</a:t>
            </a:r>
          </a:p>
          <a:p>
            <a:pPr>
              <a:lnSpc>
                <a:spcPct val="150000"/>
              </a:lnSpc>
            </a:pPr>
            <a:r>
              <a:rPr lang="en-US" altLang="ko-KR" sz="1600" b="1" baseline="0" dirty="0" smtClean="0">
                <a:latin typeface="+mn-ea"/>
                <a:ea typeface="+mn-ea"/>
              </a:rPr>
              <a:t>Game Client UI</a:t>
            </a:r>
          </a:p>
          <a:p>
            <a:pPr>
              <a:lnSpc>
                <a:spcPct val="150000"/>
              </a:lnSpc>
            </a:pPr>
            <a:r>
              <a:rPr lang="ko-KR" altLang="en-US" sz="1600" b="1" baseline="0" dirty="0" smtClean="0">
                <a:latin typeface="+mn-ea"/>
                <a:ea typeface="+mn-ea"/>
              </a:rPr>
              <a:t>웹 기능 구현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732240" y="249521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latin typeface="+mn-ea"/>
              </a:rPr>
              <a:t>웹 관련 개발 총괄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  <a:ea typeface="+mn-ea"/>
              </a:rPr>
              <a:t>DB</a:t>
            </a:r>
            <a:r>
              <a:rPr lang="en-US" altLang="ko-KR" sz="1600" b="1" baseline="0" dirty="0" smtClean="0">
                <a:latin typeface="+mn-ea"/>
                <a:ea typeface="+mn-ea"/>
              </a:rPr>
              <a:t>, Web Server</a:t>
            </a:r>
            <a:r>
              <a:rPr lang="ko-KR" altLang="en-US" sz="1600" b="1" baseline="0" dirty="0" smtClean="0">
                <a:latin typeface="+mn-ea"/>
                <a:ea typeface="+mn-ea"/>
              </a:rPr>
              <a:t> 구축</a:t>
            </a:r>
            <a:endParaRPr lang="en-US" altLang="ko-KR" sz="1600" b="1" baseline="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baseline="0" dirty="0" smtClean="0">
                <a:latin typeface="+mn-ea"/>
                <a:ea typeface="+mn-ea"/>
              </a:rPr>
              <a:t>Game Client </a:t>
            </a:r>
            <a:r>
              <a:rPr lang="ko-KR" altLang="en-US" sz="1600" b="1" baseline="0" dirty="0" smtClean="0">
                <a:latin typeface="+mn-ea"/>
                <a:ea typeface="+mn-ea"/>
              </a:rPr>
              <a:t>개발</a:t>
            </a:r>
            <a:endParaRPr lang="en-US" altLang="ko-KR" sz="1600" b="1" baseline="0" dirty="0" smtClean="0">
              <a:latin typeface="+mn-ea"/>
              <a:ea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44016" y="443711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+mn-ea"/>
                <a:ea typeface="+mn-ea"/>
              </a:rPr>
              <a:t>하드웨어 장비 제작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  <a:ea typeface="+mn-ea"/>
              </a:rPr>
              <a:t>Linux</a:t>
            </a:r>
            <a:r>
              <a:rPr lang="en-US" altLang="ko-KR" sz="1600" b="1" baseline="0" dirty="0" smtClean="0"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  <a:ea typeface="+mn-ea"/>
              </a:rPr>
              <a:t>Device</a:t>
            </a:r>
            <a:r>
              <a:rPr lang="en-US" altLang="ko-KR" sz="1600" b="1" baseline="0" dirty="0" smtClean="0">
                <a:latin typeface="+mn-ea"/>
                <a:ea typeface="+mn-ea"/>
              </a:rPr>
              <a:t> Driver </a:t>
            </a:r>
            <a:r>
              <a:rPr lang="ko-KR" altLang="en-US" sz="1600" b="1" baseline="0" dirty="0" smtClean="0">
                <a:latin typeface="+mn-ea"/>
                <a:ea typeface="+mn-ea"/>
              </a:rPr>
              <a:t>구현</a:t>
            </a:r>
            <a:endParaRPr lang="en-US" altLang="ko-KR" sz="1600" b="1" baseline="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  <a:ea typeface="+mn-ea"/>
              </a:rPr>
              <a:t>Web</a:t>
            </a:r>
            <a:r>
              <a:rPr lang="en-US" altLang="ko-KR" sz="1600" b="1" baseline="0" dirty="0" smtClean="0">
                <a:latin typeface="+mn-ea"/>
                <a:ea typeface="+mn-ea"/>
              </a:rPr>
              <a:t> Server</a:t>
            </a:r>
            <a:r>
              <a:rPr lang="ko-KR" altLang="en-US" sz="1600" b="1" baseline="0" dirty="0" smtClean="0">
                <a:latin typeface="+mn-ea"/>
                <a:ea typeface="+mn-ea"/>
              </a:rPr>
              <a:t>와의 통신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696744" y="450040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  <a:ea typeface="+mn-ea"/>
              </a:rPr>
              <a:t>Color Tracking</a:t>
            </a:r>
          </a:p>
          <a:p>
            <a:pPr>
              <a:lnSpc>
                <a:spcPct val="150000"/>
              </a:lnSpc>
            </a:pPr>
            <a:r>
              <a:rPr lang="en-US" altLang="ko-KR" sz="1600" b="1" baseline="0" dirty="0" smtClean="0">
                <a:latin typeface="+mn-ea"/>
                <a:ea typeface="+mn-ea"/>
              </a:rPr>
              <a:t>Shooting </a:t>
            </a:r>
            <a:r>
              <a:rPr lang="ko-KR" altLang="en-US" sz="1600" b="1" baseline="0" dirty="0" smtClean="0">
                <a:latin typeface="+mn-ea"/>
                <a:ea typeface="+mn-ea"/>
              </a:rPr>
              <a:t>알고리즘 구현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1560" y="622670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SSM </a:t>
            </a:r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 ATTACK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0550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987824" y="2755633"/>
            <a:ext cx="3626926" cy="20415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4800" b="1" spc="-150" dirty="0" smtClean="0">
                <a:latin typeface="Helvetica" pitchFamily="34" charset="0"/>
                <a:ea typeface="+mn-ea"/>
              </a:rPr>
              <a:t>감사합니다</a:t>
            </a:r>
            <a:endParaRPr lang="en-US" altLang="ko-KR" sz="4800" b="1" spc="-300" dirty="0" smtClean="0">
              <a:latin typeface="Helvetica" pitchFamily="34" charset="0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19" y="188640"/>
            <a:ext cx="8640961" cy="108012"/>
          </a:xfrm>
          <a:prstGeom prst="rect">
            <a:avLst/>
          </a:prstGeom>
          <a:solidFill>
            <a:srgbClr val="122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Picture 5" descr="C:\Users\ssm\Downloads\noun_95568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24" b="13333"/>
          <a:stretch/>
        </p:blipFill>
        <p:spPr bwMode="auto">
          <a:xfrm>
            <a:off x="251520" y="6226706"/>
            <a:ext cx="432048" cy="37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622670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SSM </a:t>
            </a:r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 ATTACK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9415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37362" y="2683625"/>
            <a:ext cx="3338894" cy="20415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5400" b="1" spc="-150" dirty="0" smtClean="0">
                <a:latin typeface="Helvetica" pitchFamily="34" charset="0"/>
                <a:ea typeface="+mn-ea"/>
              </a:rPr>
              <a:t>Q &amp; A</a:t>
            </a:r>
            <a:endParaRPr lang="en-US" altLang="ko-KR" sz="5400" b="1" spc="-300" dirty="0" smtClean="0">
              <a:latin typeface="Helvetica" pitchFamily="34" charset="0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19" y="188640"/>
            <a:ext cx="8640961" cy="108012"/>
          </a:xfrm>
          <a:prstGeom prst="rect">
            <a:avLst/>
          </a:prstGeom>
          <a:solidFill>
            <a:srgbClr val="122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Picture 5" descr="C:\Users\ssm\Downloads\noun_95568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24" b="13333"/>
          <a:stretch/>
        </p:blipFill>
        <p:spPr bwMode="auto">
          <a:xfrm>
            <a:off x="251520" y="6226706"/>
            <a:ext cx="432048" cy="37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622670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SSM </a:t>
            </a:r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 ATTACK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6529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1268760"/>
            <a:ext cx="9180512" cy="4320480"/>
          </a:xfrm>
          <a:prstGeom prst="rect">
            <a:avLst/>
          </a:prstGeom>
          <a:solidFill>
            <a:srgbClr val="122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4550" y="2492896"/>
            <a:ext cx="3959738" cy="1334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spc="-150" dirty="0" smtClean="0">
                <a:solidFill>
                  <a:schemeClr val="bg1"/>
                </a:solidFill>
                <a:latin typeface="+mn-ea"/>
              </a:rPr>
              <a:t>아이디어 제안</a:t>
            </a:r>
            <a:endParaRPr lang="en-US" altLang="ko-KR" sz="4800" b="1" spc="-150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9" name="Picture 5" descr="C:\Users\ssm\Downloads\noun_95568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24" b="13333"/>
          <a:stretch/>
        </p:blipFill>
        <p:spPr bwMode="auto">
          <a:xfrm>
            <a:off x="251520" y="6226706"/>
            <a:ext cx="432048" cy="37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C:\Users\ssm\Downloads\noun_169224_cc.png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" b="15215"/>
          <a:stretch/>
        </p:blipFill>
        <p:spPr bwMode="auto">
          <a:xfrm>
            <a:off x="1176422" y="2585655"/>
            <a:ext cx="1988839" cy="170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1560" y="622670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SSM </a:t>
            </a:r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 ATTACK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2896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19" y="188640"/>
            <a:ext cx="8640961" cy="108012"/>
          </a:xfrm>
          <a:prstGeom prst="rect">
            <a:avLst/>
          </a:prstGeom>
          <a:solidFill>
            <a:srgbClr val="122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Picture 5" descr="C:\Users\ssm\Downloads\noun_95568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24" b="13333"/>
          <a:stretch/>
        </p:blipFill>
        <p:spPr bwMode="auto">
          <a:xfrm>
            <a:off x="251520" y="6226706"/>
            <a:ext cx="432048" cy="37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7544" y="548680"/>
            <a:ext cx="2981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아이디어 제안</a:t>
            </a:r>
            <a:endParaRPr lang="ko-KR" altLang="en-US" sz="36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77840" y="5153417"/>
            <a:ext cx="298831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 spc="-300" dirty="0" smtClean="0">
                <a:solidFill>
                  <a:srgbClr val="1D314E"/>
                </a:solidFill>
                <a:latin typeface="+mn-ea"/>
              </a:rPr>
              <a:t>■</a:t>
            </a:r>
            <a:r>
              <a:rPr lang="ko-KR" altLang="en-US" b="1" spc="-300" dirty="0" smtClean="0">
                <a:solidFill>
                  <a:srgbClr val="47B0FF"/>
                </a:solidFill>
                <a:latin typeface="+mn-ea"/>
              </a:rPr>
              <a:t> </a:t>
            </a:r>
            <a:r>
              <a:rPr lang="ko-KR" altLang="en-US" b="1" spc="-300" dirty="0" smtClean="0"/>
              <a:t>팀원들의 공통 관심사 </a:t>
            </a:r>
            <a:r>
              <a:rPr lang="en-US" altLang="ko-KR" b="1" spc="-300" dirty="0" smtClean="0"/>
              <a:t> →  </a:t>
            </a:r>
            <a:r>
              <a:rPr lang="ko-KR" altLang="en-US" b="1" spc="-300" dirty="0" smtClean="0"/>
              <a:t>게임</a:t>
            </a:r>
            <a:endParaRPr lang="en-US" altLang="ko-KR" b="1" spc="-300" dirty="0" smtClean="0"/>
          </a:p>
        </p:txBody>
      </p:sp>
      <p:pic>
        <p:nvPicPr>
          <p:cNvPr id="12" name="Picture 2" descr="http://cfile230.uf.daum.net/image/020FB5485098A1210A0C1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5" y="1372283"/>
            <a:ext cx="3416230" cy="3313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8122" y="1372283"/>
            <a:ext cx="3454278" cy="3313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611560" y="622670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SSM </a:t>
            </a:r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 ATTACK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7414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19" y="188640"/>
            <a:ext cx="8640961" cy="108012"/>
          </a:xfrm>
          <a:prstGeom prst="rect">
            <a:avLst/>
          </a:prstGeom>
          <a:solidFill>
            <a:srgbClr val="122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Picture 5" descr="C:\Users\ssm\Downloads\noun_95568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24" b="13333"/>
          <a:stretch/>
        </p:blipFill>
        <p:spPr bwMode="auto">
          <a:xfrm>
            <a:off x="251520" y="6226706"/>
            <a:ext cx="432048" cy="37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7544" y="548680"/>
            <a:ext cx="2981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아이디어 제안</a:t>
            </a:r>
            <a:endParaRPr lang="ko-KR" altLang="en-US" sz="36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247" name="Picture 7" descr="https://d30y9cdsu7xlg0.cloudfront.net/png/20790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92" y="1630308"/>
            <a:ext cx="994066" cy="99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C:\Users\ssm\Downloads\noun_24046_cc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71"/>
          <a:stretch/>
        </p:blipFill>
        <p:spPr bwMode="auto">
          <a:xfrm>
            <a:off x="1369342" y="987672"/>
            <a:ext cx="2695466" cy="229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9" name="Picture 9" descr="C:\Users\ssm\Downloads\noun_27695_cc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85"/>
          <a:stretch/>
        </p:blipFill>
        <p:spPr bwMode="auto">
          <a:xfrm>
            <a:off x="5072920" y="1311051"/>
            <a:ext cx="2091368" cy="172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3018779" y="5445224"/>
            <a:ext cx="3137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300" dirty="0" smtClean="0">
                <a:solidFill>
                  <a:srgbClr val="1D314E"/>
                </a:solidFill>
                <a:latin typeface="+mn-ea"/>
              </a:rPr>
              <a:t>■</a:t>
            </a:r>
            <a:r>
              <a:rPr lang="ko-KR" altLang="en-US" b="1" spc="-300" dirty="0" smtClean="0">
                <a:solidFill>
                  <a:srgbClr val="47B0FF"/>
                </a:solidFill>
                <a:latin typeface="+mn-ea"/>
              </a:rPr>
              <a:t> </a:t>
            </a:r>
            <a:r>
              <a:rPr lang="ko-KR" altLang="en-US" b="1" spc="-300" dirty="0" smtClean="0"/>
              <a:t>총을 이용한 생동감 있는 플레이 </a:t>
            </a:r>
            <a:endParaRPr lang="ko-KR" altLang="en-US" dirty="0"/>
          </a:p>
        </p:txBody>
      </p:sp>
      <p:pic>
        <p:nvPicPr>
          <p:cNvPr id="10251" name="Picture 11" descr="C:\Users\ssm\Downloads\noun_147942_cc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75"/>
          <a:stretch/>
        </p:blipFill>
        <p:spPr bwMode="auto">
          <a:xfrm>
            <a:off x="3786739" y="3284984"/>
            <a:ext cx="2331865" cy="201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C:\Users\ssm\Downloads\noun_61409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14361" y="2969942"/>
            <a:ext cx="1321535" cy="132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13"/>
          <p:cNvCxnSpPr/>
          <p:nvPr/>
        </p:nvCxnSpPr>
        <p:spPr>
          <a:xfrm>
            <a:off x="1331640" y="3068960"/>
            <a:ext cx="6120680" cy="0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1560" y="622670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SSM </a:t>
            </a:r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 ATTACK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5673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19" y="188640"/>
            <a:ext cx="8640961" cy="108012"/>
          </a:xfrm>
          <a:prstGeom prst="rect">
            <a:avLst/>
          </a:prstGeom>
          <a:solidFill>
            <a:srgbClr val="122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Picture 5" descr="C:\Users\ssm\Downloads\noun_95568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24" b="13333"/>
          <a:stretch/>
        </p:blipFill>
        <p:spPr bwMode="auto">
          <a:xfrm>
            <a:off x="251520" y="6226706"/>
            <a:ext cx="432048" cy="37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7544" y="548680"/>
            <a:ext cx="2981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아이디어 제안</a:t>
            </a:r>
            <a:endParaRPr lang="ko-KR" altLang="en-US" sz="36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245" name="Picture 5" descr="C:\Users\ssm\Downloads\noun_129055_cc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71"/>
          <a:stretch/>
        </p:blipFill>
        <p:spPr bwMode="auto">
          <a:xfrm>
            <a:off x="977867" y="1628800"/>
            <a:ext cx="3429000" cy="292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C:\Users\ssm\Downloads\noun_9488_cc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" b="13987"/>
          <a:stretch/>
        </p:blipFill>
        <p:spPr bwMode="auto">
          <a:xfrm>
            <a:off x="4715230" y="1632992"/>
            <a:ext cx="3359524" cy="294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999962" y="5229200"/>
            <a:ext cx="341471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 spc="-300" dirty="0" smtClean="0">
                <a:solidFill>
                  <a:srgbClr val="1D314E"/>
                </a:solidFill>
                <a:latin typeface="+mn-ea"/>
              </a:rPr>
              <a:t>■</a:t>
            </a:r>
            <a:r>
              <a:rPr lang="ko-KR" altLang="en-US" b="1" spc="-300" dirty="0" smtClean="0">
                <a:solidFill>
                  <a:srgbClr val="47B0FF"/>
                </a:solidFill>
                <a:latin typeface="+mn-ea"/>
              </a:rPr>
              <a:t> </a:t>
            </a:r>
            <a:r>
              <a:rPr lang="ko-KR" altLang="en-US" b="1" spc="-300" dirty="0" smtClean="0"/>
              <a:t>직접 사격장을 방문</a:t>
            </a:r>
            <a:r>
              <a:rPr lang="en-US" altLang="ko-KR" b="1" spc="-300" dirty="0" smtClean="0"/>
              <a:t>X  &amp;  </a:t>
            </a:r>
            <a:r>
              <a:rPr lang="ko-KR" altLang="en-US" b="1" spc="-300" dirty="0" smtClean="0"/>
              <a:t>비용 지불</a:t>
            </a:r>
            <a:r>
              <a:rPr lang="en-US" altLang="ko-KR" b="1" spc="-300" dirty="0" smtClean="0"/>
              <a:t>X</a:t>
            </a:r>
            <a:endParaRPr lang="ko-KR" altLang="en-US" b="1" spc="-300" dirty="0" smtClean="0"/>
          </a:p>
        </p:txBody>
      </p:sp>
      <p:pic>
        <p:nvPicPr>
          <p:cNvPr id="19460" name="Picture 4" descr="https://d30y9cdsu7xlg0.cloudfront.net/png/6637-2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091707"/>
            <a:ext cx="542038" cy="54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1560" y="622670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SSM </a:t>
            </a:r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 ATTACK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0632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19" y="188640"/>
            <a:ext cx="8640961" cy="108012"/>
          </a:xfrm>
          <a:prstGeom prst="rect">
            <a:avLst/>
          </a:prstGeom>
          <a:solidFill>
            <a:srgbClr val="122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Picture 5" descr="C:\Users\ssm\Downloads\noun_95568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24" b="13333"/>
          <a:stretch/>
        </p:blipFill>
        <p:spPr bwMode="auto">
          <a:xfrm>
            <a:off x="251520" y="6226706"/>
            <a:ext cx="432048" cy="37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7544" y="548680"/>
            <a:ext cx="2981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아이디어 제안</a:t>
            </a:r>
            <a:endParaRPr lang="ko-KR" altLang="en-US" sz="36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74" y="2000194"/>
            <a:ext cx="2592156" cy="1582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5"/>
          <p:cNvSpPr/>
          <p:nvPr/>
        </p:nvSpPr>
        <p:spPr>
          <a:xfrm>
            <a:off x="585773" y="3636200"/>
            <a:ext cx="2608354" cy="15930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Wii </a:t>
            </a:r>
            <a:r>
              <a:rPr lang="ko-KR" alt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재퍼</a:t>
            </a:r>
            <a:endParaRPr lang="en-US" altLang="ko-K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3" name="Rectangle 16"/>
          <p:cNvSpPr/>
          <p:nvPr/>
        </p:nvSpPr>
        <p:spPr>
          <a:xfrm>
            <a:off x="3234504" y="2010496"/>
            <a:ext cx="2608354" cy="1593049"/>
          </a:xfrm>
          <a:prstGeom prst="rect">
            <a:avLst/>
          </a:prstGeom>
          <a:solidFill>
            <a:srgbClr val="98B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Rail-Gun</a:t>
            </a:r>
          </a:p>
        </p:txBody>
      </p:sp>
      <p:sp>
        <p:nvSpPr>
          <p:cNvPr id="14" name="Rectangle 20"/>
          <p:cNvSpPr/>
          <p:nvPr/>
        </p:nvSpPr>
        <p:spPr>
          <a:xfrm>
            <a:off x="5902692" y="3636201"/>
            <a:ext cx="2608354" cy="1592999"/>
          </a:xfrm>
          <a:prstGeom prst="rect">
            <a:avLst/>
          </a:prstGeom>
          <a:solidFill>
            <a:srgbClr val="122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EMS TOPGUN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703" y="1938690"/>
            <a:ext cx="2662267" cy="1664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4504" y="3666964"/>
            <a:ext cx="2608354" cy="15622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직사각형 1"/>
          <p:cNvSpPr/>
          <p:nvPr/>
        </p:nvSpPr>
        <p:spPr>
          <a:xfrm>
            <a:off x="3582324" y="5441449"/>
            <a:ext cx="205216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 spc="-300" dirty="0" smtClean="0">
                <a:solidFill>
                  <a:srgbClr val="1D314E"/>
                </a:solidFill>
                <a:latin typeface="+mn-ea"/>
              </a:rPr>
              <a:t>■</a:t>
            </a:r>
            <a:r>
              <a:rPr lang="ko-KR" altLang="en-US" b="1" spc="-300" dirty="0" smtClean="0">
                <a:solidFill>
                  <a:srgbClr val="47B0FF"/>
                </a:solidFill>
                <a:latin typeface="+mn-ea"/>
              </a:rPr>
              <a:t> </a:t>
            </a:r>
            <a:r>
              <a:rPr lang="ko-KR" altLang="en-US" b="1" spc="-300" dirty="0" smtClean="0"/>
              <a:t>고가의  장비 구입 </a:t>
            </a:r>
            <a:r>
              <a:rPr lang="en-US" altLang="ko-KR" b="1" spc="-300" dirty="0" smtClean="0"/>
              <a:t>X</a:t>
            </a:r>
            <a:endParaRPr lang="ko-KR" altLang="en-US" b="1" spc="-300" dirty="0"/>
          </a:p>
        </p:txBody>
      </p:sp>
      <p:sp>
        <p:nvSpPr>
          <p:cNvPr id="17" name="TextBox 16"/>
          <p:cNvSpPr txBox="1"/>
          <p:nvPr/>
        </p:nvSpPr>
        <p:spPr>
          <a:xfrm>
            <a:off x="611560" y="622670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SSM </a:t>
            </a:r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 ATTACK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2300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1268760"/>
            <a:ext cx="9180512" cy="4320480"/>
          </a:xfrm>
          <a:prstGeom prst="rect">
            <a:avLst/>
          </a:prstGeom>
          <a:solidFill>
            <a:srgbClr val="122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56851" y="2492896"/>
            <a:ext cx="3363421" cy="1334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spc="-150" dirty="0" smtClean="0">
                <a:solidFill>
                  <a:schemeClr val="bg1"/>
                </a:solidFill>
                <a:latin typeface="+mn-ea"/>
              </a:rPr>
              <a:t>시스템 구성</a:t>
            </a:r>
            <a:endParaRPr lang="en-US" altLang="ko-KR" sz="4800" b="1" spc="-150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9" name="Picture 5" descr="C:\Users\ssm\Downloads\noun_95568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24" b="13333"/>
          <a:stretch/>
        </p:blipFill>
        <p:spPr bwMode="auto">
          <a:xfrm>
            <a:off x="251520" y="6226706"/>
            <a:ext cx="432048" cy="37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09" name="Picture 1" descr="C:\Users\ssm\Downloads\noun_15127_cc.png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" b="13072"/>
          <a:stretch/>
        </p:blipFill>
        <p:spPr bwMode="auto">
          <a:xfrm>
            <a:off x="1643646" y="2636912"/>
            <a:ext cx="1848234" cy="162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1560" y="622670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SSM </a:t>
            </a:r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 ATTACK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122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19" y="188640"/>
            <a:ext cx="8640961" cy="108012"/>
          </a:xfrm>
          <a:prstGeom prst="rect">
            <a:avLst/>
          </a:prstGeom>
          <a:solidFill>
            <a:srgbClr val="122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Picture 5" descr="C:\Users\ssm\Downloads\noun_95568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24" b="13333"/>
          <a:stretch/>
        </p:blipFill>
        <p:spPr bwMode="auto">
          <a:xfrm>
            <a:off x="251520" y="6226706"/>
            <a:ext cx="432048" cy="37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548680"/>
            <a:ext cx="2539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시스템 구성</a:t>
            </a:r>
            <a:endParaRPr lang="ko-KR" altLang="en-US" sz="36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153" name="Picture 9" descr="https://d30y9cdsu7xlg0.cloudfront.net/png/147886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78" y="3972272"/>
            <a:ext cx="1400944" cy="140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251520" y="1258540"/>
            <a:ext cx="8648384" cy="4546724"/>
            <a:chOff x="251520" y="1258540"/>
            <a:chExt cx="8648384" cy="4546724"/>
          </a:xfrm>
        </p:grpSpPr>
        <p:pic>
          <p:nvPicPr>
            <p:cNvPr id="6147" name="Picture 3" descr="https://d30y9cdsu7xlg0.cloudfront.net/png/75213-20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998" y="1258540"/>
              <a:ext cx="1129556" cy="112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9" name="Picture 5" descr="https://d30y9cdsu7xlg0.cloudfront.net/png/148985-200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36" y="1607294"/>
              <a:ext cx="564778" cy="564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1" name="Picture 7" descr="https://d30y9cdsu7xlg0.cloudfront.net/png/156689-200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710" y="2100064"/>
              <a:ext cx="1255812" cy="1255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5" name="Picture 11" descr="https://d30y9cdsu7xlg0.cloudfront.net/png/14182-200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9832" y="2028056"/>
              <a:ext cx="1092318" cy="1092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9" name="Picture 15" descr="https://d30y9cdsu7xlg0.cloudfront.net/png/116629-200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259" y="3900264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61" name="Picture 17" descr="https://d30y9cdsu7xlg0.cloudfront.net/png/62496-200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4890" y="2007462"/>
              <a:ext cx="1112912" cy="1112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64" name="Picture 20" descr="https://d30y9cdsu7xlg0.cloudfront.net/png/147646-200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1154" y="4207937"/>
              <a:ext cx="9525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66" name="Picture 22" descr="https://d30y9cdsu7xlg0.cloudfront.net/png/9838-200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4904" y="182668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68" name="Picture 24" descr="https://d30y9cdsu7xlg0.cloudfront.net/png/9499-200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085" y="2167874"/>
              <a:ext cx="9525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직선 화살표 연결선 2"/>
            <p:cNvCxnSpPr/>
            <p:nvPr/>
          </p:nvCxnSpPr>
          <p:spPr>
            <a:xfrm>
              <a:off x="4086778" y="2574215"/>
              <a:ext cx="7200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3461759" y="3396208"/>
              <a:ext cx="0" cy="60467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flipV="1">
              <a:off x="7947404" y="3655630"/>
              <a:ext cx="0" cy="4606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6396020" y="2574215"/>
              <a:ext cx="5710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154616" y="3468216"/>
              <a:ext cx="0" cy="72008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51520" y="2100064"/>
              <a:ext cx="1170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Device Driver</a:t>
              </a:r>
              <a:endParaRPr lang="ko-KR" altLang="en-US" sz="12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30394" y="3047201"/>
              <a:ext cx="11178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Raspberry Pi</a:t>
              </a:r>
              <a:endParaRPr lang="ko-KR" altLang="en-US" sz="1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62642" y="3119209"/>
              <a:ext cx="10380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Web Server</a:t>
              </a:r>
              <a:endParaRPr lang="ko-KR" altLang="en-US" sz="12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150674" y="5484440"/>
              <a:ext cx="7008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MySQL</a:t>
              </a:r>
              <a:endParaRPr lang="ko-KR" altLang="en-US" sz="12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66898" y="3191217"/>
              <a:ext cx="10295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SSM Attack</a:t>
              </a:r>
              <a:endParaRPr lang="ko-KR" altLang="en-US" sz="12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350474" y="2100063"/>
              <a:ext cx="4812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Wifi</a:t>
              </a:r>
              <a:endParaRPr lang="ko-KR" altLang="en-US" sz="1200" b="1" dirty="0"/>
            </a:p>
          </p:txBody>
        </p:sp>
      </p:grpSp>
      <p:pic>
        <p:nvPicPr>
          <p:cNvPr id="11267" name="Picture 3" descr="C:\Users\ssm\Desktop\KakaoTalk_20150812_234920537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629110" y="2563918"/>
            <a:ext cx="4104897" cy="307867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ssm\Desktop\KakaoTalk_20150812_234921786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67544" y="1412776"/>
            <a:ext cx="4104896" cy="307867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/>
          <p:nvPr/>
        </p:nvSpPr>
        <p:spPr>
          <a:xfrm>
            <a:off x="2509259" y="1823318"/>
            <a:ext cx="1128794" cy="112879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2699792" y="3068960"/>
            <a:ext cx="768506" cy="768506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699081" y="3627273"/>
            <a:ext cx="489015" cy="48901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292080" y="3583748"/>
            <a:ext cx="489015" cy="48901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5781095" y="3666113"/>
            <a:ext cx="489015" cy="489015"/>
          </a:xfrm>
          <a:prstGeom prst="ellipse">
            <a:avLst/>
          </a:prstGeom>
          <a:noFill/>
          <a:ln w="381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8028384" y="4231724"/>
            <a:ext cx="489015" cy="489015"/>
          </a:xfrm>
          <a:prstGeom prst="ellipse">
            <a:avLst/>
          </a:prstGeom>
          <a:noFill/>
          <a:ln w="381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7" idx="0"/>
          </p:cNvCxnSpPr>
          <p:nvPr/>
        </p:nvCxnSpPr>
        <p:spPr>
          <a:xfrm rot="5400000" flipH="1" flipV="1">
            <a:off x="3832245" y="848705"/>
            <a:ext cx="216024" cy="173320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39" idx="4"/>
          </p:cNvCxnSpPr>
          <p:nvPr/>
        </p:nvCxnSpPr>
        <p:spPr>
          <a:xfrm rot="16200000" flipH="1">
            <a:off x="3069737" y="3851773"/>
            <a:ext cx="846721" cy="818105"/>
          </a:xfrm>
          <a:prstGeom prst="bent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40" idx="4"/>
          </p:cNvCxnSpPr>
          <p:nvPr/>
        </p:nvCxnSpPr>
        <p:spPr>
          <a:xfrm rot="16200000" flipH="1">
            <a:off x="1617398" y="4442478"/>
            <a:ext cx="896888" cy="244507"/>
          </a:xfrm>
          <a:prstGeom prst="bent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41" idx="0"/>
          </p:cNvCxnSpPr>
          <p:nvPr/>
        </p:nvCxnSpPr>
        <p:spPr>
          <a:xfrm rot="5400000" flipH="1" flipV="1">
            <a:off x="5384874" y="2572602"/>
            <a:ext cx="1162860" cy="859432"/>
          </a:xfrm>
          <a:prstGeom prst="bent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42" idx="4"/>
          </p:cNvCxnSpPr>
          <p:nvPr/>
        </p:nvCxnSpPr>
        <p:spPr>
          <a:xfrm rot="16200000" flipH="1">
            <a:off x="5851302" y="4329428"/>
            <a:ext cx="1794152" cy="1445551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43" idx="4"/>
          </p:cNvCxnSpPr>
          <p:nvPr/>
        </p:nvCxnSpPr>
        <p:spPr>
          <a:xfrm rot="5400000">
            <a:off x="7257753" y="4934140"/>
            <a:ext cx="1228541" cy="801738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857539" y="1394628"/>
            <a:ext cx="2365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Raspberry Pi + </a:t>
            </a:r>
            <a:r>
              <a:rPr lang="en-US" altLang="ko-KR" b="1" dirty="0" err="1" smtClean="0"/>
              <a:t>Wifi</a:t>
            </a:r>
            <a:endParaRPr lang="ko-KR" altLang="en-US" b="1" dirty="0"/>
          </a:p>
        </p:txBody>
      </p:sp>
      <p:sp>
        <p:nvSpPr>
          <p:cNvPr id="54" name="직사각형 53"/>
          <p:cNvSpPr/>
          <p:nvPr/>
        </p:nvSpPr>
        <p:spPr>
          <a:xfrm>
            <a:off x="6132396" y="2051556"/>
            <a:ext cx="59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LED</a:t>
            </a:r>
            <a:endParaRPr lang="ko-KR" altLang="en-US" b="1" dirty="0"/>
          </a:p>
        </p:txBody>
      </p:sp>
      <p:sp>
        <p:nvSpPr>
          <p:cNvPr id="55" name="직사각형 54"/>
          <p:cNvSpPr/>
          <p:nvPr/>
        </p:nvSpPr>
        <p:spPr>
          <a:xfrm>
            <a:off x="1187624" y="4941168"/>
            <a:ext cx="1937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Pressure Sensor</a:t>
            </a:r>
            <a:endParaRPr lang="ko-KR" altLang="en-US" b="1" dirty="0"/>
          </a:p>
        </p:txBody>
      </p:sp>
      <p:sp>
        <p:nvSpPr>
          <p:cNvPr id="56" name="직사각형 55"/>
          <p:cNvSpPr/>
          <p:nvPr/>
        </p:nvSpPr>
        <p:spPr>
          <a:xfrm>
            <a:off x="3419872" y="4725144"/>
            <a:ext cx="983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Battery</a:t>
            </a:r>
            <a:endParaRPr lang="ko-KR" altLang="en-US" b="1" dirty="0"/>
          </a:p>
        </p:txBody>
      </p:sp>
      <p:sp>
        <p:nvSpPr>
          <p:cNvPr id="31" name="직사각형 30"/>
          <p:cNvSpPr/>
          <p:nvPr/>
        </p:nvSpPr>
        <p:spPr>
          <a:xfrm>
            <a:off x="6516216" y="5939988"/>
            <a:ext cx="1567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Color Detect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11560" y="622670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SSM </a:t>
            </a:r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 ATTACK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7646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6153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022E-16 L 0.35451 -0.2231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26" y="-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9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1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1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3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7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9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1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2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3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29" grpId="0"/>
      <p:bldP spid="54" grpId="0"/>
      <p:bldP spid="55" grpId="0"/>
      <p:bldP spid="56" grpId="0"/>
      <p:bldP spid="31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538</Words>
  <Application>Microsoft Office PowerPoint</Application>
  <PresentationFormat>화면 슬라이드 쇼(4:3)</PresentationFormat>
  <Paragraphs>157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ssm</dc:creator>
  <cp:lastModifiedBy>ssm</cp:lastModifiedBy>
  <cp:revision>46</cp:revision>
  <dcterms:created xsi:type="dcterms:W3CDTF">2015-08-12T10:41:51Z</dcterms:created>
  <dcterms:modified xsi:type="dcterms:W3CDTF">2015-08-12T19:02:38Z</dcterms:modified>
</cp:coreProperties>
</file>