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2" r:id="rId2"/>
    <p:sldId id="488" r:id="rId3"/>
    <p:sldId id="493" r:id="rId4"/>
    <p:sldId id="495" r:id="rId5"/>
    <p:sldId id="469" r:id="rId6"/>
    <p:sldId id="465" r:id="rId7"/>
    <p:sldId id="498" r:id="rId8"/>
    <p:sldId id="499" r:id="rId9"/>
    <p:sldId id="476" r:id="rId10"/>
    <p:sldId id="477" r:id="rId11"/>
    <p:sldId id="490" r:id="rId12"/>
    <p:sldId id="489" r:id="rId13"/>
    <p:sldId id="479" r:id="rId14"/>
    <p:sldId id="481" r:id="rId15"/>
    <p:sldId id="497" r:id="rId16"/>
    <p:sldId id="484" r:id="rId17"/>
    <p:sldId id="485" r:id="rId18"/>
    <p:sldId id="500" r:id="rId19"/>
    <p:sldId id="260" r:id="rId20"/>
    <p:sldId id="280" r:id="rId21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88"/>
            <p14:sldId id="493"/>
            <p14:sldId id="495"/>
            <p14:sldId id="469"/>
            <p14:sldId id="465"/>
            <p14:sldId id="498"/>
            <p14:sldId id="499"/>
            <p14:sldId id="476"/>
            <p14:sldId id="477"/>
            <p14:sldId id="490"/>
            <p14:sldId id="489"/>
            <p14:sldId id="479"/>
            <p14:sldId id="481"/>
            <p14:sldId id="497"/>
            <p14:sldId id="484"/>
            <p14:sldId id="485"/>
            <p14:sldId id="500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727" autoAdjust="0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3CE798BD-F70B-4E54-986F-92A5AD6EAF76}"/>
    <pc:docChg chg="modSld">
      <pc:chgData name="LeeHeejun" userId="f4146b6c-b8a2-4ff9-88b8-ec5eab333dbc" providerId="ADAL" clId="{3CE798BD-F70B-4E54-986F-92A5AD6EAF76}" dt="2020-10-16T14:07:41.463" v="182" actId="20577"/>
      <pc:docMkLst>
        <pc:docMk/>
      </pc:docMkLst>
      <pc:sldChg chg="addSp delSp modSp mod">
        <pc:chgData name="LeeHeejun" userId="f4146b6c-b8a2-4ff9-88b8-ec5eab333dbc" providerId="ADAL" clId="{3CE798BD-F70B-4E54-986F-92A5AD6EAF76}" dt="2020-10-16T14:07:41.463" v="182" actId="20577"/>
        <pc:sldMkLst>
          <pc:docMk/>
          <pc:sldMk cId="3922351594" sldId="442"/>
        </pc:sldMkLst>
        <pc:spChg chg="add del">
          <ac:chgData name="LeeHeejun" userId="f4146b6c-b8a2-4ff9-88b8-ec5eab333dbc" providerId="ADAL" clId="{3CE798BD-F70B-4E54-986F-92A5AD6EAF76}" dt="2020-10-16T14:07:26.947" v="171"/>
          <ac:spMkLst>
            <pc:docMk/>
            <pc:sldMk cId="3922351594" sldId="442"/>
            <ac:spMk id="3" creationId="{58F7E618-090A-4C14-98B4-B0BD30ED8E0C}"/>
          </ac:spMkLst>
        </pc:spChg>
        <pc:spChg chg="mod">
          <ac:chgData name="LeeHeejun" userId="f4146b6c-b8a2-4ff9-88b8-ec5eab333dbc" providerId="ADAL" clId="{3CE798BD-F70B-4E54-986F-92A5AD6EAF76}" dt="2020-10-16T14:07:41.463" v="182" actId="20577"/>
          <ac:spMkLst>
            <pc:docMk/>
            <pc:sldMk cId="3922351594" sldId="442"/>
            <ac:spMk id="5" creationId="{4F62C7B3-E7F0-4E76-B20F-F535DF8D63D9}"/>
          </ac:spMkLst>
        </pc:spChg>
        <pc:spChg chg="add del">
          <ac:chgData name="LeeHeejun" userId="f4146b6c-b8a2-4ff9-88b8-ec5eab333dbc" providerId="ADAL" clId="{3CE798BD-F70B-4E54-986F-92A5AD6EAF76}" dt="2020-10-16T14:07:29.924" v="173"/>
          <ac:spMkLst>
            <pc:docMk/>
            <pc:sldMk cId="3922351594" sldId="442"/>
            <ac:spMk id="6" creationId="{F5552513-E19B-455C-999E-656F03C7CF06}"/>
          </ac:spMkLst>
        </pc:spChg>
      </pc:sldChg>
      <pc:sldChg chg="modSp mod">
        <pc:chgData name="LeeHeejun" userId="f4146b6c-b8a2-4ff9-88b8-ec5eab333dbc" providerId="ADAL" clId="{3CE798BD-F70B-4E54-986F-92A5AD6EAF76}" dt="2020-10-16T14:03:13.438" v="154" actId="403"/>
        <pc:sldMkLst>
          <pc:docMk/>
          <pc:sldMk cId="1650310588" sldId="485"/>
        </pc:sldMkLst>
        <pc:spChg chg="mod">
          <ac:chgData name="LeeHeejun" userId="f4146b6c-b8a2-4ff9-88b8-ec5eab333dbc" providerId="ADAL" clId="{3CE798BD-F70B-4E54-986F-92A5AD6EAF76}" dt="2020-10-16T14:03:13.438" v="154" actId="403"/>
          <ac:spMkLst>
            <pc:docMk/>
            <pc:sldMk cId="1650310588" sldId="485"/>
            <ac:spMk id="6" creationId="{00000000-0000-0000-0000-000000000000}"/>
          </ac:spMkLst>
        </pc:spChg>
        <pc:picChg chg="mod">
          <ac:chgData name="LeeHeejun" userId="f4146b6c-b8a2-4ff9-88b8-ec5eab333dbc" providerId="ADAL" clId="{3CE798BD-F70B-4E54-986F-92A5AD6EAF76}" dt="2020-10-16T14:03:09.676" v="149" actId="1076"/>
          <ac:picMkLst>
            <pc:docMk/>
            <pc:sldMk cId="1650310588" sldId="485"/>
            <ac:picMk id="5" creationId="{00000000-0000-0000-0000-000000000000}"/>
          </ac:picMkLst>
        </pc:picChg>
      </pc:sld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2020. 10. 20.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2020. 10. 20.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20, 2020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20,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화요일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김민재</a:t>
            </a:r>
            <a:endParaRPr lang="en-US" altLang="ko-KR" dirty="0"/>
          </a:p>
          <a:p>
            <a:pPr algn="r"/>
            <a:r>
              <a:rPr lang="en-US" altLang="ko-KR" dirty="0"/>
              <a:t>min7ae@gmail.com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8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</a:p>
          <a:p>
            <a:pPr algn="r"/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Oct 20, 2020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16952" y="1700808"/>
            <a:ext cx="8747536" cy="4465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Hardware Interrupt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비동기식 이벤트 처리로 주변장치의 요청에 의해 발생하는 인터럽트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높은 우선 순위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하드 디스크 읽기 요청</a:t>
            </a:r>
            <a:r>
              <a:rPr lang="en-US" altLang="ko-KR" b="1" dirty="0"/>
              <a:t>/</a:t>
            </a:r>
            <a:r>
              <a:rPr lang="ko-KR" altLang="en-US" b="1" dirty="0"/>
              <a:t>끝</a:t>
            </a:r>
            <a:r>
              <a:rPr lang="en-US" altLang="ko-KR" b="1" dirty="0"/>
              <a:t>, </a:t>
            </a:r>
            <a:r>
              <a:rPr lang="ko-KR" altLang="en-US" b="1" dirty="0"/>
              <a:t>키보드 입력</a:t>
            </a:r>
            <a:r>
              <a:rPr lang="en-US" altLang="ko-KR" b="1" dirty="0"/>
              <a:t>, </a:t>
            </a:r>
            <a:r>
              <a:rPr lang="ko-KR" altLang="en-US" b="1" dirty="0"/>
              <a:t>센서 값 업데이트 등의 이벤트에 발생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Software Interrupt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동기식 이벤트 처리로 소프트웨어가 프로그램 내에서 인터럽트가 발생하도록 설정하는</a:t>
            </a:r>
            <a:r>
              <a:rPr lang="en-US" altLang="ko-KR" b="1" dirty="0"/>
              <a:t> </a:t>
            </a:r>
            <a:r>
              <a:rPr lang="ko-KR" altLang="en-US" b="1" dirty="0"/>
              <a:t>인터럽트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낮은 우선 순위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Trap, Exception </a:t>
            </a:r>
            <a:r>
              <a:rPr lang="ko-KR" altLang="en-US" b="1" dirty="0"/>
              <a:t>등이 여기에 포함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31D8815-105B-4ECF-9FE0-D5BF3D4E2E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908720"/>
            <a:ext cx="5976664" cy="360040"/>
          </a:xfrm>
        </p:spPr>
        <p:txBody>
          <a:bodyPr/>
          <a:lstStyle/>
          <a:p>
            <a:r>
              <a:rPr lang="en-US" altLang="ko-KR" dirty="0"/>
              <a:t>Interrupt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EXTI</a:t>
            </a:r>
            <a:r>
              <a:rPr lang="ko-KR" altLang="en-US" dirty="0"/>
              <a:t>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Interrupt/event controller)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42EBE8-21F3-4EE2-90B0-ECAEE7B7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7" y="1844824"/>
            <a:ext cx="3085617" cy="365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615B9-2478-4762-8F51-5B3F8E66A84D}"/>
              </a:ext>
            </a:extLst>
          </p:cNvPr>
          <p:cNvSpPr txBox="1"/>
          <p:nvPr/>
        </p:nvSpPr>
        <p:spPr>
          <a:xfrm>
            <a:off x="3232046" y="1988840"/>
            <a:ext cx="5768349" cy="439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외부에서 신호가 입력될 경우 </a:t>
            </a:r>
            <a:r>
              <a:rPr lang="en-US" altLang="ko-KR" sz="1600" b="1" dirty="0"/>
              <a:t>Device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Interrupt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Event</a:t>
            </a:r>
            <a:r>
              <a:rPr lang="ko-KR" altLang="en-US" sz="1600" b="1" dirty="0"/>
              <a:t>를 발생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Interrupt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ISR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처리하게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pulse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발생시켜 특정 기능을 하게 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sleep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모드의 보드를 깨우기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GPIO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핀들은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EXTI line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연결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같은 번호의 핀들은 같은 라인을 공유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PA0,PB0,…,PG0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신호들은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통해 전달됨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PA0~PG0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신호를 인터럽트로 처리하고 싶으면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 line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이용하여 처리해야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FB298-9C3D-42AC-8369-508395E3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55" y="1847849"/>
            <a:ext cx="5095490" cy="43174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97336C-E596-4D75-A7BF-70DA6F257526}"/>
              </a:ext>
            </a:extLst>
          </p:cNvPr>
          <p:cNvSpPr/>
          <p:nvPr/>
        </p:nvSpPr>
        <p:spPr>
          <a:xfrm>
            <a:off x="5118375" y="3429000"/>
            <a:ext cx="1872208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7B1F0-86C7-43B1-861F-A46182B4A609}"/>
              </a:ext>
            </a:extLst>
          </p:cNvPr>
          <p:cNvSpPr/>
          <p:nvPr/>
        </p:nvSpPr>
        <p:spPr>
          <a:xfrm>
            <a:off x="4466485" y="3429000"/>
            <a:ext cx="647157" cy="669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BA42FE9-C7A0-4869-9222-AC44566C8E8A}"/>
              </a:ext>
            </a:extLst>
          </p:cNvPr>
          <p:cNvSpPr/>
          <p:nvPr/>
        </p:nvSpPr>
        <p:spPr>
          <a:xfrm>
            <a:off x="7308304" y="4437112"/>
            <a:ext cx="1770511" cy="747003"/>
          </a:xfrm>
          <a:prstGeom prst="wedgeRoundRectCallout">
            <a:avLst>
              <a:gd name="adj1" fmla="val -65955"/>
              <a:gd name="adj2" fmla="val 431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HW interrupt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신호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0FFE19F-4400-41E3-B6CA-A56E2367AE07}"/>
              </a:ext>
            </a:extLst>
          </p:cNvPr>
          <p:cNvSpPr/>
          <p:nvPr/>
        </p:nvSpPr>
        <p:spPr>
          <a:xfrm>
            <a:off x="6634186" y="2114039"/>
            <a:ext cx="1770511" cy="747003"/>
          </a:xfrm>
          <a:prstGeom prst="wedgeRoundRectCallout">
            <a:avLst>
              <a:gd name="adj1" fmla="val -150763"/>
              <a:gd name="adj2" fmla="val 124349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SW interrupt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신호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D223E7-3A30-45E6-B3F3-843DA5C0D97D}"/>
              </a:ext>
            </a:extLst>
          </p:cNvPr>
          <p:cNvSpPr/>
          <p:nvPr/>
        </p:nvSpPr>
        <p:spPr>
          <a:xfrm>
            <a:off x="535090" y="1329688"/>
            <a:ext cx="2411760" cy="1157852"/>
          </a:xfrm>
          <a:prstGeom prst="wedgeRoundRectCallout">
            <a:avLst>
              <a:gd name="adj1" fmla="val 100969"/>
              <a:gd name="adj2" fmla="val 139709"/>
              <a:gd name="adj3" fmla="val 1666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Interrupt mask register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bit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값을 이용하여 해당 인터럽트 신호가 사용 가능하도록 설정되어 있는지 확인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A8423D47-4AD9-41B5-8838-D63FA3D156D3}"/>
              </a:ext>
            </a:extLst>
          </p:cNvPr>
          <p:cNvSpPr/>
          <p:nvPr/>
        </p:nvSpPr>
        <p:spPr>
          <a:xfrm>
            <a:off x="98204" y="4993497"/>
            <a:ext cx="1854556" cy="764028"/>
          </a:xfrm>
          <a:prstGeom prst="wedgeRoundRectCallout">
            <a:avLst>
              <a:gd name="adj1" fmla="val 74846"/>
              <a:gd name="adj2" fmla="val -109168"/>
              <a:gd name="adj3" fmla="val 16667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NVIC interrupt controller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넘어감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4C04CFCE-8554-484F-9D18-BE2EB88DA599}"/>
              </a:ext>
            </a:extLst>
          </p:cNvPr>
          <p:cNvSpPr/>
          <p:nvPr/>
        </p:nvSpPr>
        <p:spPr>
          <a:xfrm>
            <a:off x="23971" y="2708920"/>
            <a:ext cx="2511404" cy="1607934"/>
          </a:xfrm>
          <a:prstGeom prst="wedgeRoundRectCallout">
            <a:avLst>
              <a:gd name="adj1" fmla="val 78972"/>
              <a:gd name="adj2" fmla="val 1458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Pending request register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의 해당 인터럽트 라인의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bit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되므로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ISR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수행 후에 반드시 </a:t>
            </a:r>
            <a:r>
              <a:rPr lang="ko-KR" altLang="en-US" sz="1400" b="1" dirty="0">
                <a:solidFill>
                  <a:srgbClr val="FF0000"/>
                </a:solidFill>
              </a:rPr>
              <a:t>해당 </a:t>
            </a:r>
            <a:r>
              <a:rPr lang="en-US" altLang="ko-KR" sz="1400" b="1" dirty="0">
                <a:solidFill>
                  <a:srgbClr val="FF0000"/>
                </a:solidFill>
              </a:rPr>
              <a:t>bit</a:t>
            </a:r>
            <a:r>
              <a:rPr lang="ko-KR" altLang="en-US" sz="1400" b="1" dirty="0">
                <a:solidFill>
                  <a:srgbClr val="FF0000"/>
                </a:solidFill>
              </a:rPr>
              <a:t>을 </a:t>
            </a:r>
            <a:r>
              <a:rPr lang="en-US" altLang="ko-KR" sz="1400" b="1" dirty="0">
                <a:solidFill>
                  <a:srgbClr val="FF0000"/>
                </a:solidFill>
              </a:rPr>
              <a:t>clear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해줘야 함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(clear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안 해주면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ISR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이 영원히 호출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0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865350BC-2EB4-4987-A437-A3277DA002CA}"/>
              </a:ext>
            </a:extLst>
          </p:cNvPr>
          <p:cNvSpPr txBox="1">
            <a:spLocks/>
          </p:cNvSpPr>
          <p:nvPr/>
        </p:nvSpPr>
        <p:spPr>
          <a:xfrm>
            <a:off x="475928" y="94186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NVIC (Nested Vectored Interrupt Controller)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ACA0A46-1366-456B-A304-BFDBDA41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92143"/>
            <a:ext cx="2845871" cy="174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F482CA-728C-4976-9E57-BD901D791EB7}"/>
              </a:ext>
            </a:extLst>
          </p:cNvPr>
          <p:cNvSpPr txBox="1"/>
          <p:nvPr/>
        </p:nvSpPr>
        <p:spPr>
          <a:xfrm>
            <a:off x="3097391" y="1784388"/>
            <a:ext cx="6046609" cy="83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인터럽트 처리 중 다른 인터럽트 발생시 우선순위를 관리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우선 순위가 높은 인터럽트부터 처리 후 다른 인터럽트 처리</a:t>
            </a:r>
            <a:endParaRPr lang="en-US" altLang="ko-KR" sz="1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A55357-A41B-40A9-82D7-E857B125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2" y="3257014"/>
            <a:ext cx="4569134" cy="1806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F7AF21-6FA9-4C1B-8536-A9D586A0327E}"/>
              </a:ext>
            </a:extLst>
          </p:cNvPr>
          <p:cNvSpPr txBox="1"/>
          <p:nvPr/>
        </p:nvSpPr>
        <p:spPr>
          <a:xfrm>
            <a:off x="134077" y="5099425"/>
            <a:ext cx="4841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Libraries\STM32F10x_StdPeriph_Driver_v3.5\</a:t>
            </a:r>
            <a:r>
              <a:rPr lang="en-US" altLang="ko-KR" sz="1400" dirty="0" err="1"/>
              <a:t>inc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misc.h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15091-2B1E-44DE-BA42-84AB538CF481}"/>
              </a:ext>
            </a:extLst>
          </p:cNvPr>
          <p:cNvSpPr txBox="1"/>
          <p:nvPr/>
        </p:nvSpPr>
        <p:spPr>
          <a:xfrm>
            <a:off x="4716205" y="3375266"/>
            <a:ext cx="4355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Preemption priority</a:t>
            </a:r>
            <a:r>
              <a:rPr lang="ko-KR" altLang="en-US" sz="1600" dirty="0"/>
              <a:t>에 따라 선점</a:t>
            </a:r>
            <a:r>
              <a:rPr lang="en-US" altLang="ko-KR" sz="1600" dirty="0"/>
              <a:t>(</a:t>
            </a:r>
            <a:r>
              <a:rPr lang="ko-KR" altLang="en-US" sz="1600" dirty="0"/>
              <a:t>동작 중인 </a:t>
            </a:r>
            <a:r>
              <a:rPr lang="en-US" altLang="ko-KR" sz="1600" dirty="0"/>
              <a:t>ISR</a:t>
            </a:r>
            <a:r>
              <a:rPr lang="ko-KR" altLang="en-US" sz="1600" dirty="0"/>
              <a:t>을 일시 중지하고 새 </a:t>
            </a:r>
            <a:r>
              <a:rPr lang="en-US" altLang="ko-KR" sz="1600" dirty="0"/>
              <a:t>ISR</a:t>
            </a:r>
            <a:r>
              <a:rPr lang="ko-KR" altLang="en-US" sz="1600" dirty="0"/>
              <a:t>을 수행</a:t>
            </a:r>
            <a:r>
              <a:rPr lang="en-US" altLang="ko-KR" sz="1600" dirty="0"/>
              <a:t>)</a:t>
            </a:r>
            <a:r>
              <a:rPr lang="ko-KR" altLang="en-US" sz="1600" dirty="0"/>
              <a:t> 우선 순위가 결정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Sub priority</a:t>
            </a:r>
            <a:r>
              <a:rPr lang="ko-KR" altLang="en-US" sz="1600" dirty="0"/>
              <a:t>에 따라 대기 중인 </a:t>
            </a:r>
            <a:r>
              <a:rPr lang="en-US" altLang="ko-KR" sz="1600" dirty="0"/>
              <a:t>ISR </a:t>
            </a:r>
            <a:r>
              <a:rPr lang="ko-KR" altLang="en-US" sz="1600" dirty="0"/>
              <a:t>들의 순서가 결정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318FF7-158B-4514-8CD7-62FA58FF5C7D}"/>
              </a:ext>
            </a:extLst>
          </p:cNvPr>
          <p:cNvSpPr txBox="1"/>
          <p:nvPr/>
        </p:nvSpPr>
        <p:spPr>
          <a:xfrm>
            <a:off x="695864" y="5623751"/>
            <a:ext cx="8350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 bits </a:t>
            </a:r>
            <a:r>
              <a:rPr lang="ko-KR" altLang="en-US" sz="1600" dirty="0"/>
              <a:t>으로 </a:t>
            </a:r>
            <a:r>
              <a:rPr lang="en-US" altLang="ko-KR" sz="1600" dirty="0"/>
              <a:t>preemption/sub priority </a:t>
            </a:r>
            <a:r>
              <a:rPr lang="ko-KR" altLang="en-US" sz="1600" dirty="0"/>
              <a:t>설정</a:t>
            </a:r>
            <a:r>
              <a:rPr lang="en-US" altLang="ko-KR" sz="1600" dirty="0"/>
              <a:t>, </a:t>
            </a:r>
            <a:r>
              <a:rPr lang="ko-KR" altLang="en-US" sz="1600" dirty="0"/>
              <a:t>작은 값일수록 높은 우선 순위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선택한 </a:t>
            </a:r>
            <a:r>
              <a:rPr lang="en-US" altLang="ko-KR" sz="1600" dirty="0"/>
              <a:t>Priority group 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preemption </a:t>
            </a:r>
            <a:r>
              <a:rPr lang="ko-KR" altLang="en-US" sz="1600" dirty="0"/>
              <a:t>과 </a:t>
            </a:r>
            <a:r>
              <a:rPr lang="en-US" altLang="ko-KR" sz="1600" dirty="0"/>
              <a:t>sub priority</a:t>
            </a:r>
            <a:r>
              <a:rPr lang="ko-KR" altLang="en-US" sz="1600" dirty="0"/>
              <a:t>의 크기를 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Interrupt Vector Table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23528" y="1800688"/>
            <a:ext cx="4896544" cy="371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인터럽트 </a:t>
            </a:r>
            <a:r>
              <a:rPr lang="ko-KR" altLang="en-US" dirty="0" err="1"/>
              <a:t>핸들러에서</a:t>
            </a:r>
            <a:r>
              <a:rPr lang="ko-KR" altLang="en-US" dirty="0"/>
              <a:t> 호출되는 함수의</a:t>
            </a:r>
            <a:br>
              <a:rPr lang="en-US" altLang="ko-KR" dirty="0"/>
            </a:br>
            <a:r>
              <a:rPr lang="ko-KR" altLang="en-US" dirty="0"/>
              <a:t>프로토타입이 정의되어 있으므로 </a:t>
            </a:r>
            <a:r>
              <a:rPr lang="ko-KR" altLang="en-US" dirty="0">
                <a:solidFill>
                  <a:srgbClr val="FF0000"/>
                </a:solidFill>
              </a:rPr>
              <a:t>정의된 함수명을 그대로 사용해야 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Libraries\CMSIS\</a:t>
            </a:r>
            <a:r>
              <a:rPr lang="en-US" altLang="ko-KR" dirty="0" err="1"/>
              <a:t>DeviceSupport</a:t>
            </a:r>
            <a:r>
              <a:rPr lang="en-US" altLang="ko-KR" dirty="0"/>
              <a:t>\Startup\startup_stm32f10x_cl.s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PD8</a:t>
            </a:r>
            <a:r>
              <a:rPr lang="ko-KR" altLang="en-US" dirty="0"/>
              <a:t>의 인터럽트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구현하려면 </a:t>
            </a:r>
            <a:r>
              <a:rPr lang="en-US" altLang="ko-KR" dirty="0"/>
              <a:t>EXTI9_5_IRQHandler() </a:t>
            </a:r>
            <a:r>
              <a:rPr lang="ko-KR" altLang="en-US" dirty="0"/>
              <a:t>함수를 만들어서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EXTI0,1,2,3,4 </a:t>
            </a:r>
            <a:r>
              <a:rPr lang="ko-KR" altLang="en-US" dirty="0"/>
              <a:t>와 다르게 </a:t>
            </a:r>
            <a:r>
              <a:rPr lang="en-US" altLang="ko-KR" dirty="0"/>
              <a:t>EXTI5~9/10~15 </a:t>
            </a:r>
            <a:r>
              <a:rPr lang="ko-KR" altLang="en-US" dirty="0"/>
              <a:t>는 각각 하나의 </a:t>
            </a:r>
            <a:r>
              <a:rPr lang="ko-KR" altLang="en-US" dirty="0" err="1"/>
              <a:t>핸들러</a:t>
            </a:r>
            <a:r>
              <a:rPr lang="ko-KR" altLang="en-US" dirty="0"/>
              <a:t> 함수로 합쳐져 있음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4506D-7F10-4C42-A4A2-EB797F3F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002110"/>
            <a:ext cx="3747904" cy="51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583F91-1D86-42D4-B3CE-CC21DDED6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8FA7E-2D91-4A09-8D6E-1E236FF85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C190C-537B-4D5C-A8FF-2AC8B02F68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68C01-45FC-4A5D-97B0-0C23142DC0FB}"/>
              </a:ext>
            </a:extLst>
          </p:cNvPr>
          <p:cNvSpPr txBox="1"/>
          <p:nvPr/>
        </p:nvSpPr>
        <p:spPr>
          <a:xfrm>
            <a:off x="134076" y="4175464"/>
            <a:ext cx="8830411" cy="19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여러 핀의 신호를 하나의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함수에서 처리하므로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반드시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 안에서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인터럽트 라인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및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핀의 값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확인해야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함수 마지막에 해당 인터럽트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반드시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clear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해줘야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인터럽트 </a:t>
            </a: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핸들러는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최대한 빠른 시간에 끝내고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돌아가야 하므로 시간이 걸리는 동작 및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delay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등은 전역 변수를 이용하여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처리하도록 하는 것이 좋음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F3A9BF18-18A7-4B20-9D0E-19CFF7D28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B6493C-82FD-4BFD-8538-ADBB22EF2482}"/>
              </a:ext>
            </a:extLst>
          </p:cNvPr>
          <p:cNvGrpSpPr/>
          <p:nvPr/>
        </p:nvGrpSpPr>
        <p:grpSpPr>
          <a:xfrm>
            <a:off x="1477960" y="952189"/>
            <a:ext cx="6589683" cy="3384376"/>
            <a:chOff x="1477960" y="952189"/>
            <a:chExt cx="6589683" cy="33843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3AD92A1-4AD5-426D-A21C-123AA4D9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960" y="952189"/>
              <a:ext cx="6589683" cy="33843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A98B1C9-AB0B-4560-B1E1-32BCC4B7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017" y="2088668"/>
              <a:ext cx="2232248" cy="208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75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납땜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r>
              <a:rPr lang="ko-KR" altLang="en-US" dirty="0" err="1"/>
              <a:t>만능기판과</a:t>
            </a:r>
            <a:r>
              <a:rPr lang="ko-KR" altLang="en-US" dirty="0"/>
              <a:t> </a:t>
            </a:r>
            <a:r>
              <a:rPr lang="ko-KR" altLang="en-US" dirty="0" err="1"/>
              <a:t>헤더핀을</a:t>
            </a:r>
            <a:r>
              <a:rPr lang="ko-KR" altLang="en-US" dirty="0"/>
              <a:t> 납땜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52788"/>
            <a:ext cx="8681243" cy="28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납땜 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4" y="1407735"/>
            <a:ext cx="8172400" cy="3526162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75022" y="5229200"/>
            <a:ext cx="8424862" cy="114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인두기</a:t>
            </a:r>
            <a:r>
              <a:rPr lang="ko-KR" altLang="en-US" sz="2800" dirty="0"/>
              <a:t> 사용할 때 외에는 </a:t>
            </a:r>
            <a:r>
              <a:rPr lang="ko-KR" altLang="en-US" sz="2800" dirty="0">
                <a:solidFill>
                  <a:srgbClr val="FF0000"/>
                </a:solidFill>
              </a:rPr>
              <a:t>반드시 전원 뽑기</a:t>
            </a:r>
            <a:r>
              <a:rPr lang="en-US" altLang="ko-KR" sz="2800" dirty="0">
                <a:solidFill>
                  <a:srgbClr val="FF0000"/>
                </a:solidFill>
              </a:rPr>
              <a:t>!!!</a:t>
            </a:r>
          </a:p>
          <a:p>
            <a:pPr marL="0" indent="0">
              <a:buNone/>
            </a:pPr>
            <a:r>
              <a:rPr lang="ko-KR" altLang="en-US" sz="2800" dirty="0"/>
              <a:t>잠시 자리 비울 때도 꼭 전원 뽑아주세요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043" y="1024039"/>
            <a:ext cx="8064896" cy="460745"/>
          </a:xfrm>
        </p:spPr>
        <p:txBody>
          <a:bodyPr>
            <a:normAutofit/>
          </a:bodyPr>
          <a:lstStyle/>
          <a:p>
            <a:pPr lvl="0"/>
            <a:r>
              <a:rPr lang="en-US" altLang="ko-KR" b="0" dirty="0"/>
              <a:t>Putty </a:t>
            </a:r>
            <a:r>
              <a:rPr lang="ko-KR" altLang="en-US" b="0" dirty="0"/>
              <a:t>에서</a:t>
            </a:r>
            <a:r>
              <a:rPr lang="en-US" altLang="ko-KR" b="0" dirty="0"/>
              <a:t> PC </a:t>
            </a:r>
            <a:r>
              <a:rPr lang="ko-KR" altLang="en-US" b="0" dirty="0"/>
              <a:t>입력이 콘솔에 보이게 하고 싶을 때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96C99-D110-40CA-990B-D838D3E7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1" y="2420888"/>
            <a:ext cx="3933868" cy="2630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CDA66-A59B-43AC-AF2E-2BE2EE82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53" y="1649879"/>
            <a:ext cx="4315427" cy="41725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0E24D4-A53B-4414-94FC-E523FCBD0726}"/>
              </a:ext>
            </a:extLst>
          </p:cNvPr>
          <p:cNvSpPr/>
          <p:nvPr/>
        </p:nvSpPr>
        <p:spPr>
          <a:xfrm>
            <a:off x="1979712" y="407707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31DA3-826B-421B-9D90-096EFC94F938}"/>
              </a:ext>
            </a:extLst>
          </p:cNvPr>
          <p:cNvSpPr/>
          <p:nvPr/>
        </p:nvSpPr>
        <p:spPr>
          <a:xfrm>
            <a:off x="6914531" y="4293096"/>
            <a:ext cx="75381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2D01B-D36D-4D00-9AB3-BE4D7ECFA66B}"/>
              </a:ext>
            </a:extLst>
          </p:cNvPr>
          <p:cNvSpPr/>
          <p:nvPr/>
        </p:nvSpPr>
        <p:spPr>
          <a:xfrm>
            <a:off x="7130555" y="5517231"/>
            <a:ext cx="825821" cy="305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2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25142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dirty="0"/>
              <a:t>이번주 예비 발표 영상 시청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PLATO</a:t>
            </a:r>
            <a:r>
              <a:rPr lang="ko-KR" altLang="en-US" dirty="0"/>
              <a:t>에 </a:t>
            </a:r>
            <a:r>
              <a:rPr lang="ko-KR" altLang="en-US" dirty="0" err="1"/>
              <a:t>업로드된</a:t>
            </a:r>
            <a:r>
              <a:rPr lang="ko-KR" altLang="en-US" dirty="0"/>
              <a:t> 조별 발표 동영상 각자 시청 </a:t>
            </a:r>
            <a:r>
              <a:rPr lang="en-US" altLang="ko-KR" dirty="0"/>
              <a:t>(</a:t>
            </a:r>
            <a:r>
              <a:rPr lang="ko-KR" altLang="en-US" dirty="0"/>
              <a:t>시청 체크하여 성적에 반영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예비 발표 영상 제출 기한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2899D687-E44A-4E9A-8771-5233170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3873"/>
              </p:ext>
            </p:extLst>
          </p:nvPr>
        </p:nvGraphicFramePr>
        <p:xfrm>
          <a:off x="2695200" y="3963888"/>
          <a:ext cx="3753600" cy="1728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1200">
                  <a:extLst>
                    <a:ext uri="{9D8B030D-6E8A-4147-A177-3AD203B41FA5}">
                      <a16:colId xmlns:a16="http://schemas.microsoft.com/office/drawing/2014/main" val="498464568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3872474041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1748717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16065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5" y="769760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 </a:t>
            </a:r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2096581"/>
            <a:ext cx="849694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수업 시작할 때 검사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054975"/>
            <a:ext cx="799288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및 소스 코드 및 실험 동작 영상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668" y="4440717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예비 발표 조는 발표 자료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 만들어서</a:t>
            </a:r>
            <a:endParaRPr lang="en-US" altLang="ko-KR" dirty="0"/>
          </a:p>
          <a:p>
            <a:pPr algn="ctr"/>
            <a:r>
              <a:rPr lang="ko-KR" altLang="en-US" dirty="0"/>
              <a:t>월요일 </a:t>
            </a:r>
            <a:r>
              <a:rPr lang="en-US" altLang="ko-KR" dirty="0"/>
              <a:t>24</a:t>
            </a:r>
            <a:r>
              <a:rPr lang="ko-KR" altLang="en-US" dirty="0"/>
              <a:t>시까지 조교 이메일로 제출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5300905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9BEAF-5E00-431C-BA57-960F58BF500F}"/>
              </a:ext>
            </a:extLst>
          </p:cNvPr>
          <p:cNvSpPr txBox="1"/>
          <p:nvPr/>
        </p:nvSpPr>
        <p:spPr>
          <a:xfrm>
            <a:off x="1475656" y="1190814"/>
            <a:ext cx="703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 err="1"/>
              <a:t>납땜러</a:t>
            </a:r>
            <a:r>
              <a:rPr lang="en-US" altLang="ko-KR" dirty="0"/>
              <a:t>) </a:t>
            </a:r>
            <a:r>
              <a:rPr lang="ko-KR" altLang="en-US" dirty="0"/>
              <a:t>뒤에서 납땜 교육 및 기판 납땜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Template.c</a:t>
            </a:r>
            <a:r>
              <a:rPr lang="en-US" altLang="ko-KR" dirty="0"/>
              <a:t> </a:t>
            </a:r>
            <a:r>
              <a:rPr lang="ko-KR" altLang="en-US" dirty="0"/>
              <a:t>각 함수의 </a:t>
            </a:r>
            <a:r>
              <a:rPr lang="en-US" altLang="ko-KR" dirty="0"/>
              <a:t>TODO</a:t>
            </a:r>
            <a:r>
              <a:rPr lang="ko-KR" altLang="en-US" dirty="0"/>
              <a:t>를 참고하여 코드 구현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함수마다 일부분만 구현되어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2996951"/>
            <a:ext cx="8424862" cy="545881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2000" dirty="0" err="1"/>
              <a:t>텀</a:t>
            </a:r>
            <a:r>
              <a:rPr lang="ko-KR" altLang="en-US" sz="2000" dirty="0"/>
              <a:t> 프로젝트 제안서 제출 </a:t>
            </a:r>
            <a:r>
              <a:rPr lang="en-US" altLang="ko-KR" sz="2000" dirty="0"/>
              <a:t>(10</a:t>
            </a:r>
            <a:r>
              <a:rPr lang="ko-KR" altLang="en-US" sz="2000" dirty="0"/>
              <a:t>월 </a:t>
            </a:r>
            <a:r>
              <a:rPr lang="en-US" altLang="ko-KR" sz="2000"/>
              <a:t>26</a:t>
            </a:r>
            <a:r>
              <a:rPr lang="ko-KR" altLang="en-US" sz="2000"/>
              <a:t>일 </a:t>
            </a:r>
            <a:r>
              <a:rPr lang="ko-KR" altLang="en-US" sz="2000" dirty="0"/>
              <a:t>까지 </a:t>
            </a:r>
            <a:r>
              <a:rPr lang="en-US" altLang="ko-KR" sz="2000" dirty="0"/>
              <a:t>PLATO</a:t>
            </a:r>
            <a:r>
              <a:rPr lang="ko-KR" altLang="en-US" sz="2000" dirty="0"/>
              <a:t>에</a:t>
            </a:r>
            <a:r>
              <a:rPr lang="en-US" altLang="ko-KR" sz="2000" dirty="0"/>
              <a:t> PDF)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D04274-4124-4C04-AE9F-205E3F5E8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34331"/>
              </p:ext>
            </p:extLst>
          </p:nvPr>
        </p:nvGraphicFramePr>
        <p:xfrm>
          <a:off x="395536" y="980728"/>
          <a:ext cx="8136900" cy="1731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실험 </a:t>
                      </a:r>
                      <a:r>
                        <a:rPr lang="en-US" altLang="ko-KR" dirty="0"/>
                        <a:t>(35)</a:t>
                      </a:r>
                      <a:endParaRPr lang="en-US" altLang="ko-KR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 과제 </a:t>
                      </a:r>
                      <a:r>
                        <a:rPr lang="en-US" altLang="ko-KR" dirty="0"/>
                        <a:t>(65)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태도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제안서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E61B24-D3BB-4D82-9D3D-5487371388A0}"/>
              </a:ext>
            </a:extLst>
          </p:cNvPr>
          <p:cNvSpPr/>
          <p:nvPr/>
        </p:nvSpPr>
        <p:spPr>
          <a:xfrm>
            <a:off x="4499992" y="1628800"/>
            <a:ext cx="72008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EBC6D-D03F-41AD-B3DF-986602BE4EE4}"/>
              </a:ext>
            </a:extLst>
          </p:cNvPr>
          <p:cNvSpPr txBox="1"/>
          <p:nvPr/>
        </p:nvSpPr>
        <p:spPr>
          <a:xfrm>
            <a:off x="611560" y="3955821"/>
            <a:ext cx="2048283" cy="1891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1600" dirty="0"/>
              <a:t>평가 항목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완성도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동작안정성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구현난이도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독창성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F5B83-ED92-4362-A733-77C09052D3AC}"/>
              </a:ext>
            </a:extLst>
          </p:cNvPr>
          <p:cNvSpPr txBox="1"/>
          <p:nvPr/>
        </p:nvSpPr>
        <p:spPr>
          <a:xfrm>
            <a:off x="3550715" y="3827807"/>
            <a:ext cx="5269435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예시 참고</a:t>
            </a:r>
            <a:endParaRPr lang="en-US" altLang="ko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목적과 내용 사용 센서</a:t>
            </a:r>
            <a:r>
              <a:rPr lang="en-US" altLang="ko-KR" sz="1600" dirty="0"/>
              <a:t>, </a:t>
            </a:r>
            <a:r>
              <a:rPr lang="ko-KR" altLang="en-US" sz="1600" dirty="0"/>
              <a:t>시나리오</a:t>
            </a:r>
            <a:r>
              <a:rPr lang="en-US" altLang="ko-KR" sz="1600" dirty="0"/>
              <a:t>, Flow Chart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구성도 작성</a:t>
            </a:r>
            <a:endParaRPr lang="en-US" altLang="ko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사용할 센서의 제품명과 스펙 기재</a:t>
            </a:r>
            <a:endParaRPr lang="en-US" altLang="ko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사용할 센서의 링크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디마이스마트</a:t>
            </a:r>
            <a:r>
              <a:rPr lang="en-US" altLang="ko-KR" sz="1600" dirty="0"/>
              <a:t>)</a:t>
            </a:r>
            <a:r>
              <a:rPr lang="ko-KR" altLang="en-US" sz="1600" dirty="0"/>
              <a:t>와 가격 및 개수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733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D6D2D142-2D9D-42C4-BA6E-D6149963A0D8}"/>
              </a:ext>
            </a:extLst>
          </p:cNvPr>
          <p:cNvSpPr txBox="1">
            <a:spLocks/>
          </p:cNvSpPr>
          <p:nvPr/>
        </p:nvSpPr>
        <p:spPr>
          <a:xfrm>
            <a:off x="395288" y="908721"/>
            <a:ext cx="842486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800" dirty="0" err="1"/>
              <a:t>텀</a:t>
            </a:r>
            <a:r>
              <a:rPr lang="ko-KR" altLang="en-US" sz="1800" dirty="0"/>
              <a:t> 프로젝트 제약 사항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인터럽트 반드시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센서 간의 의존성 필수 </a:t>
            </a:r>
            <a:r>
              <a:rPr lang="en-US" altLang="ko-KR" dirty="0"/>
              <a:t>(</a:t>
            </a:r>
            <a:r>
              <a:rPr lang="ko-KR" altLang="en-US" dirty="0"/>
              <a:t>센서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r>
              <a:rPr lang="en-US" altLang="ko-KR" dirty="0"/>
              <a:t>, </a:t>
            </a:r>
            <a:r>
              <a:rPr lang="ko-KR" altLang="en-US" dirty="0"/>
              <a:t>각자 </a:t>
            </a:r>
            <a:r>
              <a:rPr lang="ko-KR" altLang="en-US" dirty="0" err="1"/>
              <a:t>폴링</a:t>
            </a:r>
            <a:r>
              <a:rPr lang="ko-KR" altLang="en-US" dirty="0"/>
              <a:t> 방식으로 동작하지 말고</a:t>
            </a:r>
            <a:r>
              <a:rPr lang="en-US" altLang="ko-KR" dirty="0"/>
              <a:t> </a:t>
            </a:r>
            <a:r>
              <a:rPr lang="ko-KR" altLang="en-US" dirty="0"/>
              <a:t>한 센서 값이 다른 센서 이용을 호출하는 시나리오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블루투스 연동 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차량을 이용하는 시나리오일 경우 릴레이 모듈 말고 모터 드라이버 반드시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센서 및 재료 구매 링크는 </a:t>
            </a:r>
            <a:r>
              <a:rPr lang="en-US" altLang="ko-KR" dirty="0"/>
              <a:t>“</a:t>
            </a:r>
            <a:r>
              <a:rPr lang="ko-KR" altLang="en-US" dirty="0" err="1"/>
              <a:t>디바이스마트</a:t>
            </a:r>
            <a:r>
              <a:rPr lang="en-US" altLang="ko-KR" dirty="0"/>
              <a:t>”</a:t>
            </a:r>
            <a:r>
              <a:rPr lang="ko-KR" altLang="en-US" dirty="0"/>
              <a:t> 만 허용 </a:t>
            </a:r>
            <a:r>
              <a:rPr lang="en-US" altLang="ko-KR" dirty="0"/>
              <a:t>/ </a:t>
            </a:r>
            <a:r>
              <a:rPr lang="ko-KR" altLang="en-US" dirty="0"/>
              <a:t>조별</a:t>
            </a:r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만원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https://www.devicemart.co.kr/</a:t>
            </a:r>
            <a:r>
              <a:rPr lang="en-US" altLang="ko-KR" dirty="0"/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해외</a:t>
            </a:r>
            <a:r>
              <a:rPr lang="en-US" altLang="ko-KR" dirty="0"/>
              <a:t>] </a:t>
            </a:r>
            <a:r>
              <a:rPr lang="ko-KR" altLang="en-US" dirty="0"/>
              <a:t>적혀 있는 물품은 구매하지 마세요</a:t>
            </a:r>
            <a:r>
              <a:rPr lang="en-US" altLang="ko-KR" dirty="0"/>
              <a:t>~</a:t>
            </a:r>
          </a:p>
        </p:txBody>
      </p:sp>
      <p:sp>
        <p:nvSpPr>
          <p:cNvPr id="47" name="텍스트 개체 틀 5">
            <a:extLst>
              <a:ext uri="{FF2B5EF4-FFF2-40B4-BE49-F238E27FC236}">
                <a16:creationId xmlns:a16="http://schemas.microsoft.com/office/drawing/2014/main" id="{69072C7E-4FCA-4850-B10E-3847F595A599}"/>
              </a:ext>
            </a:extLst>
          </p:cNvPr>
          <p:cNvSpPr txBox="1">
            <a:spLocks/>
          </p:cNvSpPr>
          <p:nvPr/>
        </p:nvSpPr>
        <p:spPr>
          <a:xfrm>
            <a:off x="323850" y="4437112"/>
            <a:ext cx="8424862" cy="176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dirty="0"/>
              <a:t>Tip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구매하려는 센서 사용 방법을 꼭 확인하기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i2c, SPI </a:t>
            </a:r>
            <a:r>
              <a:rPr lang="ko-KR" altLang="en-US" dirty="0"/>
              <a:t>등등 구현하기 어려운 프로토콜을 이용하는 센서는 지양할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보기에 깔끔할수록 좋은 점수</a:t>
            </a:r>
            <a:r>
              <a:rPr lang="en-US" altLang="ko-KR" dirty="0"/>
              <a:t>, </a:t>
            </a:r>
            <a:r>
              <a:rPr lang="ko-KR" altLang="en-US" dirty="0"/>
              <a:t>꾸미기 재료도 같이 조사하기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3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8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  <a:endParaRPr lang="en-US" altLang="ko-KR" sz="2000" dirty="0"/>
          </a:p>
          <a:p>
            <a:pPr lvl="0"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방식을 활용한 </a:t>
            </a:r>
            <a:r>
              <a:rPr lang="en-US" altLang="ko-KR" dirty="0"/>
              <a:t>GPIO </a:t>
            </a:r>
            <a:r>
              <a:rPr lang="ko-KR" altLang="en-US" dirty="0"/>
              <a:t>제어 및 </a:t>
            </a:r>
            <a:r>
              <a:rPr lang="en-US" altLang="ko-KR" dirty="0"/>
              <a:t>UART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라이브러리 함수 사용법 숙지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34285"/>
              </p:ext>
            </p:extLst>
          </p:nvPr>
        </p:nvGraphicFramePr>
        <p:xfrm>
          <a:off x="611560" y="1412776"/>
          <a:ext cx="7920880" cy="488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0x40021018) &amp;= ~0x20;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0x40021018) |= 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&amp;= ~0x00000F00;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|= 0x00000400;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RCC-&gt;APB2ENR &amp;= ~(RCC_APB2ENR);</a:t>
                      </a:r>
                    </a:p>
                    <a:p>
                      <a:pPr latinLnBrk="1"/>
                      <a:r>
                        <a:rPr lang="en-US" altLang="ko-KR" sz="1400" dirty="0"/>
                        <a:t>RCC-&gt;APB2ENR |= RCC_APB2ENR_IOPDEN;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&amp;= ~(GPIO_CRL_CNF2 | GPIO_CRL_MODE2);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|= GPIO_CRL_MODE2_0;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GPIO_InitTypeDef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RCC_APB2PeriphClockCmd(RCC_APB2Periph_GPIOD, ENABLE);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GPIO_InitStructure.GPIO_Pin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GPIO_Pin_2;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GPIO_InitStructure.GPIO_Speed</a:t>
                      </a:r>
                      <a:r>
                        <a:rPr lang="en-US" altLang="ko-KR" sz="1400" dirty="0"/>
                        <a:t> = GPIO_Speed_50MHz;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GPIO_InitStructure.GPIO_Mode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dirty="0" err="1"/>
                        <a:t>GPIO_Mode_Out_PP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</a:t>
                      </a:r>
                      <a:r>
                        <a:rPr lang="en-US" altLang="ko-KR" sz="1400" dirty="0"/>
                        <a:t>(GPIOD, &amp;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18490-8895-4A11-BB57-B6EA949CD810}"/>
              </a:ext>
            </a:extLst>
          </p:cNvPr>
          <p:cNvSpPr/>
          <p:nvPr/>
        </p:nvSpPr>
        <p:spPr>
          <a:xfrm>
            <a:off x="611560" y="4482909"/>
            <a:ext cx="7920880" cy="1811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</p:spTree>
    <p:extLst>
      <p:ext uri="{BB962C8B-B14F-4D97-AF65-F5344CB8AC3E}">
        <p14:creationId xmlns:p14="http://schemas.microsoft.com/office/powerpoint/2010/main" val="146303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63494"/>
              </p:ext>
            </p:extLst>
          </p:nvPr>
        </p:nvGraphicFramePr>
        <p:xfrm>
          <a:off x="611560" y="1469008"/>
          <a:ext cx="7920880" cy="4624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0x40011410) |= 0x04;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(*(volatile unsigned int *) 0x40011414) |= 0x04;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GPIOD-&gt;BSRR |= GPIO_BSRR_BS2;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GPIOD-&gt;BRR |= GPIO_BRR_BR2;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GPIO_ResetBits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18490-8895-4A11-BB57-B6EA949CD810}"/>
              </a:ext>
            </a:extLst>
          </p:cNvPr>
          <p:cNvSpPr/>
          <p:nvPr/>
        </p:nvSpPr>
        <p:spPr>
          <a:xfrm>
            <a:off x="611560" y="4539142"/>
            <a:ext cx="7920880" cy="155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</p:spTree>
    <p:extLst>
      <p:ext uri="{BB962C8B-B14F-4D97-AF65-F5344CB8AC3E}">
        <p14:creationId xmlns:p14="http://schemas.microsoft.com/office/powerpoint/2010/main" val="303693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764705"/>
            <a:ext cx="5976664" cy="360040"/>
          </a:xfrm>
        </p:spPr>
        <p:txBody>
          <a:bodyPr/>
          <a:lstStyle/>
          <a:p>
            <a:r>
              <a:rPr lang="en-US" altLang="ko-KR" dirty="0"/>
              <a:t>Polling vs Interrupt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251520" y="1124746"/>
            <a:ext cx="8640960" cy="5041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Polling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CPU </a:t>
            </a:r>
            <a:r>
              <a:rPr lang="ko-KR" altLang="en-US" b="1" dirty="0"/>
              <a:t>가 특정 이벤트를 처리하기 위해 이벤트가 발생할 때까지 지속적으로 감시하는 방식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br>
              <a:rPr lang="en-US" altLang="ko-KR" b="1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Interrupt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CPU</a:t>
            </a:r>
            <a:r>
              <a:rPr lang="ko-KR" altLang="en-US" b="1" dirty="0"/>
              <a:t>가 특정 이벤트 발생시 현재 작업을 멈추고 해당 인터럽트 서비스 루틴</a:t>
            </a:r>
            <a:r>
              <a:rPr lang="en-US" altLang="ko-KR" b="1" dirty="0"/>
              <a:t>(ISR)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수행 후 다시 이전 작업으로 돌아가는 방식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7" y="2305649"/>
            <a:ext cx="3755132" cy="120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574631"/>
            <a:ext cx="3303973" cy="170343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D300306-BC6A-4DC0-8FB2-3B78E57A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710" y="2057164"/>
            <a:ext cx="1769554" cy="15850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while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ko-KR" sz="1000" dirty="0">
              <a:solidFill>
                <a:srgbClr val="009900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1B1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버튼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누름</a:t>
            </a: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    //action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12529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}</a:t>
            </a:r>
            <a:r>
              <a:rPr lang="en-US" altLang="ko-KR" sz="1000" dirty="0">
                <a:solidFill>
                  <a:srgbClr val="B1B1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else </a:t>
            </a:r>
            <a:r>
              <a:rPr lang="en-US" altLang="ko-KR" sz="1000" dirty="0" err="1">
                <a:solidFill>
                  <a:srgbClr val="B1B1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ko-KR" altLang="ko-KR" sz="1000" dirty="0" err="1">
                <a:solidFill>
                  <a:srgbClr val="B1B1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</a:t>
            </a:r>
            <a:r>
              <a:rPr lang="ko-KR" altLang="ko-KR" sz="1000" dirty="0">
                <a:solidFill>
                  <a:srgbClr val="212529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버튼 </a:t>
            </a: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2 </a:t>
            </a:r>
            <a:r>
              <a:rPr lang="ko-KR" altLang="en-US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누름</a:t>
            </a: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ko-KR" altLang="ko-KR" sz="1000" dirty="0">
                <a:solidFill>
                  <a:srgbClr val="212529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ko-KR" sz="1000" dirty="0">
              <a:solidFill>
                <a:srgbClr val="009900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    //action</a:t>
            </a:r>
            <a:endParaRPr lang="en-US" altLang="ko-KR" sz="1000" dirty="0">
              <a:solidFill>
                <a:srgbClr val="212529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}</a:t>
            </a:r>
            <a:r>
              <a:rPr lang="en-US" altLang="ko-KR" sz="1000" dirty="0">
                <a:solidFill>
                  <a:srgbClr val="B1B1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else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{</a:t>
            </a:r>
            <a:endParaRPr lang="en-US" altLang="ko-KR" sz="1000" dirty="0">
              <a:solidFill>
                <a:srgbClr val="009900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    //action</a:t>
            </a:r>
            <a:endParaRPr lang="en-US" altLang="ko-KR" sz="1000" dirty="0">
              <a:solidFill>
                <a:srgbClr val="212529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ko-KR" altLang="ko-KR" sz="1000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ko-KR" sz="1000" dirty="0">
              <a:solidFill>
                <a:srgbClr val="009900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99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delay(10);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D69ACAE4-A90E-4367-AC21-C94323BAA7C5}"/>
              </a:ext>
            </a:extLst>
          </p:cNvPr>
          <p:cNvSpPr/>
          <p:nvPr/>
        </p:nvSpPr>
        <p:spPr>
          <a:xfrm>
            <a:off x="7261584" y="2119179"/>
            <a:ext cx="1630896" cy="1143518"/>
          </a:xfrm>
          <a:prstGeom prst="wedgeRoundRectCallout">
            <a:avLst>
              <a:gd name="adj1" fmla="val -118544"/>
              <a:gd name="adj2" fmla="val 58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Delay </a:t>
            </a:r>
            <a:r>
              <a:rPr lang="ko-KR" altLang="en-US" sz="1600" dirty="0"/>
              <a:t>중에는 버튼을 눌려도 인식 불가</a:t>
            </a:r>
          </a:p>
        </p:txBody>
      </p:sp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20174</TotalTime>
  <Words>1384</Words>
  <Application>Microsoft Macintosh PowerPoint</Application>
  <PresentationFormat>On-screen Show (4:3)</PresentationFormat>
  <Paragraphs>235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임베디드 시스템 설계 및 실험 화요일 분반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Kim Minjae</cp:lastModifiedBy>
  <cp:revision>852</cp:revision>
  <cp:lastPrinted>2020-06-10T01:30:43Z</cp:lastPrinted>
  <dcterms:created xsi:type="dcterms:W3CDTF">2013-02-28T11:21:25Z</dcterms:created>
  <dcterms:modified xsi:type="dcterms:W3CDTF">2020-10-20T05:38:55Z</dcterms:modified>
</cp:coreProperties>
</file>