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36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9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3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6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5558-EE33-4FB9-B61E-3B594C1A68F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A347-459B-480E-B786-F4762D97D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9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359831" y="1327708"/>
            <a:ext cx="11472337" cy="4757909"/>
            <a:chOff x="33865" y="1810308"/>
            <a:chExt cx="11472337" cy="475790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3865" y="1810309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initQueue</a:t>
              </a:r>
              <a:endParaRPr lang="ko-KR" altLang="en-US" b="1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37930" y="1818662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createProcess</a:t>
              </a:r>
              <a:endParaRPr lang="ko-KR" altLang="en-US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93882" y="1810309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simulation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378199" y="3238954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loadclone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96000" y="3238320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simulate</a:t>
              </a:r>
              <a:endParaRPr lang="ko-KR" altLang="en-US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093882" y="4488402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schedule</a:t>
              </a:r>
              <a:endParaRPr lang="ko-KR" altLang="en-US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093882" y="5738484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Algorithm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317567" y="1810308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Analyze &amp; evaluate</a:t>
              </a:r>
            </a:p>
          </p:txBody>
        </p:sp>
        <p:cxnSp>
          <p:nvCxnSpPr>
            <p:cNvPr id="13" name="직선 화살표 연결선 12"/>
            <p:cNvCxnSpPr>
              <a:stCxn id="4" idx="3"/>
              <a:endCxn id="5" idx="1"/>
            </p:cNvCxnSpPr>
            <p:nvPr/>
          </p:nvCxnSpPr>
          <p:spPr>
            <a:xfrm>
              <a:off x="2065865" y="2225176"/>
              <a:ext cx="872065" cy="8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07606" y="2233528"/>
              <a:ext cx="1866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Process</a:t>
              </a:r>
              <a:r>
                <a:rPr lang="ko-KR" altLang="en-US" sz="1400" dirty="0"/>
                <a:t>의 개수 입력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865" y="2724765"/>
              <a:ext cx="1866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Queue </a:t>
              </a:r>
              <a:r>
                <a:rPr lang="ko-KR" altLang="en-US" sz="1400" dirty="0"/>
                <a:t>초기화</a:t>
              </a:r>
            </a:p>
          </p:txBody>
        </p:sp>
        <p:cxnSp>
          <p:nvCxnSpPr>
            <p:cNvPr id="18" name="직선 화살표 연결선 17"/>
            <p:cNvCxnSpPr>
              <a:stCxn id="5" idx="3"/>
              <a:endCxn id="6" idx="1"/>
            </p:cNvCxnSpPr>
            <p:nvPr/>
          </p:nvCxnSpPr>
          <p:spPr>
            <a:xfrm flipV="1">
              <a:off x="4969930" y="2225176"/>
              <a:ext cx="1123952" cy="8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401981" y="2783847"/>
              <a:ext cx="2188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Simulation </a:t>
              </a:r>
              <a:r>
                <a:rPr lang="ko-KR" altLang="en-US" sz="1400" dirty="0"/>
                <a:t>시작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5630333" y="2760247"/>
              <a:ext cx="465667" cy="765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33749" y="4143873"/>
              <a:ext cx="2120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cloneQueue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load</a:t>
              </a:r>
              <a:endParaRPr lang="ko-KR" altLang="en-US" sz="1400" dirty="0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5503330" y="2648395"/>
              <a:ext cx="484720" cy="76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6" idx="3"/>
              <a:endCxn id="11" idx="1"/>
            </p:cNvCxnSpPr>
            <p:nvPr/>
          </p:nvCxnSpPr>
          <p:spPr>
            <a:xfrm flipV="1">
              <a:off x="8125882" y="2225175"/>
              <a:ext cx="1191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6909856" y="2648395"/>
              <a:ext cx="467785" cy="598279"/>
              <a:chOff x="6909856" y="2648395"/>
              <a:chExt cx="467785" cy="598279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>
                <a:off x="6909856" y="2648395"/>
                <a:ext cx="2118" cy="5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 flipV="1">
                <a:off x="7369174" y="2656749"/>
                <a:ext cx="8467" cy="58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909856" y="4063395"/>
              <a:ext cx="467785" cy="425007"/>
              <a:chOff x="6909856" y="2648395"/>
              <a:chExt cx="467785" cy="598279"/>
            </a:xfrm>
          </p:grpSpPr>
          <p:cxnSp>
            <p:nvCxnSpPr>
              <p:cNvPr id="98" name="직선 화살표 연결선 97"/>
              <p:cNvCxnSpPr/>
              <p:nvPr/>
            </p:nvCxnSpPr>
            <p:spPr>
              <a:xfrm>
                <a:off x="6909856" y="2648395"/>
                <a:ext cx="2118" cy="5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 flipH="1" flipV="1">
                <a:off x="7369174" y="2656749"/>
                <a:ext cx="8467" cy="58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6909856" y="5305124"/>
              <a:ext cx="467785" cy="432083"/>
              <a:chOff x="6909856" y="2648395"/>
              <a:chExt cx="467785" cy="598279"/>
            </a:xfrm>
          </p:grpSpPr>
          <p:cxnSp>
            <p:nvCxnSpPr>
              <p:cNvPr id="101" name="직선 화살표 연결선 100"/>
              <p:cNvCxnSpPr/>
              <p:nvPr/>
            </p:nvCxnSpPr>
            <p:spPr>
              <a:xfrm>
                <a:off x="6909856" y="2648395"/>
                <a:ext cx="2118" cy="5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 flipH="1" flipV="1">
                <a:off x="7369174" y="2656749"/>
                <a:ext cx="8467" cy="58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401981" y="4107276"/>
              <a:ext cx="2188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readyQueue</a:t>
              </a:r>
              <a:r>
                <a:rPr lang="ko-KR" altLang="en-US" sz="1400" dirty="0"/>
                <a:t>로 이동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460186" y="5360729"/>
              <a:ext cx="2188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Algorithm </a:t>
              </a:r>
              <a:r>
                <a:rPr lang="ko-KR" altLang="en-US" sz="1400" dirty="0"/>
                <a:t>선택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317567" y="2724765"/>
              <a:ext cx="2188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각 알고리즘 분석</a:t>
              </a:r>
              <a:endParaRPr lang="en-US" altLang="ko-KR" sz="1400" dirty="0"/>
            </a:p>
          </p:txBody>
        </p:sp>
      </p:grpSp>
      <p:sp>
        <p:nvSpPr>
          <p:cNvPr id="3" name="칠각형 2"/>
          <p:cNvSpPr/>
          <p:nvPr/>
        </p:nvSpPr>
        <p:spPr>
          <a:xfrm>
            <a:off x="211661" y="1090528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칠각형 33"/>
          <p:cNvSpPr/>
          <p:nvPr/>
        </p:nvSpPr>
        <p:spPr>
          <a:xfrm>
            <a:off x="3113612" y="1090528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칠각형 34"/>
          <p:cNvSpPr/>
          <p:nvPr/>
        </p:nvSpPr>
        <p:spPr>
          <a:xfrm>
            <a:off x="6189132" y="1081537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칠각형 35"/>
          <p:cNvSpPr/>
          <p:nvPr/>
        </p:nvSpPr>
        <p:spPr>
          <a:xfrm>
            <a:off x="9397999" y="1090527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7" name="칠각형 36"/>
          <p:cNvSpPr/>
          <p:nvPr/>
        </p:nvSpPr>
        <p:spPr>
          <a:xfrm>
            <a:off x="3525306" y="2510186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칠각형 37"/>
          <p:cNvSpPr/>
          <p:nvPr/>
        </p:nvSpPr>
        <p:spPr>
          <a:xfrm>
            <a:off x="6186486" y="2501833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칠각형 38"/>
          <p:cNvSpPr/>
          <p:nvPr/>
        </p:nvSpPr>
        <p:spPr>
          <a:xfrm>
            <a:off x="6186486" y="3827189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칠각형 39"/>
          <p:cNvSpPr/>
          <p:nvPr/>
        </p:nvSpPr>
        <p:spPr>
          <a:xfrm>
            <a:off x="6192306" y="5069551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510DEF2-A155-44C8-B42B-929304742879}"/>
              </a:ext>
            </a:extLst>
          </p:cNvPr>
          <p:cNvGrpSpPr/>
          <p:nvPr/>
        </p:nvGrpSpPr>
        <p:grpSpPr>
          <a:xfrm>
            <a:off x="2126550" y="340873"/>
            <a:ext cx="4493706" cy="4104369"/>
            <a:chOff x="6186486" y="1081537"/>
            <a:chExt cx="4493706" cy="410436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419848" y="1327709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Initialize Queue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421966" y="2755720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Create </a:t>
              </a:r>
              <a:r>
                <a:rPr lang="en-US" altLang="ko-KR" b="1" dirty="0" err="1"/>
                <a:t>Process_array</a:t>
              </a:r>
              <a:endParaRPr lang="ko-KR" altLang="en-US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419848" y="4005802"/>
              <a:ext cx="2032000" cy="8297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schedule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27947" y="2301247"/>
              <a:ext cx="2616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알고리즘 </a:t>
              </a:r>
              <a:r>
                <a:rPr lang="en-US" altLang="ko-KR" sz="1400" dirty="0"/>
                <a:t>Queue initialize</a:t>
              </a:r>
              <a:endParaRPr lang="ko-KR" altLang="en-US" sz="1400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7235822" y="2165795"/>
              <a:ext cx="467785" cy="598279"/>
              <a:chOff x="6909856" y="2648395"/>
              <a:chExt cx="467785" cy="598279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>
                <a:off x="6909856" y="2648395"/>
                <a:ext cx="2118" cy="5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 flipV="1">
                <a:off x="7369174" y="2656749"/>
                <a:ext cx="8467" cy="58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235822" y="3580795"/>
              <a:ext cx="467785" cy="425007"/>
              <a:chOff x="6909856" y="2648395"/>
              <a:chExt cx="467785" cy="598279"/>
            </a:xfrm>
          </p:grpSpPr>
          <p:cxnSp>
            <p:nvCxnSpPr>
              <p:cNvPr id="98" name="직선 화살표 연결선 97"/>
              <p:cNvCxnSpPr/>
              <p:nvPr/>
            </p:nvCxnSpPr>
            <p:spPr>
              <a:xfrm>
                <a:off x="6909856" y="2648395"/>
                <a:ext cx="2118" cy="5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 flipH="1" flipV="1">
                <a:off x="7369174" y="2656749"/>
                <a:ext cx="8467" cy="58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727947" y="3624676"/>
              <a:ext cx="2779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알고리즘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process_array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만듬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86152" y="4878129"/>
              <a:ext cx="2894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알고리즘 </a:t>
              </a:r>
              <a:r>
                <a:rPr lang="en-US" altLang="ko-KR" sz="1400" dirty="0"/>
                <a:t>schedule</a:t>
              </a:r>
              <a:r>
                <a:rPr lang="ko-KR" altLang="en-US" sz="1400" dirty="0"/>
                <a:t>에 넣는다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35" name="칠각형 34"/>
            <p:cNvSpPr/>
            <p:nvPr/>
          </p:nvSpPr>
          <p:spPr>
            <a:xfrm>
              <a:off x="6189132" y="1081537"/>
              <a:ext cx="491067" cy="491067"/>
            </a:xfrm>
            <a:prstGeom prst="hept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칠각형 37"/>
            <p:cNvSpPr/>
            <p:nvPr/>
          </p:nvSpPr>
          <p:spPr>
            <a:xfrm>
              <a:off x="6186486" y="2501833"/>
              <a:ext cx="491067" cy="491067"/>
            </a:xfrm>
            <a:prstGeom prst="hept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9" name="칠각형 38"/>
            <p:cNvSpPr/>
            <p:nvPr/>
          </p:nvSpPr>
          <p:spPr>
            <a:xfrm>
              <a:off x="6186486" y="3827189"/>
              <a:ext cx="491067" cy="491067"/>
            </a:xfrm>
            <a:prstGeom prst="hept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27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998" y="18177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Main</a:t>
            </a:r>
            <a:r>
              <a:rPr lang="ko-KR" altLang="en-US" sz="1600" b="1" dirty="0"/>
              <a:t>함수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172063" y="19013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각 알고리즘에 사용 될 </a:t>
            </a:r>
            <a:r>
              <a:rPr lang="en-US" altLang="ko-KR" sz="1400" b="1" dirty="0"/>
              <a:t>Queue initialize</a:t>
            </a:r>
            <a:endParaRPr lang="ko-KR" altLang="en-US" sz="1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28015" y="18177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Fcfs_Schedule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Nsjf_Schedule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Pp_Schedule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Rr_schedule</a:t>
            </a:r>
            <a:endParaRPr lang="ko-KR" altLang="en-US" sz="1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700425" y="470706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executingProcess</a:t>
            </a:r>
            <a:r>
              <a:rPr lang="ko-KR" altLang="en-US" sz="1400" b="1" dirty="0"/>
              <a:t>를 새롭게 </a:t>
            </a:r>
            <a:r>
              <a:rPr lang="en-US" altLang="ko-KR" sz="1400" b="1" dirty="0"/>
              <a:t>upload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37464" y="177932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createProcess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02464" y="353978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I/O </a:t>
            </a:r>
            <a:r>
              <a:rPr lang="en-US" altLang="ko-KR" b="1" dirty="0" err="1"/>
              <a:t>waitingQueue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2838" y="535450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Executing Process check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51700" y="18177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printResult</a:t>
            </a:r>
            <a:r>
              <a:rPr lang="en-US" altLang="ko-KR" b="1" dirty="0"/>
              <a:t>()</a:t>
            </a: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299998" y="596644"/>
            <a:ext cx="872065" cy="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0205" y="1033700"/>
            <a:ext cx="186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Queue </a:t>
            </a:r>
            <a:r>
              <a:rPr lang="ko-KR" altLang="en-US" sz="1400" dirty="0"/>
              <a:t>초기화</a:t>
            </a:r>
          </a:p>
        </p:txBody>
      </p: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 flipV="1">
            <a:off x="5204063" y="596644"/>
            <a:ext cx="1123952" cy="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51262" y="1037861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schedule</a:t>
            </a:r>
            <a:r>
              <a:rPr lang="ko-KR" altLang="en-US" sz="1400" dirty="0"/>
              <a:t> 시작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0B168E-3347-477F-8663-545FBDAE7C41}"/>
              </a:ext>
            </a:extLst>
          </p:cNvPr>
          <p:cNvGrpSpPr/>
          <p:nvPr/>
        </p:nvGrpSpPr>
        <p:grpSpPr>
          <a:xfrm>
            <a:off x="8534464" y="5121933"/>
            <a:ext cx="1173871" cy="1195269"/>
            <a:chOff x="8534464" y="5121933"/>
            <a:chExt cx="1173871" cy="1195269"/>
          </a:xfrm>
        </p:grpSpPr>
        <p:cxnSp>
          <p:nvCxnSpPr>
            <p:cNvPr id="29" name="직선 화살표 연결선 28"/>
            <p:cNvCxnSpPr>
              <a:cxnSpLocks/>
              <a:endCxn id="41" idx="1"/>
            </p:cNvCxnSpPr>
            <p:nvPr/>
          </p:nvCxnSpPr>
          <p:spPr>
            <a:xfrm>
              <a:off x="8534464" y="584457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cxnSpLocks/>
              <a:endCxn id="7" idx="1"/>
            </p:cNvCxnSpPr>
            <p:nvPr/>
          </p:nvCxnSpPr>
          <p:spPr>
            <a:xfrm flipV="1">
              <a:off x="8534464" y="5121933"/>
              <a:ext cx="1165961" cy="72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/>
          <p:cNvCxnSpPr>
            <a:stCxn id="6" idx="3"/>
            <a:endCxn id="11" idx="1"/>
          </p:cNvCxnSpPr>
          <p:nvPr/>
        </p:nvCxnSpPr>
        <p:spPr>
          <a:xfrm flipV="1">
            <a:off x="8360015" y="596643"/>
            <a:ext cx="1191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7342780" y="4386973"/>
            <a:ext cx="467785" cy="905404"/>
            <a:chOff x="6909856" y="2648395"/>
            <a:chExt cx="467785" cy="598279"/>
          </a:xfrm>
        </p:grpSpPr>
        <p:cxnSp>
          <p:nvCxnSpPr>
            <p:cNvPr id="101" name="직선 화살표 연결선 100"/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5430690" y="2667483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</a:t>
            </a:r>
            <a:r>
              <a:rPr lang="en-US" altLang="ko-KR" sz="1400" dirty="0"/>
              <a:t>process </a:t>
            </a:r>
            <a:r>
              <a:rPr lang="ko-KR" altLang="en-US" sz="1400" dirty="0"/>
              <a:t>생성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62742" y="4417524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I/O</a:t>
            </a:r>
            <a:r>
              <a:rPr lang="ko-KR" altLang="en-US" sz="1400" dirty="0"/>
              <a:t>이 있는 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51700" y="1096233"/>
            <a:ext cx="2188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finishedQueue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waitingtime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turnaroundtime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r>
              <a:rPr lang="en-US" altLang="ko-KR" sz="1400" dirty="0"/>
              <a:t>.</a:t>
            </a:r>
          </a:p>
        </p:txBody>
      </p:sp>
      <p:sp>
        <p:nvSpPr>
          <p:cNvPr id="3" name="칠각형 2"/>
          <p:cNvSpPr/>
          <p:nvPr/>
        </p:nvSpPr>
        <p:spPr>
          <a:xfrm>
            <a:off x="227159" y="114135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칠각형 33"/>
          <p:cNvSpPr/>
          <p:nvPr/>
        </p:nvSpPr>
        <p:spPr>
          <a:xfrm>
            <a:off x="3021779" y="-55404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칠각형 34"/>
          <p:cNvSpPr/>
          <p:nvPr/>
        </p:nvSpPr>
        <p:spPr>
          <a:xfrm>
            <a:off x="6097299" y="-64395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칠각형 35"/>
          <p:cNvSpPr/>
          <p:nvPr/>
        </p:nvSpPr>
        <p:spPr>
          <a:xfrm>
            <a:off x="9306166" y="-55405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8" name="칠각형 37"/>
          <p:cNvSpPr/>
          <p:nvPr/>
        </p:nvSpPr>
        <p:spPr>
          <a:xfrm>
            <a:off x="6201984" y="1525440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칠각형 38"/>
          <p:cNvSpPr/>
          <p:nvPr/>
        </p:nvSpPr>
        <p:spPr>
          <a:xfrm>
            <a:off x="6256930" y="3318216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칠각형 39"/>
          <p:cNvSpPr/>
          <p:nvPr/>
        </p:nvSpPr>
        <p:spPr>
          <a:xfrm>
            <a:off x="6279475" y="5041325"/>
            <a:ext cx="491067" cy="491067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1" name="모서리가 둥근 직사각형 6">
            <a:extLst>
              <a:ext uri="{FF2B5EF4-FFF2-40B4-BE49-F238E27FC236}">
                <a16:creationId xmlns:a16="http://schemas.microsoft.com/office/drawing/2014/main" id="{A1005158-596F-435A-8B3D-AD6BD1CF5029}"/>
              </a:ext>
            </a:extLst>
          </p:cNvPr>
          <p:cNvSpPr/>
          <p:nvPr/>
        </p:nvSpPr>
        <p:spPr>
          <a:xfrm>
            <a:off x="9708335" y="590233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executingProcess</a:t>
            </a:r>
            <a:r>
              <a:rPr lang="ko-KR" altLang="en-US" sz="1200" b="1" dirty="0"/>
              <a:t>의 </a:t>
            </a:r>
            <a:r>
              <a:rPr lang="en-US" altLang="ko-KR" sz="1200" b="1" dirty="0" err="1"/>
              <a:t>cpu_burst</a:t>
            </a:r>
            <a:r>
              <a:rPr lang="ko-KR" altLang="en-US" sz="1200" b="1" dirty="0"/>
              <a:t>가 남아있으면 계속 진행 </a:t>
            </a:r>
            <a:r>
              <a:rPr lang="en-US" altLang="ko-KR" sz="1200" b="1" dirty="0"/>
              <a:t>or execution finish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4250D-2F57-479C-BE3E-381500CFA13A}"/>
              </a:ext>
            </a:extLst>
          </p:cNvPr>
          <p:cNvSpPr txBox="1"/>
          <p:nvPr/>
        </p:nvSpPr>
        <p:spPr>
          <a:xfrm>
            <a:off x="4987104" y="6204906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executing Process</a:t>
            </a:r>
            <a:r>
              <a:rPr lang="ko-KR" altLang="en-US" sz="1400" dirty="0"/>
              <a:t> 체크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A67231-00F3-47B3-8EDD-C57064674D81}"/>
              </a:ext>
            </a:extLst>
          </p:cNvPr>
          <p:cNvGrpSpPr/>
          <p:nvPr/>
        </p:nvGrpSpPr>
        <p:grpSpPr>
          <a:xfrm>
            <a:off x="7294945" y="2609060"/>
            <a:ext cx="467785" cy="905404"/>
            <a:chOff x="6909856" y="2648395"/>
            <a:chExt cx="467785" cy="59827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2FBFB68-3B3E-43C1-8A2F-6F76792925DE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CCD0E2-E3D7-4416-A731-96F655822A66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C29A03-53EB-4888-9411-029996877417}"/>
              </a:ext>
            </a:extLst>
          </p:cNvPr>
          <p:cNvGrpSpPr/>
          <p:nvPr/>
        </p:nvGrpSpPr>
        <p:grpSpPr>
          <a:xfrm>
            <a:off x="7294945" y="1073632"/>
            <a:ext cx="467785" cy="674633"/>
            <a:chOff x="6909856" y="2648395"/>
            <a:chExt cx="467785" cy="59827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0C18FB0-1C3B-4811-89F0-31A5CA6FA79C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8CA4914-0F49-47F4-A813-61480C5AB623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BEFC22-DA35-4AFC-99FA-271EDF315056}"/>
              </a:ext>
            </a:extLst>
          </p:cNvPr>
          <p:cNvSpPr txBox="1"/>
          <p:nvPr/>
        </p:nvSpPr>
        <p:spPr>
          <a:xfrm>
            <a:off x="7991477" y="4810607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A5B96E-F6C9-467F-8397-1981E1A8BAC2}"/>
              </a:ext>
            </a:extLst>
          </p:cNvPr>
          <p:cNvSpPr txBox="1"/>
          <p:nvPr/>
        </p:nvSpPr>
        <p:spPr>
          <a:xfrm>
            <a:off x="7894669" y="6263911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3D3DF9-20C3-4F75-94D0-EFCDC4A609B8}"/>
              </a:ext>
            </a:extLst>
          </p:cNvPr>
          <p:cNvGrpSpPr/>
          <p:nvPr/>
        </p:nvGrpSpPr>
        <p:grpSpPr>
          <a:xfrm>
            <a:off x="8546658" y="3069738"/>
            <a:ext cx="1173871" cy="1195269"/>
            <a:chOff x="8534464" y="5121933"/>
            <a:chExt cx="1173871" cy="1195269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8AC4A0B-0D57-4818-A4EC-E821B53C1B73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64" y="584457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DAF9BAB-1AE2-4DA8-9AB9-2806A0261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64" y="5121933"/>
              <a:ext cx="1165961" cy="72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6">
            <a:extLst>
              <a:ext uri="{FF2B5EF4-FFF2-40B4-BE49-F238E27FC236}">
                <a16:creationId xmlns:a16="http://schemas.microsoft.com/office/drawing/2014/main" id="{2F7512C7-E8BE-4F8D-B499-F06F3FB1A91D}"/>
              </a:ext>
            </a:extLst>
          </p:cNvPr>
          <p:cNvSpPr/>
          <p:nvPr/>
        </p:nvSpPr>
        <p:spPr>
          <a:xfrm>
            <a:off x="9737809" y="258683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I/O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running</a:t>
            </a:r>
          </a:p>
          <a:p>
            <a:pPr algn="ctr"/>
            <a:r>
              <a:rPr lang="en-US" altLang="ko-KR" sz="1400" b="1" dirty="0"/>
              <a:t>I/</a:t>
            </a:r>
            <a:r>
              <a:rPr lang="en-US" altLang="ko-KR" sz="1400" b="1" dirty="0" err="1"/>
              <a:t>O_burst_time</a:t>
            </a:r>
            <a:r>
              <a:rPr lang="en-US" altLang="ko-KR" sz="1400" b="1" dirty="0"/>
              <a:t>--</a:t>
            </a:r>
            <a:endParaRPr lang="ko-KR" altLang="en-US" sz="1400" b="1" dirty="0"/>
          </a:p>
        </p:txBody>
      </p: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746A9313-C5C8-49BB-A2F2-5623675D2E6C}"/>
              </a:ext>
            </a:extLst>
          </p:cNvPr>
          <p:cNvSpPr/>
          <p:nvPr/>
        </p:nvSpPr>
        <p:spPr>
          <a:xfrm>
            <a:off x="9745719" y="378210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finished</a:t>
            </a:r>
          </a:p>
          <a:p>
            <a:pPr algn="ctr"/>
            <a:r>
              <a:rPr lang="en-US" altLang="ko-KR" sz="1200" b="1" dirty="0" err="1"/>
              <a:t>readyQueue</a:t>
            </a:r>
            <a:r>
              <a:rPr lang="ko-KR" altLang="en-US" sz="1200" b="1" dirty="0"/>
              <a:t>에 다시 </a:t>
            </a:r>
            <a:r>
              <a:rPr lang="en-US" altLang="ko-KR" sz="1200" b="1" dirty="0" err="1"/>
              <a:t>enqeue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F7A98C-B63B-4654-926B-981C42EB0554}"/>
              </a:ext>
            </a:extLst>
          </p:cNvPr>
          <p:cNvSpPr txBox="1"/>
          <p:nvPr/>
        </p:nvSpPr>
        <p:spPr>
          <a:xfrm>
            <a:off x="8052979" y="2785629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&gt; 0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2671DA-457C-48AF-BB8E-439FBBF6A647}"/>
              </a:ext>
            </a:extLst>
          </p:cNvPr>
          <p:cNvSpPr txBox="1"/>
          <p:nvPr/>
        </p:nvSpPr>
        <p:spPr>
          <a:xfrm>
            <a:off x="8052979" y="4366017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&lt; 0</a:t>
            </a:r>
            <a:endParaRPr lang="ko-KR" altLang="en-US" sz="1400" dirty="0"/>
          </a:p>
        </p:txBody>
      </p:sp>
      <p:sp>
        <p:nvSpPr>
          <p:cNvPr id="64" name="칠각형 63">
            <a:extLst>
              <a:ext uri="{FF2B5EF4-FFF2-40B4-BE49-F238E27FC236}">
                <a16:creationId xmlns:a16="http://schemas.microsoft.com/office/drawing/2014/main" id="{97CA65A4-1320-4E1D-AA79-AB375A4A6077}"/>
              </a:ext>
            </a:extLst>
          </p:cNvPr>
          <p:cNvSpPr/>
          <p:nvPr/>
        </p:nvSpPr>
        <p:spPr>
          <a:xfrm>
            <a:off x="9548749" y="2185640"/>
            <a:ext cx="600235" cy="59869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6-1</a:t>
            </a:r>
            <a:endParaRPr lang="ko-KR" altLang="en-US" sz="1400" dirty="0"/>
          </a:p>
        </p:txBody>
      </p:sp>
      <p:sp>
        <p:nvSpPr>
          <p:cNvPr id="66" name="칠각형 65">
            <a:extLst>
              <a:ext uri="{FF2B5EF4-FFF2-40B4-BE49-F238E27FC236}">
                <a16:creationId xmlns:a16="http://schemas.microsoft.com/office/drawing/2014/main" id="{F563BB95-E41A-4C7C-9655-CD67E50B0889}"/>
              </a:ext>
            </a:extLst>
          </p:cNvPr>
          <p:cNvSpPr/>
          <p:nvPr/>
        </p:nvSpPr>
        <p:spPr>
          <a:xfrm>
            <a:off x="9540730" y="3404270"/>
            <a:ext cx="600235" cy="59869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6-2</a:t>
            </a:r>
            <a:endParaRPr lang="ko-KR" altLang="en-US" sz="1400" dirty="0"/>
          </a:p>
        </p:txBody>
      </p:sp>
      <p:sp>
        <p:nvSpPr>
          <p:cNvPr id="67" name="칠각형 66">
            <a:extLst>
              <a:ext uri="{FF2B5EF4-FFF2-40B4-BE49-F238E27FC236}">
                <a16:creationId xmlns:a16="http://schemas.microsoft.com/office/drawing/2014/main" id="{A28B64AC-BDD8-420B-97C5-4A4CD90168CF}"/>
              </a:ext>
            </a:extLst>
          </p:cNvPr>
          <p:cNvSpPr/>
          <p:nvPr/>
        </p:nvSpPr>
        <p:spPr>
          <a:xfrm>
            <a:off x="11567683" y="4407716"/>
            <a:ext cx="600235" cy="59869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7-1</a:t>
            </a:r>
            <a:endParaRPr lang="ko-KR" altLang="en-US" sz="1400" dirty="0"/>
          </a:p>
        </p:txBody>
      </p:sp>
      <p:sp>
        <p:nvSpPr>
          <p:cNvPr id="68" name="칠각형 67">
            <a:extLst>
              <a:ext uri="{FF2B5EF4-FFF2-40B4-BE49-F238E27FC236}">
                <a16:creationId xmlns:a16="http://schemas.microsoft.com/office/drawing/2014/main" id="{B2B61F31-821F-44C1-BB02-D02E0F71585A}"/>
              </a:ext>
            </a:extLst>
          </p:cNvPr>
          <p:cNvSpPr/>
          <p:nvPr/>
        </p:nvSpPr>
        <p:spPr>
          <a:xfrm>
            <a:off x="11567683" y="5507758"/>
            <a:ext cx="600235" cy="59869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7-2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579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F45C7BF2-3005-469C-ABD6-70D5CF8314F4}"/>
              </a:ext>
            </a:extLst>
          </p:cNvPr>
          <p:cNvSpPr/>
          <p:nvPr/>
        </p:nvSpPr>
        <p:spPr>
          <a:xfrm>
            <a:off x="6829209" y="3511464"/>
            <a:ext cx="2052104" cy="892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readyQueue</a:t>
            </a:r>
            <a:r>
              <a:rPr lang="ko-KR" altLang="en-US" sz="1100" b="1" dirty="0"/>
              <a:t>에서 다에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있는 다음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executingProcess</a:t>
            </a:r>
            <a:r>
              <a:rPr lang="ko-KR" altLang="en-US" sz="1100" b="1" dirty="0"/>
              <a:t>로 </a:t>
            </a:r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3C2A02DE-CF57-4004-ACF0-5C2334E417E3}"/>
              </a:ext>
            </a:extLst>
          </p:cNvPr>
          <p:cNvSpPr/>
          <p:nvPr/>
        </p:nvSpPr>
        <p:spPr>
          <a:xfrm>
            <a:off x="3566248" y="54488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createProcess</a:t>
            </a:r>
            <a:endParaRPr lang="ko-KR" altLang="en-US" b="1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114D6142-5041-49FB-825E-FDEC06F776A4}"/>
              </a:ext>
            </a:extLst>
          </p:cNvPr>
          <p:cNvSpPr/>
          <p:nvPr/>
        </p:nvSpPr>
        <p:spPr>
          <a:xfrm>
            <a:off x="3631248" y="230534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I/O </a:t>
            </a:r>
            <a:r>
              <a:rPr lang="en-US" altLang="ko-KR" b="1" dirty="0" err="1"/>
              <a:t>waitingQueue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B4EE7105-3A5A-4BA7-9F1C-A20DC1D4E4E6}"/>
              </a:ext>
            </a:extLst>
          </p:cNvPr>
          <p:cNvSpPr/>
          <p:nvPr/>
        </p:nvSpPr>
        <p:spPr>
          <a:xfrm>
            <a:off x="3641622" y="412006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Executing Process check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A1045A-2889-4138-AF37-70942D03D53D}"/>
              </a:ext>
            </a:extLst>
          </p:cNvPr>
          <p:cNvGrpSpPr/>
          <p:nvPr/>
        </p:nvGrpSpPr>
        <p:grpSpPr>
          <a:xfrm>
            <a:off x="5663248" y="3957845"/>
            <a:ext cx="1173871" cy="1124917"/>
            <a:chOff x="5663248" y="3957845"/>
            <a:chExt cx="1173871" cy="112491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5FD0E90-1CD6-4B01-9A27-BC7DDE352EB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41306-5CC7-47FB-B7C3-705D3AC858F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E716C1-9918-4639-BAEA-A464D73FE793}"/>
              </a:ext>
            </a:extLst>
          </p:cNvPr>
          <p:cNvGrpSpPr/>
          <p:nvPr/>
        </p:nvGrpSpPr>
        <p:grpSpPr>
          <a:xfrm>
            <a:off x="4471564" y="3152533"/>
            <a:ext cx="467785" cy="905404"/>
            <a:chOff x="6909856" y="2648395"/>
            <a:chExt cx="467785" cy="59827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2D8F569-79D8-44F5-95EC-8528B679D151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906CDF-2134-447B-AC27-4B3795ED1F33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E0BE77F-4128-4790-AAE8-78A582A216F5}"/>
              </a:ext>
            </a:extLst>
          </p:cNvPr>
          <p:cNvSpPr txBox="1"/>
          <p:nvPr/>
        </p:nvSpPr>
        <p:spPr>
          <a:xfrm>
            <a:off x="2559474" y="1433043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</a:t>
            </a:r>
            <a:r>
              <a:rPr lang="en-US" altLang="ko-KR" sz="1400" dirty="0"/>
              <a:t>process </a:t>
            </a:r>
            <a:r>
              <a:rPr lang="ko-KR" altLang="en-US" sz="1400" dirty="0"/>
              <a:t>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9A9013-3B55-4FA0-A88A-A52EA5E4CF21}"/>
              </a:ext>
            </a:extLst>
          </p:cNvPr>
          <p:cNvSpPr txBox="1"/>
          <p:nvPr/>
        </p:nvSpPr>
        <p:spPr>
          <a:xfrm>
            <a:off x="1791526" y="3183084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I/O</a:t>
            </a:r>
            <a:r>
              <a:rPr lang="ko-KR" altLang="en-US" sz="1400" dirty="0"/>
              <a:t>이 있는 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988530-638C-4393-92A7-6D714F9A0076}"/>
              </a:ext>
            </a:extLst>
          </p:cNvPr>
          <p:cNvSpPr txBox="1"/>
          <p:nvPr/>
        </p:nvSpPr>
        <p:spPr>
          <a:xfrm>
            <a:off x="2115888" y="4970466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executing Process</a:t>
            </a:r>
            <a:r>
              <a:rPr lang="ko-KR" altLang="en-US" sz="1400" dirty="0"/>
              <a:t> 체크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712ABEF-55FE-4406-9AE0-5A8785EBABED}"/>
              </a:ext>
            </a:extLst>
          </p:cNvPr>
          <p:cNvGrpSpPr/>
          <p:nvPr/>
        </p:nvGrpSpPr>
        <p:grpSpPr>
          <a:xfrm>
            <a:off x="4423729" y="1374620"/>
            <a:ext cx="467785" cy="905404"/>
            <a:chOff x="6909856" y="2648395"/>
            <a:chExt cx="467785" cy="5982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9075F3F-1018-41F9-ABD8-43999E7E7852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78D9721-F848-40C7-A534-E252F27A26AF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88C5DC6-8045-4391-BC29-4859C7ECCA56}"/>
              </a:ext>
            </a:extLst>
          </p:cNvPr>
          <p:cNvSpPr txBox="1"/>
          <p:nvPr/>
        </p:nvSpPr>
        <p:spPr>
          <a:xfrm>
            <a:off x="5120261" y="3576167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633CBC-DBA9-4F3E-B9DC-A063D2A7DC61}"/>
              </a:ext>
            </a:extLst>
          </p:cNvPr>
          <p:cNvSpPr txBox="1"/>
          <p:nvPr/>
        </p:nvSpPr>
        <p:spPr>
          <a:xfrm>
            <a:off x="5023453" y="5029471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EC4A36-F76D-4305-B417-B099D7F34E58}"/>
              </a:ext>
            </a:extLst>
          </p:cNvPr>
          <p:cNvCxnSpPr>
            <a:cxnSpLocks/>
          </p:cNvCxnSpPr>
          <p:nvPr/>
        </p:nvCxnSpPr>
        <p:spPr>
          <a:xfrm>
            <a:off x="5675442" y="2557944"/>
            <a:ext cx="1173871" cy="47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6D256F-E513-4FE8-940E-929659CBB60C}"/>
              </a:ext>
            </a:extLst>
          </p:cNvPr>
          <p:cNvCxnSpPr>
            <a:cxnSpLocks/>
          </p:cNvCxnSpPr>
          <p:nvPr/>
        </p:nvCxnSpPr>
        <p:spPr>
          <a:xfrm flipV="1">
            <a:off x="5675442" y="1835298"/>
            <a:ext cx="1165961" cy="7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6">
            <a:extLst>
              <a:ext uri="{FF2B5EF4-FFF2-40B4-BE49-F238E27FC236}">
                <a16:creationId xmlns:a16="http://schemas.microsoft.com/office/drawing/2014/main" id="{466A66D2-8F67-4459-B2C4-3E4E16C99DE0}"/>
              </a:ext>
            </a:extLst>
          </p:cNvPr>
          <p:cNvSpPr/>
          <p:nvPr/>
        </p:nvSpPr>
        <p:spPr>
          <a:xfrm>
            <a:off x="6866593" y="135239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I/O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running</a:t>
            </a:r>
          </a:p>
          <a:p>
            <a:pPr algn="ctr"/>
            <a:r>
              <a:rPr lang="en-US" altLang="ko-KR" sz="1400" b="1" dirty="0"/>
              <a:t>I/</a:t>
            </a:r>
            <a:r>
              <a:rPr lang="en-US" altLang="ko-KR" sz="1400" b="1" dirty="0" err="1"/>
              <a:t>O_burst_time</a:t>
            </a:r>
            <a:r>
              <a:rPr lang="en-US" altLang="ko-KR" sz="1400" b="1" dirty="0"/>
              <a:t>--</a:t>
            </a:r>
            <a:endParaRPr lang="ko-KR" altLang="en-US" sz="1400" b="1" dirty="0"/>
          </a:p>
        </p:txBody>
      </p:sp>
      <p:sp>
        <p:nvSpPr>
          <p:cNvPr id="80" name="모서리가 둥근 직사각형 6">
            <a:extLst>
              <a:ext uri="{FF2B5EF4-FFF2-40B4-BE49-F238E27FC236}">
                <a16:creationId xmlns:a16="http://schemas.microsoft.com/office/drawing/2014/main" id="{AED49BB1-24FD-4E19-AF67-5A989C12D749}"/>
              </a:ext>
            </a:extLst>
          </p:cNvPr>
          <p:cNvSpPr/>
          <p:nvPr/>
        </p:nvSpPr>
        <p:spPr>
          <a:xfrm>
            <a:off x="6874503" y="254766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finished</a:t>
            </a:r>
          </a:p>
          <a:p>
            <a:pPr algn="ctr"/>
            <a:r>
              <a:rPr lang="en-US" altLang="ko-KR" sz="1200" b="1" dirty="0" err="1"/>
              <a:t>readyQueue</a:t>
            </a:r>
            <a:r>
              <a:rPr lang="ko-KR" altLang="en-US" sz="1200" b="1" dirty="0"/>
              <a:t>에 다시 </a:t>
            </a:r>
            <a:r>
              <a:rPr lang="en-US" altLang="ko-KR" sz="1200" b="1" dirty="0" err="1"/>
              <a:t>enqeue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59DCAB-71B3-4E0E-B8AF-FAA27AADCD1B}"/>
              </a:ext>
            </a:extLst>
          </p:cNvPr>
          <p:cNvSpPr txBox="1"/>
          <p:nvPr/>
        </p:nvSpPr>
        <p:spPr>
          <a:xfrm>
            <a:off x="5181763" y="1551189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&gt; 0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12BAC-CD96-4CEC-A959-3AB829844062}"/>
              </a:ext>
            </a:extLst>
          </p:cNvPr>
          <p:cNvSpPr txBox="1"/>
          <p:nvPr/>
        </p:nvSpPr>
        <p:spPr>
          <a:xfrm>
            <a:off x="5181763" y="3131577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&lt; 0</a:t>
            </a:r>
            <a:endParaRPr lang="ko-KR" altLang="en-US" sz="1400" dirty="0"/>
          </a:p>
        </p:txBody>
      </p:sp>
      <p:sp>
        <p:nvSpPr>
          <p:cNvPr id="87" name="모서리가 둥근 직사각형 6">
            <a:extLst>
              <a:ext uri="{FF2B5EF4-FFF2-40B4-BE49-F238E27FC236}">
                <a16:creationId xmlns:a16="http://schemas.microsoft.com/office/drawing/2014/main" id="{A8201801-8DF7-45F4-9E27-1B7FDA4F6D9F}"/>
              </a:ext>
            </a:extLst>
          </p:cNvPr>
          <p:cNvSpPr/>
          <p:nvPr/>
        </p:nvSpPr>
        <p:spPr>
          <a:xfrm>
            <a:off x="6849313" y="467676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남아있는지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B0C2EE-A7C4-4044-940D-2CBC151ADCFB}"/>
              </a:ext>
            </a:extLst>
          </p:cNvPr>
          <p:cNvGrpSpPr/>
          <p:nvPr/>
        </p:nvGrpSpPr>
        <p:grpSpPr>
          <a:xfrm>
            <a:off x="8893507" y="4381580"/>
            <a:ext cx="1173871" cy="1124917"/>
            <a:chOff x="5663248" y="3957845"/>
            <a:chExt cx="1173871" cy="1124917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6035ED5-4A5A-4C30-A35E-9C13ACBC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1D7D99-3541-4B92-97C5-25459C2AD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6">
            <a:extLst>
              <a:ext uri="{FF2B5EF4-FFF2-40B4-BE49-F238E27FC236}">
                <a16:creationId xmlns:a16="http://schemas.microsoft.com/office/drawing/2014/main" id="{33DB25AF-E07C-4518-918B-0BF2D3D1B983}"/>
              </a:ext>
            </a:extLst>
          </p:cNvPr>
          <p:cNvSpPr/>
          <p:nvPr/>
        </p:nvSpPr>
        <p:spPr>
          <a:xfrm>
            <a:off x="10091766" y="389741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남아있으면 계속 진행</a:t>
            </a:r>
          </a:p>
        </p:txBody>
      </p:sp>
      <p:sp>
        <p:nvSpPr>
          <p:cNvPr id="94" name="모서리가 둥근 직사각형 6">
            <a:extLst>
              <a:ext uri="{FF2B5EF4-FFF2-40B4-BE49-F238E27FC236}">
                <a16:creationId xmlns:a16="http://schemas.microsoft.com/office/drawing/2014/main" id="{DF775F6C-C956-4465-9C93-62626DE3610A}"/>
              </a:ext>
            </a:extLst>
          </p:cNvPr>
          <p:cNvSpPr/>
          <p:nvPr/>
        </p:nvSpPr>
        <p:spPr>
          <a:xfrm>
            <a:off x="9583243" y="235366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</a:t>
            </a:r>
            <a:r>
              <a:rPr lang="ko-KR" altLang="en-US" sz="1200" b="1" dirty="0"/>
              <a:t>발생시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readyQueue</a:t>
            </a:r>
            <a:r>
              <a:rPr lang="ko-KR" altLang="en-US" sz="1200" b="1" dirty="0"/>
              <a:t>에서 </a:t>
            </a:r>
            <a:r>
              <a:rPr lang="en-US" altLang="ko-KR" sz="1200" b="1" dirty="0" err="1"/>
              <a:t>waitingQueue</a:t>
            </a:r>
            <a:r>
              <a:rPr lang="ko-KR" altLang="en-US" sz="1200" b="1" dirty="0"/>
              <a:t>로 옮김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71B8EC-EBDD-4754-8806-63FADECAA89D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 flipV="1">
            <a:off x="8881313" y="2768529"/>
            <a:ext cx="701930" cy="11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77BD740-38D7-4E18-9540-83F346F64325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>
          <a:xfrm flipH="1" flipV="1">
            <a:off x="10599243" y="3183395"/>
            <a:ext cx="508523" cy="7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C9F213B-03E1-4AF6-9085-F1D3AC03D23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17904" y="958107"/>
            <a:ext cx="2048344" cy="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43C60D-3C51-4420-9435-CAA9AE5161FE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517904" y="4534926"/>
            <a:ext cx="2123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21CB548-8B2D-44E2-B394-406BA9EE2AC0}"/>
              </a:ext>
            </a:extLst>
          </p:cNvPr>
          <p:cNvCxnSpPr>
            <a:cxnSpLocks/>
          </p:cNvCxnSpPr>
          <p:nvPr/>
        </p:nvCxnSpPr>
        <p:spPr>
          <a:xfrm flipH="1" flipV="1">
            <a:off x="1523177" y="951200"/>
            <a:ext cx="3935" cy="358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C5F58-CA1C-4376-83ED-33DB0E2CB391}"/>
              </a:ext>
            </a:extLst>
          </p:cNvPr>
          <p:cNvSpPr txBox="1"/>
          <p:nvPr/>
        </p:nvSpPr>
        <p:spPr>
          <a:xfrm>
            <a:off x="83502" y="1876608"/>
            <a:ext cx="1532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readyQueue</a:t>
            </a:r>
            <a:r>
              <a:rPr lang="en-US" altLang="ko-KR" sz="1400" dirty="0"/>
              <a:t>) | 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112" name="모서리가 둥근 직사각형 6">
            <a:extLst>
              <a:ext uri="{FF2B5EF4-FFF2-40B4-BE49-F238E27FC236}">
                <a16:creationId xmlns:a16="http://schemas.microsoft.com/office/drawing/2014/main" id="{C42062C7-BBDD-4E4F-91EF-823A9D250BB3}"/>
              </a:ext>
            </a:extLst>
          </p:cNvPr>
          <p:cNvSpPr/>
          <p:nvPr/>
        </p:nvSpPr>
        <p:spPr>
          <a:xfrm>
            <a:off x="10059468" y="4927218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Cpu_brust_time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이하면 </a:t>
            </a:r>
            <a:r>
              <a:rPr lang="en-US" altLang="ko-KR" sz="1200" b="1" dirty="0" err="1"/>
              <a:t>finishedQueue</a:t>
            </a:r>
            <a:r>
              <a:rPr lang="ko-KR" altLang="en-US" sz="1200" b="1" dirty="0"/>
              <a:t>에 넣음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다음 </a:t>
            </a:r>
            <a:r>
              <a:rPr lang="en-US" altLang="ko-KR" sz="1200" b="1" dirty="0"/>
              <a:t>process </a:t>
            </a:r>
            <a:r>
              <a:rPr lang="ko-KR" altLang="en-US" sz="1200" b="1" dirty="0"/>
              <a:t>진행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8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F45C7BF2-3005-469C-ABD6-70D5CF8314F4}"/>
              </a:ext>
            </a:extLst>
          </p:cNvPr>
          <p:cNvSpPr/>
          <p:nvPr/>
        </p:nvSpPr>
        <p:spPr>
          <a:xfrm>
            <a:off x="6829209" y="3511464"/>
            <a:ext cx="2052104" cy="892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readyQueue</a:t>
            </a:r>
            <a:r>
              <a:rPr lang="ko-KR" altLang="en-US" sz="1100" b="1" dirty="0"/>
              <a:t>에서 다에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있는 다음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executingProcess</a:t>
            </a:r>
            <a:r>
              <a:rPr lang="ko-KR" altLang="en-US" sz="1100" b="1" dirty="0"/>
              <a:t>로 </a:t>
            </a:r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3C2A02DE-CF57-4004-ACF0-5C2334E417E3}"/>
              </a:ext>
            </a:extLst>
          </p:cNvPr>
          <p:cNvSpPr/>
          <p:nvPr/>
        </p:nvSpPr>
        <p:spPr>
          <a:xfrm>
            <a:off x="3566248" y="54488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createProcess</a:t>
            </a:r>
            <a:endParaRPr lang="ko-KR" altLang="en-US" b="1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114D6142-5041-49FB-825E-FDEC06F776A4}"/>
              </a:ext>
            </a:extLst>
          </p:cNvPr>
          <p:cNvSpPr/>
          <p:nvPr/>
        </p:nvSpPr>
        <p:spPr>
          <a:xfrm>
            <a:off x="3631248" y="230534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I/O </a:t>
            </a:r>
            <a:r>
              <a:rPr lang="en-US" altLang="ko-KR" b="1" dirty="0" err="1"/>
              <a:t>waitingQueue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B4EE7105-3A5A-4BA7-9F1C-A20DC1D4E4E6}"/>
              </a:ext>
            </a:extLst>
          </p:cNvPr>
          <p:cNvSpPr/>
          <p:nvPr/>
        </p:nvSpPr>
        <p:spPr>
          <a:xfrm>
            <a:off x="3641622" y="412006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Executing Process check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A1045A-2889-4138-AF37-70942D03D53D}"/>
              </a:ext>
            </a:extLst>
          </p:cNvPr>
          <p:cNvGrpSpPr/>
          <p:nvPr/>
        </p:nvGrpSpPr>
        <p:grpSpPr>
          <a:xfrm>
            <a:off x="5663248" y="3957845"/>
            <a:ext cx="1173871" cy="1124917"/>
            <a:chOff x="5663248" y="3957845"/>
            <a:chExt cx="1173871" cy="112491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5FD0E90-1CD6-4B01-9A27-BC7DDE352EB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41306-5CC7-47FB-B7C3-705D3AC858F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E716C1-9918-4639-BAEA-A464D73FE793}"/>
              </a:ext>
            </a:extLst>
          </p:cNvPr>
          <p:cNvGrpSpPr/>
          <p:nvPr/>
        </p:nvGrpSpPr>
        <p:grpSpPr>
          <a:xfrm>
            <a:off x="4471564" y="3152533"/>
            <a:ext cx="467785" cy="905404"/>
            <a:chOff x="6909856" y="2648395"/>
            <a:chExt cx="467785" cy="59827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2D8F569-79D8-44F5-95EC-8528B679D151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906CDF-2134-447B-AC27-4B3795ED1F33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E0BE77F-4128-4790-AAE8-78A582A216F5}"/>
              </a:ext>
            </a:extLst>
          </p:cNvPr>
          <p:cNvSpPr txBox="1"/>
          <p:nvPr/>
        </p:nvSpPr>
        <p:spPr>
          <a:xfrm>
            <a:off x="2559474" y="1433043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</a:t>
            </a:r>
            <a:r>
              <a:rPr lang="en-US" altLang="ko-KR" sz="1400" dirty="0"/>
              <a:t>process </a:t>
            </a:r>
            <a:r>
              <a:rPr lang="ko-KR" altLang="en-US" sz="1400" dirty="0"/>
              <a:t>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9A9013-3B55-4FA0-A88A-A52EA5E4CF21}"/>
              </a:ext>
            </a:extLst>
          </p:cNvPr>
          <p:cNvSpPr txBox="1"/>
          <p:nvPr/>
        </p:nvSpPr>
        <p:spPr>
          <a:xfrm>
            <a:off x="1791526" y="3183084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I/O</a:t>
            </a:r>
            <a:r>
              <a:rPr lang="ko-KR" altLang="en-US" sz="1400" dirty="0"/>
              <a:t>이 있는 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988530-638C-4393-92A7-6D714F9A0076}"/>
              </a:ext>
            </a:extLst>
          </p:cNvPr>
          <p:cNvSpPr txBox="1"/>
          <p:nvPr/>
        </p:nvSpPr>
        <p:spPr>
          <a:xfrm>
            <a:off x="2115888" y="4970466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executing Process</a:t>
            </a:r>
            <a:r>
              <a:rPr lang="ko-KR" altLang="en-US" sz="1400" dirty="0"/>
              <a:t> 체크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712ABEF-55FE-4406-9AE0-5A8785EBABED}"/>
              </a:ext>
            </a:extLst>
          </p:cNvPr>
          <p:cNvGrpSpPr/>
          <p:nvPr/>
        </p:nvGrpSpPr>
        <p:grpSpPr>
          <a:xfrm>
            <a:off x="4423729" y="1374620"/>
            <a:ext cx="467785" cy="905404"/>
            <a:chOff x="6909856" y="2648395"/>
            <a:chExt cx="467785" cy="5982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9075F3F-1018-41F9-ABD8-43999E7E7852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78D9721-F848-40C7-A534-E252F27A26AF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88C5DC6-8045-4391-BC29-4859C7ECCA56}"/>
              </a:ext>
            </a:extLst>
          </p:cNvPr>
          <p:cNvSpPr txBox="1"/>
          <p:nvPr/>
        </p:nvSpPr>
        <p:spPr>
          <a:xfrm>
            <a:off x="5120261" y="3576167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633CBC-DBA9-4F3E-B9DC-A063D2A7DC61}"/>
              </a:ext>
            </a:extLst>
          </p:cNvPr>
          <p:cNvSpPr txBox="1"/>
          <p:nvPr/>
        </p:nvSpPr>
        <p:spPr>
          <a:xfrm>
            <a:off x="5023453" y="5029471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EC4A36-F76D-4305-B417-B099D7F34E58}"/>
              </a:ext>
            </a:extLst>
          </p:cNvPr>
          <p:cNvCxnSpPr>
            <a:cxnSpLocks/>
          </p:cNvCxnSpPr>
          <p:nvPr/>
        </p:nvCxnSpPr>
        <p:spPr>
          <a:xfrm>
            <a:off x="5675442" y="2557944"/>
            <a:ext cx="1173871" cy="47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6D256F-E513-4FE8-940E-929659CBB60C}"/>
              </a:ext>
            </a:extLst>
          </p:cNvPr>
          <p:cNvCxnSpPr>
            <a:cxnSpLocks/>
          </p:cNvCxnSpPr>
          <p:nvPr/>
        </p:nvCxnSpPr>
        <p:spPr>
          <a:xfrm flipV="1">
            <a:off x="5675442" y="1835298"/>
            <a:ext cx="1165961" cy="7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6">
            <a:extLst>
              <a:ext uri="{FF2B5EF4-FFF2-40B4-BE49-F238E27FC236}">
                <a16:creationId xmlns:a16="http://schemas.microsoft.com/office/drawing/2014/main" id="{466A66D2-8F67-4459-B2C4-3E4E16C99DE0}"/>
              </a:ext>
            </a:extLst>
          </p:cNvPr>
          <p:cNvSpPr/>
          <p:nvPr/>
        </p:nvSpPr>
        <p:spPr>
          <a:xfrm>
            <a:off x="6866593" y="135239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I/O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running</a:t>
            </a:r>
          </a:p>
          <a:p>
            <a:pPr algn="ctr"/>
            <a:r>
              <a:rPr lang="en-US" altLang="ko-KR" sz="1400" b="1" dirty="0"/>
              <a:t>I/</a:t>
            </a:r>
            <a:r>
              <a:rPr lang="en-US" altLang="ko-KR" sz="1400" b="1" dirty="0" err="1"/>
              <a:t>O_burst_time</a:t>
            </a:r>
            <a:r>
              <a:rPr lang="en-US" altLang="ko-KR" sz="1400" b="1" dirty="0"/>
              <a:t>--</a:t>
            </a:r>
            <a:endParaRPr lang="ko-KR" altLang="en-US" sz="1400" b="1" dirty="0"/>
          </a:p>
        </p:txBody>
      </p:sp>
      <p:sp>
        <p:nvSpPr>
          <p:cNvPr id="80" name="모서리가 둥근 직사각형 6">
            <a:extLst>
              <a:ext uri="{FF2B5EF4-FFF2-40B4-BE49-F238E27FC236}">
                <a16:creationId xmlns:a16="http://schemas.microsoft.com/office/drawing/2014/main" id="{AED49BB1-24FD-4E19-AF67-5A989C12D749}"/>
              </a:ext>
            </a:extLst>
          </p:cNvPr>
          <p:cNvSpPr/>
          <p:nvPr/>
        </p:nvSpPr>
        <p:spPr>
          <a:xfrm>
            <a:off x="6874503" y="254766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finished</a:t>
            </a:r>
          </a:p>
          <a:p>
            <a:pPr algn="ctr"/>
            <a:r>
              <a:rPr lang="en-US" altLang="ko-KR" sz="1200" b="1" dirty="0" err="1"/>
              <a:t>readyQueue</a:t>
            </a:r>
            <a:r>
              <a:rPr lang="ko-KR" altLang="en-US" sz="1200" b="1" dirty="0"/>
              <a:t>에 다시 </a:t>
            </a:r>
            <a:r>
              <a:rPr lang="en-US" altLang="ko-KR" sz="1200" b="1" dirty="0" err="1"/>
              <a:t>enqeue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59DCAB-71B3-4E0E-B8AF-FAA27AADCD1B}"/>
              </a:ext>
            </a:extLst>
          </p:cNvPr>
          <p:cNvSpPr txBox="1"/>
          <p:nvPr/>
        </p:nvSpPr>
        <p:spPr>
          <a:xfrm>
            <a:off x="5181763" y="1551189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&gt; 0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12BAC-CD96-4CEC-A959-3AB829844062}"/>
              </a:ext>
            </a:extLst>
          </p:cNvPr>
          <p:cNvSpPr txBox="1"/>
          <p:nvPr/>
        </p:nvSpPr>
        <p:spPr>
          <a:xfrm>
            <a:off x="5181763" y="3131577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&lt; 0</a:t>
            </a:r>
            <a:endParaRPr lang="ko-KR" altLang="en-US" sz="1400" dirty="0"/>
          </a:p>
        </p:txBody>
      </p:sp>
      <p:sp>
        <p:nvSpPr>
          <p:cNvPr id="87" name="모서리가 둥근 직사각형 6">
            <a:extLst>
              <a:ext uri="{FF2B5EF4-FFF2-40B4-BE49-F238E27FC236}">
                <a16:creationId xmlns:a16="http://schemas.microsoft.com/office/drawing/2014/main" id="{A8201801-8DF7-45F4-9E27-1B7FDA4F6D9F}"/>
              </a:ext>
            </a:extLst>
          </p:cNvPr>
          <p:cNvSpPr/>
          <p:nvPr/>
        </p:nvSpPr>
        <p:spPr>
          <a:xfrm>
            <a:off x="6849313" y="467676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남아있는지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B0C2EE-A7C4-4044-940D-2CBC151ADCFB}"/>
              </a:ext>
            </a:extLst>
          </p:cNvPr>
          <p:cNvGrpSpPr/>
          <p:nvPr/>
        </p:nvGrpSpPr>
        <p:grpSpPr>
          <a:xfrm>
            <a:off x="8893507" y="4381580"/>
            <a:ext cx="1173871" cy="1124917"/>
            <a:chOff x="5663248" y="3957845"/>
            <a:chExt cx="1173871" cy="1124917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6035ED5-4A5A-4C30-A35E-9C13ACBC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1D7D99-3541-4B92-97C5-25459C2AD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6">
            <a:extLst>
              <a:ext uri="{FF2B5EF4-FFF2-40B4-BE49-F238E27FC236}">
                <a16:creationId xmlns:a16="http://schemas.microsoft.com/office/drawing/2014/main" id="{33DB25AF-E07C-4518-918B-0BF2D3D1B983}"/>
              </a:ext>
            </a:extLst>
          </p:cNvPr>
          <p:cNvSpPr/>
          <p:nvPr/>
        </p:nvSpPr>
        <p:spPr>
          <a:xfrm>
            <a:off x="10091766" y="389741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남아있으면 계속 진행</a:t>
            </a:r>
          </a:p>
        </p:txBody>
      </p:sp>
      <p:sp>
        <p:nvSpPr>
          <p:cNvPr id="93" name="모서리가 둥근 직사각형 6">
            <a:extLst>
              <a:ext uri="{FF2B5EF4-FFF2-40B4-BE49-F238E27FC236}">
                <a16:creationId xmlns:a16="http://schemas.microsoft.com/office/drawing/2014/main" id="{ABF2DFB2-4EE0-4F05-A4B6-4EC80BC8BCCD}"/>
              </a:ext>
            </a:extLst>
          </p:cNvPr>
          <p:cNvSpPr/>
          <p:nvPr/>
        </p:nvSpPr>
        <p:spPr>
          <a:xfrm>
            <a:off x="10059468" y="592533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Cpu_brust_time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이하면 </a:t>
            </a:r>
            <a:r>
              <a:rPr lang="en-US" altLang="ko-KR" sz="1200" b="1" dirty="0" err="1"/>
              <a:t>finishedQueue</a:t>
            </a:r>
            <a:r>
              <a:rPr lang="ko-KR" altLang="en-US" sz="1200" b="1" dirty="0"/>
              <a:t>에 넣음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다음 </a:t>
            </a:r>
            <a:r>
              <a:rPr lang="en-US" altLang="ko-KR" sz="1200" b="1" dirty="0"/>
              <a:t>process </a:t>
            </a:r>
            <a:r>
              <a:rPr lang="ko-KR" altLang="en-US" sz="1200" b="1" dirty="0"/>
              <a:t>진행</a:t>
            </a:r>
            <a:r>
              <a:rPr lang="en-US" altLang="ko-KR" sz="1200" b="1" dirty="0"/>
              <a:t>.</a:t>
            </a:r>
          </a:p>
        </p:txBody>
      </p:sp>
      <p:sp>
        <p:nvSpPr>
          <p:cNvPr id="94" name="모서리가 둥근 직사각형 6">
            <a:extLst>
              <a:ext uri="{FF2B5EF4-FFF2-40B4-BE49-F238E27FC236}">
                <a16:creationId xmlns:a16="http://schemas.microsoft.com/office/drawing/2014/main" id="{DF775F6C-C956-4465-9C93-62626DE3610A}"/>
              </a:ext>
            </a:extLst>
          </p:cNvPr>
          <p:cNvSpPr/>
          <p:nvPr/>
        </p:nvSpPr>
        <p:spPr>
          <a:xfrm>
            <a:off x="9583243" y="235366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</a:t>
            </a:r>
            <a:r>
              <a:rPr lang="ko-KR" altLang="en-US" sz="1200" b="1" dirty="0"/>
              <a:t>발생시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readyQueue</a:t>
            </a:r>
            <a:r>
              <a:rPr lang="ko-KR" altLang="en-US" sz="1200" b="1" dirty="0"/>
              <a:t>에서 </a:t>
            </a:r>
            <a:r>
              <a:rPr lang="en-US" altLang="ko-KR" sz="1200" b="1" dirty="0" err="1"/>
              <a:t>waitingQueue</a:t>
            </a:r>
            <a:r>
              <a:rPr lang="ko-KR" altLang="en-US" sz="1200" b="1" dirty="0"/>
              <a:t>로 옮김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71B8EC-EBDD-4754-8806-63FADECAA89D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 flipV="1">
            <a:off x="8881313" y="2768529"/>
            <a:ext cx="701930" cy="11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77BD740-38D7-4E18-9540-83F346F64325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>
          <a:xfrm flipH="1" flipV="1">
            <a:off x="10599243" y="3183395"/>
            <a:ext cx="508523" cy="7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C9F213B-03E1-4AF6-9085-F1D3AC03D23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17904" y="958107"/>
            <a:ext cx="2048344" cy="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43C60D-3C51-4420-9435-CAA9AE5161FE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517904" y="4534926"/>
            <a:ext cx="2123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21CB548-8B2D-44E2-B394-406BA9EE2AC0}"/>
              </a:ext>
            </a:extLst>
          </p:cNvPr>
          <p:cNvCxnSpPr>
            <a:cxnSpLocks/>
          </p:cNvCxnSpPr>
          <p:nvPr/>
        </p:nvCxnSpPr>
        <p:spPr>
          <a:xfrm flipH="1" flipV="1">
            <a:off x="1523177" y="951200"/>
            <a:ext cx="3935" cy="358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C5F58-CA1C-4376-83ED-33DB0E2CB391}"/>
              </a:ext>
            </a:extLst>
          </p:cNvPr>
          <p:cNvSpPr txBox="1"/>
          <p:nvPr/>
        </p:nvSpPr>
        <p:spPr>
          <a:xfrm>
            <a:off x="83502" y="1876608"/>
            <a:ext cx="1532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readyQueue</a:t>
            </a:r>
            <a:r>
              <a:rPr lang="en-US" altLang="ko-KR" sz="1400" dirty="0"/>
              <a:t>) | 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112" name="모서리가 둥근 직사각형 6">
            <a:extLst>
              <a:ext uri="{FF2B5EF4-FFF2-40B4-BE49-F238E27FC236}">
                <a16:creationId xmlns:a16="http://schemas.microsoft.com/office/drawing/2014/main" id="{C42062C7-BBDD-4E4F-91EF-823A9D250BB3}"/>
              </a:ext>
            </a:extLst>
          </p:cNvPr>
          <p:cNvSpPr/>
          <p:nvPr/>
        </p:nvSpPr>
        <p:spPr>
          <a:xfrm>
            <a:off x="10059468" y="4927218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Time_quantum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0</a:t>
            </a:r>
          </a:p>
          <a:p>
            <a:pPr algn="ctr"/>
            <a:r>
              <a:rPr lang="ko-KR" altLang="en-US" sz="1400" b="1" dirty="0"/>
              <a:t>현재 </a:t>
            </a:r>
            <a:r>
              <a:rPr lang="en-US" altLang="ko-KR" sz="1400" b="1" dirty="0" err="1"/>
              <a:t>currentNode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process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next</a:t>
            </a:r>
            <a:r>
              <a:rPr lang="ko-KR" altLang="en-US" sz="1400" b="1" dirty="0"/>
              <a:t>로</a:t>
            </a:r>
            <a:endParaRPr lang="en-US" altLang="ko-KR" sz="14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7B12778-920E-4151-999E-3979774E899D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8881313" y="5091631"/>
            <a:ext cx="1178155" cy="124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8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F45C7BF2-3005-469C-ABD6-70D5CF8314F4}"/>
              </a:ext>
            </a:extLst>
          </p:cNvPr>
          <p:cNvSpPr/>
          <p:nvPr/>
        </p:nvSpPr>
        <p:spPr>
          <a:xfrm>
            <a:off x="6829209" y="3511464"/>
            <a:ext cx="2052104" cy="892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readyQueue</a:t>
            </a:r>
            <a:r>
              <a:rPr lang="ko-KR" altLang="en-US" sz="1100" b="1" dirty="0"/>
              <a:t>에서 다에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있는 다음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executingProcess</a:t>
            </a:r>
            <a:r>
              <a:rPr lang="ko-KR" altLang="en-US" sz="1100" b="1" dirty="0"/>
              <a:t>로 </a:t>
            </a:r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3C2A02DE-CF57-4004-ACF0-5C2334E417E3}"/>
              </a:ext>
            </a:extLst>
          </p:cNvPr>
          <p:cNvSpPr/>
          <p:nvPr/>
        </p:nvSpPr>
        <p:spPr>
          <a:xfrm>
            <a:off x="3566248" y="54488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createProcess</a:t>
            </a:r>
            <a:endParaRPr lang="ko-KR" altLang="en-US" b="1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114D6142-5041-49FB-825E-FDEC06F776A4}"/>
              </a:ext>
            </a:extLst>
          </p:cNvPr>
          <p:cNvSpPr/>
          <p:nvPr/>
        </p:nvSpPr>
        <p:spPr>
          <a:xfrm>
            <a:off x="3631248" y="230534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I/O </a:t>
            </a:r>
            <a:r>
              <a:rPr lang="en-US" altLang="ko-KR" b="1" dirty="0" err="1"/>
              <a:t>waitingQueue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B4EE7105-3A5A-4BA7-9F1C-A20DC1D4E4E6}"/>
              </a:ext>
            </a:extLst>
          </p:cNvPr>
          <p:cNvSpPr/>
          <p:nvPr/>
        </p:nvSpPr>
        <p:spPr>
          <a:xfrm>
            <a:off x="3641622" y="412006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Executing Process check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A1045A-2889-4138-AF37-70942D03D53D}"/>
              </a:ext>
            </a:extLst>
          </p:cNvPr>
          <p:cNvGrpSpPr/>
          <p:nvPr/>
        </p:nvGrpSpPr>
        <p:grpSpPr>
          <a:xfrm>
            <a:off x="5663248" y="3957845"/>
            <a:ext cx="1173871" cy="1124917"/>
            <a:chOff x="5663248" y="3957845"/>
            <a:chExt cx="1173871" cy="112491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5FD0E90-1CD6-4B01-9A27-BC7DDE352EB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41306-5CC7-47FB-B7C3-705D3AC858F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E716C1-9918-4639-BAEA-A464D73FE793}"/>
              </a:ext>
            </a:extLst>
          </p:cNvPr>
          <p:cNvGrpSpPr/>
          <p:nvPr/>
        </p:nvGrpSpPr>
        <p:grpSpPr>
          <a:xfrm>
            <a:off x="4471564" y="3152533"/>
            <a:ext cx="467785" cy="905404"/>
            <a:chOff x="6909856" y="2648395"/>
            <a:chExt cx="467785" cy="59827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2D8F569-79D8-44F5-95EC-8528B679D151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906CDF-2134-447B-AC27-4B3795ED1F33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E0BE77F-4128-4790-AAE8-78A582A216F5}"/>
              </a:ext>
            </a:extLst>
          </p:cNvPr>
          <p:cNvSpPr txBox="1"/>
          <p:nvPr/>
        </p:nvSpPr>
        <p:spPr>
          <a:xfrm>
            <a:off x="2559474" y="1433043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</a:t>
            </a:r>
            <a:r>
              <a:rPr lang="en-US" altLang="ko-KR" sz="1400" dirty="0"/>
              <a:t>process </a:t>
            </a:r>
            <a:r>
              <a:rPr lang="ko-KR" altLang="en-US" sz="1400" dirty="0"/>
              <a:t>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9A9013-3B55-4FA0-A88A-A52EA5E4CF21}"/>
              </a:ext>
            </a:extLst>
          </p:cNvPr>
          <p:cNvSpPr txBox="1"/>
          <p:nvPr/>
        </p:nvSpPr>
        <p:spPr>
          <a:xfrm>
            <a:off x="1791526" y="3183084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I/O</a:t>
            </a:r>
            <a:r>
              <a:rPr lang="ko-KR" altLang="en-US" sz="1400" dirty="0"/>
              <a:t>이 있는 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988530-638C-4393-92A7-6D714F9A0076}"/>
              </a:ext>
            </a:extLst>
          </p:cNvPr>
          <p:cNvSpPr txBox="1"/>
          <p:nvPr/>
        </p:nvSpPr>
        <p:spPr>
          <a:xfrm>
            <a:off x="2115888" y="4970466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executing Process</a:t>
            </a:r>
            <a:r>
              <a:rPr lang="ko-KR" altLang="en-US" sz="1400" dirty="0"/>
              <a:t> 체크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712ABEF-55FE-4406-9AE0-5A8785EBABED}"/>
              </a:ext>
            </a:extLst>
          </p:cNvPr>
          <p:cNvGrpSpPr/>
          <p:nvPr/>
        </p:nvGrpSpPr>
        <p:grpSpPr>
          <a:xfrm>
            <a:off x="4423729" y="1374620"/>
            <a:ext cx="467785" cy="905404"/>
            <a:chOff x="6909856" y="2648395"/>
            <a:chExt cx="467785" cy="5982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9075F3F-1018-41F9-ABD8-43999E7E7852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78D9721-F848-40C7-A534-E252F27A26AF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88C5DC6-8045-4391-BC29-4859C7ECCA56}"/>
              </a:ext>
            </a:extLst>
          </p:cNvPr>
          <p:cNvSpPr txBox="1"/>
          <p:nvPr/>
        </p:nvSpPr>
        <p:spPr>
          <a:xfrm>
            <a:off x="5120261" y="3576167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633CBC-DBA9-4F3E-B9DC-A063D2A7DC61}"/>
              </a:ext>
            </a:extLst>
          </p:cNvPr>
          <p:cNvSpPr txBox="1"/>
          <p:nvPr/>
        </p:nvSpPr>
        <p:spPr>
          <a:xfrm>
            <a:off x="5023453" y="5029471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EC4A36-F76D-4305-B417-B099D7F34E58}"/>
              </a:ext>
            </a:extLst>
          </p:cNvPr>
          <p:cNvCxnSpPr>
            <a:cxnSpLocks/>
          </p:cNvCxnSpPr>
          <p:nvPr/>
        </p:nvCxnSpPr>
        <p:spPr>
          <a:xfrm>
            <a:off x="5675442" y="2557944"/>
            <a:ext cx="1173871" cy="47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6D256F-E513-4FE8-940E-929659CBB60C}"/>
              </a:ext>
            </a:extLst>
          </p:cNvPr>
          <p:cNvCxnSpPr>
            <a:cxnSpLocks/>
          </p:cNvCxnSpPr>
          <p:nvPr/>
        </p:nvCxnSpPr>
        <p:spPr>
          <a:xfrm flipV="1">
            <a:off x="5675442" y="1835298"/>
            <a:ext cx="1165961" cy="7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6">
            <a:extLst>
              <a:ext uri="{FF2B5EF4-FFF2-40B4-BE49-F238E27FC236}">
                <a16:creationId xmlns:a16="http://schemas.microsoft.com/office/drawing/2014/main" id="{466A66D2-8F67-4459-B2C4-3E4E16C99DE0}"/>
              </a:ext>
            </a:extLst>
          </p:cNvPr>
          <p:cNvSpPr/>
          <p:nvPr/>
        </p:nvSpPr>
        <p:spPr>
          <a:xfrm>
            <a:off x="6866593" y="135239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I/O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running</a:t>
            </a:r>
          </a:p>
          <a:p>
            <a:pPr algn="ctr"/>
            <a:r>
              <a:rPr lang="en-US" altLang="ko-KR" sz="1400" b="1" dirty="0"/>
              <a:t>I/</a:t>
            </a:r>
            <a:r>
              <a:rPr lang="en-US" altLang="ko-KR" sz="1400" b="1" dirty="0" err="1"/>
              <a:t>O_burst_time</a:t>
            </a:r>
            <a:r>
              <a:rPr lang="en-US" altLang="ko-KR" sz="1400" b="1" dirty="0"/>
              <a:t>--</a:t>
            </a:r>
            <a:endParaRPr lang="ko-KR" altLang="en-US" sz="1400" b="1" dirty="0"/>
          </a:p>
        </p:txBody>
      </p:sp>
      <p:sp>
        <p:nvSpPr>
          <p:cNvPr id="80" name="모서리가 둥근 직사각형 6">
            <a:extLst>
              <a:ext uri="{FF2B5EF4-FFF2-40B4-BE49-F238E27FC236}">
                <a16:creationId xmlns:a16="http://schemas.microsoft.com/office/drawing/2014/main" id="{AED49BB1-24FD-4E19-AF67-5A989C12D749}"/>
              </a:ext>
            </a:extLst>
          </p:cNvPr>
          <p:cNvSpPr/>
          <p:nvPr/>
        </p:nvSpPr>
        <p:spPr>
          <a:xfrm>
            <a:off x="6874503" y="254766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finished</a:t>
            </a:r>
          </a:p>
          <a:p>
            <a:pPr algn="ctr"/>
            <a:r>
              <a:rPr lang="en-US" altLang="ko-KR" sz="1200" b="1" dirty="0" err="1"/>
              <a:t>readyQueue</a:t>
            </a:r>
            <a:r>
              <a:rPr lang="ko-KR" altLang="en-US" sz="1200" b="1" dirty="0"/>
              <a:t>에 다시 </a:t>
            </a:r>
            <a:r>
              <a:rPr lang="en-US" altLang="ko-KR" sz="1200" b="1" dirty="0" err="1"/>
              <a:t>enqeue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59DCAB-71B3-4E0E-B8AF-FAA27AADCD1B}"/>
              </a:ext>
            </a:extLst>
          </p:cNvPr>
          <p:cNvSpPr txBox="1"/>
          <p:nvPr/>
        </p:nvSpPr>
        <p:spPr>
          <a:xfrm>
            <a:off x="5181763" y="1551189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&gt; 0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12BAC-CD96-4CEC-A959-3AB829844062}"/>
              </a:ext>
            </a:extLst>
          </p:cNvPr>
          <p:cNvSpPr txBox="1"/>
          <p:nvPr/>
        </p:nvSpPr>
        <p:spPr>
          <a:xfrm>
            <a:off x="5181763" y="3131577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&lt; 0</a:t>
            </a:r>
            <a:endParaRPr lang="ko-KR" altLang="en-US" sz="1400" dirty="0"/>
          </a:p>
        </p:txBody>
      </p:sp>
      <p:sp>
        <p:nvSpPr>
          <p:cNvPr id="87" name="모서리가 둥근 직사각형 6">
            <a:extLst>
              <a:ext uri="{FF2B5EF4-FFF2-40B4-BE49-F238E27FC236}">
                <a16:creationId xmlns:a16="http://schemas.microsoft.com/office/drawing/2014/main" id="{A8201801-8DF7-45F4-9E27-1B7FDA4F6D9F}"/>
              </a:ext>
            </a:extLst>
          </p:cNvPr>
          <p:cNvSpPr/>
          <p:nvPr/>
        </p:nvSpPr>
        <p:spPr>
          <a:xfrm>
            <a:off x="6849313" y="467676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남아있는지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B0C2EE-A7C4-4044-940D-2CBC151ADCFB}"/>
              </a:ext>
            </a:extLst>
          </p:cNvPr>
          <p:cNvGrpSpPr/>
          <p:nvPr/>
        </p:nvGrpSpPr>
        <p:grpSpPr>
          <a:xfrm>
            <a:off x="8893507" y="4381580"/>
            <a:ext cx="1173871" cy="1124917"/>
            <a:chOff x="5663248" y="3957845"/>
            <a:chExt cx="1173871" cy="1124917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6035ED5-4A5A-4C30-A35E-9C13ACBC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1D7D99-3541-4B92-97C5-25459C2AD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6">
            <a:extLst>
              <a:ext uri="{FF2B5EF4-FFF2-40B4-BE49-F238E27FC236}">
                <a16:creationId xmlns:a16="http://schemas.microsoft.com/office/drawing/2014/main" id="{33DB25AF-E07C-4518-918B-0BF2D3D1B983}"/>
              </a:ext>
            </a:extLst>
          </p:cNvPr>
          <p:cNvSpPr/>
          <p:nvPr/>
        </p:nvSpPr>
        <p:spPr>
          <a:xfrm>
            <a:off x="10091766" y="389741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남아있으면 계속 진행</a:t>
            </a:r>
          </a:p>
        </p:txBody>
      </p:sp>
      <p:sp>
        <p:nvSpPr>
          <p:cNvPr id="93" name="모서리가 둥근 직사각형 6">
            <a:extLst>
              <a:ext uri="{FF2B5EF4-FFF2-40B4-BE49-F238E27FC236}">
                <a16:creationId xmlns:a16="http://schemas.microsoft.com/office/drawing/2014/main" id="{ABF2DFB2-4EE0-4F05-A4B6-4EC80BC8BCCD}"/>
              </a:ext>
            </a:extLst>
          </p:cNvPr>
          <p:cNvSpPr/>
          <p:nvPr/>
        </p:nvSpPr>
        <p:spPr>
          <a:xfrm>
            <a:off x="10091766" y="509163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Cpu_brust_time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이하면 </a:t>
            </a:r>
            <a:r>
              <a:rPr lang="en-US" altLang="ko-KR" sz="1200" b="1" dirty="0" err="1"/>
              <a:t>finishedQueue</a:t>
            </a:r>
            <a:r>
              <a:rPr lang="ko-KR" altLang="en-US" sz="1200" b="1" dirty="0"/>
              <a:t>에 넣음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다음 </a:t>
            </a:r>
            <a:r>
              <a:rPr lang="en-US" altLang="ko-KR" sz="1200" b="1" dirty="0"/>
              <a:t>process </a:t>
            </a:r>
            <a:r>
              <a:rPr lang="ko-KR" altLang="en-US" sz="1200" b="1" dirty="0"/>
              <a:t>진행</a:t>
            </a:r>
            <a:r>
              <a:rPr lang="en-US" altLang="ko-KR" sz="1200" b="1" dirty="0"/>
              <a:t>.</a:t>
            </a:r>
          </a:p>
        </p:txBody>
      </p:sp>
      <p:sp>
        <p:nvSpPr>
          <p:cNvPr id="94" name="모서리가 둥근 직사각형 6">
            <a:extLst>
              <a:ext uri="{FF2B5EF4-FFF2-40B4-BE49-F238E27FC236}">
                <a16:creationId xmlns:a16="http://schemas.microsoft.com/office/drawing/2014/main" id="{DF775F6C-C956-4465-9C93-62626DE3610A}"/>
              </a:ext>
            </a:extLst>
          </p:cNvPr>
          <p:cNvSpPr/>
          <p:nvPr/>
        </p:nvSpPr>
        <p:spPr>
          <a:xfrm>
            <a:off x="9583243" y="235366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</a:t>
            </a:r>
            <a:r>
              <a:rPr lang="ko-KR" altLang="en-US" sz="1200" b="1" dirty="0"/>
              <a:t>발생시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readyQueue</a:t>
            </a:r>
            <a:r>
              <a:rPr lang="ko-KR" altLang="en-US" sz="1200" b="1" dirty="0"/>
              <a:t>에서 </a:t>
            </a:r>
            <a:r>
              <a:rPr lang="en-US" altLang="ko-KR" sz="1200" b="1" dirty="0" err="1"/>
              <a:t>waitingQueue</a:t>
            </a:r>
            <a:r>
              <a:rPr lang="ko-KR" altLang="en-US" sz="1200" b="1" dirty="0"/>
              <a:t>로 옮김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71B8EC-EBDD-4754-8806-63FADECAA89D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 flipV="1">
            <a:off x="8881313" y="2768529"/>
            <a:ext cx="701930" cy="11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77BD740-38D7-4E18-9540-83F346F64325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>
          <a:xfrm flipH="1" flipV="1">
            <a:off x="10599243" y="3183395"/>
            <a:ext cx="508523" cy="7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C9F213B-03E1-4AF6-9085-F1D3AC03D23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17904" y="958107"/>
            <a:ext cx="2048344" cy="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43C60D-3C51-4420-9435-CAA9AE5161FE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517904" y="4534926"/>
            <a:ext cx="2123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21CB548-8B2D-44E2-B394-406BA9EE2AC0}"/>
              </a:ext>
            </a:extLst>
          </p:cNvPr>
          <p:cNvCxnSpPr>
            <a:cxnSpLocks/>
          </p:cNvCxnSpPr>
          <p:nvPr/>
        </p:nvCxnSpPr>
        <p:spPr>
          <a:xfrm flipH="1" flipV="1">
            <a:off x="1523177" y="951200"/>
            <a:ext cx="3935" cy="358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C5F58-CA1C-4376-83ED-33DB0E2CB391}"/>
              </a:ext>
            </a:extLst>
          </p:cNvPr>
          <p:cNvSpPr txBox="1"/>
          <p:nvPr/>
        </p:nvSpPr>
        <p:spPr>
          <a:xfrm>
            <a:off x="83502" y="1876608"/>
            <a:ext cx="1532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readyQueue</a:t>
            </a:r>
            <a:r>
              <a:rPr lang="en-US" altLang="ko-KR" sz="1400" dirty="0"/>
              <a:t>) | 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3F850509-C6C8-45F9-A2D3-085E8C0644C0}"/>
              </a:ext>
            </a:extLst>
          </p:cNvPr>
          <p:cNvSpPr/>
          <p:nvPr/>
        </p:nvSpPr>
        <p:spPr>
          <a:xfrm>
            <a:off x="9583243" y="83568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Get_smallest_priority_pid</a:t>
            </a:r>
            <a:r>
              <a:rPr lang="ko-KR" altLang="en-US" sz="1200" b="1" dirty="0"/>
              <a:t>를 통해 현재 가장 짧은 </a:t>
            </a:r>
            <a:r>
              <a:rPr lang="en-US" altLang="ko-KR" sz="1200" b="1" dirty="0" err="1"/>
              <a:t>cpu_Burst</a:t>
            </a:r>
            <a:r>
              <a:rPr lang="ko-KR" altLang="en-US" sz="1200" b="1" dirty="0"/>
              <a:t>를 가진 </a:t>
            </a:r>
            <a:r>
              <a:rPr lang="en-US" altLang="ko-KR" sz="1200" b="1" dirty="0"/>
              <a:t>process</a:t>
            </a:r>
            <a:r>
              <a:rPr lang="ko-KR" altLang="en-US" sz="1200" b="1" dirty="0"/>
              <a:t>의 </a:t>
            </a:r>
            <a:r>
              <a:rPr lang="en-US" altLang="ko-KR" sz="1200" b="1" dirty="0" err="1"/>
              <a:t>pid</a:t>
            </a:r>
            <a:r>
              <a:rPr lang="ko-KR" altLang="en-US" sz="1200" b="1" dirty="0"/>
              <a:t> 반환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C32635-AF9F-4E69-A5B0-EE1E623344BC}"/>
              </a:ext>
            </a:extLst>
          </p:cNvPr>
          <p:cNvCxnSpPr>
            <a:cxnSpLocks/>
            <a:stCxn id="94" idx="0"/>
            <a:endCxn id="45" idx="2"/>
          </p:cNvCxnSpPr>
          <p:nvPr/>
        </p:nvCxnSpPr>
        <p:spPr>
          <a:xfrm flipV="1">
            <a:off x="10599243" y="1665415"/>
            <a:ext cx="0" cy="6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6">
            <a:extLst>
              <a:ext uri="{FF2B5EF4-FFF2-40B4-BE49-F238E27FC236}">
                <a16:creationId xmlns:a16="http://schemas.microsoft.com/office/drawing/2014/main" id="{9C46605D-E2D1-4842-AE37-AA27925F0C8E}"/>
              </a:ext>
            </a:extLst>
          </p:cNvPr>
          <p:cNvSpPr/>
          <p:nvPr/>
        </p:nvSpPr>
        <p:spPr>
          <a:xfrm>
            <a:off x="8017713" y="585884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Preemptive</a:t>
            </a:r>
            <a:r>
              <a:rPr lang="ko-KR" altLang="en-US" sz="1100" b="1" dirty="0"/>
              <a:t>이면 </a:t>
            </a:r>
            <a:r>
              <a:rPr lang="en-US" altLang="ko-KR" sz="1100" b="1" dirty="0" err="1"/>
              <a:t>smallest_priority</a:t>
            </a:r>
            <a:r>
              <a:rPr lang="ko-KR" altLang="en-US" sz="1100" b="1" dirty="0"/>
              <a:t>의 </a:t>
            </a:r>
            <a:r>
              <a:rPr lang="en-US" altLang="ko-KR" sz="1100" b="1" dirty="0" err="1"/>
              <a:t>proces</a:t>
            </a:r>
            <a:r>
              <a:rPr lang="ko-KR" altLang="en-US" sz="1100" b="1" dirty="0"/>
              <a:t>를 찾아서 현재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보다 작다면 바꾼다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2217083-D191-4544-86FE-3D0C4136D67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7865313" y="5506497"/>
            <a:ext cx="1168400" cy="35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A50E24-3AD0-4675-8864-4F303617E75B}"/>
              </a:ext>
            </a:extLst>
          </p:cNvPr>
          <p:cNvCxnSpPr>
            <a:cxnSpLocks/>
            <a:stCxn id="49" idx="0"/>
            <a:endCxn id="94" idx="2"/>
          </p:cNvCxnSpPr>
          <p:nvPr/>
        </p:nvCxnSpPr>
        <p:spPr>
          <a:xfrm flipV="1">
            <a:off x="9033713" y="3183395"/>
            <a:ext cx="1565530" cy="26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06109AB-E02A-4948-9CAE-2FD403FA8345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881313" y="3957845"/>
            <a:ext cx="152400" cy="190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4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F45C7BF2-3005-469C-ABD6-70D5CF8314F4}"/>
              </a:ext>
            </a:extLst>
          </p:cNvPr>
          <p:cNvSpPr/>
          <p:nvPr/>
        </p:nvSpPr>
        <p:spPr>
          <a:xfrm>
            <a:off x="6829209" y="3511464"/>
            <a:ext cx="2052104" cy="892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readyQueue</a:t>
            </a:r>
            <a:r>
              <a:rPr lang="ko-KR" altLang="en-US" sz="1100" b="1" dirty="0"/>
              <a:t>에서 다에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있는 다음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executingProcess</a:t>
            </a:r>
            <a:r>
              <a:rPr lang="ko-KR" altLang="en-US" sz="1100" b="1" dirty="0"/>
              <a:t>로 </a:t>
            </a:r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3C2A02DE-CF57-4004-ACF0-5C2334E417E3}"/>
              </a:ext>
            </a:extLst>
          </p:cNvPr>
          <p:cNvSpPr/>
          <p:nvPr/>
        </p:nvSpPr>
        <p:spPr>
          <a:xfrm>
            <a:off x="3566248" y="54488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createProcess</a:t>
            </a:r>
            <a:endParaRPr lang="ko-KR" altLang="en-US" b="1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114D6142-5041-49FB-825E-FDEC06F776A4}"/>
              </a:ext>
            </a:extLst>
          </p:cNvPr>
          <p:cNvSpPr/>
          <p:nvPr/>
        </p:nvSpPr>
        <p:spPr>
          <a:xfrm>
            <a:off x="3631248" y="230534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I/O </a:t>
            </a:r>
            <a:r>
              <a:rPr lang="en-US" altLang="ko-KR" b="1" dirty="0" err="1"/>
              <a:t>waitingQueue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B4EE7105-3A5A-4BA7-9F1C-A20DC1D4E4E6}"/>
              </a:ext>
            </a:extLst>
          </p:cNvPr>
          <p:cNvSpPr/>
          <p:nvPr/>
        </p:nvSpPr>
        <p:spPr>
          <a:xfrm>
            <a:off x="3641622" y="412006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Executing Process check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A1045A-2889-4138-AF37-70942D03D53D}"/>
              </a:ext>
            </a:extLst>
          </p:cNvPr>
          <p:cNvGrpSpPr/>
          <p:nvPr/>
        </p:nvGrpSpPr>
        <p:grpSpPr>
          <a:xfrm>
            <a:off x="5663248" y="3957845"/>
            <a:ext cx="1173871" cy="1124917"/>
            <a:chOff x="5663248" y="3957845"/>
            <a:chExt cx="1173871" cy="112491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5FD0E90-1CD6-4B01-9A27-BC7DDE352EB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41306-5CC7-47FB-B7C3-705D3AC858F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E716C1-9918-4639-BAEA-A464D73FE793}"/>
              </a:ext>
            </a:extLst>
          </p:cNvPr>
          <p:cNvGrpSpPr/>
          <p:nvPr/>
        </p:nvGrpSpPr>
        <p:grpSpPr>
          <a:xfrm>
            <a:off x="4471564" y="3152533"/>
            <a:ext cx="467785" cy="905404"/>
            <a:chOff x="6909856" y="2648395"/>
            <a:chExt cx="467785" cy="59827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2D8F569-79D8-44F5-95EC-8528B679D151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906CDF-2134-447B-AC27-4B3795ED1F33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E0BE77F-4128-4790-AAE8-78A582A216F5}"/>
              </a:ext>
            </a:extLst>
          </p:cNvPr>
          <p:cNvSpPr txBox="1"/>
          <p:nvPr/>
        </p:nvSpPr>
        <p:spPr>
          <a:xfrm>
            <a:off x="2559474" y="1433043"/>
            <a:ext cx="218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</a:t>
            </a:r>
            <a:r>
              <a:rPr lang="en-US" altLang="ko-KR" sz="1400" dirty="0"/>
              <a:t>process </a:t>
            </a:r>
            <a:r>
              <a:rPr lang="ko-KR" altLang="en-US" sz="1400" dirty="0"/>
              <a:t>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9A9013-3B55-4FA0-A88A-A52EA5E4CF21}"/>
              </a:ext>
            </a:extLst>
          </p:cNvPr>
          <p:cNvSpPr txBox="1"/>
          <p:nvPr/>
        </p:nvSpPr>
        <p:spPr>
          <a:xfrm>
            <a:off x="1791526" y="3183084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I/O</a:t>
            </a:r>
            <a:r>
              <a:rPr lang="ko-KR" altLang="en-US" sz="1400" dirty="0"/>
              <a:t>이 있는 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988530-638C-4393-92A7-6D714F9A0076}"/>
              </a:ext>
            </a:extLst>
          </p:cNvPr>
          <p:cNvSpPr txBox="1"/>
          <p:nvPr/>
        </p:nvSpPr>
        <p:spPr>
          <a:xfrm>
            <a:off x="2115888" y="4970466"/>
            <a:ext cx="313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executing Process</a:t>
            </a:r>
            <a:r>
              <a:rPr lang="ko-KR" altLang="en-US" sz="1400" dirty="0"/>
              <a:t> 체크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712ABEF-55FE-4406-9AE0-5A8785EBABED}"/>
              </a:ext>
            </a:extLst>
          </p:cNvPr>
          <p:cNvGrpSpPr/>
          <p:nvPr/>
        </p:nvGrpSpPr>
        <p:grpSpPr>
          <a:xfrm>
            <a:off x="4423729" y="1374620"/>
            <a:ext cx="467785" cy="905404"/>
            <a:chOff x="6909856" y="2648395"/>
            <a:chExt cx="467785" cy="5982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9075F3F-1018-41F9-ABD8-43999E7E7852}"/>
                </a:ext>
              </a:extLst>
            </p:cNvPr>
            <p:cNvCxnSpPr/>
            <p:nvPr/>
          </p:nvCxnSpPr>
          <p:spPr>
            <a:xfrm>
              <a:off x="6909856" y="2648395"/>
              <a:ext cx="2118" cy="5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78D9721-F848-40C7-A534-E252F27A26AF}"/>
                </a:ext>
              </a:extLst>
            </p:cNvPr>
            <p:cNvCxnSpPr/>
            <p:nvPr/>
          </p:nvCxnSpPr>
          <p:spPr>
            <a:xfrm flipH="1" flipV="1">
              <a:off x="7369174" y="2656749"/>
              <a:ext cx="8467" cy="58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88C5DC6-8045-4391-BC29-4859C7ECCA56}"/>
              </a:ext>
            </a:extLst>
          </p:cNvPr>
          <p:cNvSpPr txBox="1"/>
          <p:nvPr/>
        </p:nvSpPr>
        <p:spPr>
          <a:xfrm>
            <a:off x="5120261" y="3576167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633CBC-DBA9-4F3E-B9DC-A063D2A7DC61}"/>
              </a:ext>
            </a:extLst>
          </p:cNvPr>
          <p:cNvSpPr txBox="1"/>
          <p:nvPr/>
        </p:nvSpPr>
        <p:spPr>
          <a:xfrm>
            <a:off x="5023453" y="5029471"/>
            <a:ext cx="180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ExecutingProcess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EC4A36-F76D-4305-B417-B099D7F34E58}"/>
              </a:ext>
            </a:extLst>
          </p:cNvPr>
          <p:cNvCxnSpPr>
            <a:cxnSpLocks/>
          </p:cNvCxnSpPr>
          <p:nvPr/>
        </p:nvCxnSpPr>
        <p:spPr>
          <a:xfrm>
            <a:off x="5675442" y="2557944"/>
            <a:ext cx="1173871" cy="47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6D256F-E513-4FE8-940E-929659CBB60C}"/>
              </a:ext>
            </a:extLst>
          </p:cNvPr>
          <p:cNvCxnSpPr>
            <a:cxnSpLocks/>
          </p:cNvCxnSpPr>
          <p:nvPr/>
        </p:nvCxnSpPr>
        <p:spPr>
          <a:xfrm flipV="1">
            <a:off x="5675442" y="1835298"/>
            <a:ext cx="1165961" cy="7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6">
            <a:extLst>
              <a:ext uri="{FF2B5EF4-FFF2-40B4-BE49-F238E27FC236}">
                <a16:creationId xmlns:a16="http://schemas.microsoft.com/office/drawing/2014/main" id="{466A66D2-8F67-4459-B2C4-3E4E16C99DE0}"/>
              </a:ext>
            </a:extLst>
          </p:cNvPr>
          <p:cNvSpPr/>
          <p:nvPr/>
        </p:nvSpPr>
        <p:spPr>
          <a:xfrm>
            <a:off x="6866593" y="1352396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I/O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running</a:t>
            </a:r>
          </a:p>
          <a:p>
            <a:pPr algn="ctr"/>
            <a:r>
              <a:rPr lang="en-US" altLang="ko-KR" sz="1400" b="1" dirty="0"/>
              <a:t>I/</a:t>
            </a:r>
            <a:r>
              <a:rPr lang="en-US" altLang="ko-KR" sz="1400" b="1" dirty="0" err="1"/>
              <a:t>O_burst_time</a:t>
            </a:r>
            <a:r>
              <a:rPr lang="en-US" altLang="ko-KR" sz="1400" b="1" dirty="0"/>
              <a:t>--</a:t>
            </a:r>
            <a:endParaRPr lang="ko-KR" altLang="en-US" sz="1400" b="1" dirty="0"/>
          </a:p>
        </p:txBody>
      </p:sp>
      <p:sp>
        <p:nvSpPr>
          <p:cNvPr id="80" name="모서리가 둥근 직사각형 6">
            <a:extLst>
              <a:ext uri="{FF2B5EF4-FFF2-40B4-BE49-F238E27FC236}">
                <a16:creationId xmlns:a16="http://schemas.microsoft.com/office/drawing/2014/main" id="{AED49BB1-24FD-4E19-AF67-5A989C12D749}"/>
              </a:ext>
            </a:extLst>
          </p:cNvPr>
          <p:cNvSpPr/>
          <p:nvPr/>
        </p:nvSpPr>
        <p:spPr>
          <a:xfrm>
            <a:off x="6874503" y="2547665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finished</a:t>
            </a:r>
          </a:p>
          <a:p>
            <a:pPr algn="ctr"/>
            <a:r>
              <a:rPr lang="en-US" altLang="ko-KR" sz="1200" b="1" dirty="0" err="1"/>
              <a:t>readyQueue</a:t>
            </a:r>
            <a:r>
              <a:rPr lang="ko-KR" altLang="en-US" sz="1200" b="1" dirty="0"/>
              <a:t>에 다시 </a:t>
            </a:r>
            <a:r>
              <a:rPr lang="en-US" altLang="ko-KR" sz="1200" b="1" dirty="0" err="1"/>
              <a:t>enqeue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59DCAB-71B3-4E0E-B8AF-FAA27AADCD1B}"/>
              </a:ext>
            </a:extLst>
          </p:cNvPr>
          <p:cNvSpPr txBox="1"/>
          <p:nvPr/>
        </p:nvSpPr>
        <p:spPr>
          <a:xfrm>
            <a:off x="5181763" y="1551189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&gt; 0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12BAC-CD96-4CEC-A959-3AB829844062}"/>
              </a:ext>
            </a:extLst>
          </p:cNvPr>
          <p:cNvSpPr txBox="1"/>
          <p:nvPr/>
        </p:nvSpPr>
        <p:spPr>
          <a:xfrm>
            <a:off x="5181763" y="3131577"/>
            <a:ext cx="180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o_burst_time</a:t>
            </a:r>
            <a:r>
              <a:rPr lang="en-US" altLang="ko-KR" sz="1400" dirty="0"/>
              <a:t> &lt; 0</a:t>
            </a:r>
            <a:endParaRPr lang="ko-KR" altLang="en-US" sz="1400" dirty="0"/>
          </a:p>
        </p:txBody>
      </p:sp>
      <p:sp>
        <p:nvSpPr>
          <p:cNvPr id="87" name="모서리가 둥근 직사각형 6">
            <a:extLst>
              <a:ext uri="{FF2B5EF4-FFF2-40B4-BE49-F238E27FC236}">
                <a16:creationId xmlns:a16="http://schemas.microsoft.com/office/drawing/2014/main" id="{A8201801-8DF7-45F4-9E27-1B7FDA4F6D9F}"/>
              </a:ext>
            </a:extLst>
          </p:cNvPr>
          <p:cNvSpPr/>
          <p:nvPr/>
        </p:nvSpPr>
        <p:spPr>
          <a:xfrm>
            <a:off x="6849313" y="467676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남아있는지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B0C2EE-A7C4-4044-940D-2CBC151ADCFB}"/>
              </a:ext>
            </a:extLst>
          </p:cNvPr>
          <p:cNvGrpSpPr/>
          <p:nvPr/>
        </p:nvGrpSpPr>
        <p:grpSpPr>
          <a:xfrm>
            <a:off x="8893507" y="4381580"/>
            <a:ext cx="1173871" cy="1124917"/>
            <a:chOff x="5663248" y="3957845"/>
            <a:chExt cx="1173871" cy="1124917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6035ED5-4A5A-4C30-A35E-9C13ACBC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248" y="4610139"/>
              <a:ext cx="1173871" cy="47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1D7D99-3541-4B92-97C5-25459C2AD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248" y="3957845"/>
              <a:ext cx="1165961" cy="69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6">
            <a:extLst>
              <a:ext uri="{FF2B5EF4-FFF2-40B4-BE49-F238E27FC236}">
                <a16:creationId xmlns:a16="http://schemas.microsoft.com/office/drawing/2014/main" id="{33DB25AF-E07C-4518-918B-0BF2D3D1B983}"/>
              </a:ext>
            </a:extLst>
          </p:cNvPr>
          <p:cNvSpPr/>
          <p:nvPr/>
        </p:nvSpPr>
        <p:spPr>
          <a:xfrm>
            <a:off x="10091766" y="3897414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Cpu_brust_time</a:t>
            </a:r>
            <a:r>
              <a:rPr lang="ko-KR" altLang="en-US" sz="1400" b="1" dirty="0"/>
              <a:t>이 남아있으면 계속 진행</a:t>
            </a:r>
          </a:p>
        </p:txBody>
      </p:sp>
      <p:sp>
        <p:nvSpPr>
          <p:cNvPr id="93" name="모서리가 둥근 직사각형 6">
            <a:extLst>
              <a:ext uri="{FF2B5EF4-FFF2-40B4-BE49-F238E27FC236}">
                <a16:creationId xmlns:a16="http://schemas.microsoft.com/office/drawing/2014/main" id="{ABF2DFB2-4EE0-4F05-A4B6-4EC80BC8BCCD}"/>
              </a:ext>
            </a:extLst>
          </p:cNvPr>
          <p:cNvSpPr/>
          <p:nvPr/>
        </p:nvSpPr>
        <p:spPr>
          <a:xfrm>
            <a:off x="10091766" y="5091630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Cpu_brust_time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이하면 </a:t>
            </a:r>
            <a:r>
              <a:rPr lang="en-US" altLang="ko-KR" sz="1200" b="1" dirty="0" err="1"/>
              <a:t>finishedQueue</a:t>
            </a:r>
            <a:r>
              <a:rPr lang="ko-KR" altLang="en-US" sz="1200" b="1" dirty="0"/>
              <a:t>에 넣음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다음 </a:t>
            </a:r>
            <a:r>
              <a:rPr lang="en-US" altLang="ko-KR" sz="1200" b="1" dirty="0"/>
              <a:t>process </a:t>
            </a:r>
            <a:r>
              <a:rPr lang="ko-KR" altLang="en-US" sz="1200" b="1" dirty="0"/>
              <a:t>진행</a:t>
            </a:r>
            <a:r>
              <a:rPr lang="en-US" altLang="ko-KR" sz="1200" b="1" dirty="0"/>
              <a:t>.</a:t>
            </a:r>
          </a:p>
        </p:txBody>
      </p:sp>
      <p:sp>
        <p:nvSpPr>
          <p:cNvPr id="94" name="모서리가 둥근 직사각형 6">
            <a:extLst>
              <a:ext uri="{FF2B5EF4-FFF2-40B4-BE49-F238E27FC236}">
                <a16:creationId xmlns:a16="http://schemas.microsoft.com/office/drawing/2014/main" id="{DF775F6C-C956-4465-9C93-62626DE3610A}"/>
              </a:ext>
            </a:extLst>
          </p:cNvPr>
          <p:cNvSpPr/>
          <p:nvPr/>
        </p:nvSpPr>
        <p:spPr>
          <a:xfrm>
            <a:off x="9583243" y="235366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I/O </a:t>
            </a:r>
            <a:r>
              <a:rPr lang="ko-KR" altLang="en-US" sz="1200" b="1" dirty="0"/>
              <a:t>발생시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readyQueue</a:t>
            </a:r>
            <a:r>
              <a:rPr lang="ko-KR" altLang="en-US" sz="1200" b="1" dirty="0"/>
              <a:t>에서 </a:t>
            </a:r>
            <a:r>
              <a:rPr lang="en-US" altLang="ko-KR" sz="1200" b="1" dirty="0" err="1"/>
              <a:t>waitingQueue</a:t>
            </a:r>
            <a:r>
              <a:rPr lang="ko-KR" altLang="en-US" sz="1200" b="1" dirty="0"/>
              <a:t>로 옮김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71B8EC-EBDD-4754-8806-63FADECAA89D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 flipV="1">
            <a:off x="8881313" y="2768529"/>
            <a:ext cx="701930" cy="11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77BD740-38D7-4E18-9540-83F346F64325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>
          <a:xfrm flipH="1" flipV="1">
            <a:off x="10599243" y="3183395"/>
            <a:ext cx="508523" cy="7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C9F213B-03E1-4AF6-9085-F1D3AC03D23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17904" y="958107"/>
            <a:ext cx="2048344" cy="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43C60D-3C51-4420-9435-CAA9AE5161FE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517904" y="4534926"/>
            <a:ext cx="2123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21CB548-8B2D-44E2-B394-406BA9EE2AC0}"/>
              </a:ext>
            </a:extLst>
          </p:cNvPr>
          <p:cNvCxnSpPr>
            <a:cxnSpLocks/>
          </p:cNvCxnSpPr>
          <p:nvPr/>
        </p:nvCxnSpPr>
        <p:spPr>
          <a:xfrm flipH="1" flipV="1">
            <a:off x="1523177" y="951200"/>
            <a:ext cx="3935" cy="358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C5F58-CA1C-4376-83ED-33DB0E2CB391}"/>
              </a:ext>
            </a:extLst>
          </p:cNvPr>
          <p:cNvSpPr txBox="1"/>
          <p:nvPr/>
        </p:nvSpPr>
        <p:spPr>
          <a:xfrm>
            <a:off x="83502" y="1876608"/>
            <a:ext cx="1532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readyQueue</a:t>
            </a:r>
            <a:r>
              <a:rPr lang="en-US" altLang="ko-KR" sz="1400" dirty="0"/>
              <a:t>) | !</a:t>
            </a:r>
            <a:r>
              <a:rPr lang="en-US" altLang="ko-KR" sz="1400" dirty="0" err="1"/>
              <a:t>isempty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waitingQueue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3F850509-C6C8-45F9-A2D3-085E8C0644C0}"/>
              </a:ext>
            </a:extLst>
          </p:cNvPr>
          <p:cNvSpPr/>
          <p:nvPr/>
        </p:nvSpPr>
        <p:spPr>
          <a:xfrm>
            <a:off x="9583243" y="835682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Get_smallest_priority_pid</a:t>
            </a:r>
            <a:r>
              <a:rPr lang="ko-KR" altLang="en-US" sz="1200" b="1" dirty="0"/>
              <a:t>를 통해 현재 가장 짧은 </a:t>
            </a:r>
            <a:r>
              <a:rPr lang="en-US" altLang="ko-KR" sz="1200" b="1" dirty="0" err="1"/>
              <a:t>cpu_Burst</a:t>
            </a:r>
            <a:r>
              <a:rPr lang="ko-KR" altLang="en-US" sz="1200" b="1" dirty="0"/>
              <a:t>를 가진 </a:t>
            </a:r>
            <a:r>
              <a:rPr lang="en-US" altLang="ko-KR" sz="1200" b="1" dirty="0"/>
              <a:t>process</a:t>
            </a:r>
            <a:r>
              <a:rPr lang="ko-KR" altLang="en-US" sz="1200" b="1" dirty="0"/>
              <a:t>의 </a:t>
            </a:r>
            <a:r>
              <a:rPr lang="en-US" altLang="ko-KR" sz="1200" b="1" dirty="0" err="1"/>
              <a:t>pid</a:t>
            </a:r>
            <a:r>
              <a:rPr lang="ko-KR" altLang="en-US" sz="1200" b="1" dirty="0"/>
              <a:t> 반환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C32635-AF9F-4E69-A5B0-EE1E623344BC}"/>
              </a:ext>
            </a:extLst>
          </p:cNvPr>
          <p:cNvCxnSpPr>
            <a:cxnSpLocks/>
            <a:stCxn id="94" idx="0"/>
            <a:endCxn id="45" idx="2"/>
          </p:cNvCxnSpPr>
          <p:nvPr/>
        </p:nvCxnSpPr>
        <p:spPr>
          <a:xfrm flipV="1">
            <a:off x="10599243" y="1665415"/>
            <a:ext cx="0" cy="6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6">
            <a:extLst>
              <a:ext uri="{FF2B5EF4-FFF2-40B4-BE49-F238E27FC236}">
                <a16:creationId xmlns:a16="http://schemas.microsoft.com/office/drawing/2014/main" id="{9C46605D-E2D1-4842-AE37-AA27925F0C8E}"/>
              </a:ext>
            </a:extLst>
          </p:cNvPr>
          <p:cNvSpPr/>
          <p:nvPr/>
        </p:nvSpPr>
        <p:spPr>
          <a:xfrm>
            <a:off x="8017713" y="5858847"/>
            <a:ext cx="2032000" cy="829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Preemptive</a:t>
            </a:r>
            <a:r>
              <a:rPr lang="ko-KR" altLang="en-US" sz="1100" b="1" dirty="0"/>
              <a:t>이면 </a:t>
            </a:r>
            <a:r>
              <a:rPr lang="en-US" altLang="ko-KR" sz="1100" b="1" dirty="0" err="1"/>
              <a:t>smallest_priority</a:t>
            </a:r>
            <a:r>
              <a:rPr lang="ko-KR" altLang="en-US" sz="1100" b="1" dirty="0"/>
              <a:t>의 </a:t>
            </a:r>
            <a:r>
              <a:rPr lang="en-US" altLang="ko-KR" sz="1100" b="1" dirty="0" err="1"/>
              <a:t>proces</a:t>
            </a:r>
            <a:r>
              <a:rPr lang="ko-KR" altLang="en-US" sz="1100" b="1" dirty="0"/>
              <a:t>를 찾아서 현재 </a:t>
            </a:r>
            <a:r>
              <a:rPr lang="en-US" altLang="ko-KR" sz="1100" b="1" dirty="0"/>
              <a:t>process</a:t>
            </a:r>
            <a:r>
              <a:rPr lang="ko-KR" altLang="en-US" sz="1100" b="1" dirty="0"/>
              <a:t>보다 작다면 바꾼다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2217083-D191-4544-86FE-3D0C4136D67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7865313" y="5506497"/>
            <a:ext cx="1168400" cy="35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A50E24-3AD0-4675-8864-4F303617E75B}"/>
              </a:ext>
            </a:extLst>
          </p:cNvPr>
          <p:cNvCxnSpPr>
            <a:cxnSpLocks/>
            <a:stCxn id="49" idx="0"/>
            <a:endCxn id="94" idx="2"/>
          </p:cNvCxnSpPr>
          <p:nvPr/>
        </p:nvCxnSpPr>
        <p:spPr>
          <a:xfrm flipV="1">
            <a:off x="9033713" y="3183395"/>
            <a:ext cx="1565530" cy="26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06109AB-E02A-4948-9CAE-2FD403FA8345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881313" y="3957845"/>
            <a:ext cx="152400" cy="190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823</Words>
  <Application>Microsoft Office PowerPoint</Application>
  <PresentationFormat>와이드스크린</PresentationFormat>
  <Paragraphs>155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배승학[ 학부재학 / 컴퓨터학과 ]</cp:lastModifiedBy>
  <cp:revision>19</cp:revision>
  <dcterms:created xsi:type="dcterms:W3CDTF">2018-06-08T14:23:22Z</dcterms:created>
  <dcterms:modified xsi:type="dcterms:W3CDTF">2019-06-09T17:36:00Z</dcterms:modified>
</cp:coreProperties>
</file>