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76"/>
  </p:notesMasterIdLst>
  <p:sldIdLst>
    <p:sldId id="256" r:id="rId3"/>
    <p:sldId id="258" r:id="rId4"/>
    <p:sldId id="352" r:id="rId5"/>
    <p:sldId id="353" r:id="rId6"/>
    <p:sldId id="325" r:id="rId7"/>
    <p:sldId id="330" r:id="rId8"/>
    <p:sldId id="336" r:id="rId9"/>
    <p:sldId id="338" r:id="rId10"/>
    <p:sldId id="340" r:id="rId11"/>
    <p:sldId id="341" r:id="rId12"/>
    <p:sldId id="343" r:id="rId13"/>
    <p:sldId id="345" r:id="rId14"/>
    <p:sldId id="346" r:id="rId15"/>
    <p:sldId id="347" r:id="rId16"/>
    <p:sldId id="350" r:id="rId17"/>
    <p:sldId id="257" r:id="rId18"/>
    <p:sldId id="259" r:id="rId19"/>
    <p:sldId id="260" r:id="rId20"/>
    <p:sldId id="261" r:id="rId21"/>
    <p:sldId id="263" r:id="rId22"/>
    <p:sldId id="264" r:id="rId23"/>
    <p:sldId id="265" r:id="rId24"/>
    <p:sldId id="262" r:id="rId25"/>
    <p:sldId id="266" r:id="rId26"/>
    <p:sldId id="267" r:id="rId27"/>
    <p:sldId id="268" r:id="rId28"/>
    <p:sldId id="269" r:id="rId29"/>
    <p:sldId id="271" r:id="rId30"/>
    <p:sldId id="270" r:id="rId31"/>
    <p:sldId id="272" r:id="rId32"/>
    <p:sldId id="274" r:id="rId33"/>
    <p:sldId id="273" r:id="rId34"/>
    <p:sldId id="275" r:id="rId35"/>
    <p:sldId id="277" r:id="rId36"/>
    <p:sldId id="276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54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5" r:id="rId71"/>
    <p:sldId id="318" r:id="rId72"/>
    <p:sldId id="320" r:id="rId73"/>
    <p:sldId id="321" r:id="rId74"/>
    <p:sldId id="351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65D-FF9A-49B2-B3C9-ECEB818A0771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7D1C-A773-421D-A667-3105E1624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5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C4B85-3952-4CAB-8944-333D9FE4E576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3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0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8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1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8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4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3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4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8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6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4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8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6C04CF-5CCB-4A96-90C7-0027172CA8CD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96EB-9D19-4ADB-9CAA-395B2378F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30.png"/><Relationship Id="rId7" Type="http://schemas.openxmlformats.org/officeDocument/2006/relationships/image" Target="../media/image69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0.png"/><Relationship Id="rId5" Type="http://schemas.openxmlformats.org/officeDocument/2006/relationships/image" Target="../media/image651.png"/><Relationship Id="rId4" Type="http://schemas.openxmlformats.org/officeDocument/2006/relationships/image" Target="../media/image6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7.01759.pdf" TargetMode="External"/><Relationship Id="rId2" Type="http://schemas.openxmlformats.org/officeDocument/2006/relationships/hyperlink" Target="https://arxiv.org/pdf/1607.04606.pdf" TargetMode="Externa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1.png"/><Relationship Id="rId7" Type="http://schemas.openxmlformats.org/officeDocument/2006/relationships/image" Target="../media/image2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saga9017@korea.ac.kr" TargetMode="External"/><Relationship Id="rId2" Type="http://schemas.openxmlformats.org/officeDocument/2006/relationships/hyperlink" Target="mailto:irish07@korea.ac.kr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/>
              <a:t>fastText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344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197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025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3977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3977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040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040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044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034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4931531" y="3395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6096000" y="3395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 flipH="1">
            <a:off x="4254219" y="4347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22" idx="4"/>
            <a:endCxn id="25" idx="0"/>
          </p:cNvCxnSpPr>
          <p:nvPr/>
        </p:nvCxnSpPr>
        <p:spPr>
          <a:xfrm>
            <a:off x="4931531" y="4347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 flipH="1">
            <a:off x="6627061" y="4347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>
            <a:off x="7260471" y="4347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/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On average,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nodes are activated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7DE6F-9584-46DA-A9B5-EEADA432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678" y="2945767"/>
                <a:ext cx="4308577" cy="1200329"/>
              </a:xfrm>
              <a:prstGeom prst="rect">
                <a:avLst/>
              </a:prstGeom>
              <a:blipFill>
                <a:blip r:embed="rId2"/>
                <a:stretch>
                  <a:fillRect l="-1273" t="-2538" r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377146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377146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457745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457745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67" y="5492336"/>
                <a:ext cx="1019703" cy="276999"/>
              </a:xfrm>
              <a:prstGeom prst="rect">
                <a:avLst/>
              </a:prstGeom>
              <a:blipFill>
                <a:blip r:embed="rId7"/>
                <a:stretch>
                  <a:fillRect l="-4762" t="-2222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BF70431-D05C-4DF9-BA84-B9616B12174B}"/>
              </a:ext>
            </a:extLst>
          </p:cNvPr>
          <p:cNvSpPr txBox="1"/>
          <p:nvPr/>
        </p:nvSpPr>
        <p:spPr>
          <a:xfrm>
            <a:off x="4166855" y="59258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banana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F91E164-22B6-44A4-BBFA-F91FB21327F0}"/>
              </a:ext>
            </a:extLst>
          </p:cNvPr>
          <p:cNvCxnSpPr>
            <a:endCxn id="36" idx="0"/>
          </p:cNvCxnSpPr>
          <p:nvPr/>
        </p:nvCxnSpPr>
        <p:spPr>
          <a:xfrm>
            <a:off x="4254219" y="5410173"/>
            <a:ext cx="353623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21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6.3k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74" y="3536800"/>
                <a:ext cx="3313651" cy="3172472"/>
              </a:xfrm>
              <a:prstGeom prst="rect">
                <a:avLst/>
              </a:prstGeom>
              <a:blipFill>
                <a:blip r:embed="rId8"/>
                <a:stretch>
                  <a:fillRect l="-1471" t="-960" b="-1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39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420644" y="3983455"/>
            <a:ext cx="24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of positive sample</a:t>
            </a:r>
          </a:p>
          <a:p>
            <a:endParaRPr lang="en-US" altLang="ko-KR" dirty="0"/>
          </a:p>
          <a:p>
            <a:r>
              <a:rPr lang="en-US" altLang="ko-KR" dirty="0"/>
              <a:t>V-1 of negative samples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553512" y="4260065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247ED-DDF1-4411-B5D8-9478DF9DC642}"/>
              </a:ext>
            </a:extLst>
          </p:cNvPr>
          <p:cNvSpPr txBox="1"/>
          <p:nvPr/>
        </p:nvSpPr>
        <p:spPr>
          <a:xfrm>
            <a:off x="7074715" y="4121954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Approximate the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only using k negative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9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82784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4122483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811865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439778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43932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44018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20" y="4234130"/>
                <a:ext cx="2526910" cy="537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14" name="직선 화살표 연결선 13"/>
          <p:cNvCxnSpPr>
            <a:endCxn id="10" idx="6"/>
          </p:cNvCxnSpPr>
          <p:nvPr/>
        </p:nvCxnSpPr>
        <p:spPr>
          <a:xfrm flipH="1">
            <a:off x="3692929" y="5019861"/>
            <a:ext cx="1275143" cy="890936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3185597" y="339267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3322819" y="357094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3322819" y="399687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3322819" y="442908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3322819" y="486130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3322819" y="52935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3322819" y="5725742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3322819" y="61579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7184473" y="292294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7960458" y="2914562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8736443" y="2922941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4593625" y="2422104"/>
            <a:ext cx="726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Design loss function to maximize the positive and to minimize the negatives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5841563" y="2914562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4968072" y="2907551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47FD3-784C-491A-A57E-F0A5497A8056}"/>
              </a:ext>
            </a:extLst>
          </p:cNvPr>
          <p:cNvSpPr txBox="1"/>
          <p:nvPr/>
        </p:nvSpPr>
        <p:spPr>
          <a:xfrm>
            <a:off x="4593625" y="3431394"/>
            <a:ext cx="571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 the gradient descent algorithm optimizes the 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899786" y="4510029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1057745" y="509594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1551429" y="509138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2045113" y="51000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899786" y="3131644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positive sample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057745" y="3690990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912457" y="3896979"/>
                <a:ext cx="7149309" cy="2720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57" y="3896979"/>
                <a:ext cx="7149309" cy="2720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6" idx="6"/>
          </p:cNvCxnSpPr>
          <p:nvPr/>
        </p:nvCxnSpPr>
        <p:spPr>
          <a:xfrm flipH="1" flipV="1">
            <a:off x="3692929" y="4181925"/>
            <a:ext cx="1275143" cy="125607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7" idx="6"/>
          </p:cNvCxnSpPr>
          <p:nvPr/>
        </p:nvCxnSpPr>
        <p:spPr>
          <a:xfrm flipH="1" flipV="1">
            <a:off x="3692929" y="4614143"/>
            <a:ext cx="1275143" cy="1270154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9" idx="6"/>
          </p:cNvCxnSpPr>
          <p:nvPr/>
        </p:nvCxnSpPr>
        <p:spPr>
          <a:xfrm flipH="1" flipV="1">
            <a:off x="3692929" y="5478579"/>
            <a:ext cx="1275143" cy="848132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4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Negative Sampling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791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96970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39562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827847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26006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692283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124501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55671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9E56E-36F4-4B41-AEBB-D96DC5C05161}"/>
              </a:ext>
            </a:extLst>
          </p:cNvPr>
          <p:cNvSpPr txBox="1"/>
          <p:nvPr/>
        </p:nvSpPr>
        <p:spPr>
          <a:xfrm>
            <a:off x="2582830" y="4092118"/>
            <a:ext cx="4308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k nodes are activated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/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With 840B </a:t>
                </a:r>
                <a:r>
                  <a:rPr lang="en-US" altLang="ko-KR" dirty="0"/>
                  <a:t>dataset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Output dimension : </a:t>
                </a:r>
                <a:r>
                  <a:rPr lang="en-US" altLang="ko-KR" dirty="0" smtClean="0"/>
                  <a:t>2.2M</a:t>
                </a:r>
                <a:endParaRPr lang="en-US" altLang="ko-KR" dirty="0"/>
              </a:p>
              <a:p>
                <a:r>
                  <a:rPr lang="en-US" altLang="ko-KR" dirty="0"/>
                  <a:t>Feature dimension : </a:t>
                </a:r>
                <a:r>
                  <a:rPr lang="en-US" altLang="ko-KR" dirty="0" smtClean="0"/>
                  <a:t>300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Average activated nodes : 1 + 5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1.8k</a:t>
                </a:r>
                <a:r>
                  <a:rPr lang="en-US" altLang="ko-KR" dirty="0" smtClean="0"/>
                  <a:t> operation to calculate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Basic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660M</a:t>
                </a:r>
              </a:p>
              <a:p>
                <a:r>
                  <a:rPr lang="en-US" altLang="ko-KR" dirty="0" smtClean="0"/>
                  <a:t>Hierarchical </a:t>
                </a:r>
                <a:r>
                  <a:rPr lang="en-US" altLang="ko-KR" dirty="0" err="1" smtClean="0"/>
                  <a:t>softmax</a:t>
                </a:r>
                <a:r>
                  <a:rPr lang="en-US" altLang="ko-KR" dirty="0" smtClean="0"/>
                  <a:t> : 6.3k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297F99-DE98-4A8E-B568-D74E4906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31" y="2673829"/>
                <a:ext cx="3313651" cy="3449470"/>
              </a:xfrm>
              <a:prstGeom prst="rect">
                <a:avLst/>
              </a:prstGeom>
              <a:blipFill>
                <a:blip r:embed="rId2"/>
                <a:stretch>
                  <a:fillRect l="-1471" t="-1062" b="-1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1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Subsampling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8DBCF0-1631-4073-9466-59B1DB0317FF}"/>
              </a:ext>
            </a:extLst>
          </p:cNvPr>
          <p:cNvSpPr/>
          <p:nvPr/>
        </p:nvSpPr>
        <p:spPr>
          <a:xfrm>
            <a:off x="1179352" y="3256513"/>
            <a:ext cx="4916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orange is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fruit of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citrus species Citrus × </a:t>
            </a:r>
            <a:r>
              <a:rPr lang="en-US" altLang="ko-KR" dirty="0" err="1"/>
              <a:t>sinensis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family </a:t>
            </a:r>
            <a:r>
              <a:rPr lang="en-US" altLang="ko-KR" dirty="0" err="1"/>
              <a:t>Rutaceae</a:t>
            </a:r>
            <a:r>
              <a:rPr lang="en-US" altLang="ko-KR" dirty="0"/>
              <a:t>. It is also called sweet orange, to distinguish it from </a:t>
            </a:r>
            <a:r>
              <a:rPr lang="en-US" altLang="ko-KR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related Citrus × </a:t>
            </a:r>
            <a:r>
              <a:rPr lang="en-US" altLang="ko-KR" dirty="0" err="1"/>
              <a:t>aurantium</a:t>
            </a:r>
            <a:r>
              <a:rPr lang="en-US" altLang="ko-KR" dirty="0"/>
              <a:t>, referred to as bitter orange. </a:t>
            </a:r>
            <a:r>
              <a:rPr lang="en-US" altLang="ko-KR" strike="sngStrike" dirty="0">
                <a:solidFill>
                  <a:srgbClr val="FF0000"/>
                </a:solidFill>
              </a:rPr>
              <a:t>The</a:t>
            </a:r>
            <a:r>
              <a:rPr lang="en-US" altLang="ko-KR" dirty="0"/>
              <a:t> sweet orange reproduces asexually varieties of sweet orange arise through mutations.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B3E6C-3705-42AA-98A7-914BE85989D9}"/>
              </a:ext>
            </a:extLst>
          </p:cNvPr>
          <p:cNvSpPr txBox="1"/>
          <p:nvPr/>
        </p:nvSpPr>
        <p:spPr>
          <a:xfrm>
            <a:off x="7063530" y="3811865"/>
            <a:ext cx="3910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Discard frequent words with probability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998827-B32A-4999-A4E2-5872EC5B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63" y="4133676"/>
            <a:ext cx="1974241" cy="7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1592" y="3025832"/>
            <a:ext cx="6109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Beyond word embedding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986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Word embedding can do everything?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52" y="2550876"/>
            <a:ext cx="6874798" cy="3837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0975" y="4334986"/>
            <a:ext cx="353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Works well with </a:t>
            </a:r>
            <a:r>
              <a:rPr lang="en-US" altLang="ko-KR" sz="2000" dirty="0" smtClean="0">
                <a:solidFill>
                  <a:srgbClr val="00B050"/>
                </a:solidFill>
              </a:rPr>
              <a:t>frequent</a:t>
            </a:r>
            <a:r>
              <a:rPr lang="en-US" altLang="ko-KR" sz="2000" dirty="0" smtClean="0"/>
              <a:t> words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68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Word embedding can do everything?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0975" y="4334986"/>
            <a:ext cx="353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Works badly with </a:t>
            </a:r>
            <a:r>
              <a:rPr lang="en-US" altLang="ko-KR" sz="2000" dirty="0" smtClean="0">
                <a:solidFill>
                  <a:srgbClr val="FF0000"/>
                </a:solidFill>
              </a:rPr>
              <a:t>rare</a:t>
            </a:r>
            <a:r>
              <a:rPr lang="en-US" altLang="ko-KR" sz="2000" dirty="0" smtClean="0"/>
              <a:t> words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35" y="2482143"/>
            <a:ext cx="6599632" cy="41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8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1026" name="Picture 2" descr="zipf's law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12" y="2368268"/>
            <a:ext cx="4715682" cy="43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68058" y="4004468"/>
            <a:ext cx="134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Zipf’s</a:t>
            </a:r>
            <a:r>
              <a:rPr lang="en-US" altLang="ko-KR" sz="2400" dirty="0" smtClean="0"/>
              <a:t> law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726575" y="5636030"/>
            <a:ext cx="3483031" cy="748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7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b="1" dirty="0" smtClean="0"/>
              <a:t>Class Lab - Schedule &amp; Assignment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We </a:t>
            </a:r>
            <a:r>
              <a:rPr lang="en-US" altLang="ko-KR" dirty="0" smtClean="0"/>
              <a:t>extend t</a:t>
            </a:r>
            <a:r>
              <a:rPr lang="en-US" altLang="ko-KR" dirty="0" smtClean="0"/>
              <a:t>he due date of the third word2vec assignment by a week (~11/20)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Enriching Word Vectors with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Information (~11/27)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altLang="ko-KR" dirty="0" smtClean="0"/>
              <a:t>Bag of Tricks for Efficient </a:t>
            </a:r>
            <a:r>
              <a:rPr lang="en-US" altLang="ko-KR" dirty="0"/>
              <a:t>Text </a:t>
            </a:r>
            <a:r>
              <a:rPr lang="en-US" altLang="ko-KR" dirty="0" smtClean="0"/>
              <a:t>Classification (~12/4)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98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2050" name="Picture 2" descr="word2vec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7" y="2366420"/>
            <a:ext cx="6469669" cy="43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182685" y="3558415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68532" y="4788698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71158" y="3830467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5549" y="4276520"/>
            <a:ext cx="38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Frequent words are trained earlier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920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2050" name="Picture 2" descr="word2vec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7" y="2366420"/>
            <a:ext cx="6469669" cy="43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182685" y="3558415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68532" y="4788698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71158" y="3830467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5549" y="4276520"/>
            <a:ext cx="390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Other words are adapted to those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3631237" y="3112362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99141" y="3220427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59658" y="4110679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94211" y="4209028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69237" y="5381008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25375" y="5011724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15674" y="4316234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77229" y="3284002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84283" y="4242125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2050" name="Picture 2" descr="word2vec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7" y="2366420"/>
            <a:ext cx="6469669" cy="439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4182685" y="3558415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68532" y="4788698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71158" y="3830467"/>
            <a:ext cx="446053" cy="4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5549" y="4276520"/>
            <a:ext cx="390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Rare words are hardly trained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3631237" y="3112362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99141" y="3220427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59658" y="4110679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94211" y="4209028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69237" y="5381008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25375" y="5011724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15674" y="4316234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77229" y="3284002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84283" y="4242125"/>
            <a:ext cx="446053" cy="4460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06946" y="2580348"/>
            <a:ext cx="446053" cy="4460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694184" y="6117830"/>
            <a:ext cx="446053" cy="4460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88794" y="5616434"/>
            <a:ext cx="446053" cy="4460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9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91760" y="4004466"/>
            <a:ext cx="321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Inflected form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01" y="2851274"/>
            <a:ext cx="6623783" cy="27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5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8" y="2737658"/>
            <a:ext cx="9661169" cy="17013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92985" y="5347854"/>
            <a:ext cx="321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Typo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762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Word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Rare word problem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81" y="2560320"/>
            <a:ext cx="4792196" cy="4075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7360" y="4367014"/>
            <a:ext cx="241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Compound word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18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Sharing the parameters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57847" y="3071553"/>
            <a:ext cx="2261062" cy="606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Frequent word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08221" y="3071552"/>
            <a:ext cx="2261062" cy="606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Rare word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7847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34840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11833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88826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65819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62207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23207" y="4430684"/>
            <a:ext cx="106375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" y="3174911"/>
            <a:ext cx="15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Word-level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3207" y="5440130"/>
            <a:ext cx="171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Subword</a:t>
            </a:r>
            <a:r>
              <a:rPr lang="en-US" altLang="ko-KR" sz="2000" b="1" dirty="0" smtClean="0"/>
              <a:t>-level</a:t>
            </a:r>
            <a:endParaRPr lang="ko-KR" altLang="en-US" sz="2000" b="1" dirty="0"/>
          </a:p>
        </p:txBody>
      </p:sp>
      <p:cxnSp>
        <p:nvCxnSpPr>
          <p:cNvPr id="21" name="직선 연결선 20"/>
          <p:cNvCxnSpPr>
            <a:stCxn id="4" idx="2"/>
            <a:endCxn id="6" idx="0"/>
          </p:cNvCxnSpPr>
          <p:nvPr/>
        </p:nvCxnSpPr>
        <p:spPr>
          <a:xfrm flipH="1">
            <a:off x="3811385" y="3678382"/>
            <a:ext cx="876993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11" idx="0"/>
          </p:cNvCxnSpPr>
          <p:nvPr/>
        </p:nvCxnSpPr>
        <p:spPr>
          <a:xfrm>
            <a:off x="4688378" y="3678382"/>
            <a:ext cx="1753986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2"/>
            <a:endCxn id="12" idx="0"/>
          </p:cNvCxnSpPr>
          <p:nvPr/>
        </p:nvCxnSpPr>
        <p:spPr>
          <a:xfrm>
            <a:off x="4688378" y="3678382"/>
            <a:ext cx="2630979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13" idx="0"/>
          </p:cNvCxnSpPr>
          <p:nvPr/>
        </p:nvCxnSpPr>
        <p:spPr>
          <a:xfrm>
            <a:off x="4688378" y="3678382"/>
            <a:ext cx="3527367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2"/>
            <a:endCxn id="9" idx="0"/>
          </p:cNvCxnSpPr>
          <p:nvPr/>
        </p:nvCxnSpPr>
        <p:spPr>
          <a:xfrm flipH="1">
            <a:off x="4688378" y="3678381"/>
            <a:ext cx="2650374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2"/>
            <a:endCxn id="11" idx="0"/>
          </p:cNvCxnSpPr>
          <p:nvPr/>
        </p:nvCxnSpPr>
        <p:spPr>
          <a:xfrm flipH="1">
            <a:off x="6442364" y="3678381"/>
            <a:ext cx="896388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2"/>
            <a:endCxn id="10" idx="0"/>
          </p:cNvCxnSpPr>
          <p:nvPr/>
        </p:nvCxnSpPr>
        <p:spPr>
          <a:xfrm flipH="1">
            <a:off x="5565371" y="3678381"/>
            <a:ext cx="1773381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8" idx="2"/>
            <a:endCxn id="12" idx="0"/>
          </p:cNvCxnSpPr>
          <p:nvPr/>
        </p:nvCxnSpPr>
        <p:spPr>
          <a:xfrm flipH="1">
            <a:off x="7319357" y="3678381"/>
            <a:ext cx="19395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041967" y="5299364"/>
            <a:ext cx="1672244" cy="65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25590" y="6063759"/>
            <a:ext cx="2011680" cy="36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Shared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3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Sharing the parameters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57847" y="3071553"/>
            <a:ext cx="2261062" cy="606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Frequent word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08221" y="3071552"/>
            <a:ext cx="2261062" cy="606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Rare word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57847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34840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11833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88826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65819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62207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23207" y="4430684"/>
            <a:ext cx="106375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207" y="3174911"/>
            <a:ext cx="15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Word-level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3207" y="5440130"/>
            <a:ext cx="1715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Subword</a:t>
            </a:r>
            <a:r>
              <a:rPr lang="en-US" altLang="ko-KR" sz="2000" b="1" dirty="0" smtClean="0"/>
              <a:t>-level</a:t>
            </a:r>
            <a:endParaRPr lang="ko-KR" altLang="en-US" sz="2000" b="1" dirty="0"/>
          </a:p>
        </p:txBody>
      </p:sp>
      <p:cxnSp>
        <p:nvCxnSpPr>
          <p:cNvPr id="21" name="직선 연결선 20"/>
          <p:cNvCxnSpPr>
            <a:stCxn id="4" idx="2"/>
            <a:endCxn id="6" idx="0"/>
          </p:cNvCxnSpPr>
          <p:nvPr/>
        </p:nvCxnSpPr>
        <p:spPr>
          <a:xfrm flipH="1">
            <a:off x="3811385" y="3678382"/>
            <a:ext cx="876993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4" idx="2"/>
            <a:endCxn id="11" idx="0"/>
          </p:cNvCxnSpPr>
          <p:nvPr/>
        </p:nvCxnSpPr>
        <p:spPr>
          <a:xfrm>
            <a:off x="4688378" y="3678382"/>
            <a:ext cx="1753986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4" idx="2"/>
            <a:endCxn id="12" idx="0"/>
          </p:cNvCxnSpPr>
          <p:nvPr/>
        </p:nvCxnSpPr>
        <p:spPr>
          <a:xfrm>
            <a:off x="4688378" y="3678382"/>
            <a:ext cx="2630979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13" idx="0"/>
          </p:cNvCxnSpPr>
          <p:nvPr/>
        </p:nvCxnSpPr>
        <p:spPr>
          <a:xfrm>
            <a:off x="4688378" y="3678382"/>
            <a:ext cx="3527367" cy="170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2"/>
            <a:endCxn id="9" idx="0"/>
          </p:cNvCxnSpPr>
          <p:nvPr/>
        </p:nvCxnSpPr>
        <p:spPr>
          <a:xfrm flipH="1">
            <a:off x="4688378" y="3678381"/>
            <a:ext cx="2650374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2"/>
            <a:endCxn id="11" idx="0"/>
          </p:cNvCxnSpPr>
          <p:nvPr/>
        </p:nvCxnSpPr>
        <p:spPr>
          <a:xfrm flipH="1">
            <a:off x="6442364" y="3678381"/>
            <a:ext cx="896388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8" idx="2"/>
            <a:endCxn id="10" idx="0"/>
          </p:cNvCxnSpPr>
          <p:nvPr/>
        </p:nvCxnSpPr>
        <p:spPr>
          <a:xfrm flipH="1">
            <a:off x="5565371" y="3678381"/>
            <a:ext cx="1773381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8" idx="2"/>
            <a:endCxn id="12" idx="0"/>
          </p:cNvCxnSpPr>
          <p:nvPr/>
        </p:nvCxnSpPr>
        <p:spPr>
          <a:xfrm flipH="1">
            <a:off x="7319357" y="3678381"/>
            <a:ext cx="19395" cy="1708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041967" y="5299364"/>
            <a:ext cx="1672244" cy="65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925590" y="6063759"/>
            <a:ext cx="2011680" cy="36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Shared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20941" y="5273329"/>
            <a:ext cx="2916382" cy="803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on frequent words help to represent rare 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51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Morpheme</a:t>
            </a:r>
          </a:p>
          <a:p>
            <a:pPr lvl="1"/>
            <a:r>
              <a:rPr lang="en-US" altLang="ko-KR" dirty="0" smtClean="0"/>
              <a:t>The smallest grammatical unit in a language</a:t>
            </a:r>
            <a:endParaRPr lang="ko-KR" altLang="en-US" dirty="0"/>
          </a:p>
        </p:txBody>
      </p:sp>
      <p:pic>
        <p:nvPicPr>
          <p:cNvPr id="5" name="Picture 4" descr="Types of morph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28" y="2867025"/>
            <a:ext cx="10010198" cy="31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5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Morpheme</a:t>
            </a:r>
          </a:p>
          <a:p>
            <a:pPr lvl="1"/>
            <a:r>
              <a:rPr lang="en-US" altLang="ko-KR" dirty="0"/>
              <a:t>The smallest grammatical unit in a language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22205" y="3539609"/>
            <a:ext cx="3161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 smtClean="0">
                <a:solidFill>
                  <a:srgbClr val="333333"/>
                </a:solidFill>
                <a:effectLst/>
                <a:latin typeface="Helvetica Neue"/>
              </a:rPr>
              <a:t>u n </a:t>
            </a:r>
            <a:r>
              <a:rPr lang="en-US" altLang="ko-KR" sz="3600" b="0" i="0" dirty="0" smtClean="0">
                <a:solidFill>
                  <a:srgbClr val="333333"/>
                </a:solidFill>
                <a:effectLst/>
                <a:latin typeface="Helvetica Neue"/>
              </a:rPr>
              <a:t>h e a l t h y</a:t>
            </a:r>
            <a:endParaRPr lang="ko-KR" altLang="en-US" sz="3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610100" y="4185940"/>
            <a:ext cx="6667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0100" y="4277251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Affix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267575" y="4185940"/>
            <a:ext cx="3429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18411" y="4276379"/>
            <a:ext cx="84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</a:rPr>
              <a:t>Suffix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410200" y="4185940"/>
            <a:ext cx="178117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96637" y="4277251"/>
            <a:ext cx="84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6"/>
                </a:solidFill>
              </a:rPr>
              <a:t>Base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We release an answer source </a:t>
            </a:r>
            <a:r>
              <a:rPr lang="en-US" altLang="ko-KR" dirty="0" smtClean="0"/>
              <a:t>c</a:t>
            </a:r>
            <a:r>
              <a:rPr lang="en-US" altLang="ko-KR" dirty="0" smtClean="0"/>
              <a:t>ode of the second assignment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230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Morpheme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Inflected form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Typo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Compound word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09460" y="2529806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p l a y /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n g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4209458" y="3383641"/>
            <a:ext cx="2366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a d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t o n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4209459" y="4171080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w e l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l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- / k n o w / 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00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Morpheme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Inflected form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Typo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Compound word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09460" y="2529806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p l a y /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n g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4209458" y="3383641"/>
            <a:ext cx="2366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a d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t o n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4209459" y="4171080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w e l </a:t>
            </a:r>
            <a:r>
              <a:rPr lang="en-US" altLang="ko-KR" sz="2800" i="0" dirty="0" err="1" smtClean="0">
                <a:solidFill>
                  <a:srgbClr val="333333"/>
                </a:solidFill>
                <a:effectLst/>
                <a:latin typeface="Helvetica Neue"/>
              </a:rPr>
              <a:t>l</a:t>
            </a:r>
            <a:r>
              <a:rPr lang="en-US" altLang="ko-KR" sz="2800" i="0" dirty="0" smtClean="0">
                <a:solidFill>
                  <a:srgbClr val="333333"/>
                </a:solidFill>
                <a:effectLst/>
                <a:latin typeface="Helvetica Neue"/>
              </a:rPr>
              <a:t> / - / k n o w / n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8859178" y="2529806"/>
            <a:ext cx="1981200" cy="1981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How to catch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189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all n-grams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08631" y="2644259"/>
            <a:ext cx="3988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</a:t>
            </a:r>
            <a:r>
              <a:rPr lang="en-US" altLang="ko-KR" sz="3600" b="0" i="0" dirty="0" smtClean="0">
                <a:solidFill>
                  <a:srgbClr val="333333"/>
                </a:solidFill>
                <a:effectLst/>
                <a:latin typeface="Helvetica Neue"/>
              </a:rPr>
              <a:t>h e a l t h y &gt;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21689" y="3428068"/>
            <a:ext cx="474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 word with a start token and an end token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400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all n-gram tokens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08631" y="2339459"/>
            <a:ext cx="39885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</a:t>
            </a:r>
            <a:r>
              <a:rPr lang="en-US" altLang="ko-KR" sz="3600" b="0" i="0" dirty="0" smtClean="0">
                <a:solidFill>
                  <a:srgbClr val="333333"/>
                </a:solidFill>
                <a:effectLst/>
                <a:latin typeface="Helvetica Neue"/>
              </a:rPr>
              <a:t>h e a l t h y &gt;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49914" y="3238003"/>
            <a:ext cx="12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3-grams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2547937" y="3238003"/>
            <a:ext cx="7523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, u n h , n h e , h e a , e a l , a l t , l t h , t h y , h y &gt;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9914" y="3951881"/>
            <a:ext cx="12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4-grams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2547937" y="3951881"/>
            <a:ext cx="873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h , u n h e , n h e a , h e a l , e a l t , a l t h , l t h y , t h y &gt;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49914" y="4665759"/>
            <a:ext cx="12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-grams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47937" y="4665759"/>
            <a:ext cx="9182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h e , u n h e a , n h e a l , h e a l t , e a l t h , a l t h y , l t h y &gt;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9914" y="5379637"/>
            <a:ext cx="12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en-US" altLang="ko-KR" sz="2400" b="1" dirty="0" smtClean="0"/>
              <a:t>-grams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47937" y="5379637"/>
            <a:ext cx="899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h e a , u n h e a l , n h e a l t , h e a l t h , e a l t h y , a l t h y &gt;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9914" y="6093515"/>
            <a:ext cx="12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special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2547937" y="6093515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 smtClean="0">
                <a:solidFill>
                  <a:srgbClr val="333333"/>
                </a:solidFill>
                <a:effectLst/>
                <a:latin typeface="Helvetica Neue"/>
              </a:rPr>
              <a:t>&lt; u n h e a l t h y 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84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all n-grams token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92336" y="3174911"/>
            <a:ext cx="2261062" cy="606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45426" y="5386647"/>
            <a:ext cx="507076" cy="5070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722419" y="5386647"/>
            <a:ext cx="507076" cy="5070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99412" y="5386647"/>
            <a:ext cx="507076" cy="5070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76405" y="5386647"/>
            <a:ext cx="507076" cy="5070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53398" y="5386647"/>
            <a:ext cx="507076" cy="5070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249786" y="5386647"/>
            <a:ext cx="507076" cy="50707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41866" y="3274664"/>
            <a:ext cx="15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Word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59084" y="6033565"/>
            <a:ext cx="232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Character n-grams</a:t>
            </a:r>
            <a:endParaRPr lang="ko-KR" altLang="en-US" sz="2000" b="1" dirty="0"/>
          </a:p>
        </p:txBody>
      </p:sp>
      <p:cxnSp>
        <p:nvCxnSpPr>
          <p:cNvPr id="27" name="직선 연결선 26"/>
          <p:cNvCxnSpPr>
            <a:stCxn id="16" idx="2"/>
            <a:endCxn id="18" idx="0"/>
          </p:cNvCxnSpPr>
          <p:nvPr/>
        </p:nvCxnSpPr>
        <p:spPr>
          <a:xfrm flipH="1">
            <a:off x="2098964" y="3781740"/>
            <a:ext cx="2123903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2"/>
            <a:endCxn id="21" idx="0"/>
          </p:cNvCxnSpPr>
          <p:nvPr/>
        </p:nvCxnSpPr>
        <p:spPr>
          <a:xfrm>
            <a:off x="4222867" y="3781740"/>
            <a:ext cx="507076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  <a:endCxn id="22" idx="0"/>
          </p:cNvCxnSpPr>
          <p:nvPr/>
        </p:nvCxnSpPr>
        <p:spPr>
          <a:xfrm>
            <a:off x="4222867" y="3781740"/>
            <a:ext cx="1384069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2"/>
            <a:endCxn id="23" idx="0"/>
          </p:cNvCxnSpPr>
          <p:nvPr/>
        </p:nvCxnSpPr>
        <p:spPr>
          <a:xfrm>
            <a:off x="4222867" y="3781740"/>
            <a:ext cx="2280457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16" idx="2"/>
            <a:endCxn id="20" idx="0"/>
          </p:cNvCxnSpPr>
          <p:nvPr/>
        </p:nvCxnSpPr>
        <p:spPr>
          <a:xfrm flipH="1">
            <a:off x="3852950" y="3781740"/>
            <a:ext cx="369917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6" idx="2"/>
            <a:endCxn id="19" idx="0"/>
          </p:cNvCxnSpPr>
          <p:nvPr/>
        </p:nvCxnSpPr>
        <p:spPr>
          <a:xfrm flipH="1">
            <a:off x="2975957" y="3781740"/>
            <a:ext cx="1246910" cy="1604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80466" y="4004468"/>
            <a:ext cx="317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N-gram features are trained to represent a word</a:t>
            </a:r>
            <a:endParaRPr lang="ko-KR" altLang="en-US" sz="2000" dirty="0"/>
          </a:p>
        </p:txBody>
      </p:sp>
      <p:sp>
        <p:nvSpPr>
          <p:cNvPr id="88" name="직사각형 87"/>
          <p:cNvSpPr/>
          <p:nvPr/>
        </p:nvSpPr>
        <p:spPr>
          <a:xfrm>
            <a:off x="1679170" y="5235916"/>
            <a:ext cx="5228706" cy="765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00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6125" y="2533651"/>
            <a:ext cx="32385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86125" y="3556794"/>
            <a:ext cx="32385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76600" y="5313364"/>
            <a:ext cx="32385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43262" y="4494372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…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77255" y="6337409"/>
            <a:ext cx="234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N-grams embedding</a:t>
            </a:r>
            <a:endParaRPr lang="ko-KR" altLang="en-US" sz="2000" b="1" dirty="0"/>
          </a:p>
        </p:txBody>
      </p:sp>
      <p:sp>
        <p:nvSpPr>
          <p:cNvPr id="20" name="직사각형 19"/>
          <p:cNvSpPr/>
          <p:nvPr/>
        </p:nvSpPr>
        <p:spPr>
          <a:xfrm>
            <a:off x="6096000" y="3846514"/>
            <a:ext cx="32385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3609975" y="2533651"/>
            <a:ext cx="2476500" cy="131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00450" y="4646614"/>
            <a:ext cx="2495550" cy="146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0172" y="6326140"/>
            <a:ext cx="2095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Word embedding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95973" y="3367768"/>
            <a:ext cx="72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SUM</a:t>
            </a:r>
            <a:endParaRPr lang="ko-KR" altLang="en-US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9105899" y="2456657"/>
            <a:ext cx="323850" cy="3579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419850" y="2456657"/>
            <a:ext cx="2686049" cy="138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410325" y="4646614"/>
            <a:ext cx="2695574" cy="1389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20073" y="6337409"/>
            <a:ext cx="2095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Output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781054" y="3822700"/>
            <a:ext cx="1733548" cy="84772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Input Word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10174866" y="3826669"/>
            <a:ext cx="1733548" cy="847725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Skip-gram</a:t>
            </a:r>
          </a:p>
          <a:p>
            <a:pPr algn="ctr"/>
            <a:r>
              <a:rPr lang="en-US" altLang="ko-KR" sz="2000" dirty="0" smtClean="0"/>
              <a:t>Word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5194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 (vs skip-gram)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679971"/>
            <a:ext cx="5539932" cy="300774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rcRect l="52015"/>
          <a:stretch/>
        </p:blipFill>
        <p:spPr>
          <a:xfrm>
            <a:off x="7847213" y="2255097"/>
            <a:ext cx="2784765" cy="3432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8447" y="6138781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More computation needed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2298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 (vs skip-gram)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8447" y="6138781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More memory needed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321724" y="2585258"/>
            <a:ext cx="1180407" cy="1122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3-gram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21724" y="3707754"/>
            <a:ext cx="1180407" cy="17622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4-gram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02130" y="2585258"/>
            <a:ext cx="1180407" cy="2310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-gram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82536" y="2585258"/>
            <a:ext cx="1180407" cy="27016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6-gram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2943" y="2585258"/>
            <a:ext cx="1180407" cy="3358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04162" y="2585258"/>
            <a:ext cx="1180407" cy="3358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897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52543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70369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1296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561842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39940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42627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4858496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29071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35402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34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3648658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7E623C-076C-4BF4-8FEF-2D38BC5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4" y="3864767"/>
            <a:ext cx="2857430" cy="5820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338040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392395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391939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392803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445718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5233170" y="470440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600915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3114275" y="4704405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2240784" y="4697394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38781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Negative Sampling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9238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52543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70369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1296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561842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39940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42627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4858496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29071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35402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34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3648658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7E623C-076C-4BF4-8FEF-2D38BC5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4" y="3864767"/>
            <a:ext cx="2857430" cy="5820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338040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392395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391939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392803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445718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5233170" y="470440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600915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3114275" y="4704405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2240784" y="4697394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38781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Negative Sampling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80217" y="5860473"/>
            <a:ext cx="39817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It doesn’t reduce the computation of combining n-grams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6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Hint for the third assignment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41" y="2699385"/>
            <a:ext cx="4991100" cy="3105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2699385"/>
            <a:ext cx="5486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9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2525431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270369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12962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3561842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3994060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4426278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4858496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529071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2201471" y="335402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 output</a:t>
            </a:r>
            <a:endParaRPr lang="ko-KR" altLang="en-US" dirty="0"/>
          </a:p>
        </p:txBody>
      </p:sp>
      <p:sp>
        <p:nvSpPr>
          <p:cNvPr id="34" name="화살표: 오른쪽 11">
            <a:extLst>
              <a:ext uri="{FF2B5EF4-FFF2-40B4-BE49-F238E27FC236}">
                <a16:creationId xmlns:a16="http://schemas.microsoft.com/office/drawing/2014/main" id="{B86D6356-18A7-47D8-B2A9-D9C110A3355C}"/>
              </a:ext>
            </a:extLst>
          </p:cNvPr>
          <p:cNvSpPr/>
          <p:nvPr/>
        </p:nvSpPr>
        <p:spPr>
          <a:xfrm>
            <a:off x="5176637" y="3648658"/>
            <a:ext cx="805343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7E623C-076C-4BF4-8FEF-2D38BC5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64" y="3864767"/>
            <a:ext cx="2857430" cy="5820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CA616AF-EAC7-4DC5-8A60-6882AFB35DB1}"/>
              </a:ext>
            </a:extLst>
          </p:cNvPr>
          <p:cNvSpPr txBox="1"/>
          <p:nvPr/>
        </p:nvSpPr>
        <p:spPr>
          <a:xfrm>
            <a:off x="6241523" y="3338040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negative samples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6399482" y="3923956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6893166" y="3919399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7386850" y="392803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6A638-A13A-4D19-B70E-95902D709C42}"/>
              </a:ext>
            </a:extLst>
          </p:cNvPr>
          <p:cNvSpPr txBox="1"/>
          <p:nvPr/>
        </p:nvSpPr>
        <p:spPr>
          <a:xfrm>
            <a:off x="8635452" y="4401860"/>
            <a:ext cx="17461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to sample</a:t>
            </a:r>
          </a:p>
          <a:p>
            <a:endParaRPr lang="en-US" altLang="ko-KR" dirty="0"/>
          </a:p>
          <a:p>
            <a:r>
              <a:rPr lang="en-US" altLang="ko-KR" dirty="0" smtClean="0"/>
              <a:t>Frequency^(3/4)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AC9934-F3F8-4BD6-843C-045BA2A95B58}"/>
              </a:ext>
            </a:extLst>
          </p:cNvPr>
          <p:cNvSpPr txBox="1"/>
          <p:nvPr/>
        </p:nvSpPr>
        <p:spPr>
          <a:xfrm>
            <a:off x="8619575" y="2416094"/>
            <a:ext cx="34336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How many samples</a:t>
            </a:r>
          </a:p>
          <a:p>
            <a:endParaRPr lang="en-US" altLang="ko-KR" dirty="0" smtClean="0"/>
          </a:p>
          <a:p>
            <a:r>
              <a:rPr lang="en-US" altLang="ko-KR" dirty="0"/>
              <a:t>5~15 samples </a:t>
            </a:r>
            <a:r>
              <a:rPr lang="en-US" altLang="ko-KR" dirty="0" smtClean="0"/>
              <a:t>recommended</a:t>
            </a:r>
          </a:p>
          <a:p>
            <a:r>
              <a:rPr lang="en-US" altLang="ko-KR" dirty="0" smtClean="0"/>
              <a:t>3~5 samples enough on big corpus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A666D1-0EB0-49BF-A19D-0FFD60D5A837}"/>
              </a:ext>
            </a:extLst>
          </p:cNvPr>
          <p:cNvSpPr/>
          <p:nvPr/>
        </p:nvSpPr>
        <p:spPr>
          <a:xfrm>
            <a:off x="445718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4C36EF7-309B-4B7C-9963-E5471F5CEBF8}"/>
              </a:ext>
            </a:extLst>
          </p:cNvPr>
          <p:cNvSpPr/>
          <p:nvPr/>
        </p:nvSpPr>
        <p:spPr>
          <a:xfrm>
            <a:off x="5233170" y="4704405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4ED68E-392C-44FE-8EE9-F4AA1067E737}"/>
              </a:ext>
            </a:extLst>
          </p:cNvPr>
          <p:cNvSpPr/>
          <p:nvPr/>
        </p:nvSpPr>
        <p:spPr>
          <a:xfrm>
            <a:off x="6009155" y="4712784"/>
            <a:ext cx="370110" cy="3701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599CFB7-5522-4C24-B3AC-977E860749B5}"/>
              </a:ext>
            </a:extLst>
          </p:cNvPr>
          <p:cNvSpPr/>
          <p:nvPr/>
        </p:nvSpPr>
        <p:spPr>
          <a:xfrm>
            <a:off x="3114275" y="4704405"/>
            <a:ext cx="370110" cy="37011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DC69C-B772-421C-851C-0D279508C638}"/>
              </a:ext>
            </a:extLst>
          </p:cNvPr>
          <p:cNvSpPr txBox="1"/>
          <p:nvPr/>
        </p:nvSpPr>
        <p:spPr>
          <a:xfrm>
            <a:off x="2240784" y="4697394"/>
            <a:ext cx="546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 = -log(         ) - log((1-         )(1-         )(1-        ))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38781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Negative Sampling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35452" y="6132949"/>
            <a:ext cx="26517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Slower than skip-gram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1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329742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FNV</a:t>
            </a:r>
            <a:r>
              <a:rPr lang="ko-KR" altLang="en-US" dirty="0" smtClean="0"/>
              <a:t> </a:t>
            </a:r>
            <a:r>
              <a:rPr lang="en-US" altLang="ko-KR" dirty="0" smtClean="0"/>
              <a:t>offset basis</a:t>
            </a:r>
          </a:p>
        </p:txBody>
      </p:sp>
      <p:cxnSp>
        <p:nvCxnSpPr>
          <p:cNvPr id="8" name="직선 화살표 연결선 7"/>
          <p:cNvCxnSpPr>
            <a:stCxn id="56" idx="3"/>
            <a:endCxn id="54" idx="1"/>
          </p:cNvCxnSpPr>
          <p:nvPr/>
        </p:nvCxnSpPr>
        <p:spPr>
          <a:xfrm>
            <a:off x="2903912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6" idx="2"/>
            <a:endCxn id="60" idx="0"/>
          </p:cNvCxnSpPr>
          <p:nvPr/>
        </p:nvCxnSpPr>
        <p:spPr>
          <a:xfrm flipH="1">
            <a:off x="3945774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343102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43102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658689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Hash(“H”)</a:t>
            </a:r>
          </a:p>
        </p:txBody>
      </p:sp>
    </p:spTree>
    <p:extLst>
      <p:ext uri="{BB962C8B-B14F-4D97-AF65-F5344CB8AC3E}">
        <p14:creationId xmlns:p14="http://schemas.microsoft.com/office/powerpoint/2010/main" val="2384822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1543400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Hash(“H”)</a:t>
            </a:r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4117570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 flipH="1">
            <a:off x="5159432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56760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56760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72347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Hash(“HE”)</a:t>
            </a:r>
          </a:p>
        </p:txBody>
      </p:sp>
    </p:spTree>
    <p:extLst>
      <p:ext uri="{BB962C8B-B14F-4D97-AF65-F5344CB8AC3E}">
        <p14:creationId xmlns:p14="http://schemas.microsoft.com/office/powerpoint/2010/main" val="2781166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2748743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Hash(“</a:t>
            </a:r>
            <a:r>
              <a:rPr lang="en-US" altLang="ko-KR" dirty="0" smtClean="0"/>
              <a:t>HE”)</a:t>
            </a:r>
            <a:endParaRPr lang="en-US" altLang="ko-KR" dirty="0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5322913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 flipH="1">
            <a:off x="6364775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62103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762103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77690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Hash(“HEL”)</a:t>
            </a:r>
          </a:p>
        </p:txBody>
      </p:sp>
    </p:spTree>
    <p:extLst>
      <p:ext uri="{BB962C8B-B14F-4D97-AF65-F5344CB8AC3E}">
        <p14:creationId xmlns:p14="http://schemas.microsoft.com/office/powerpoint/2010/main" val="255009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3954089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Hash(“</a:t>
            </a:r>
            <a:r>
              <a:rPr lang="en-US" altLang="ko-KR" dirty="0" smtClean="0"/>
              <a:t>HEL”)</a:t>
            </a:r>
            <a:endParaRPr lang="en-US" altLang="ko-KR" dirty="0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6528259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 flipH="1">
            <a:off x="7570121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967449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67449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83036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Hash(“HELL”)</a:t>
            </a:r>
          </a:p>
        </p:txBody>
      </p:sp>
    </p:spTree>
    <p:extLst>
      <p:ext uri="{BB962C8B-B14F-4D97-AF65-F5344CB8AC3E}">
        <p14:creationId xmlns:p14="http://schemas.microsoft.com/office/powerpoint/2010/main" val="2143761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5151116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Hash(“</a:t>
            </a:r>
            <a:r>
              <a:rPr lang="en-US" altLang="ko-KR" dirty="0" smtClean="0"/>
              <a:t>HELL”)</a:t>
            </a:r>
            <a:endParaRPr lang="en-US" altLang="ko-KR" dirty="0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7725286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 flipH="1">
            <a:off x="8767148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64476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64476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80063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Hash(“HELLO”)</a:t>
            </a:r>
          </a:p>
        </p:txBody>
      </p:sp>
    </p:spTree>
    <p:extLst>
      <p:ext uri="{BB962C8B-B14F-4D97-AF65-F5344CB8AC3E}">
        <p14:creationId xmlns:p14="http://schemas.microsoft.com/office/powerpoint/2010/main" val="2745534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of the </a:t>
            </a:r>
            <a:r>
              <a:rPr lang="en-US" altLang="ko-KR" dirty="0" err="1" smtClean="0"/>
              <a:t>subword</a:t>
            </a:r>
            <a:r>
              <a:rPr lang="en-US" altLang="ko-KR" dirty="0" smtClean="0"/>
              <a:t>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447" y="6188659"/>
            <a:ext cx="310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Hashing(FNV-1a)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2809702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Byte Sequence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334310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“H”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4844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“E”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753792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959137" y="2772844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“L”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64482" y="2772843"/>
            <a:ext cx="1205345" cy="473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“O”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5127" y="5492204"/>
            <a:ext cx="1795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Hash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5151116" y="3505041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Hash(“</a:t>
            </a:r>
            <a:r>
              <a:rPr lang="en-US" altLang="ko-KR" dirty="0" smtClean="0"/>
              <a:t>HELL”)</a:t>
            </a:r>
            <a:endParaRPr lang="en-US" altLang="ko-KR" dirty="0"/>
          </a:p>
        </p:txBody>
      </p:sp>
      <p:cxnSp>
        <p:nvCxnSpPr>
          <p:cNvPr id="22" name="직선 화살표 연결선 21"/>
          <p:cNvCxnSpPr>
            <a:stCxn id="21" idx="3"/>
            <a:endCxn id="24" idx="1"/>
          </p:cNvCxnSpPr>
          <p:nvPr/>
        </p:nvCxnSpPr>
        <p:spPr>
          <a:xfrm>
            <a:off x="7725286" y="3739378"/>
            <a:ext cx="439190" cy="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6" idx="0"/>
          </p:cNvCxnSpPr>
          <p:nvPr/>
        </p:nvCxnSpPr>
        <p:spPr>
          <a:xfrm flipH="1">
            <a:off x="8767148" y="3246669"/>
            <a:ext cx="1" cy="224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164476" y="3505041"/>
            <a:ext cx="1205345" cy="473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XOR</a:t>
            </a:r>
            <a:r>
              <a:rPr lang="en-US" altLang="ko-KR" sz="1600" dirty="0" smtClean="0">
                <a:solidFill>
                  <a:schemeClr val="tx1"/>
                </a:solidFill>
              </a:rPr>
              <a:t>(Lower)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64476" y="4092835"/>
            <a:ext cx="1205345" cy="1069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Multiply prime number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480063" y="5492204"/>
            <a:ext cx="2574170" cy="46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Hash(“HELLO”)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9011" y="3699507"/>
            <a:ext cx="238298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K numbers of entries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for n-grams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(2.10 x 10^6 in paper)</a:t>
            </a:r>
          </a:p>
        </p:txBody>
      </p:sp>
    </p:spTree>
    <p:extLst>
      <p:ext uri="{BB962C8B-B14F-4D97-AF65-F5344CB8AC3E}">
        <p14:creationId xmlns:p14="http://schemas.microsoft.com/office/powerpoint/2010/main" val="1351082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procedures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2043" y="3814388"/>
            <a:ext cx="1733548" cy="847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Center Word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85163" y="2574550"/>
            <a:ext cx="1733548" cy="1588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Word dictionary</a:t>
            </a:r>
          </a:p>
          <a:p>
            <a:pPr algn="ctr"/>
            <a:r>
              <a:rPr lang="en-US" altLang="ko-KR" sz="2000" dirty="0" smtClean="0"/>
              <a:t>(special)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2485163" y="4377343"/>
            <a:ext cx="1733548" cy="1588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Hashing</a:t>
            </a:r>
          </a:p>
          <a:p>
            <a:pPr algn="ctr"/>
            <a:r>
              <a:rPr lang="en-US" altLang="ko-KR" sz="2000" dirty="0" smtClean="0"/>
              <a:t>function</a:t>
            </a:r>
          </a:p>
          <a:p>
            <a:pPr algn="ctr"/>
            <a:r>
              <a:rPr lang="en-US" altLang="ko-KR" sz="2000" dirty="0" smtClean="0"/>
              <a:t>(n-grams)</a:t>
            </a:r>
            <a:endParaRPr lang="ko-KR" altLang="en-US" sz="20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83" y="2734375"/>
            <a:ext cx="5539932" cy="300774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9" idx="3"/>
            <a:endCxn id="20" idx="1"/>
          </p:cNvCxnSpPr>
          <p:nvPr/>
        </p:nvCxnSpPr>
        <p:spPr>
          <a:xfrm flipV="1">
            <a:off x="2115591" y="3368993"/>
            <a:ext cx="369572" cy="86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9" idx="3"/>
            <a:endCxn id="27" idx="1"/>
          </p:cNvCxnSpPr>
          <p:nvPr/>
        </p:nvCxnSpPr>
        <p:spPr>
          <a:xfrm>
            <a:off x="2115591" y="4238251"/>
            <a:ext cx="369572" cy="93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0" idx="3"/>
            <a:endCxn id="41" idx="1"/>
          </p:cNvCxnSpPr>
          <p:nvPr/>
        </p:nvCxnSpPr>
        <p:spPr>
          <a:xfrm>
            <a:off x="4218711" y="3368993"/>
            <a:ext cx="369572" cy="86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3"/>
            <a:endCxn id="41" idx="1"/>
          </p:cNvCxnSpPr>
          <p:nvPr/>
        </p:nvCxnSpPr>
        <p:spPr>
          <a:xfrm flipV="1">
            <a:off x="4218711" y="4238250"/>
            <a:ext cx="369572" cy="9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112430" y="3814388"/>
            <a:ext cx="1733548" cy="8477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Context Word</a:t>
            </a:r>
            <a:endParaRPr lang="ko-KR" altLang="en-US" sz="2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9319432" y="3103322"/>
            <a:ext cx="185055" cy="18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9319432" y="3983550"/>
            <a:ext cx="185055" cy="18505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9319432" y="3618566"/>
            <a:ext cx="185055" cy="18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9319432" y="4480675"/>
            <a:ext cx="185055" cy="18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9319431" y="4804410"/>
            <a:ext cx="185055" cy="18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9319431" y="3298100"/>
            <a:ext cx="185055" cy="185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27127" y="2364851"/>
            <a:ext cx="556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904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14" y="2756448"/>
            <a:ext cx="57626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5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4" y="2866506"/>
            <a:ext cx="11858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05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Subword</a:t>
            </a:r>
            <a:r>
              <a:rPr lang="en-US" altLang="ko-KR" b="1" dirty="0" smtClean="0"/>
              <a:t> Embedding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57641"/>
            <a:ext cx="7783310" cy="4600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5933" y="3873731"/>
            <a:ext cx="252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accent6"/>
                </a:solidFill>
              </a:rPr>
              <a:t>Syntactic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solidFill>
                  <a:schemeClr val="accent2"/>
                </a:solidFill>
              </a:rPr>
              <a:t>Semmantic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8102" y="5461462"/>
            <a:ext cx="507076" cy="2493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80713" y="5744096"/>
            <a:ext cx="290946" cy="7148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4851" y="3879777"/>
            <a:ext cx="507076" cy="2493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84022" y="5744095"/>
            <a:ext cx="207818" cy="573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26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0" y="3100647"/>
            <a:ext cx="930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What can we do “only with” embedding?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3972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Linearity of word embedding</a:t>
            </a:r>
          </a:p>
        </p:txBody>
      </p:sp>
      <p:pic>
        <p:nvPicPr>
          <p:cNvPr id="1026" name="Picture 2" descr="cbow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48" y="2698173"/>
            <a:ext cx="5957358" cy="40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5842000" y="3352800"/>
            <a:ext cx="338667" cy="313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73963" y="2865291"/>
            <a:ext cx="147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 activation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31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Linearity of word embedding</a:t>
            </a:r>
          </a:p>
        </p:txBody>
      </p:sp>
      <p:pic>
        <p:nvPicPr>
          <p:cNvPr id="2050" name="Picture 2" descr="word analogy task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6"/>
          <a:stretch/>
        </p:blipFill>
        <p:spPr bwMode="auto">
          <a:xfrm>
            <a:off x="1261050" y="2785400"/>
            <a:ext cx="7324545" cy="31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8134" y="405403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We can combine words just using addition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0290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21" y="2751511"/>
            <a:ext cx="35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Nice   to   meet   you</a:t>
            </a:r>
            <a:endParaRPr lang="ko-KR" altLang="en-US" sz="2800" dirty="0"/>
          </a:p>
        </p:txBody>
      </p:sp>
      <p:sp>
        <p:nvSpPr>
          <p:cNvPr id="13" name="아래쪽 화살표 12"/>
          <p:cNvSpPr/>
          <p:nvPr/>
        </p:nvSpPr>
        <p:spPr>
          <a:xfrm>
            <a:off x="4797397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5513244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6319838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7174403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50308" y="3815211"/>
            <a:ext cx="7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6155" y="3815211"/>
            <a:ext cx="7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69807" y="3815211"/>
            <a:ext cx="7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7314" y="3815211"/>
            <a:ext cx="7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Word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46021" y="4725023"/>
            <a:ext cx="476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If representation of each word has linearity?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135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21" y="2751511"/>
            <a:ext cx="35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Nice   to   meet   you</a:t>
            </a:r>
            <a:endParaRPr lang="ko-KR" altLang="en-US" sz="2800" dirty="0"/>
          </a:p>
        </p:txBody>
      </p:sp>
      <p:sp>
        <p:nvSpPr>
          <p:cNvPr id="6" name="아래쪽 화살표 5"/>
          <p:cNvSpPr/>
          <p:nvPr/>
        </p:nvSpPr>
        <p:spPr>
          <a:xfrm>
            <a:off x="4797397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513244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6319838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174403" y="327040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1541" y="3815211"/>
            <a:ext cx="281978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Average</a:t>
            </a:r>
            <a:endParaRPr lang="ko-KR" altLang="en-US" sz="2000" b="1" dirty="0"/>
          </a:p>
        </p:txBody>
      </p:sp>
      <p:sp>
        <p:nvSpPr>
          <p:cNvPr id="11" name="아래쪽 화살표 10"/>
          <p:cNvSpPr/>
          <p:nvPr/>
        </p:nvSpPr>
        <p:spPr>
          <a:xfrm>
            <a:off x="5972087" y="4352799"/>
            <a:ext cx="290945" cy="407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1541" y="4899326"/>
            <a:ext cx="281978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Text representation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745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representation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096" y="2646362"/>
            <a:ext cx="6781800" cy="3533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9091" y="5519651"/>
            <a:ext cx="13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Words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9091" y="4213194"/>
            <a:ext cx="13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Text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39091" y="2904019"/>
            <a:ext cx="13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Label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1847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69278" y="3976111"/>
            <a:ext cx="500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Word order information is important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6013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65" y="3291839"/>
            <a:ext cx="3948270" cy="2057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4669" y="5721784"/>
            <a:ext cx="500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Averaging cannot catch the order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092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5448" y="5621346"/>
            <a:ext cx="500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Computationally expensive</a:t>
            </a:r>
            <a:endParaRPr lang="ko-KR" altLang="en-US" sz="2000" dirty="0"/>
          </a:p>
        </p:txBody>
      </p:sp>
      <p:pic>
        <p:nvPicPr>
          <p:cNvPr id="8194" name="Picture 2" descr="LST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11" y="2315388"/>
            <a:ext cx="63722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5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80D08-D49D-4C10-852E-D03734595117}"/>
              </a:ext>
            </a:extLst>
          </p:cNvPr>
          <p:cNvSpPr/>
          <p:nvPr/>
        </p:nvSpPr>
        <p:spPr>
          <a:xfrm>
            <a:off x="838200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AC3755-AD01-46D1-BD60-E23843FEF57E}"/>
              </a:ext>
            </a:extLst>
          </p:cNvPr>
          <p:cNvSpPr/>
          <p:nvPr/>
        </p:nvSpPr>
        <p:spPr>
          <a:xfrm>
            <a:off x="7096387" y="2673990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2639-9DA3-471A-8262-7D2AAA7A8835}"/>
              </a:ext>
            </a:extLst>
          </p:cNvPr>
          <p:cNvSpPr/>
          <p:nvPr/>
        </p:nvSpPr>
        <p:spPr>
          <a:xfrm>
            <a:off x="3914163" y="3512889"/>
            <a:ext cx="644554" cy="15855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90D173-99B5-4FC2-A00D-33629E5EE83A}"/>
              </a:ext>
            </a:extLst>
          </p:cNvPr>
          <p:cNvCxnSpPr/>
          <p:nvPr/>
        </p:nvCxnSpPr>
        <p:spPr>
          <a:xfrm>
            <a:off x="1482754" y="2673990"/>
            <a:ext cx="2431409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36465-E6CB-4A34-A183-B06E396EC200}"/>
              </a:ext>
            </a:extLst>
          </p:cNvPr>
          <p:cNvCxnSpPr/>
          <p:nvPr/>
        </p:nvCxnSpPr>
        <p:spPr>
          <a:xfrm flipV="1">
            <a:off x="1482754" y="5098408"/>
            <a:ext cx="2431409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D968AE-7708-4359-BB46-7C165C83EDE2}"/>
              </a:ext>
            </a:extLst>
          </p:cNvPr>
          <p:cNvCxnSpPr/>
          <p:nvPr/>
        </p:nvCxnSpPr>
        <p:spPr>
          <a:xfrm flipV="1">
            <a:off x="4558717" y="2673989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A4C741A-9478-47C8-B112-6502D0679455}"/>
              </a:ext>
            </a:extLst>
          </p:cNvPr>
          <p:cNvCxnSpPr/>
          <p:nvPr/>
        </p:nvCxnSpPr>
        <p:spPr>
          <a:xfrm>
            <a:off x="4558717" y="5098408"/>
            <a:ext cx="2537670" cy="83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/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𝑒𝑚𝑏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F09A3-304A-44DF-8AEA-9EDBC279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20" y="4123105"/>
                <a:ext cx="605359" cy="276999"/>
              </a:xfrm>
              <a:prstGeom prst="rect">
                <a:avLst/>
              </a:prstGeom>
              <a:blipFill>
                <a:blip r:embed="rId2"/>
                <a:stretch>
                  <a:fillRect l="-8000" r="-3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/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D685FB-7347-4B32-A614-85050D35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77" y="4131493"/>
                <a:ext cx="538032" cy="276999"/>
              </a:xfrm>
              <a:prstGeom prst="rect">
                <a:avLst/>
              </a:prstGeom>
              <a:blipFill>
                <a:blip r:embed="rId3"/>
                <a:stretch>
                  <a:fillRect l="-9091" r="-340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425509-886B-4A93-B49D-CB043290A23B}"/>
              </a:ext>
            </a:extLst>
          </p:cNvPr>
          <p:cNvSpPr/>
          <p:nvPr/>
        </p:nvSpPr>
        <p:spPr>
          <a:xfrm>
            <a:off x="5468371" y="1984073"/>
            <a:ext cx="570452" cy="98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5737D-EADE-49A3-B27B-8A509D7E5F88}"/>
              </a:ext>
            </a:extLst>
          </p:cNvPr>
          <p:cNvSpPr txBox="1"/>
          <p:nvPr/>
        </p:nvSpPr>
        <p:spPr>
          <a:xfrm>
            <a:off x="4988248" y="1499424"/>
            <a:ext cx="17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Heavy overhead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5007055"/>
            <a:ext cx="347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idea is…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Use a portion of the output vector  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38DB11-A9B7-40D9-8052-5914306D533B}"/>
              </a:ext>
            </a:extLst>
          </p:cNvPr>
          <p:cNvSpPr/>
          <p:nvPr/>
        </p:nvSpPr>
        <p:spPr>
          <a:xfrm>
            <a:off x="7233609" y="285225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B3A1D2-CC1C-4749-A01A-C7DF05E363B1}"/>
              </a:ext>
            </a:extLst>
          </p:cNvPr>
          <p:cNvSpPr/>
          <p:nvPr/>
        </p:nvSpPr>
        <p:spPr>
          <a:xfrm>
            <a:off x="7233609" y="32781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02689F-1F94-4C06-B68B-8F81BC3A1F7A}"/>
              </a:ext>
            </a:extLst>
          </p:cNvPr>
          <p:cNvSpPr/>
          <p:nvPr/>
        </p:nvSpPr>
        <p:spPr>
          <a:xfrm>
            <a:off x="7233609" y="37104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046CFB-994E-4B4C-A568-299572E3EB8E}"/>
              </a:ext>
            </a:extLst>
          </p:cNvPr>
          <p:cNvSpPr/>
          <p:nvPr/>
        </p:nvSpPr>
        <p:spPr>
          <a:xfrm>
            <a:off x="7233609" y="4142619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0E7306C-3A79-4BEB-8AB3-1EC021DFA9E0}"/>
              </a:ext>
            </a:extLst>
          </p:cNvPr>
          <p:cNvSpPr/>
          <p:nvPr/>
        </p:nvSpPr>
        <p:spPr>
          <a:xfrm>
            <a:off x="7233609" y="4574837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556CF3-C673-48F8-A5DB-47CB092C5937}"/>
              </a:ext>
            </a:extLst>
          </p:cNvPr>
          <p:cNvSpPr/>
          <p:nvPr/>
        </p:nvSpPr>
        <p:spPr>
          <a:xfrm>
            <a:off x="7233609" y="50070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1D33278-02E7-4F73-AE4D-0410BF72C7EF}"/>
              </a:ext>
            </a:extLst>
          </p:cNvPr>
          <p:cNvSpPr/>
          <p:nvPr/>
        </p:nvSpPr>
        <p:spPr>
          <a:xfrm>
            <a:off x="7233609" y="5439273"/>
            <a:ext cx="370110" cy="370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97F99-DE98-4A8E-B568-D74E49067E9F}"/>
              </a:ext>
            </a:extLst>
          </p:cNvPr>
          <p:cNvSpPr txBox="1"/>
          <p:nvPr/>
        </p:nvSpPr>
        <p:spPr>
          <a:xfrm>
            <a:off x="8321879" y="2673989"/>
            <a:ext cx="3313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reason is…</a:t>
            </a:r>
          </a:p>
          <a:p>
            <a:endParaRPr lang="en-US" altLang="ko-KR" dirty="0"/>
          </a:p>
          <a:p>
            <a:r>
              <a:rPr lang="en-US" altLang="ko-KR" dirty="0"/>
              <a:t>Output dimension : V</a:t>
            </a:r>
          </a:p>
          <a:p>
            <a:r>
              <a:rPr lang="en-US" altLang="ko-KR" dirty="0"/>
              <a:t>Feature dimension : D</a:t>
            </a:r>
          </a:p>
          <a:p>
            <a:endParaRPr lang="en-US" altLang="ko-KR" dirty="0"/>
          </a:p>
          <a:p>
            <a:r>
              <a:rPr lang="en-US" altLang="ko-KR" dirty="0"/>
              <a:t>Complexity : O(V x 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676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65" y="3291839"/>
            <a:ext cx="3948270" cy="2057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4669" y="5721784"/>
            <a:ext cx="500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Averaging cannot catch the order</a:t>
            </a:r>
            <a:endParaRPr lang="ko-KR" altLang="en-US" sz="2000" dirty="0"/>
          </a:p>
        </p:txBody>
      </p:sp>
      <p:sp>
        <p:nvSpPr>
          <p:cNvPr id="4" name="왼쪽 화살표 3"/>
          <p:cNvSpPr/>
          <p:nvPr/>
        </p:nvSpPr>
        <p:spPr>
          <a:xfrm>
            <a:off x="9651077" y="4966820"/>
            <a:ext cx="839586" cy="27432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48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94567" y="2685954"/>
            <a:ext cx="30161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Bi-gram features</a:t>
            </a:r>
          </a:p>
          <a:p>
            <a:pPr algn="ctr"/>
            <a:r>
              <a:rPr lang="en-US" altLang="ko-KR" sz="2400" dirty="0" smtClean="0"/>
              <a:t>Mike-raises </a:t>
            </a:r>
          </a:p>
          <a:p>
            <a:pPr algn="ctr"/>
            <a:r>
              <a:rPr lang="en-US" altLang="ko-KR" sz="2400" dirty="0" smtClean="0"/>
              <a:t>raises-a </a:t>
            </a:r>
          </a:p>
          <a:p>
            <a:pPr algn="ctr"/>
            <a:r>
              <a:rPr lang="en-US" altLang="ko-KR" sz="2400" dirty="0" smtClean="0"/>
              <a:t>a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puppy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54538" y="3168728"/>
            <a:ext cx="363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Using N-gram </a:t>
            </a:r>
            <a:r>
              <a:rPr lang="en-US" altLang="ko-KR" sz="2000" dirty="0" err="1" smtClean="0"/>
              <a:t>embeddings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we can capture local word order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6274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8" y="3291839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Mike raises a puppy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4873148"/>
            <a:ext cx="50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A puppy raises Mike</a:t>
            </a:r>
            <a:endParaRPr lang="ko-KR" altLang="en-US" sz="2400" dirty="0"/>
          </a:p>
        </p:txBody>
      </p:sp>
      <p:sp>
        <p:nvSpPr>
          <p:cNvPr id="6" name="위쪽/아래쪽 화살표 5"/>
          <p:cNvSpPr/>
          <p:nvPr/>
        </p:nvSpPr>
        <p:spPr>
          <a:xfrm>
            <a:off x="3021675" y="3858989"/>
            <a:ext cx="290943" cy="8446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94567" y="2685954"/>
            <a:ext cx="30161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Bi-gram features</a:t>
            </a:r>
          </a:p>
          <a:p>
            <a:pPr algn="ctr"/>
            <a:r>
              <a:rPr lang="en-US" altLang="ko-KR" sz="2400" dirty="0" smtClean="0"/>
              <a:t>Mike-raises </a:t>
            </a:r>
          </a:p>
          <a:p>
            <a:pPr algn="ctr"/>
            <a:r>
              <a:rPr lang="en-US" altLang="ko-KR" sz="2400" dirty="0" smtClean="0"/>
              <a:t>raises-a </a:t>
            </a:r>
          </a:p>
          <a:p>
            <a:pPr algn="ctr"/>
            <a:r>
              <a:rPr lang="en-US" altLang="ko-KR" sz="2400" dirty="0" smtClean="0"/>
              <a:t>a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puppy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94566" y="4549983"/>
            <a:ext cx="301613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Bi-gram features</a:t>
            </a:r>
          </a:p>
          <a:p>
            <a:pPr algn="ctr"/>
            <a:r>
              <a:rPr lang="en-US" altLang="ko-KR" sz="2400" dirty="0" smtClean="0"/>
              <a:t>A-puppy</a:t>
            </a:r>
          </a:p>
          <a:p>
            <a:pPr algn="ctr"/>
            <a:r>
              <a:rPr lang="en-US" altLang="ko-KR" sz="2400" dirty="0" smtClean="0"/>
              <a:t>puppy-raises</a:t>
            </a:r>
          </a:p>
          <a:p>
            <a:pPr algn="ctr"/>
            <a:r>
              <a:rPr lang="en-US" altLang="ko-KR" sz="2400" dirty="0" smtClean="0"/>
              <a:t>raises-Mike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9352" y="4004468"/>
            <a:ext cx="363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model can distinguish </a:t>
            </a:r>
          </a:p>
          <a:p>
            <a:r>
              <a:rPr lang="en-US" altLang="ko-KR" sz="2000" dirty="0" smtClean="0"/>
              <a:t>2 sentences using bi-gram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7899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27316" y="2967643"/>
            <a:ext cx="407324" cy="2269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9952" y="5472251"/>
            <a:ext cx="18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Uni</a:t>
            </a:r>
            <a:r>
              <a:rPr lang="en-US" altLang="ko-KR" sz="2000" b="1" dirty="0" smtClean="0"/>
              <a:t>-gram</a:t>
            </a:r>
          </a:p>
          <a:p>
            <a:pPr algn="ctr"/>
            <a:r>
              <a:rPr lang="en-US" altLang="ko-KR" sz="2000" dirty="0" smtClean="0"/>
              <a:t>V words</a:t>
            </a:r>
            <a:endParaRPr lang="ko-KR" altLang="en-US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4774968" y="2967642"/>
            <a:ext cx="2334492" cy="2269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11189" y="5472251"/>
            <a:ext cx="18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Bi-gram</a:t>
            </a:r>
          </a:p>
          <a:p>
            <a:pPr algn="ctr"/>
            <a:r>
              <a:rPr lang="en-US" altLang="ko-KR" sz="2000" dirty="0" err="1" smtClean="0"/>
              <a:t>VxV</a:t>
            </a:r>
            <a:r>
              <a:rPr lang="en-US" altLang="ko-KR" sz="2000" dirty="0" smtClean="0"/>
              <a:t> words</a:t>
            </a:r>
            <a:endParaRPr lang="ko-KR" altLang="en-US" sz="2000" dirty="0"/>
          </a:p>
        </p:txBody>
      </p:sp>
      <p:sp>
        <p:nvSpPr>
          <p:cNvPr id="8" name="정육면체 7"/>
          <p:cNvSpPr/>
          <p:nvPr/>
        </p:nvSpPr>
        <p:spPr>
          <a:xfrm>
            <a:off x="8262849" y="2261062"/>
            <a:ext cx="3014805" cy="2975955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39225" y="5472251"/>
            <a:ext cx="18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Tri-gram</a:t>
            </a:r>
          </a:p>
          <a:p>
            <a:pPr algn="ctr"/>
            <a:r>
              <a:rPr lang="en-US" altLang="ko-KR" sz="2000" dirty="0" err="1" smtClean="0"/>
              <a:t>VxVxV</a:t>
            </a:r>
            <a:r>
              <a:rPr lang="en-US" altLang="ko-KR" sz="2000" dirty="0" smtClean="0"/>
              <a:t> words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31622" y="6317615"/>
            <a:ext cx="634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We need extensive memory to represent N-gram features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3746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N-gram features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10400" y="2377439"/>
            <a:ext cx="407324" cy="32835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88721" y="2884515"/>
            <a:ext cx="2334492" cy="2269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24941" y="5540990"/>
            <a:ext cx="186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Bi-gram</a:t>
            </a:r>
          </a:p>
          <a:p>
            <a:pPr algn="ctr"/>
            <a:r>
              <a:rPr lang="en-US" altLang="ko-KR" sz="2000" dirty="0" err="1" smtClean="0"/>
              <a:t>VxV</a:t>
            </a:r>
            <a:r>
              <a:rPr lang="en-US" altLang="ko-KR" sz="2000" dirty="0" smtClean="0"/>
              <a:t> words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31622" y="6317615"/>
            <a:ext cx="634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Use hashing trick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5828996" y="3524595"/>
            <a:ext cx="1675621" cy="9892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Hash function</a:t>
            </a:r>
            <a:endParaRPr lang="ko-KR" altLang="en-US" sz="2000" dirty="0"/>
          </a:p>
        </p:txBody>
      </p:sp>
      <p:cxnSp>
        <p:nvCxnSpPr>
          <p:cNvPr id="21" name="직선 화살표 연결선 20"/>
          <p:cNvCxnSpPr>
            <a:stCxn id="14" idx="3"/>
            <a:endCxn id="19" idx="1"/>
          </p:cNvCxnSpPr>
          <p:nvPr/>
        </p:nvCxnSpPr>
        <p:spPr>
          <a:xfrm flipV="1">
            <a:off x="4923213" y="4019202"/>
            <a:ext cx="9057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stCxn id="19" idx="3"/>
            <a:endCxn id="4" idx="1"/>
          </p:cNvCxnSpPr>
          <p:nvPr/>
        </p:nvCxnSpPr>
        <p:spPr>
          <a:xfrm>
            <a:off x="7504617" y="4019202"/>
            <a:ext cx="905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7683036" y="5694878"/>
            <a:ext cx="186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K items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1776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models work well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692546"/>
            <a:ext cx="11147425" cy="29695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5964" y="4547062"/>
            <a:ext cx="10897985" cy="290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9846" y="5170517"/>
            <a:ext cx="10897985" cy="282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4318" y="5946282"/>
            <a:ext cx="374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Hidden layer dimension is only 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9055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Text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Fast”Text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625301"/>
            <a:ext cx="10518544" cy="31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62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b="1" dirty="0" smtClean="0"/>
              <a:t>Assignment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817332" cy="435133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fastText</a:t>
            </a:r>
            <a:r>
              <a:rPr lang="en-US" altLang="ko-KR" dirty="0" smtClean="0"/>
              <a:t> implementation</a:t>
            </a:r>
          </a:p>
          <a:p>
            <a:pPr lvl="1"/>
            <a:r>
              <a:rPr lang="en-US" altLang="ko-KR" dirty="0" err="1" smtClean="0"/>
              <a:t>Subword</a:t>
            </a:r>
            <a:r>
              <a:rPr lang="en-US" altLang="ko-KR" dirty="0" smtClean="0"/>
              <a:t> </a:t>
            </a:r>
            <a:r>
              <a:rPr lang="en-US" altLang="ko-KR" dirty="0" smtClean="0"/>
              <a:t>embedding model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 classification </a:t>
            </a:r>
            <a:r>
              <a:rPr lang="en-US" altLang="ko-KR" dirty="0" smtClean="0"/>
              <a:t>model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Both assignments use </a:t>
            </a:r>
            <a:r>
              <a:rPr lang="en-US" altLang="ko-KR" b="1" dirty="0" smtClean="0">
                <a:solidFill>
                  <a:srgbClr val="FF0000"/>
                </a:solidFill>
              </a:rPr>
              <a:t>different</a:t>
            </a:r>
            <a:r>
              <a:rPr lang="en-US" altLang="ko-KR" dirty="0" smtClean="0"/>
              <a:t> n-grams!!!</a:t>
            </a:r>
          </a:p>
          <a:p>
            <a:pPr lvl="1"/>
            <a:r>
              <a:rPr lang="en-US" altLang="ko-KR" dirty="0" err="1" smtClean="0"/>
              <a:t>Subword</a:t>
            </a:r>
            <a:r>
              <a:rPr lang="en-US" altLang="ko-KR" dirty="0" smtClean="0"/>
              <a:t> embedding model using </a:t>
            </a:r>
            <a:r>
              <a:rPr lang="en-US" altLang="ko-KR" b="1" dirty="0" smtClean="0">
                <a:solidFill>
                  <a:srgbClr val="FF0000"/>
                </a:solidFill>
              </a:rPr>
              <a:t>character</a:t>
            </a:r>
            <a:r>
              <a:rPr lang="en-US" altLang="ko-KR" dirty="0" smtClean="0"/>
              <a:t> n-grams</a:t>
            </a:r>
          </a:p>
          <a:p>
            <a:pPr lvl="1"/>
            <a:r>
              <a:rPr lang="en-US" altLang="ko-KR" dirty="0" smtClean="0"/>
              <a:t>Text classification model using </a:t>
            </a:r>
            <a:r>
              <a:rPr lang="en-US" altLang="ko-KR" b="1" dirty="0" smtClean="0">
                <a:solidFill>
                  <a:srgbClr val="FF0000"/>
                </a:solidFill>
              </a:rPr>
              <a:t>word</a:t>
            </a:r>
            <a:r>
              <a:rPr lang="en-US" altLang="ko-KR" dirty="0" smtClean="0"/>
              <a:t> n-grams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Based on your word2vec code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6984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b="1" dirty="0" smtClean="0"/>
              <a:t>Assignment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2" y="1946048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Strongly recommend reading the following papers</a:t>
            </a:r>
          </a:p>
          <a:p>
            <a:pPr marL="0" indent="0">
              <a:buNone/>
            </a:pPr>
            <a:r>
              <a:rPr lang="en-US" altLang="ko-KR" sz="2000" dirty="0"/>
              <a:t>Piotr Bojanowski</a:t>
            </a:r>
            <a:r>
              <a:rPr lang="en-US" altLang="ko-KR" sz="2000" dirty="0" smtClean="0"/>
              <a:t>∗, </a:t>
            </a:r>
            <a:r>
              <a:rPr lang="en-US" altLang="ko-KR" sz="2000" dirty="0"/>
              <a:t>Edouard Grave</a:t>
            </a:r>
            <a:r>
              <a:rPr lang="en-US" altLang="ko-KR" sz="2000" dirty="0" smtClean="0"/>
              <a:t>∗, </a:t>
            </a:r>
            <a:r>
              <a:rPr lang="en-US" altLang="ko-KR" sz="2000" dirty="0"/>
              <a:t>Armand </a:t>
            </a:r>
            <a:r>
              <a:rPr lang="en-US" altLang="ko-KR" sz="2000" dirty="0" err="1" smtClean="0"/>
              <a:t>Joulin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Tomas </a:t>
            </a:r>
            <a:r>
              <a:rPr lang="en-US" altLang="ko-KR" sz="2000" dirty="0" err="1"/>
              <a:t>Mikolov</a:t>
            </a:r>
            <a:r>
              <a:rPr lang="en-US" altLang="ko-KR" sz="2000" dirty="0"/>
              <a:t>, “Enriching Word Vectors with </a:t>
            </a:r>
            <a:r>
              <a:rPr lang="en-US" altLang="ko-KR" sz="2000" dirty="0" err="1"/>
              <a:t>Subword</a:t>
            </a:r>
            <a:r>
              <a:rPr lang="en-US" altLang="ko-KR" sz="2000" dirty="0"/>
              <a:t> Information”, ACL </a:t>
            </a:r>
            <a:r>
              <a:rPr lang="en-US" altLang="ko-KR" sz="2000" dirty="0" smtClean="0"/>
              <a:t>2017</a:t>
            </a: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https://arxiv.org/pdf/1607.04606.pdf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Armand </a:t>
            </a:r>
            <a:r>
              <a:rPr lang="en-US" altLang="ko-KR" sz="2000" dirty="0" err="1" smtClean="0"/>
              <a:t>Joulin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Edouard </a:t>
            </a:r>
            <a:r>
              <a:rPr lang="en-US" altLang="ko-KR" sz="2000" dirty="0" smtClean="0"/>
              <a:t>Grave, Piotr Bojanowski, </a:t>
            </a:r>
            <a:r>
              <a:rPr lang="en-US" altLang="ko-KR" sz="2000" dirty="0"/>
              <a:t>Tomas </a:t>
            </a:r>
            <a:r>
              <a:rPr lang="en-US" altLang="ko-KR" sz="2000" dirty="0" err="1"/>
              <a:t>Mikolov</a:t>
            </a:r>
            <a:r>
              <a:rPr lang="en-US" altLang="ko-KR" sz="2000" dirty="0" smtClean="0"/>
              <a:t>, “</a:t>
            </a:r>
            <a:r>
              <a:rPr lang="en-US" altLang="ko-KR" sz="2000" dirty="0"/>
              <a:t>Bag of Tricks for Efficient Text Classification</a:t>
            </a:r>
            <a:r>
              <a:rPr lang="en-US" altLang="ko-KR" sz="2000" dirty="0" smtClean="0"/>
              <a:t>”, ACL 2017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https://arxiv.org/pdf/1607.01759.pdf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7279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b="1" dirty="0" smtClean="0"/>
              <a:t>Assignment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err="1" smtClean="0"/>
              <a:t>Subword</a:t>
            </a:r>
            <a:r>
              <a:rPr lang="en-US" altLang="ko-KR" dirty="0" smtClean="0"/>
              <a:t> Model Experiment</a:t>
            </a:r>
          </a:p>
          <a:p>
            <a:r>
              <a:rPr lang="en-US" altLang="ko-KR" sz="2400" dirty="0" smtClean="0"/>
              <a:t>Find </a:t>
            </a:r>
            <a:r>
              <a:rPr lang="en-US" altLang="ko-KR" sz="2400" dirty="0" smtClean="0"/>
              <a:t>5 most similar words :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Ignore missing tokens</a:t>
            </a:r>
            <a:endParaRPr lang="en-US" altLang="ko-KR" sz="2400" dirty="0" smtClean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8DC57-CADD-45D1-96ED-8323E5150F52}"/>
              </a:ext>
            </a:extLst>
          </p:cNvPr>
          <p:cNvSpPr/>
          <p:nvPr/>
        </p:nvSpPr>
        <p:spPr>
          <a:xfrm>
            <a:off x="4718184" y="2348121"/>
            <a:ext cx="262091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narrow-mindedness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department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campfires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knowing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urbanize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14" y="5427748"/>
            <a:ext cx="7410450" cy="8001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690221" y="5022419"/>
            <a:ext cx="238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Word2vec assignments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333920" y="2348121"/>
            <a:ext cx="21841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imperfection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principality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abnormal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secondary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ungraceful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671784" y="2403769"/>
            <a:ext cx="5586121" cy="1586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화살표 연결선 44"/>
          <p:cNvCxnSpPr/>
          <p:nvPr/>
        </p:nvCxnSpPr>
        <p:spPr>
          <a:xfrm>
            <a:off x="1739815" y="5788926"/>
            <a:ext cx="4756392" cy="50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39815" y="5883605"/>
            <a:ext cx="6117236" cy="337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739815" y="3634128"/>
            <a:ext cx="4171130" cy="558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739815" y="4060054"/>
            <a:ext cx="3060862" cy="4512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739815" y="4492272"/>
            <a:ext cx="5335601" cy="1498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739815" y="4924490"/>
            <a:ext cx="2383550" cy="6491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739815" y="5356708"/>
            <a:ext cx="3559339" cy="3477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8026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The probability of a word is the product of nodes on the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16" y="4575502"/>
                <a:ext cx="394422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32483" y="3270408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369705" y="344867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369705" y="38746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369705" y="43068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369705" y="473903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369705" y="517125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369705" y="560347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369705" y="603569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17365" y="4676929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5910945" y="350449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4746476" y="4456671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7075416" y="4456671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4069164" y="5519035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5299154" y="5519035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6442006" y="5523202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7671996" y="5513097"/>
            <a:ext cx="370110" cy="37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931531" y="3874601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6096000" y="3874601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4254219" y="4826781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4931531" y="4826781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6627061" y="4826781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7260471" y="4826781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02" y="3856118"/>
                <a:ext cx="615745" cy="276999"/>
              </a:xfrm>
              <a:prstGeom prst="rect">
                <a:avLst/>
              </a:prstGeom>
              <a:blipFill>
                <a:blip r:embed="rId3"/>
                <a:stretch>
                  <a:fillRect l="-4950" t="-4444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21" y="3856118"/>
                <a:ext cx="1019703" cy="276999"/>
              </a:xfrm>
              <a:prstGeom prst="rect">
                <a:avLst/>
              </a:prstGeom>
              <a:blipFill>
                <a:blip r:embed="rId4"/>
                <a:stretch>
                  <a:fillRect l="-4762" t="-4444" r="-773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9" y="4936717"/>
                <a:ext cx="615745" cy="276999"/>
              </a:xfrm>
              <a:prstGeom prst="rect">
                <a:avLst/>
              </a:prstGeom>
              <a:blipFill>
                <a:blip r:embed="rId5"/>
                <a:stretch>
                  <a:fillRect l="-4950" t="-2222" r="-1386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74" y="4936717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5389" t="-2222" r="-83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5024761" y="5882350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4632089" y="6398037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84" y="5936952"/>
                <a:ext cx="605871" cy="276999"/>
              </a:xfrm>
              <a:prstGeom prst="rect">
                <a:avLst/>
              </a:prstGeom>
              <a:blipFill>
                <a:blip r:embed="rId7"/>
                <a:stretch>
                  <a:fillRect l="-5051" t="-2222" r="-1414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림 96">
            <a:extLst>
              <a:ext uri="{FF2B5EF4-FFF2-40B4-BE49-F238E27FC236}">
                <a16:creationId xmlns:a16="http://schemas.microsoft.com/office/drawing/2014/main" id="{9F0895B0-4FF3-4089-A9F5-F35539019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7871" y="1869807"/>
            <a:ext cx="5452821" cy="6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2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 smtClean="0"/>
              <a:t>Submission</a:t>
            </a:r>
            <a:endParaRPr lang="ko-KR" altLang="en-US" b="1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 : ~11/27(</a:t>
            </a:r>
            <a:r>
              <a:rPr lang="ko-KR" altLang="en-US" dirty="0"/>
              <a:t>수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Online </a:t>
            </a:r>
            <a:r>
              <a:rPr lang="en-US" altLang="ko-KR" dirty="0"/>
              <a:t>submission on </a:t>
            </a:r>
            <a:r>
              <a:rPr lang="en-US" altLang="ko-KR" dirty="0" smtClean="0"/>
              <a:t>blackboard</a:t>
            </a:r>
            <a:endParaRPr lang="en-US" altLang="ko-KR" dirty="0"/>
          </a:p>
          <a:p>
            <a:r>
              <a:rPr lang="en-US" altLang="ko-KR" dirty="0" smtClean="0"/>
              <a:t>Your code file + Screenshot of the result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303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b="1" dirty="0" smtClean="0"/>
              <a:t>Assignment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 smtClean="0"/>
              <a:t>Classification Model Experiment</a:t>
            </a:r>
          </a:p>
          <a:p>
            <a:pPr marL="0" indent="0">
              <a:buNone/>
            </a:pPr>
            <a:r>
              <a:rPr lang="en-US" altLang="ko-KR" sz="2400" dirty="0" smtClean="0"/>
              <a:t>AG </a:t>
            </a:r>
            <a:r>
              <a:rPr lang="en-US" altLang="ko-KR" sz="2400" dirty="0" smtClean="0"/>
              <a:t>News Classification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Classify </a:t>
            </a:r>
            <a:r>
              <a:rPr lang="en-US" altLang="ko-KR" sz="2400" dirty="0" smtClean="0"/>
              <a:t>news into </a:t>
            </a:r>
            <a:r>
              <a:rPr lang="en-US" altLang="ko-KR" sz="2400" dirty="0"/>
              <a:t>4 classes (</a:t>
            </a:r>
            <a:r>
              <a:rPr lang="en-US" altLang="ko-KR" sz="2400" dirty="0" smtClean="0"/>
              <a:t>World, Sports, Business, </a:t>
            </a:r>
            <a:r>
              <a:rPr lang="en-US" altLang="ko-KR" sz="2400" dirty="0" err="1" smtClean="0"/>
              <a:t>Sci</a:t>
            </a:r>
            <a:r>
              <a:rPr lang="en-US" altLang="ko-KR" sz="2400" dirty="0" smtClean="0"/>
              <a:t>/Tech</a:t>
            </a:r>
            <a:r>
              <a:rPr lang="en-US" altLang="ko-KR" sz="24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train.csv for training, test.csv for validation</a:t>
            </a:r>
          </a:p>
          <a:p>
            <a:pPr>
              <a:buFontTx/>
              <a:buChar char="-"/>
            </a:pPr>
            <a:r>
              <a:rPr lang="en-US" altLang="ko-KR" sz="2400" dirty="0" smtClean="0"/>
              <a:t>Example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 smtClean="0"/>
              <a:t>Alphabet only, </a:t>
            </a:r>
            <a:r>
              <a:rPr lang="en-US" altLang="ko-KR" sz="2400" dirty="0" smtClean="0"/>
              <a:t>lowercase, title and description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838200" y="4471938"/>
            <a:ext cx="1076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"3","Wall </a:t>
            </a:r>
            <a:r>
              <a:rPr lang="ko-KR" altLang="en-US" dirty="0" err="1"/>
              <a:t>St</a:t>
            </a:r>
            <a:r>
              <a:rPr lang="ko-KR" altLang="en-US" dirty="0"/>
              <a:t>. </a:t>
            </a:r>
            <a:r>
              <a:rPr lang="ko-KR" altLang="en-US" dirty="0" err="1"/>
              <a:t>Bears</a:t>
            </a:r>
            <a:r>
              <a:rPr lang="ko-KR" altLang="en-US" dirty="0"/>
              <a:t> </a:t>
            </a:r>
            <a:r>
              <a:rPr lang="ko-KR" altLang="en-US" dirty="0" smtClean="0"/>
              <a:t>","</a:t>
            </a:r>
            <a:r>
              <a:rPr lang="ko-KR" altLang="en-US" dirty="0" err="1"/>
              <a:t>Reuters</a:t>
            </a:r>
            <a:r>
              <a:rPr lang="ko-KR" altLang="en-US" dirty="0"/>
              <a:t> - </a:t>
            </a:r>
            <a:r>
              <a:rPr lang="ko-KR" altLang="en-US" dirty="0" err="1"/>
              <a:t>Short-sellers</a:t>
            </a:r>
            <a:r>
              <a:rPr lang="ko-KR" altLang="en-US" dirty="0"/>
              <a:t>, </a:t>
            </a:r>
            <a:r>
              <a:rPr lang="ko-KR" altLang="en-US" dirty="0" err="1"/>
              <a:t>Wall</a:t>
            </a:r>
            <a:r>
              <a:rPr lang="ko-KR" altLang="en-US" dirty="0"/>
              <a:t> </a:t>
            </a:r>
            <a:r>
              <a:rPr lang="ko-KR" altLang="en-US" dirty="0" err="1"/>
              <a:t>Street's</a:t>
            </a:r>
            <a:r>
              <a:rPr lang="ko-KR" altLang="en-US" dirty="0"/>
              <a:t> </a:t>
            </a:r>
            <a:r>
              <a:rPr lang="ko-KR" altLang="en-US" dirty="0" err="1"/>
              <a:t>dwindling</a:t>
            </a:r>
            <a:r>
              <a:rPr lang="ko-KR" altLang="en-US" dirty="0"/>
              <a:t>\</a:t>
            </a:r>
            <a:r>
              <a:rPr lang="ko-KR" altLang="en-US" dirty="0" err="1"/>
              <a:t>band</a:t>
            </a:r>
            <a:r>
              <a:rPr lang="ko-KR" altLang="en-US" dirty="0"/>
              <a:t> of </a:t>
            </a:r>
            <a:r>
              <a:rPr lang="ko-KR" altLang="en-US" dirty="0" err="1"/>
              <a:t>ultra-cynics</a:t>
            </a:r>
            <a:r>
              <a:rPr lang="ko-KR" altLang="en-US" dirty="0"/>
              <a:t>,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seeing</a:t>
            </a:r>
            <a:r>
              <a:rPr lang="ko-KR" altLang="en-US" dirty="0"/>
              <a:t> </a:t>
            </a:r>
            <a:r>
              <a:rPr lang="ko-KR" altLang="en-US" dirty="0" err="1"/>
              <a:t>green</a:t>
            </a:r>
            <a:r>
              <a:rPr lang="ko-KR" altLang="en-US" dirty="0"/>
              <a:t> </a:t>
            </a:r>
            <a:r>
              <a:rPr lang="ko-KR" altLang="en-US" dirty="0" err="1"/>
              <a:t>again</a:t>
            </a:r>
            <a:r>
              <a:rPr lang="ko-KR" altLang="en-US" dirty="0"/>
              <a:t>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887" y="482241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Label(1~4)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22606" y="413149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Title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19050" y="4844533"/>
            <a:ext cx="12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58992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E053F50C-E705-4ED1-9BCC-565655FF040B}"/>
              </a:ext>
            </a:extLst>
          </p:cNvPr>
          <p:cNvSpPr txBox="1">
            <a:spLocks/>
          </p:cNvSpPr>
          <p:nvPr/>
        </p:nvSpPr>
        <p:spPr>
          <a:xfrm>
            <a:off x="838200" y="683174"/>
            <a:ext cx="10515600" cy="94445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b="1" dirty="0" smtClean="0"/>
              <a:t>Submission</a:t>
            </a:r>
            <a:endParaRPr lang="ko-KR" altLang="en-US" b="1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811952-6E5B-4E94-A23D-5CC11E60F1E3}"/>
              </a:ext>
            </a:extLst>
          </p:cNvPr>
          <p:cNvSpPr txBox="1">
            <a:spLocks/>
          </p:cNvSpPr>
          <p:nvPr/>
        </p:nvSpPr>
        <p:spPr>
          <a:xfrm>
            <a:off x="838200" y="1867665"/>
            <a:ext cx="10515600" cy="4133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Due Date : ~12/4(</a:t>
            </a:r>
            <a:r>
              <a:rPr lang="ko-KR" altLang="en-US" dirty="0"/>
              <a:t>수</a:t>
            </a:r>
            <a:r>
              <a:rPr lang="en-US" altLang="ko-KR" dirty="0" smtClean="0"/>
              <a:t>) </a:t>
            </a:r>
            <a:r>
              <a:rPr lang="en-US" altLang="ko-KR" dirty="0"/>
              <a:t>23:59</a:t>
            </a:r>
          </a:p>
          <a:p>
            <a:r>
              <a:rPr lang="en-US" altLang="ko-KR" dirty="0" smtClean="0"/>
              <a:t>Submission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Online </a:t>
            </a:r>
            <a:r>
              <a:rPr lang="en-US" altLang="ko-KR" dirty="0"/>
              <a:t>submission on </a:t>
            </a:r>
            <a:r>
              <a:rPr lang="en-US" altLang="ko-KR" dirty="0" smtClean="0"/>
              <a:t>blackboard</a:t>
            </a:r>
            <a:endParaRPr lang="en-US" altLang="ko-KR" dirty="0"/>
          </a:p>
          <a:p>
            <a:r>
              <a:rPr lang="en-US" altLang="ko-KR" dirty="0" smtClean="0"/>
              <a:t>Your code file + Test set classification result(.txt)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             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implement the components yourself!</a:t>
            </a:r>
          </a:p>
          <a:p>
            <a:r>
              <a:rPr lang="en-US" altLang="ko-KR" dirty="0"/>
              <a:t>File name : StudentID_Name.zip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499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r>
              <a:rPr lang="en-US" altLang="ko-KR" dirty="0"/>
              <a:t>Data intelligence lab.</a:t>
            </a:r>
          </a:p>
          <a:p>
            <a:r>
              <a:rPr lang="en-US" altLang="ko-KR" dirty="0">
                <a:hlinkClick r:id="rId2"/>
              </a:rPr>
              <a:t>irish07@korea.ac.kr</a:t>
            </a:r>
            <a:r>
              <a:rPr lang="en-US" altLang="ko-KR" dirty="0"/>
              <a:t> (</a:t>
            </a:r>
            <a:r>
              <a:rPr lang="ko-KR" altLang="en-US" dirty="0"/>
              <a:t>박준형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saga9017@korea.ac.kr</a:t>
            </a:r>
            <a:r>
              <a:rPr lang="en-US" altLang="ko-KR" dirty="0"/>
              <a:t> (</a:t>
            </a:r>
            <a:r>
              <a:rPr lang="ko-KR" altLang="en-US" dirty="0" err="1"/>
              <a:t>이욱진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8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6087120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6224342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6224342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6224342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6224342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6224342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6224342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6224342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6865176" y="4405957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C0E0A39-5D29-4CC2-A195-FE5EEF56A32D}"/>
              </a:ext>
            </a:extLst>
          </p:cNvPr>
          <p:cNvSpPr/>
          <p:nvPr/>
        </p:nvSpPr>
        <p:spPr>
          <a:xfrm>
            <a:off x="9709865" y="323351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1EB418-9A93-493F-8F3E-9344F0D5AA6B}"/>
              </a:ext>
            </a:extLst>
          </p:cNvPr>
          <p:cNvSpPr/>
          <p:nvPr/>
        </p:nvSpPr>
        <p:spPr>
          <a:xfrm>
            <a:off x="8545396" y="4185699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3492D7-9BCC-4021-9599-76916E1BFD20}"/>
              </a:ext>
            </a:extLst>
          </p:cNvPr>
          <p:cNvSpPr/>
          <p:nvPr/>
        </p:nvSpPr>
        <p:spPr>
          <a:xfrm>
            <a:off x="10874336" y="418569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5F64910-2827-44F1-B0A4-C326D50DAD31}"/>
              </a:ext>
            </a:extLst>
          </p:cNvPr>
          <p:cNvSpPr/>
          <p:nvPr/>
        </p:nvSpPr>
        <p:spPr>
          <a:xfrm>
            <a:off x="7868084" y="5248063"/>
            <a:ext cx="370110" cy="3701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B31E6C-2122-4330-AC64-442AE0C32E3C}"/>
              </a:ext>
            </a:extLst>
          </p:cNvPr>
          <p:cNvSpPr/>
          <p:nvPr/>
        </p:nvSpPr>
        <p:spPr>
          <a:xfrm>
            <a:off x="9098074" y="524806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A336B6D-AE53-4A7A-A2AB-3296E80D99EF}"/>
              </a:ext>
            </a:extLst>
          </p:cNvPr>
          <p:cNvSpPr/>
          <p:nvPr/>
        </p:nvSpPr>
        <p:spPr>
          <a:xfrm>
            <a:off x="10240926" y="525223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4BF7A69-0E53-4189-8039-E430688504B5}"/>
              </a:ext>
            </a:extLst>
          </p:cNvPr>
          <p:cNvSpPr/>
          <p:nvPr/>
        </p:nvSpPr>
        <p:spPr>
          <a:xfrm>
            <a:off x="11470916" y="524212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B4E68B0-AC17-4E99-A6D9-4D99AC684F2B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8730451" y="3603629"/>
            <a:ext cx="1164469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0AF53D-9955-4357-8842-A91592176036}"/>
              </a:ext>
            </a:extLst>
          </p:cNvPr>
          <p:cNvCxnSpPr>
            <a:stCxn id="74" idx="4"/>
            <a:endCxn id="76" idx="0"/>
          </p:cNvCxnSpPr>
          <p:nvPr/>
        </p:nvCxnSpPr>
        <p:spPr>
          <a:xfrm>
            <a:off x="9894920" y="3603629"/>
            <a:ext cx="1164471" cy="58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75E2C-A40A-4904-90C0-16CD1311D50D}"/>
              </a:ext>
            </a:extLst>
          </p:cNvPr>
          <p:cNvCxnSpPr>
            <a:stCxn id="75" idx="4"/>
            <a:endCxn id="77" idx="0"/>
          </p:cNvCxnSpPr>
          <p:nvPr/>
        </p:nvCxnSpPr>
        <p:spPr>
          <a:xfrm flipH="1">
            <a:off x="8053139" y="4555809"/>
            <a:ext cx="677312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0705DE7-CF61-4EA1-98D6-17F0A8490473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>
            <a:off x="8730451" y="4555809"/>
            <a:ext cx="552678" cy="69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071C7D-EA7C-4967-82A1-E75C7F81CE4C}"/>
              </a:ext>
            </a:extLst>
          </p:cNvPr>
          <p:cNvCxnSpPr>
            <a:stCxn id="76" idx="4"/>
            <a:endCxn id="79" idx="0"/>
          </p:cNvCxnSpPr>
          <p:nvPr/>
        </p:nvCxnSpPr>
        <p:spPr>
          <a:xfrm flipH="1">
            <a:off x="10425981" y="4555809"/>
            <a:ext cx="633410" cy="69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C747197-ADCE-4630-8A11-0E431FA111C0}"/>
              </a:ext>
            </a:extLst>
          </p:cNvPr>
          <p:cNvCxnSpPr>
            <a:stCxn id="76" idx="4"/>
            <a:endCxn id="80" idx="0"/>
          </p:cNvCxnSpPr>
          <p:nvPr/>
        </p:nvCxnSpPr>
        <p:spPr>
          <a:xfrm>
            <a:off x="11059391" y="4555809"/>
            <a:ext cx="596580" cy="68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/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7AD117-29CE-4CB0-9082-8F02C3B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022" y="3585146"/>
                <a:ext cx="615745" cy="276999"/>
              </a:xfrm>
              <a:prstGeom prst="rect">
                <a:avLst/>
              </a:prstGeom>
              <a:blipFill>
                <a:blip r:embed="rId2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/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A1B258-F06B-4729-BAAE-A1804AC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841" y="3585146"/>
                <a:ext cx="1019703" cy="276999"/>
              </a:xfrm>
              <a:prstGeom prst="rect">
                <a:avLst/>
              </a:prstGeom>
              <a:blipFill>
                <a:blip r:embed="rId3"/>
                <a:stretch>
                  <a:fillRect l="-5389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/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27800D9-AEBA-4F74-8D56-6FC3C5F1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29" y="4665745"/>
                <a:ext cx="615745" cy="276999"/>
              </a:xfrm>
              <a:prstGeom prst="rect">
                <a:avLst/>
              </a:prstGeom>
              <a:blipFill>
                <a:blip r:embed="rId4"/>
                <a:stretch>
                  <a:fillRect l="-4950" t="-2174" r="-1386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/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901BE1-1C11-4FEA-84C0-352B0927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94" y="4665745"/>
                <a:ext cx="1019703" cy="276999"/>
              </a:xfrm>
              <a:prstGeom prst="rect">
                <a:avLst/>
              </a:prstGeom>
              <a:blipFill>
                <a:blip r:embed="rId5"/>
                <a:stretch>
                  <a:fillRect l="-4790" t="-2174" r="-83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2D724EA-DFE3-4CF6-BEE3-0A92108D7F2F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8823681" y="5611378"/>
            <a:ext cx="358261" cy="51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8431009" y="6127065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cherry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/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8F3EEF4-FA25-4B24-9F70-F7AD5DF1E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704" y="5665980"/>
                <a:ext cx="605871" cy="276999"/>
              </a:xfrm>
              <a:prstGeom prst="rect">
                <a:avLst/>
              </a:prstGeom>
              <a:blipFill>
                <a:blip r:embed="rId6"/>
                <a:stretch>
                  <a:fillRect l="-5000" t="-2174" r="-1300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540354" y="2999436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677576" y="317770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677576" y="360362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677576" y="4035847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677576" y="4468065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677576" y="4900283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677576" y="5332501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677576" y="5764719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1095209" y="6350467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Naïve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837884" y="2385753"/>
            <a:ext cx="0" cy="42478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화살표: 오른쪽 2">
            <a:extLst>
              <a:ext uri="{FF2B5EF4-FFF2-40B4-BE49-F238E27FC236}">
                <a16:creationId xmlns:a16="http://schemas.microsoft.com/office/drawing/2014/main" id="{CC81E62F-DD54-4DF7-923E-88F2BE31E28A}"/>
              </a:ext>
            </a:extLst>
          </p:cNvPr>
          <p:cNvSpPr/>
          <p:nvPr/>
        </p:nvSpPr>
        <p:spPr>
          <a:xfrm>
            <a:off x="2605578" y="4414986"/>
            <a:ext cx="763398" cy="43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751315" y="2921164"/>
            <a:ext cx="135665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Apple</a:t>
            </a:r>
          </a:p>
          <a:p>
            <a:pPr algn="ctr"/>
            <a:r>
              <a:rPr lang="en-US" altLang="ko-KR" dirty="0" smtClean="0"/>
              <a:t>Banana</a:t>
            </a:r>
          </a:p>
          <a:p>
            <a:pPr algn="ctr"/>
            <a:r>
              <a:rPr lang="en-US" altLang="ko-KR" dirty="0" smtClean="0"/>
              <a:t>Cherry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Watermelon</a:t>
            </a:r>
          </a:p>
          <a:p>
            <a:pPr algn="ctr"/>
            <a:endParaRPr lang="en-US" altLang="ko-K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3815947" y="6350467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Vocabulary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9355547" y="6351554"/>
            <a:ext cx="17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Tree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AA00C-9494-4DBF-BC67-010752FA5B1D}"/>
              </a:ext>
            </a:extLst>
          </p:cNvPr>
          <p:cNvSpPr txBox="1"/>
          <p:nvPr/>
        </p:nvSpPr>
        <p:spPr>
          <a:xfrm>
            <a:off x="5922085" y="6350467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Hierarchical </a:t>
            </a:r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39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D9FF-248A-4EB7-8F6C-57A802F9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92CA486-02EC-4D20-8BA0-855B3CF5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Hierarchical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87DE6F-9584-46DA-A9B5-EEADA4324D82}"/>
              </a:ext>
            </a:extLst>
          </p:cNvPr>
          <p:cNvSpPr txBox="1"/>
          <p:nvPr/>
        </p:nvSpPr>
        <p:spPr>
          <a:xfrm>
            <a:off x="895636" y="2633592"/>
            <a:ext cx="702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Weights connected to the activated nodes are updated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894546" y="3281177"/>
                <a:ext cx="4688784" cy="338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𝑐h𝑒𝑟𝑟𝑦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46" y="3281177"/>
                <a:ext cx="4688784" cy="338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02F64-03D2-4C02-B561-7B60C4CAD546}"/>
              </a:ext>
            </a:extLst>
          </p:cNvPr>
          <p:cNvSpPr/>
          <p:nvPr/>
        </p:nvSpPr>
        <p:spPr>
          <a:xfrm>
            <a:off x="1282360" y="3281177"/>
            <a:ext cx="644554" cy="3263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6D2DB5-0D98-4165-9F5C-3EE76ECFEF07}"/>
              </a:ext>
            </a:extLst>
          </p:cNvPr>
          <p:cNvSpPr/>
          <p:nvPr/>
        </p:nvSpPr>
        <p:spPr>
          <a:xfrm>
            <a:off x="1419582" y="3459444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280F3-58F3-421B-BD07-E08B879CEA26}"/>
              </a:ext>
            </a:extLst>
          </p:cNvPr>
          <p:cNvSpPr/>
          <p:nvPr/>
        </p:nvSpPr>
        <p:spPr>
          <a:xfrm>
            <a:off x="1419582" y="388537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36855FC-9E98-416A-A504-9C75A6D03C8E}"/>
              </a:ext>
            </a:extLst>
          </p:cNvPr>
          <p:cNvSpPr/>
          <p:nvPr/>
        </p:nvSpPr>
        <p:spPr>
          <a:xfrm>
            <a:off x="1419582" y="4317588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6B89BE-8750-4FDC-B70C-9CF71837B3C4}"/>
              </a:ext>
            </a:extLst>
          </p:cNvPr>
          <p:cNvSpPr/>
          <p:nvPr/>
        </p:nvSpPr>
        <p:spPr>
          <a:xfrm>
            <a:off x="1419582" y="4749806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480037-7853-44C9-81D9-574AB13E7B52}"/>
              </a:ext>
            </a:extLst>
          </p:cNvPr>
          <p:cNvSpPr/>
          <p:nvPr/>
        </p:nvSpPr>
        <p:spPr>
          <a:xfrm>
            <a:off x="1419582" y="5182024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6739BAC-7F3F-48EA-BE6E-BE9A1CFEB0F9}"/>
              </a:ext>
            </a:extLst>
          </p:cNvPr>
          <p:cNvSpPr/>
          <p:nvPr/>
        </p:nvSpPr>
        <p:spPr>
          <a:xfrm>
            <a:off x="1419582" y="5614242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B45E344-EAA1-4B89-ACAD-B0CE10685B49}"/>
              </a:ext>
            </a:extLst>
          </p:cNvPr>
          <p:cNvSpPr/>
          <p:nvPr/>
        </p:nvSpPr>
        <p:spPr>
          <a:xfrm>
            <a:off x="1419582" y="6046460"/>
            <a:ext cx="370110" cy="37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12" idx="6"/>
          </p:cNvCxnSpPr>
          <p:nvPr/>
        </p:nvCxnSpPr>
        <p:spPr>
          <a:xfrm flipH="1" flipV="1">
            <a:off x="1789692" y="3644499"/>
            <a:ext cx="1177952" cy="159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3" idx="6"/>
          </p:cNvCxnSpPr>
          <p:nvPr/>
        </p:nvCxnSpPr>
        <p:spPr>
          <a:xfrm flipH="1" flipV="1">
            <a:off x="1789692" y="4070425"/>
            <a:ext cx="1177952" cy="159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6"/>
          </p:cNvCxnSpPr>
          <p:nvPr/>
        </p:nvCxnSpPr>
        <p:spPr>
          <a:xfrm flipH="1" flipV="1">
            <a:off x="1789692" y="5367079"/>
            <a:ext cx="1177952" cy="72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91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5565</TotalTime>
  <Words>2063</Words>
  <Application>Microsoft Office PowerPoint</Application>
  <PresentationFormat>와이드스크린</PresentationFormat>
  <Paragraphs>716</Paragraphs>
  <Slides>73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Helvetica Neue</vt:lpstr>
      <vt:lpstr>맑은 고딕</vt:lpstr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fastText</vt:lpstr>
      <vt:lpstr>Class Lab - Schedule &amp; Assignment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PowerPoint 프레젠테이션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Subword Embedding</vt:lpstr>
      <vt:lpstr>PowerPoint 프레젠테이션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Text Classification</vt:lpstr>
      <vt:lpstr>Assignment</vt:lpstr>
      <vt:lpstr>Assignment</vt:lpstr>
      <vt:lpstr>Assignment</vt:lpstr>
      <vt:lpstr>PowerPoint 프레젠테이션</vt:lpstr>
      <vt:lpstr>Assignment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</dc:title>
  <dc:creator>jh</dc:creator>
  <cp:lastModifiedBy>박 준형</cp:lastModifiedBy>
  <cp:revision>63</cp:revision>
  <dcterms:created xsi:type="dcterms:W3CDTF">2019-04-15T10:37:20Z</dcterms:created>
  <dcterms:modified xsi:type="dcterms:W3CDTF">2019-11-12T11:26:06Z</dcterms:modified>
</cp:coreProperties>
</file>