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1"/>
  </p:notesMasterIdLst>
  <p:sldIdLst>
    <p:sldId id="354" r:id="rId2"/>
    <p:sldId id="401" r:id="rId3"/>
    <p:sldId id="352" r:id="rId4"/>
    <p:sldId id="353" r:id="rId5"/>
    <p:sldId id="355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257" r:id="rId15"/>
    <p:sldId id="258" r:id="rId16"/>
    <p:sldId id="260" r:id="rId17"/>
    <p:sldId id="261" r:id="rId18"/>
    <p:sldId id="259" r:id="rId19"/>
    <p:sldId id="262" r:id="rId20"/>
    <p:sldId id="265" r:id="rId21"/>
    <p:sldId id="264" r:id="rId22"/>
    <p:sldId id="266" r:id="rId23"/>
    <p:sldId id="268" r:id="rId24"/>
    <p:sldId id="267" r:id="rId25"/>
    <p:sldId id="335" r:id="rId26"/>
    <p:sldId id="270" r:id="rId27"/>
    <p:sldId id="271" r:id="rId28"/>
    <p:sldId id="269" r:id="rId29"/>
    <p:sldId id="272" r:id="rId30"/>
    <p:sldId id="273" r:id="rId31"/>
    <p:sldId id="26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6" r:id="rId44"/>
    <p:sldId id="285" r:id="rId45"/>
    <p:sldId id="287" r:id="rId46"/>
    <p:sldId id="289" r:id="rId47"/>
    <p:sldId id="290" r:id="rId48"/>
    <p:sldId id="291" r:id="rId49"/>
    <p:sldId id="399" r:id="rId50"/>
    <p:sldId id="293" r:id="rId51"/>
    <p:sldId id="292" r:id="rId52"/>
    <p:sldId id="295" r:id="rId53"/>
    <p:sldId id="308" r:id="rId54"/>
    <p:sldId id="408" r:id="rId55"/>
    <p:sldId id="309" r:id="rId56"/>
    <p:sldId id="409" r:id="rId57"/>
    <p:sldId id="410" r:id="rId58"/>
    <p:sldId id="412" r:id="rId59"/>
    <p:sldId id="411" r:id="rId60"/>
    <p:sldId id="413" r:id="rId61"/>
    <p:sldId id="296" r:id="rId62"/>
    <p:sldId id="336" r:id="rId63"/>
    <p:sldId id="403" r:id="rId64"/>
    <p:sldId id="404" r:id="rId65"/>
    <p:sldId id="405" r:id="rId66"/>
    <p:sldId id="406" r:id="rId67"/>
    <p:sldId id="407" r:id="rId68"/>
    <p:sldId id="300" r:id="rId69"/>
    <p:sldId id="302" r:id="rId70"/>
    <p:sldId id="304" r:id="rId71"/>
    <p:sldId id="305" r:id="rId72"/>
    <p:sldId id="306" r:id="rId73"/>
    <p:sldId id="414" r:id="rId74"/>
    <p:sldId id="313" r:id="rId75"/>
    <p:sldId id="337" r:id="rId76"/>
    <p:sldId id="341" r:id="rId77"/>
    <p:sldId id="342" r:id="rId78"/>
    <p:sldId id="349" r:id="rId79"/>
    <p:sldId id="350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0FB93-27B3-453F-BB54-88B02973B207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74CC5-2B89-451C-84C0-50BD9AF5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0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90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14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7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69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33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83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0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15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2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92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37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5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D141A-D0EC-43D8-8832-887F324A2502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4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rish07@korea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50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9.png"/><Relationship Id="rId2" Type="http://schemas.openxmlformats.org/officeDocument/2006/relationships/image" Target="../media/image36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7.png"/><Relationship Id="rId5" Type="http://schemas.openxmlformats.org/officeDocument/2006/relationships/image" Target="../media/image34.png"/><Relationship Id="rId15" Type="http://schemas.openxmlformats.org/officeDocument/2006/relationships/image" Target="../media/image53.png"/><Relationship Id="rId10" Type="http://schemas.openxmlformats.org/officeDocument/2006/relationships/image" Target="../media/image46.png"/><Relationship Id="rId4" Type="http://schemas.openxmlformats.org/officeDocument/2006/relationships/image" Target="../media/image37.png"/><Relationship Id="rId9" Type="http://schemas.openxmlformats.org/officeDocument/2006/relationships/image" Target="../media/image45.png"/><Relationship Id="rId14" Type="http://schemas.openxmlformats.org/officeDocument/2006/relationships/image" Target="../media/image52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50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9.png"/><Relationship Id="rId2" Type="http://schemas.openxmlformats.org/officeDocument/2006/relationships/image" Target="../media/image36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7.png"/><Relationship Id="rId5" Type="http://schemas.openxmlformats.org/officeDocument/2006/relationships/image" Target="../media/image34.png"/><Relationship Id="rId15" Type="http://schemas.openxmlformats.org/officeDocument/2006/relationships/image" Target="../media/image53.png"/><Relationship Id="rId10" Type="http://schemas.openxmlformats.org/officeDocument/2006/relationships/image" Target="../media/image46.png"/><Relationship Id="rId4" Type="http://schemas.openxmlformats.org/officeDocument/2006/relationships/image" Target="../media/image37.png"/><Relationship Id="rId9" Type="http://schemas.openxmlformats.org/officeDocument/2006/relationships/image" Target="../media/image45.png"/><Relationship Id="rId14" Type="http://schemas.openxmlformats.org/officeDocument/2006/relationships/image" Target="../media/image5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mailto:saga9017@korea.ac.kr" TargetMode="External"/><Relationship Id="rId2" Type="http://schemas.openxmlformats.org/officeDocument/2006/relationships/hyperlink" Target="mailto:irish07@korea.ac.k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74.png"/><Relationship Id="rId18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51.png"/><Relationship Id="rId12" Type="http://schemas.openxmlformats.org/officeDocument/2006/relationships/image" Target="../media/image71.png"/><Relationship Id="rId17" Type="http://schemas.openxmlformats.org/officeDocument/2006/relationships/image" Target="../media/image66.png"/><Relationship Id="rId2" Type="http://schemas.openxmlformats.org/officeDocument/2006/relationships/image" Target="../media/image56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70.png"/><Relationship Id="rId5" Type="http://schemas.openxmlformats.org/officeDocument/2006/relationships/image" Target="../media/image58.png"/><Relationship Id="rId15" Type="http://schemas.openxmlformats.org/officeDocument/2006/relationships/image" Target="../media/image76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61.png"/><Relationship Id="rId14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73F74-8A6F-4E75-B3C6-4ADDD94AE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3" name="부제목 2"/>
          <p:cNvSpPr txBox="1">
            <a:spLocks/>
          </p:cNvSpPr>
          <p:nvPr/>
        </p:nvSpPr>
        <p:spPr bwMode="auto">
          <a:xfrm>
            <a:off x="3423843" y="5078599"/>
            <a:ext cx="5562600" cy="156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Times New Roman" pitchFamily="18" charset="0"/>
              </a:rPr>
              <a:t>박준형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Times New Roman" pitchFamily="18" charset="0"/>
            </a:endParaRPr>
          </a:p>
          <a:p>
            <a:pPr algn="ctr" latinLnBrk="0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Times New Roman" pitchFamily="18" charset="0"/>
              </a:rPr>
              <a:t>데이터인텔리전스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Times New Roman" pitchFamily="18" charset="0"/>
              </a:rPr>
              <a:t> 연구실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Times New Roman" pitchFamily="18" charset="0"/>
            </a:endParaRPr>
          </a:p>
          <a:p>
            <a:pPr algn="ctr" latinLnBrk="0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lang="en-US" altLang="ko-KR" sz="2000" dirty="0">
                <a:hlinkClick r:id="rId2"/>
              </a:rPr>
              <a:t>irish07@korea.ac.kr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488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Take a small step proportional to the negative of the gradient at current point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819885" y="3680846"/>
            <a:ext cx="424543" cy="424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48155" y="2606255"/>
            <a:ext cx="2295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</a:rPr>
              <a:t>Current Gradient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6453503" y="3030796"/>
            <a:ext cx="1115786" cy="17246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0514" y="3680846"/>
            <a:ext cx="17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Current Loss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5469" y="5727592"/>
            <a:ext cx="18518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/>
              <a:t>Current Point</a:t>
            </a:r>
            <a:endParaRPr lang="ko-KR" altLang="en-US" sz="2400" dirty="0"/>
          </a:p>
        </p:txBody>
      </p:sp>
      <p:sp>
        <p:nvSpPr>
          <p:cNvPr id="18" name="자유형 17"/>
          <p:cNvSpPr/>
          <p:nvPr/>
        </p:nvSpPr>
        <p:spPr>
          <a:xfrm>
            <a:off x="4920640" y="2559617"/>
            <a:ext cx="2427515" cy="2873828"/>
          </a:xfrm>
          <a:custGeom>
            <a:avLst/>
            <a:gdLst>
              <a:gd name="connsiteX0" fmla="*/ 0 w 2427515"/>
              <a:gd name="connsiteY0" fmla="*/ 2873828 h 2873828"/>
              <a:gd name="connsiteX1" fmla="*/ 2013858 w 2427515"/>
              <a:gd name="connsiteY1" fmla="*/ 1426028 h 2873828"/>
              <a:gd name="connsiteX2" fmla="*/ 2427515 w 2427515"/>
              <a:gd name="connsiteY2" fmla="*/ 0 h 28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7515" h="2873828">
                <a:moveTo>
                  <a:pt x="0" y="2873828"/>
                </a:moveTo>
                <a:cubicBezTo>
                  <a:pt x="804636" y="2389413"/>
                  <a:pt x="1609272" y="1904999"/>
                  <a:pt x="2013858" y="1426028"/>
                </a:cubicBezTo>
                <a:cubicBezTo>
                  <a:pt x="2418444" y="947057"/>
                  <a:pt x="2336801" y="273957"/>
                  <a:pt x="2427515" y="0"/>
                </a:cubicBezTo>
              </a:path>
            </a:pathLst>
          </a:cu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53738" y="5224384"/>
            <a:ext cx="2272097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Loss Surface</a:t>
            </a:r>
          </a:p>
          <a:p>
            <a:pPr algn="ctr"/>
            <a:r>
              <a:rPr lang="en-US" altLang="ko-KR" sz="2400" dirty="0" smtClean="0"/>
              <a:t>(We don’t know)</a:t>
            </a:r>
            <a:endParaRPr lang="ko-KR" altLang="en-US" sz="2400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6134100" y="3880757"/>
            <a:ext cx="8490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45918" y="3649924"/>
            <a:ext cx="74078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Ste</a:t>
            </a:r>
            <a:r>
              <a:rPr lang="en-US" altLang="ko-KR" sz="2400" dirty="0"/>
              <a:t>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455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Take a small step proportional to the negative of the gradient at current point</a:t>
            </a:r>
            <a:endParaRPr lang="ko-KR" altLang="en-US" i="1" dirty="0"/>
          </a:p>
        </p:txBody>
      </p:sp>
      <p:sp>
        <p:nvSpPr>
          <p:cNvPr id="9" name="타원 8"/>
          <p:cNvSpPr/>
          <p:nvPr/>
        </p:nvSpPr>
        <p:spPr>
          <a:xfrm>
            <a:off x="6819885" y="3680846"/>
            <a:ext cx="424543" cy="4245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789444" y="4207308"/>
            <a:ext cx="2295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</a:rPr>
              <a:t>Current Gradient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355585" y="4222356"/>
            <a:ext cx="1473072" cy="9998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55585" y="5088747"/>
            <a:ext cx="17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Current Loss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5469" y="5727592"/>
            <a:ext cx="18518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/>
              <a:t>Current Point</a:t>
            </a:r>
            <a:endParaRPr lang="ko-KR" altLang="en-US" sz="2400" dirty="0"/>
          </a:p>
        </p:txBody>
      </p:sp>
      <p:sp>
        <p:nvSpPr>
          <p:cNvPr id="18" name="자유형 17"/>
          <p:cNvSpPr/>
          <p:nvPr/>
        </p:nvSpPr>
        <p:spPr>
          <a:xfrm>
            <a:off x="4920640" y="2559617"/>
            <a:ext cx="2427515" cy="2873828"/>
          </a:xfrm>
          <a:custGeom>
            <a:avLst/>
            <a:gdLst>
              <a:gd name="connsiteX0" fmla="*/ 0 w 2427515"/>
              <a:gd name="connsiteY0" fmla="*/ 2873828 h 2873828"/>
              <a:gd name="connsiteX1" fmla="*/ 2013858 w 2427515"/>
              <a:gd name="connsiteY1" fmla="*/ 1426028 h 2873828"/>
              <a:gd name="connsiteX2" fmla="*/ 2427515 w 2427515"/>
              <a:gd name="connsiteY2" fmla="*/ 0 h 28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7515" h="2873828">
                <a:moveTo>
                  <a:pt x="0" y="2873828"/>
                </a:moveTo>
                <a:cubicBezTo>
                  <a:pt x="804636" y="2389413"/>
                  <a:pt x="1609272" y="1904999"/>
                  <a:pt x="2013858" y="1426028"/>
                </a:cubicBezTo>
                <a:cubicBezTo>
                  <a:pt x="2418444" y="947057"/>
                  <a:pt x="2336801" y="273957"/>
                  <a:pt x="2427515" y="0"/>
                </a:cubicBezTo>
              </a:path>
            </a:pathLst>
          </a:cu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53738" y="5224384"/>
            <a:ext cx="2272097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Loss Surface</a:t>
            </a:r>
          </a:p>
          <a:p>
            <a:pPr algn="ctr"/>
            <a:r>
              <a:rPr lang="en-US" altLang="ko-KR" sz="2400" dirty="0" smtClean="0"/>
              <a:t>(We don’t know)</a:t>
            </a:r>
            <a:endParaRPr lang="ko-KR" altLang="en-US" sz="2400" dirty="0"/>
          </a:p>
        </p:txBody>
      </p:sp>
      <p:sp>
        <p:nvSpPr>
          <p:cNvPr id="16" name="타원 15"/>
          <p:cNvSpPr/>
          <p:nvPr/>
        </p:nvSpPr>
        <p:spPr>
          <a:xfrm>
            <a:off x="5883728" y="4463389"/>
            <a:ext cx="424543" cy="424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5524500" y="4694222"/>
            <a:ext cx="5738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87293" y="4429820"/>
            <a:ext cx="74078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Ste</a:t>
            </a:r>
            <a:r>
              <a:rPr lang="en-US" altLang="ko-KR" sz="2400" dirty="0"/>
              <a:t>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244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Gradient Descent</a:t>
            </a:r>
            <a:endParaRPr lang="ko-KR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27118" y="2699658"/>
                <a:ext cx="3965445" cy="1521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eqArr>
                            <m:eqArr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𝑇𝑟𝑎𝑖𝑛𝑖𝑛𝑔</m:t>
                              </m:r>
                            </m:e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𝑒𝑥𝑎𝑚𝑝𝑙𝑒𝑠</m:t>
                              </m:r>
                            </m:e>
                          </m:eqArr>
                        </m:sup>
                        <m:e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118" y="2699658"/>
                <a:ext cx="3965445" cy="15213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03333" y="4493555"/>
                <a:ext cx="28130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33" y="4493555"/>
                <a:ext cx="281301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36562" y="5563089"/>
                <a:ext cx="4746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(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is called learning rate or step size)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562" y="5563089"/>
                <a:ext cx="4746556" cy="461665"/>
              </a:xfrm>
              <a:prstGeom prst="rect">
                <a:avLst/>
              </a:prstGeom>
              <a:blipFill>
                <a:blip r:embed="rId4"/>
                <a:stretch>
                  <a:fillRect l="-2057" t="-10667" r="-1028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604841" y="3293226"/>
            <a:ext cx="317663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/>
              <a:t>Calculating gradients of </a:t>
            </a:r>
          </a:p>
          <a:p>
            <a:r>
              <a:rPr lang="en-US" altLang="ko-KR" sz="2400" dirty="0" smtClean="0"/>
              <a:t>all training examples is </a:t>
            </a:r>
          </a:p>
          <a:p>
            <a:r>
              <a:rPr lang="en-US" altLang="ko-KR" sz="2400" dirty="0" smtClean="0"/>
              <a:t>expensive!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4076700" y="2498271"/>
            <a:ext cx="4408714" cy="2917372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008077" y="3695347"/>
            <a:ext cx="1694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Iteration :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1566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Stochastic Gradient Descent(SGD)</a:t>
            </a:r>
            <a:endParaRPr lang="ko-KR" alt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008077" y="3695347"/>
            <a:ext cx="1694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Iteration : 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17023" y="3082102"/>
                <a:ext cx="4185633" cy="1226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𝑚𝑖𝑛𝑖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𝑏𝑎𝑡𝑐h</m:t>
                          </m:r>
                        </m:sup>
                        <m:e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023" y="3082102"/>
                <a:ext cx="4185633" cy="1226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03333" y="4493555"/>
                <a:ext cx="28130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33" y="4493555"/>
                <a:ext cx="281301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4076700" y="2846613"/>
            <a:ext cx="4408714" cy="2569029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5737" y="3508669"/>
            <a:ext cx="296747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/>
              <a:t>Use mini-batch,</a:t>
            </a:r>
          </a:p>
          <a:p>
            <a:r>
              <a:rPr lang="en-US" altLang="ko-KR" sz="2400" dirty="0" smtClean="0"/>
              <a:t>random sampled from</a:t>
            </a:r>
          </a:p>
          <a:p>
            <a:r>
              <a:rPr lang="en-US" altLang="ko-KR" sz="2400" dirty="0" smtClean="0"/>
              <a:t>training examples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0769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How to represent words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361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8BD47-065F-4101-BC7B-E25AE2E3D208}"/>
              </a:ext>
            </a:extLst>
          </p:cNvPr>
          <p:cNvSpPr txBox="1"/>
          <p:nvPr/>
        </p:nvSpPr>
        <p:spPr>
          <a:xfrm>
            <a:off x="1789802" y="3426903"/>
            <a:ext cx="328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What is “Orange”?</a:t>
            </a:r>
            <a:endParaRPr lang="ko-KR" altLang="en-US" sz="3200" dirty="0"/>
          </a:p>
        </p:txBody>
      </p:sp>
      <p:pic>
        <p:nvPicPr>
          <p:cNvPr id="10" name="그림 9" descr="조각품, 건물, 앉아있는, 하늘이(가) 표시된 사진&#10;&#10;매우 높은 신뢰도로 생성된 설명">
            <a:extLst>
              <a:ext uri="{FF2B5EF4-FFF2-40B4-BE49-F238E27FC236}">
                <a16:creationId xmlns:a16="http://schemas.microsoft.com/office/drawing/2014/main" id="{C2014765-5B6F-40EF-B927-74B7C77E4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944" y="3263317"/>
            <a:ext cx="1870717" cy="2813109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77A833C4-62F5-4995-98AE-744A120988F0}"/>
              </a:ext>
            </a:extLst>
          </p:cNvPr>
          <p:cNvSpPr/>
          <p:nvPr/>
        </p:nvSpPr>
        <p:spPr>
          <a:xfrm>
            <a:off x="7801761" y="937419"/>
            <a:ext cx="4311942" cy="23258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73E68B1-6E08-4374-AC18-E9217FE00C4E}"/>
              </a:ext>
            </a:extLst>
          </p:cNvPr>
          <p:cNvSpPr/>
          <p:nvPr/>
        </p:nvSpPr>
        <p:spPr>
          <a:xfrm>
            <a:off x="7984222" y="2936147"/>
            <a:ext cx="251670" cy="25167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53E4116-E097-48BD-872F-45FF052A8231}"/>
              </a:ext>
            </a:extLst>
          </p:cNvPr>
          <p:cNvSpPr/>
          <p:nvPr/>
        </p:nvSpPr>
        <p:spPr>
          <a:xfrm>
            <a:off x="7818539" y="3263317"/>
            <a:ext cx="165683" cy="1656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 descr="오렌지, 감귤류, 과일, 얇게썬이(가) 표시된 사진&#10;&#10;매우 높은 신뢰도로 생성된 설명">
            <a:extLst>
              <a:ext uri="{FF2B5EF4-FFF2-40B4-BE49-F238E27FC236}">
                <a16:creationId xmlns:a16="http://schemas.microsoft.com/office/drawing/2014/main" id="{2A3D26CC-FAF7-466A-B391-956642CDCA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532" y="1216404"/>
            <a:ext cx="2292990" cy="1719743"/>
          </a:xfrm>
          <a:prstGeom prst="rect">
            <a:avLst/>
          </a:prstGeom>
        </p:spPr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51F14364-438A-44D8-96D0-2F92EB471AFC}"/>
              </a:ext>
            </a:extLst>
          </p:cNvPr>
          <p:cNvSpPr/>
          <p:nvPr/>
        </p:nvSpPr>
        <p:spPr>
          <a:xfrm rot="16200000">
            <a:off x="5957427" y="3488457"/>
            <a:ext cx="277145" cy="46166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858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7A833C4-62F5-4995-98AE-744A120988F0}"/>
              </a:ext>
            </a:extLst>
          </p:cNvPr>
          <p:cNvSpPr/>
          <p:nvPr/>
        </p:nvSpPr>
        <p:spPr>
          <a:xfrm>
            <a:off x="7801761" y="937419"/>
            <a:ext cx="4311942" cy="23258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73E68B1-6E08-4374-AC18-E9217FE00C4E}"/>
              </a:ext>
            </a:extLst>
          </p:cNvPr>
          <p:cNvSpPr/>
          <p:nvPr/>
        </p:nvSpPr>
        <p:spPr>
          <a:xfrm>
            <a:off x="7984222" y="2936147"/>
            <a:ext cx="251670" cy="25167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53E4116-E097-48BD-872F-45FF052A8231}"/>
              </a:ext>
            </a:extLst>
          </p:cNvPr>
          <p:cNvSpPr/>
          <p:nvPr/>
        </p:nvSpPr>
        <p:spPr>
          <a:xfrm>
            <a:off x="7818539" y="3263317"/>
            <a:ext cx="165683" cy="1656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전자기기, 모니터, 컴퓨터, 테이블이(가) 표시된 사진&#10;&#10;매우 높은 신뢰도로 생성된 설명">
            <a:extLst>
              <a:ext uri="{FF2B5EF4-FFF2-40B4-BE49-F238E27FC236}">
                <a16:creationId xmlns:a16="http://schemas.microsoft.com/office/drawing/2014/main" id="{E57129E0-EC5B-4362-AB58-DA9BA4CC63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749" y="3632704"/>
            <a:ext cx="2892024" cy="2032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6FD10A-2EFC-4B05-9B0E-92C7DE739F1A}"/>
              </a:ext>
            </a:extLst>
          </p:cNvPr>
          <p:cNvSpPr txBox="1"/>
          <p:nvPr/>
        </p:nvSpPr>
        <p:spPr>
          <a:xfrm>
            <a:off x="9015005" y="1545665"/>
            <a:ext cx="1885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? ? ?</a:t>
            </a:r>
            <a:endParaRPr lang="ko-KR" altLang="en-US" sz="7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4EB885-2579-4EA7-81D0-2459EED136A2}"/>
              </a:ext>
            </a:extLst>
          </p:cNvPr>
          <p:cNvSpPr txBox="1"/>
          <p:nvPr/>
        </p:nvSpPr>
        <p:spPr>
          <a:xfrm>
            <a:off x="1789802" y="3426903"/>
            <a:ext cx="328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What is “Orange”?</a:t>
            </a:r>
            <a:endParaRPr lang="ko-KR" altLang="en-US" sz="3200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1C543EA-6BDF-4E26-BACF-D8FE6EDA1807}"/>
              </a:ext>
            </a:extLst>
          </p:cNvPr>
          <p:cNvSpPr/>
          <p:nvPr/>
        </p:nvSpPr>
        <p:spPr>
          <a:xfrm rot="16200000">
            <a:off x="5726595" y="3488457"/>
            <a:ext cx="277145" cy="46166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42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7A833C4-62F5-4995-98AE-744A120988F0}"/>
              </a:ext>
            </a:extLst>
          </p:cNvPr>
          <p:cNvSpPr/>
          <p:nvPr/>
        </p:nvSpPr>
        <p:spPr>
          <a:xfrm>
            <a:off x="7801761" y="937419"/>
            <a:ext cx="4311942" cy="23258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73E68B1-6E08-4374-AC18-E9217FE00C4E}"/>
              </a:ext>
            </a:extLst>
          </p:cNvPr>
          <p:cNvSpPr/>
          <p:nvPr/>
        </p:nvSpPr>
        <p:spPr>
          <a:xfrm>
            <a:off x="7984222" y="2936147"/>
            <a:ext cx="251670" cy="25167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53E4116-E097-48BD-872F-45FF052A8231}"/>
              </a:ext>
            </a:extLst>
          </p:cNvPr>
          <p:cNvSpPr/>
          <p:nvPr/>
        </p:nvSpPr>
        <p:spPr>
          <a:xfrm>
            <a:off x="7818539" y="3263317"/>
            <a:ext cx="165683" cy="1656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전자기기, 모니터, 컴퓨터, 테이블이(가) 표시된 사진&#10;&#10;매우 높은 신뢰도로 생성된 설명">
            <a:extLst>
              <a:ext uri="{FF2B5EF4-FFF2-40B4-BE49-F238E27FC236}">
                <a16:creationId xmlns:a16="http://schemas.microsoft.com/office/drawing/2014/main" id="{E57129E0-EC5B-4362-AB58-DA9BA4CC63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749" y="3632704"/>
            <a:ext cx="2892024" cy="2032233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BFD51AF0-0148-4975-BCAD-A8766D740F4B}"/>
              </a:ext>
            </a:extLst>
          </p:cNvPr>
          <p:cNvSpPr/>
          <p:nvPr/>
        </p:nvSpPr>
        <p:spPr>
          <a:xfrm>
            <a:off x="2998910" y="3716982"/>
            <a:ext cx="277145" cy="46166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D57DC2-FED8-4DA1-875C-A9C14F412EAB}"/>
              </a:ext>
            </a:extLst>
          </p:cNvPr>
          <p:cNvSpPr/>
          <p:nvPr/>
        </p:nvSpPr>
        <p:spPr>
          <a:xfrm>
            <a:off x="1518408" y="4380371"/>
            <a:ext cx="3238151" cy="720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Representation</a:t>
            </a:r>
            <a:endParaRPr lang="ko-KR" altLang="en-US" sz="2400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A1DA3B41-41DE-47A7-B2E2-6C19D1F6878A}"/>
              </a:ext>
            </a:extLst>
          </p:cNvPr>
          <p:cNvSpPr/>
          <p:nvPr/>
        </p:nvSpPr>
        <p:spPr>
          <a:xfrm rot="16200000">
            <a:off x="5554757" y="4509605"/>
            <a:ext cx="277145" cy="46166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 descr="오렌지, 감귤류, 과일, 얇게썬이(가) 표시된 사진&#10;&#10;매우 높은 신뢰도로 생성된 설명">
            <a:extLst>
              <a:ext uri="{FF2B5EF4-FFF2-40B4-BE49-F238E27FC236}">
                <a16:creationId xmlns:a16="http://schemas.microsoft.com/office/drawing/2014/main" id="{5A567847-3150-4669-BDF3-3BEF1C0D6E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532" y="1216404"/>
            <a:ext cx="2292990" cy="1719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E4DD0A-8C9E-4FD5-80D4-5D3869DC1A12}"/>
              </a:ext>
            </a:extLst>
          </p:cNvPr>
          <p:cNvSpPr txBox="1"/>
          <p:nvPr/>
        </p:nvSpPr>
        <p:spPr>
          <a:xfrm>
            <a:off x="2437899" y="3047929"/>
            <a:ext cx="1399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Orange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10492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49767-DA8A-4D45-95AF-0C169D0687B1}"/>
              </a:ext>
            </a:extLst>
          </p:cNvPr>
          <p:cNvSpPr txBox="1"/>
          <p:nvPr/>
        </p:nvSpPr>
        <p:spPr>
          <a:xfrm>
            <a:off x="888534" y="1299255"/>
            <a:ext cx="3200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Atomic Word Representation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1325A5-B55B-4682-9E83-A3464153F78C}"/>
              </a:ext>
            </a:extLst>
          </p:cNvPr>
          <p:cNvSpPr/>
          <p:nvPr/>
        </p:nvSpPr>
        <p:spPr>
          <a:xfrm>
            <a:off x="7701094" y="2272238"/>
            <a:ext cx="352337" cy="3013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000100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139D9-A18B-4F77-B501-F912CBADDB69}"/>
              </a:ext>
            </a:extLst>
          </p:cNvPr>
          <p:cNvSpPr txBox="1"/>
          <p:nvPr/>
        </p:nvSpPr>
        <p:spPr>
          <a:xfrm>
            <a:off x="1876165" y="5550356"/>
            <a:ext cx="1236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vector</a:t>
            </a:r>
            <a:endParaRPr lang="ko-KR" altLang="en-US" sz="3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CE33AB-2502-4229-9A8D-EFD80E42E89A}"/>
              </a:ext>
            </a:extLst>
          </p:cNvPr>
          <p:cNvSpPr/>
          <p:nvPr/>
        </p:nvSpPr>
        <p:spPr>
          <a:xfrm>
            <a:off x="2367094" y="2363599"/>
            <a:ext cx="352337" cy="3013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000000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B62BDC-D794-4BED-AA38-BBD930F88B29}"/>
              </a:ext>
            </a:extLst>
          </p:cNvPr>
          <p:cNvSpPr txBox="1"/>
          <p:nvPr/>
        </p:nvSpPr>
        <p:spPr>
          <a:xfrm>
            <a:off x="1593909" y="244224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apple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F1922B-5D05-41F8-A9F4-5A048E1E38D6}"/>
              </a:ext>
            </a:extLst>
          </p:cNvPr>
          <p:cNvSpPr txBox="1"/>
          <p:nvPr/>
        </p:nvSpPr>
        <p:spPr>
          <a:xfrm>
            <a:off x="1419181" y="294698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banana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CD955B-44C2-4112-8876-8C18A1E9F795}"/>
              </a:ext>
            </a:extLst>
          </p:cNvPr>
          <p:cNvSpPr txBox="1"/>
          <p:nvPr/>
        </p:nvSpPr>
        <p:spPr>
          <a:xfrm>
            <a:off x="1560426" y="3426557"/>
            <a:ext cx="71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grape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4139E1-D362-4466-BDF8-102CF56E4E70}"/>
              </a:ext>
            </a:extLst>
          </p:cNvPr>
          <p:cNvSpPr txBox="1"/>
          <p:nvPr/>
        </p:nvSpPr>
        <p:spPr>
          <a:xfrm>
            <a:off x="1441751" y="3914517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orange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005083-3465-4B75-B78E-BF5287D0CA52}"/>
              </a:ext>
            </a:extLst>
          </p:cNvPr>
          <p:cNvSpPr txBox="1"/>
          <p:nvPr/>
        </p:nvSpPr>
        <p:spPr>
          <a:xfrm>
            <a:off x="1072635" y="4410866"/>
            <a:ext cx="120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strawberry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996183-CCA5-474F-ACA1-D549BEA18217}"/>
              </a:ext>
            </a:extLst>
          </p:cNvPr>
          <p:cNvSpPr txBox="1"/>
          <p:nvPr/>
        </p:nvSpPr>
        <p:spPr>
          <a:xfrm>
            <a:off x="959040" y="4910690"/>
            <a:ext cx="132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watermelon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D46B27-7552-4EC2-967F-75A7014D2626}"/>
              </a:ext>
            </a:extLst>
          </p:cNvPr>
          <p:cNvSpPr txBox="1"/>
          <p:nvPr/>
        </p:nvSpPr>
        <p:spPr>
          <a:xfrm>
            <a:off x="7326021" y="5647999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orange</a:t>
            </a:r>
            <a:endParaRPr lang="ko-KR" altLang="en-US" sz="3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A93B31-7354-4916-A774-4D5B7E2A88D3}"/>
              </a:ext>
            </a:extLst>
          </p:cNvPr>
          <p:cNvSpPr/>
          <p:nvPr/>
        </p:nvSpPr>
        <p:spPr>
          <a:xfrm>
            <a:off x="5806580" y="2289016"/>
            <a:ext cx="352337" cy="3013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100000</a:t>
            </a:r>
            <a:endParaRPr lang="ko-KR" alt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87EB02-E18F-409B-8458-01DC80288854}"/>
              </a:ext>
            </a:extLst>
          </p:cNvPr>
          <p:cNvSpPr txBox="1"/>
          <p:nvPr/>
        </p:nvSpPr>
        <p:spPr>
          <a:xfrm>
            <a:off x="5465063" y="5664777"/>
            <a:ext cx="1112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apple</a:t>
            </a:r>
            <a:endParaRPr lang="ko-KR" altLang="en-US" sz="3200" dirty="0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8F4BBE1D-FCC6-40FE-B5F8-7D90FAE800C8}"/>
              </a:ext>
            </a:extLst>
          </p:cNvPr>
          <p:cNvSpPr/>
          <p:nvPr/>
        </p:nvSpPr>
        <p:spPr>
          <a:xfrm rot="16200000">
            <a:off x="4124433" y="3501066"/>
            <a:ext cx="277145" cy="46166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1ECA1ED-17DC-459A-9FA5-C3964A06E351}"/>
              </a:ext>
            </a:extLst>
          </p:cNvPr>
          <p:cNvSpPr/>
          <p:nvPr/>
        </p:nvSpPr>
        <p:spPr>
          <a:xfrm>
            <a:off x="9327160" y="2858647"/>
            <a:ext cx="1874482" cy="187448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One-hot encoding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3068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All vectors are independent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3200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Atomic Word Representation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1EC258-6CA8-4B6B-AD6A-A1CD95FFC32F}"/>
              </a:ext>
            </a:extLst>
          </p:cNvPr>
          <p:cNvSpPr/>
          <p:nvPr/>
        </p:nvSpPr>
        <p:spPr>
          <a:xfrm>
            <a:off x="8762208" y="2723982"/>
            <a:ext cx="352337" cy="3013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000100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411D6-E048-4D85-B8E1-16101F3462D9}"/>
              </a:ext>
            </a:extLst>
          </p:cNvPr>
          <p:cNvSpPr txBox="1"/>
          <p:nvPr/>
        </p:nvSpPr>
        <p:spPr>
          <a:xfrm>
            <a:off x="8387135" y="6099743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orange</a:t>
            </a:r>
            <a:endParaRPr lang="ko-KR" altLang="en-US" sz="3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47FB65-2E95-494C-A48F-B0D67A13D234}"/>
              </a:ext>
            </a:extLst>
          </p:cNvPr>
          <p:cNvSpPr/>
          <p:nvPr/>
        </p:nvSpPr>
        <p:spPr>
          <a:xfrm>
            <a:off x="2803322" y="2723982"/>
            <a:ext cx="352337" cy="3013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100000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C9912-23EB-463B-AD51-B7CCE7377E75}"/>
              </a:ext>
            </a:extLst>
          </p:cNvPr>
          <p:cNvSpPr txBox="1"/>
          <p:nvPr/>
        </p:nvSpPr>
        <p:spPr>
          <a:xfrm>
            <a:off x="2461805" y="6099743"/>
            <a:ext cx="1112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apple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0681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 smtClean="0"/>
              <a:t>Class Lab - Schedule &amp; Assignment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Neural Network Introduction (~10/14)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Skip-gram </a:t>
            </a:r>
            <a:r>
              <a:rPr lang="en-US" altLang="ko-KR" dirty="0"/>
              <a:t>/ </a:t>
            </a:r>
            <a:r>
              <a:rPr lang="en-US" altLang="ko-KR" dirty="0" smtClean="0"/>
              <a:t>CBOW (~</a:t>
            </a:r>
            <a:r>
              <a:rPr lang="en-US" altLang="ko-KR" dirty="0" smtClean="0"/>
              <a:t>10/30)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(Basic) </a:t>
            </a:r>
            <a:r>
              <a:rPr lang="en-US" altLang="ko-KR" dirty="0" err="1" smtClean="0"/>
              <a:t>Softmax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en-US" altLang="ko-KR" dirty="0"/>
              <a:t>. Hierarchical </a:t>
            </a:r>
            <a:r>
              <a:rPr lang="en-US" altLang="ko-KR" dirty="0" err="1"/>
              <a:t>Softmax</a:t>
            </a:r>
            <a:r>
              <a:rPr lang="en-US" altLang="ko-KR" dirty="0"/>
              <a:t> / Negative </a:t>
            </a:r>
            <a:r>
              <a:rPr lang="en-US" altLang="ko-KR" dirty="0" smtClean="0"/>
              <a:t>sampling </a:t>
            </a:r>
            <a:r>
              <a:rPr lang="en-US" altLang="ko-KR" smtClean="0"/>
              <a:t>(~</a:t>
            </a:r>
            <a:r>
              <a:rPr lang="en-US" altLang="ko-KR" smtClean="0"/>
              <a:t>11/13)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Subsampling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7087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But words are dependent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3200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Atomic Word Representation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1EC258-6CA8-4B6B-AD6A-A1CD95FFC32F}"/>
              </a:ext>
            </a:extLst>
          </p:cNvPr>
          <p:cNvSpPr/>
          <p:nvPr/>
        </p:nvSpPr>
        <p:spPr>
          <a:xfrm>
            <a:off x="8762208" y="2723982"/>
            <a:ext cx="352337" cy="3013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000100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411D6-E048-4D85-B8E1-16101F3462D9}"/>
              </a:ext>
            </a:extLst>
          </p:cNvPr>
          <p:cNvSpPr txBox="1"/>
          <p:nvPr/>
        </p:nvSpPr>
        <p:spPr>
          <a:xfrm>
            <a:off x="8387135" y="6099743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orange</a:t>
            </a:r>
            <a:endParaRPr lang="ko-KR" altLang="en-US" sz="3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47FB65-2E95-494C-A48F-B0D67A13D234}"/>
              </a:ext>
            </a:extLst>
          </p:cNvPr>
          <p:cNvSpPr/>
          <p:nvPr/>
        </p:nvSpPr>
        <p:spPr>
          <a:xfrm>
            <a:off x="2803322" y="2723982"/>
            <a:ext cx="352337" cy="3013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100000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C9912-23EB-463B-AD51-B7CCE7377E75}"/>
              </a:ext>
            </a:extLst>
          </p:cNvPr>
          <p:cNvSpPr txBox="1"/>
          <p:nvPr/>
        </p:nvSpPr>
        <p:spPr>
          <a:xfrm>
            <a:off x="2461805" y="6099743"/>
            <a:ext cx="1112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apple</a:t>
            </a:r>
            <a:endParaRPr lang="ko-KR" altLang="en-US" sz="3200" dirty="0"/>
          </a:p>
        </p:txBody>
      </p:sp>
      <p:sp>
        <p:nvSpPr>
          <p:cNvPr id="10" name="구름 9">
            <a:extLst>
              <a:ext uri="{FF2B5EF4-FFF2-40B4-BE49-F238E27FC236}">
                <a16:creationId xmlns:a16="http://schemas.microsoft.com/office/drawing/2014/main" id="{4A588CA3-D390-4675-A8CD-4FF068EA2974}"/>
              </a:ext>
            </a:extLst>
          </p:cNvPr>
          <p:cNvSpPr/>
          <p:nvPr/>
        </p:nvSpPr>
        <p:spPr>
          <a:xfrm>
            <a:off x="4181483" y="2696649"/>
            <a:ext cx="3829033" cy="1464702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accent5"/>
                </a:solidFill>
              </a:rPr>
              <a:t>Semantic Relation</a:t>
            </a:r>
            <a:endParaRPr lang="ko-KR" altLang="en-US" sz="3200" dirty="0">
              <a:solidFill>
                <a:schemeClr val="accent5"/>
              </a:solidFill>
            </a:endParaRPr>
          </a:p>
        </p:txBody>
      </p:sp>
      <p:sp>
        <p:nvSpPr>
          <p:cNvPr id="11" name="구름 10">
            <a:extLst>
              <a:ext uri="{FF2B5EF4-FFF2-40B4-BE49-F238E27FC236}">
                <a16:creationId xmlns:a16="http://schemas.microsoft.com/office/drawing/2014/main" id="{62EF871A-7E9F-45F1-952C-8E095ECB7593}"/>
              </a:ext>
            </a:extLst>
          </p:cNvPr>
          <p:cNvSpPr/>
          <p:nvPr/>
        </p:nvSpPr>
        <p:spPr>
          <a:xfrm>
            <a:off x="4189871" y="4230854"/>
            <a:ext cx="3829033" cy="1464702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accent2"/>
                </a:solidFill>
              </a:rPr>
              <a:t>Syntactic Relation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3200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Atomic Word Representation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1EC258-6CA8-4B6B-AD6A-A1CD95FFC32F}"/>
              </a:ext>
            </a:extLst>
          </p:cNvPr>
          <p:cNvSpPr/>
          <p:nvPr/>
        </p:nvSpPr>
        <p:spPr>
          <a:xfrm>
            <a:off x="8762208" y="2723982"/>
            <a:ext cx="352337" cy="3013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000100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411D6-E048-4D85-B8E1-16101F3462D9}"/>
              </a:ext>
            </a:extLst>
          </p:cNvPr>
          <p:cNvSpPr txBox="1"/>
          <p:nvPr/>
        </p:nvSpPr>
        <p:spPr>
          <a:xfrm>
            <a:off x="8387135" y="6099743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orange</a:t>
            </a:r>
            <a:endParaRPr lang="ko-KR" altLang="en-US" sz="3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47FB65-2E95-494C-A48F-B0D67A13D234}"/>
              </a:ext>
            </a:extLst>
          </p:cNvPr>
          <p:cNvSpPr/>
          <p:nvPr/>
        </p:nvSpPr>
        <p:spPr>
          <a:xfrm>
            <a:off x="2803322" y="2723982"/>
            <a:ext cx="352337" cy="3013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100000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C9912-23EB-463B-AD51-B7CCE7377E75}"/>
              </a:ext>
            </a:extLst>
          </p:cNvPr>
          <p:cNvSpPr txBox="1"/>
          <p:nvPr/>
        </p:nvSpPr>
        <p:spPr>
          <a:xfrm>
            <a:off x="2461805" y="6099743"/>
            <a:ext cx="1112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apple</a:t>
            </a:r>
            <a:endParaRPr lang="ko-KR" altLang="en-US" sz="3200" dirty="0"/>
          </a:p>
        </p:txBody>
      </p:sp>
      <p:sp>
        <p:nvSpPr>
          <p:cNvPr id="13" name="구름 12">
            <a:extLst>
              <a:ext uri="{FF2B5EF4-FFF2-40B4-BE49-F238E27FC236}">
                <a16:creationId xmlns:a16="http://schemas.microsoft.com/office/drawing/2014/main" id="{4DA38618-34F3-4E79-A901-8066EBA72F0C}"/>
              </a:ext>
            </a:extLst>
          </p:cNvPr>
          <p:cNvSpPr/>
          <p:nvPr/>
        </p:nvSpPr>
        <p:spPr>
          <a:xfrm>
            <a:off x="4181483" y="2696649"/>
            <a:ext cx="3829033" cy="1464702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accent5"/>
                </a:solidFill>
              </a:rPr>
              <a:t>Semantic Relation</a:t>
            </a:r>
            <a:endParaRPr lang="ko-KR" altLang="en-US" sz="3200" dirty="0">
              <a:solidFill>
                <a:schemeClr val="accent5"/>
              </a:solidFill>
            </a:endParaRPr>
          </a:p>
        </p:txBody>
      </p:sp>
      <p:sp>
        <p:nvSpPr>
          <p:cNvPr id="14" name="구름 13">
            <a:extLst>
              <a:ext uri="{FF2B5EF4-FFF2-40B4-BE49-F238E27FC236}">
                <a16:creationId xmlns:a16="http://schemas.microsoft.com/office/drawing/2014/main" id="{75C31D54-DF1E-4DC6-9A51-CE7943A68D3E}"/>
              </a:ext>
            </a:extLst>
          </p:cNvPr>
          <p:cNvSpPr/>
          <p:nvPr/>
        </p:nvSpPr>
        <p:spPr>
          <a:xfrm>
            <a:off x="4189871" y="4230854"/>
            <a:ext cx="3829033" cy="1464702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accent2"/>
                </a:solidFill>
              </a:rPr>
              <a:t>Syntactic Relation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F0139F-34CF-49E4-BEAB-B8DE17181120}"/>
              </a:ext>
            </a:extLst>
          </p:cNvPr>
          <p:cNvSpPr/>
          <p:nvPr/>
        </p:nvSpPr>
        <p:spPr>
          <a:xfrm rot="2317687">
            <a:off x="4331250" y="3957016"/>
            <a:ext cx="3529500" cy="3196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B9D000-0F4E-439F-B82C-AF4018EE0407}"/>
              </a:ext>
            </a:extLst>
          </p:cNvPr>
          <p:cNvSpPr/>
          <p:nvPr/>
        </p:nvSpPr>
        <p:spPr>
          <a:xfrm rot="19062314">
            <a:off x="4331251" y="3963308"/>
            <a:ext cx="3529500" cy="3196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738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3002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Distributed Representation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DD92F1-714A-4370-96A2-A52F1D0EEE82}"/>
              </a:ext>
            </a:extLst>
          </p:cNvPr>
          <p:cNvSpPr txBox="1"/>
          <p:nvPr/>
        </p:nvSpPr>
        <p:spPr>
          <a:xfrm>
            <a:off x="1626219" y="3595354"/>
            <a:ext cx="1102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Word</a:t>
            </a:r>
            <a:endParaRPr lang="ko-KR" altLang="en-US" sz="3200" dirty="0"/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E53379B6-729D-47F4-8125-0A7ECA736CF5}"/>
              </a:ext>
            </a:extLst>
          </p:cNvPr>
          <p:cNvSpPr/>
          <p:nvPr/>
        </p:nvSpPr>
        <p:spPr>
          <a:xfrm rot="16200000">
            <a:off x="4163450" y="3682784"/>
            <a:ext cx="277145" cy="46166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11588DB-4CA0-4666-89E9-52A0856FA655}"/>
              </a:ext>
            </a:extLst>
          </p:cNvPr>
          <p:cNvSpPr/>
          <p:nvPr/>
        </p:nvSpPr>
        <p:spPr>
          <a:xfrm>
            <a:off x="6096000" y="3595354"/>
            <a:ext cx="4725798" cy="720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Continuous Feature Space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73739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3002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Distributed Representation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411D6-E048-4D85-B8E1-16101F3462D9}"/>
              </a:ext>
            </a:extLst>
          </p:cNvPr>
          <p:cNvSpPr txBox="1"/>
          <p:nvPr/>
        </p:nvSpPr>
        <p:spPr>
          <a:xfrm>
            <a:off x="1949977" y="2139207"/>
            <a:ext cx="1432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Word A</a:t>
            </a:r>
            <a:endParaRPr lang="ko-KR" altLang="en-US" sz="32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29" y="2013474"/>
            <a:ext cx="5686425" cy="330517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C147B84-B88E-4633-9E9C-06898788B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7" y="5831091"/>
            <a:ext cx="6981825" cy="866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8303B9-02D7-428B-A48F-C57EC6E5E46D}"/>
              </a:ext>
            </a:extLst>
          </p:cNvPr>
          <p:cNvSpPr txBox="1"/>
          <p:nvPr/>
        </p:nvSpPr>
        <p:spPr>
          <a:xfrm>
            <a:off x="1949977" y="3373675"/>
            <a:ext cx="1432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Word B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EA260-96E6-49AA-BE31-68E859E5E4E0}"/>
              </a:ext>
            </a:extLst>
          </p:cNvPr>
          <p:cNvSpPr txBox="1"/>
          <p:nvPr/>
        </p:nvSpPr>
        <p:spPr>
          <a:xfrm>
            <a:off x="1949977" y="4645253"/>
            <a:ext cx="1432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Word C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76522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3002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Distributed Representation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B3B72D-C15E-49E2-8ECD-8BC94438FFC9}"/>
              </a:ext>
            </a:extLst>
          </p:cNvPr>
          <p:cNvSpPr txBox="1"/>
          <p:nvPr/>
        </p:nvSpPr>
        <p:spPr>
          <a:xfrm>
            <a:off x="8754303" y="5641200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orange</a:t>
            </a:r>
            <a:endParaRPr lang="ko-KR" altLang="en-US" sz="3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81D863-14BA-43E0-9891-AAAC119A73B7}"/>
              </a:ext>
            </a:extLst>
          </p:cNvPr>
          <p:cNvSpPr/>
          <p:nvPr/>
        </p:nvSpPr>
        <p:spPr>
          <a:xfrm>
            <a:off x="9176310" y="2182678"/>
            <a:ext cx="499047" cy="3338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0.7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0.3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0.0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0.6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0.5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1F399F-68EB-47E3-87EF-C95988D5D843}"/>
              </a:ext>
            </a:extLst>
          </p:cNvPr>
          <p:cNvSpPr txBox="1"/>
          <p:nvPr/>
        </p:nvSpPr>
        <p:spPr>
          <a:xfrm>
            <a:off x="8402175" y="2269025"/>
            <a:ext cx="74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sweet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01BDCC-E0B2-481D-85AA-110551D3589C}"/>
              </a:ext>
            </a:extLst>
          </p:cNvPr>
          <p:cNvSpPr txBox="1"/>
          <p:nvPr/>
        </p:nvSpPr>
        <p:spPr>
          <a:xfrm>
            <a:off x="8546830" y="280962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sour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C95D48-E6AB-4B68-8562-D2E01CC048C3}"/>
              </a:ext>
            </a:extLst>
          </p:cNvPr>
          <p:cNvSpPr txBox="1"/>
          <p:nvPr/>
        </p:nvSpPr>
        <p:spPr>
          <a:xfrm>
            <a:off x="8639804" y="336922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hot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89DCD2-6433-43F0-A8FA-8D7A798E1B5D}"/>
              </a:ext>
            </a:extLst>
          </p:cNvPr>
          <p:cNvSpPr txBox="1"/>
          <p:nvPr/>
        </p:nvSpPr>
        <p:spPr>
          <a:xfrm>
            <a:off x="8646024" y="3942642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red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75B1AC-FE5B-4951-8396-E92882D1BB42}"/>
              </a:ext>
            </a:extLst>
          </p:cNvPr>
          <p:cNvSpPr txBox="1"/>
          <p:nvPr/>
        </p:nvSpPr>
        <p:spPr>
          <a:xfrm>
            <a:off x="8424354" y="4464729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green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0BFF6A-BF77-46BF-A71A-739AD3075D6C}"/>
              </a:ext>
            </a:extLst>
          </p:cNvPr>
          <p:cNvSpPr txBox="1"/>
          <p:nvPr/>
        </p:nvSpPr>
        <p:spPr>
          <a:xfrm>
            <a:off x="8546830" y="502136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blue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0604D5-61CE-4B48-91D6-0547B016BC60}"/>
              </a:ext>
            </a:extLst>
          </p:cNvPr>
          <p:cNvSpPr txBox="1"/>
          <p:nvPr/>
        </p:nvSpPr>
        <p:spPr>
          <a:xfrm>
            <a:off x="2474698" y="5676853"/>
            <a:ext cx="1112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apple</a:t>
            </a:r>
            <a:endParaRPr lang="ko-KR" altLang="en-US" sz="3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4D6B4F-BB3C-4068-8161-9A7EAAED8A7E}"/>
              </a:ext>
            </a:extLst>
          </p:cNvPr>
          <p:cNvSpPr/>
          <p:nvPr/>
        </p:nvSpPr>
        <p:spPr>
          <a:xfrm>
            <a:off x="2737314" y="2218331"/>
            <a:ext cx="499047" cy="3338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0.8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0.2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0.0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0.9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0.2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F0FCF-F093-4BCE-9DD2-7465CA822C02}"/>
              </a:ext>
            </a:extLst>
          </p:cNvPr>
          <p:cNvSpPr txBox="1"/>
          <p:nvPr/>
        </p:nvSpPr>
        <p:spPr>
          <a:xfrm>
            <a:off x="1963179" y="2304678"/>
            <a:ext cx="74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sweet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9E97DB-F108-464A-A48D-5FBB6F7B01E1}"/>
              </a:ext>
            </a:extLst>
          </p:cNvPr>
          <p:cNvSpPr txBox="1"/>
          <p:nvPr/>
        </p:nvSpPr>
        <p:spPr>
          <a:xfrm>
            <a:off x="2107834" y="284527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sour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F12BF-52E5-43C1-AA7C-18499F7BB54E}"/>
              </a:ext>
            </a:extLst>
          </p:cNvPr>
          <p:cNvSpPr txBox="1"/>
          <p:nvPr/>
        </p:nvSpPr>
        <p:spPr>
          <a:xfrm>
            <a:off x="2200808" y="340488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34FEA-7D26-4158-B34B-A053B014FABB}"/>
              </a:ext>
            </a:extLst>
          </p:cNvPr>
          <p:cNvSpPr txBox="1"/>
          <p:nvPr/>
        </p:nvSpPr>
        <p:spPr>
          <a:xfrm>
            <a:off x="2207028" y="3978295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red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B76293-70D3-4405-9092-DAB0814771CD}"/>
              </a:ext>
            </a:extLst>
          </p:cNvPr>
          <p:cNvSpPr txBox="1"/>
          <p:nvPr/>
        </p:nvSpPr>
        <p:spPr>
          <a:xfrm>
            <a:off x="1985358" y="4500382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green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7EDE47-6F50-4740-80B1-632C3E6FFFA9}"/>
              </a:ext>
            </a:extLst>
          </p:cNvPr>
          <p:cNvSpPr txBox="1"/>
          <p:nvPr/>
        </p:nvSpPr>
        <p:spPr>
          <a:xfrm>
            <a:off x="2107834" y="505701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blue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49EAC3-FE9B-46F1-B709-0F074D8BEFD1}"/>
              </a:ext>
            </a:extLst>
          </p:cNvPr>
          <p:cNvSpPr txBox="1"/>
          <p:nvPr/>
        </p:nvSpPr>
        <p:spPr>
          <a:xfrm>
            <a:off x="3797571" y="449587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Color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74BD07-0E72-49C3-A9C7-69697B643C2B}"/>
              </a:ext>
            </a:extLst>
          </p:cNvPr>
          <p:cNvSpPr txBox="1"/>
          <p:nvPr/>
        </p:nvSpPr>
        <p:spPr>
          <a:xfrm>
            <a:off x="3747766" y="2809624"/>
            <a:ext cx="66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Taste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오른쪽 대괄호 4">
            <a:extLst>
              <a:ext uri="{FF2B5EF4-FFF2-40B4-BE49-F238E27FC236}">
                <a16:creationId xmlns:a16="http://schemas.microsoft.com/office/drawing/2014/main" id="{55A99CC1-E0F5-42C7-9661-1A31351576E2}"/>
              </a:ext>
            </a:extLst>
          </p:cNvPr>
          <p:cNvSpPr/>
          <p:nvPr/>
        </p:nvSpPr>
        <p:spPr>
          <a:xfrm>
            <a:off x="3338818" y="2453691"/>
            <a:ext cx="248685" cy="114831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대괄호 31">
            <a:extLst>
              <a:ext uri="{FF2B5EF4-FFF2-40B4-BE49-F238E27FC236}">
                <a16:creationId xmlns:a16="http://schemas.microsoft.com/office/drawing/2014/main" id="{7B8D633D-9017-410D-9D2A-6C0BBD2DD543}"/>
              </a:ext>
            </a:extLst>
          </p:cNvPr>
          <p:cNvSpPr/>
          <p:nvPr/>
        </p:nvSpPr>
        <p:spPr>
          <a:xfrm>
            <a:off x="3353598" y="4161609"/>
            <a:ext cx="248685" cy="1148314"/>
          </a:xfrm>
          <a:prstGeom prst="righ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A8105D-1163-4E79-9858-FDF487BB38ED}"/>
              </a:ext>
            </a:extLst>
          </p:cNvPr>
          <p:cNvSpPr txBox="1"/>
          <p:nvPr/>
        </p:nvSpPr>
        <p:spPr>
          <a:xfrm>
            <a:off x="10220227" y="444952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Color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4B4396-AB03-4CC2-A87E-D06EDDBAE497}"/>
              </a:ext>
            </a:extLst>
          </p:cNvPr>
          <p:cNvSpPr txBox="1"/>
          <p:nvPr/>
        </p:nvSpPr>
        <p:spPr>
          <a:xfrm>
            <a:off x="10170422" y="2763272"/>
            <a:ext cx="66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Taste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5" name="오른쪽 대괄호 34">
            <a:extLst>
              <a:ext uri="{FF2B5EF4-FFF2-40B4-BE49-F238E27FC236}">
                <a16:creationId xmlns:a16="http://schemas.microsoft.com/office/drawing/2014/main" id="{4A47C799-5BD1-40BD-94B5-55CB7370DAF2}"/>
              </a:ext>
            </a:extLst>
          </p:cNvPr>
          <p:cNvSpPr/>
          <p:nvPr/>
        </p:nvSpPr>
        <p:spPr>
          <a:xfrm>
            <a:off x="9761474" y="2407339"/>
            <a:ext cx="248685" cy="114831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대괄호 35">
            <a:extLst>
              <a:ext uri="{FF2B5EF4-FFF2-40B4-BE49-F238E27FC236}">
                <a16:creationId xmlns:a16="http://schemas.microsoft.com/office/drawing/2014/main" id="{20F01D75-08E4-4419-878A-31667070537B}"/>
              </a:ext>
            </a:extLst>
          </p:cNvPr>
          <p:cNvSpPr/>
          <p:nvPr/>
        </p:nvSpPr>
        <p:spPr>
          <a:xfrm>
            <a:off x="9776254" y="4115257"/>
            <a:ext cx="248685" cy="1148314"/>
          </a:xfrm>
          <a:prstGeom prst="righ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68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3002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Distributed Representation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B3B72D-C15E-49E2-8ECD-8BC94438FFC9}"/>
              </a:ext>
            </a:extLst>
          </p:cNvPr>
          <p:cNvSpPr txBox="1"/>
          <p:nvPr/>
        </p:nvSpPr>
        <p:spPr>
          <a:xfrm>
            <a:off x="8754303" y="5641200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orange</a:t>
            </a:r>
            <a:endParaRPr lang="ko-KR" altLang="en-US" sz="3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81D863-14BA-43E0-9891-AAAC119A73B7}"/>
              </a:ext>
            </a:extLst>
          </p:cNvPr>
          <p:cNvSpPr/>
          <p:nvPr/>
        </p:nvSpPr>
        <p:spPr>
          <a:xfrm>
            <a:off x="9176310" y="2182678"/>
            <a:ext cx="499047" cy="3338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0.7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0.3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0.0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0.6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0.5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1F399F-68EB-47E3-87EF-C95988D5D843}"/>
              </a:ext>
            </a:extLst>
          </p:cNvPr>
          <p:cNvSpPr txBox="1"/>
          <p:nvPr/>
        </p:nvSpPr>
        <p:spPr>
          <a:xfrm>
            <a:off x="8402175" y="2269025"/>
            <a:ext cx="74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sweet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01BDCC-E0B2-481D-85AA-110551D3589C}"/>
              </a:ext>
            </a:extLst>
          </p:cNvPr>
          <p:cNvSpPr txBox="1"/>
          <p:nvPr/>
        </p:nvSpPr>
        <p:spPr>
          <a:xfrm>
            <a:off x="8546830" y="280962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sour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C95D48-E6AB-4B68-8562-D2E01CC048C3}"/>
              </a:ext>
            </a:extLst>
          </p:cNvPr>
          <p:cNvSpPr txBox="1"/>
          <p:nvPr/>
        </p:nvSpPr>
        <p:spPr>
          <a:xfrm>
            <a:off x="8639804" y="336922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hot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89DCD2-6433-43F0-A8FA-8D7A798E1B5D}"/>
              </a:ext>
            </a:extLst>
          </p:cNvPr>
          <p:cNvSpPr txBox="1"/>
          <p:nvPr/>
        </p:nvSpPr>
        <p:spPr>
          <a:xfrm>
            <a:off x="8646024" y="3942642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red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75B1AC-FE5B-4951-8396-E92882D1BB42}"/>
              </a:ext>
            </a:extLst>
          </p:cNvPr>
          <p:cNvSpPr txBox="1"/>
          <p:nvPr/>
        </p:nvSpPr>
        <p:spPr>
          <a:xfrm>
            <a:off x="8424354" y="4464729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green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0BFF6A-BF77-46BF-A71A-739AD3075D6C}"/>
              </a:ext>
            </a:extLst>
          </p:cNvPr>
          <p:cNvSpPr txBox="1"/>
          <p:nvPr/>
        </p:nvSpPr>
        <p:spPr>
          <a:xfrm>
            <a:off x="8546830" y="502136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blue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0604D5-61CE-4B48-91D6-0547B016BC60}"/>
              </a:ext>
            </a:extLst>
          </p:cNvPr>
          <p:cNvSpPr txBox="1"/>
          <p:nvPr/>
        </p:nvSpPr>
        <p:spPr>
          <a:xfrm>
            <a:off x="2474698" y="5676853"/>
            <a:ext cx="1112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apple</a:t>
            </a:r>
            <a:endParaRPr lang="ko-KR" altLang="en-US" sz="3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4D6B4F-BB3C-4068-8161-9A7EAAED8A7E}"/>
              </a:ext>
            </a:extLst>
          </p:cNvPr>
          <p:cNvSpPr/>
          <p:nvPr/>
        </p:nvSpPr>
        <p:spPr>
          <a:xfrm>
            <a:off x="2737314" y="2218331"/>
            <a:ext cx="499047" cy="3338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0.8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0.2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0.0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0.9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0.2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F0FCF-F093-4BCE-9DD2-7465CA822C02}"/>
              </a:ext>
            </a:extLst>
          </p:cNvPr>
          <p:cNvSpPr txBox="1"/>
          <p:nvPr/>
        </p:nvSpPr>
        <p:spPr>
          <a:xfrm>
            <a:off x="1963179" y="2304678"/>
            <a:ext cx="74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sweet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9E97DB-F108-464A-A48D-5FBB6F7B01E1}"/>
              </a:ext>
            </a:extLst>
          </p:cNvPr>
          <p:cNvSpPr txBox="1"/>
          <p:nvPr/>
        </p:nvSpPr>
        <p:spPr>
          <a:xfrm>
            <a:off x="2107834" y="284527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sour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F12BF-52E5-43C1-AA7C-18499F7BB54E}"/>
              </a:ext>
            </a:extLst>
          </p:cNvPr>
          <p:cNvSpPr txBox="1"/>
          <p:nvPr/>
        </p:nvSpPr>
        <p:spPr>
          <a:xfrm>
            <a:off x="2200808" y="340488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34FEA-7D26-4158-B34B-A053B014FABB}"/>
              </a:ext>
            </a:extLst>
          </p:cNvPr>
          <p:cNvSpPr txBox="1"/>
          <p:nvPr/>
        </p:nvSpPr>
        <p:spPr>
          <a:xfrm>
            <a:off x="2207028" y="3978295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red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B76293-70D3-4405-9092-DAB0814771CD}"/>
              </a:ext>
            </a:extLst>
          </p:cNvPr>
          <p:cNvSpPr txBox="1"/>
          <p:nvPr/>
        </p:nvSpPr>
        <p:spPr>
          <a:xfrm>
            <a:off x="1985358" y="4500382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green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7EDE47-6F50-4740-80B1-632C3E6FFFA9}"/>
              </a:ext>
            </a:extLst>
          </p:cNvPr>
          <p:cNvSpPr txBox="1"/>
          <p:nvPr/>
        </p:nvSpPr>
        <p:spPr>
          <a:xfrm>
            <a:off x="2107834" y="505701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blue</a:t>
            </a:r>
            <a:endParaRPr lang="ko-KR" altLang="en-US" dirty="0"/>
          </a:p>
        </p:txBody>
      </p:sp>
      <p:sp>
        <p:nvSpPr>
          <p:cNvPr id="22" name="구름 21">
            <a:extLst>
              <a:ext uri="{FF2B5EF4-FFF2-40B4-BE49-F238E27FC236}">
                <a16:creationId xmlns:a16="http://schemas.microsoft.com/office/drawing/2014/main" id="{F255AB84-4AF8-46B4-8351-B8365D7ACAB4}"/>
              </a:ext>
            </a:extLst>
          </p:cNvPr>
          <p:cNvSpPr/>
          <p:nvPr/>
        </p:nvSpPr>
        <p:spPr>
          <a:xfrm>
            <a:off x="3998983" y="2696649"/>
            <a:ext cx="4011533" cy="2324716"/>
          </a:xfrm>
          <a:prstGeom prst="cloud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accent6"/>
                </a:solidFill>
              </a:rPr>
              <a:t>Similar taste</a:t>
            </a:r>
          </a:p>
          <a:p>
            <a:pPr algn="ctr"/>
            <a:r>
              <a:rPr lang="en-US" altLang="ko-KR" sz="3200" dirty="0">
                <a:solidFill>
                  <a:schemeClr val="accent6"/>
                </a:solidFill>
              </a:rPr>
              <a:t>Different color</a:t>
            </a:r>
            <a:endParaRPr lang="ko-KR" altLang="en-US" sz="3200" dirty="0">
              <a:solidFill>
                <a:schemeClr val="accent6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3FBE0E-92D8-4B2A-8B29-CE8B1450B288}"/>
              </a:ext>
            </a:extLst>
          </p:cNvPr>
          <p:cNvSpPr/>
          <p:nvPr/>
        </p:nvSpPr>
        <p:spPr>
          <a:xfrm>
            <a:off x="9176310" y="2182678"/>
            <a:ext cx="499047" cy="3338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0.7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0.3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0.0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0.6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0.5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E9A0FB-1D47-4F5A-A7D4-4356F3FD14B6}"/>
              </a:ext>
            </a:extLst>
          </p:cNvPr>
          <p:cNvSpPr txBox="1"/>
          <p:nvPr/>
        </p:nvSpPr>
        <p:spPr>
          <a:xfrm>
            <a:off x="3797571" y="449587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Color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348DAA-9C6F-4F24-B951-7B317E43A794}"/>
              </a:ext>
            </a:extLst>
          </p:cNvPr>
          <p:cNvSpPr txBox="1"/>
          <p:nvPr/>
        </p:nvSpPr>
        <p:spPr>
          <a:xfrm>
            <a:off x="3747766" y="2809624"/>
            <a:ext cx="66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Taste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4" name="오른쪽 대괄호 33">
            <a:extLst>
              <a:ext uri="{FF2B5EF4-FFF2-40B4-BE49-F238E27FC236}">
                <a16:creationId xmlns:a16="http://schemas.microsoft.com/office/drawing/2014/main" id="{6B1F5FEB-3ABC-4B88-9DD6-647E9EA10250}"/>
              </a:ext>
            </a:extLst>
          </p:cNvPr>
          <p:cNvSpPr/>
          <p:nvPr/>
        </p:nvSpPr>
        <p:spPr>
          <a:xfrm>
            <a:off x="3338818" y="2453691"/>
            <a:ext cx="248685" cy="114831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대괄호 34">
            <a:extLst>
              <a:ext uri="{FF2B5EF4-FFF2-40B4-BE49-F238E27FC236}">
                <a16:creationId xmlns:a16="http://schemas.microsoft.com/office/drawing/2014/main" id="{B82988C0-71B9-470F-BD8C-AC3787F24D6C}"/>
              </a:ext>
            </a:extLst>
          </p:cNvPr>
          <p:cNvSpPr/>
          <p:nvPr/>
        </p:nvSpPr>
        <p:spPr>
          <a:xfrm>
            <a:off x="3353598" y="4161609"/>
            <a:ext cx="248685" cy="1148314"/>
          </a:xfrm>
          <a:prstGeom prst="righ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CC3751-A924-4199-82F2-978F6388F56B}"/>
              </a:ext>
            </a:extLst>
          </p:cNvPr>
          <p:cNvSpPr txBox="1"/>
          <p:nvPr/>
        </p:nvSpPr>
        <p:spPr>
          <a:xfrm>
            <a:off x="10220227" y="444952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Color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3B1BB3-3C0A-4E13-A4F3-50B64B151829}"/>
              </a:ext>
            </a:extLst>
          </p:cNvPr>
          <p:cNvSpPr txBox="1"/>
          <p:nvPr/>
        </p:nvSpPr>
        <p:spPr>
          <a:xfrm>
            <a:off x="10170422" y="2763272"/>
            <a:ext cx="66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Taste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8" name="오른쪽 대괄호 37">
            <a:extLst>
              <a:ext uri="{FF2B5EF4-FFF2-40B4-BE49-F238E27FC236}">
                <a16:creationId xmlns:a16="http://schemas.microsoft.com/office/drawing/2014/main" id="{72DC6EB7-5DB0-4CF5-A95C-56C2BD6146B8}"/>
              </a:ext>
            </a:extLst>
          </p:cNvPr>
          <p:cNvSpPr/>
          <p:nvPr/>
        </p:nvSpPr>
        <p:spPr>
          <a:xfrm>
            <a:off x="9761474" y="2407339"/>
            <a:ext cx="248685" cy="114831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대괄호 38">
            <a:extLst>
              <a:ext uri="{FF2B5EF4-FFF2-40B4-BE49-F238E27FC236}">
                <a16:creationId xmlns:a16="http://schemas.microsoft.com/office/drawing/2014/main" id="{61F724B2-33EF-4AC3-A60B-CC645E024910}"/>
              </a:ext>
            </a:extLst>
          </p:cNvPr>
          <p:cNvSpPr/>
          <p:nvPr/>
        </p:nvSpPr>
        <p:spPr>
          <a:xfrm>
            <a:off x="9776254" y="4115257"/>
            <a:ext cx="248685" cy="1148314"/>
          </a:xfrm>
          <a:prstGeom prst="righ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86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3002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Distributed Representation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0604D5-61CE-4B48-91D6-0547B016BC60}"/>
              </a:ext>
            </a:extLst>
          </p:cNvPr>
          <p:cNvSpPr txBox="1"/>
          <p:nvPr/>
        </p:nvSpPr>
        <p:spPr>
          <a:xfrm>
            <a:off x="2474698" y="5676853"/>
            <a:ext cx="1102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Word</a:t>
            </a:r>
            <a:endParaRPr lang="ko-KR" altLang="en-US" sz="3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4D6B4F-BB3C-4068-8161-9A7EAAED8A7E}"/>
              </a:ext>
            </a:extLst>
          </p:cNvPr>
          <p:cNvSpPr/>
          <p:nvPr/>
        </p:nvSpPr>
        <p:spPr>
          <a:xfrm>
            <a:off x="2737314" y="2218331"/>
            <a:ext cx="499047" cy="3338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F0FCF-F093-4BCE-9DD2-7465CA822C02}"/>
              </a:ext>
            </a:extLst>
          </p:cNvPr>
          <p:cNvSpPr txBox="1"/>
          <p:nvPr/>
        </p:nvSpPr>
        <p:spPr>
          <a:xfrm>
            <a:off x="2152718" y="228483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CDB34A-F135-4D11-8B8F-236D5F768419}"/>
              </a:ext>
            </a:extLst>
          </p:cNvPr>
          <p:cNvSpPr txBox="1"/>
          <p:nvPr/>
        </p:nvSpPr>
        <p:spPr>
          <a:xfrm>
            <a:off x="2156849" y="342598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5A7453-B12B-47D1-BEBD-C183FB296344}"/>
              </a:ext>
            </a:extLst>
          </p:cNvPr>
          <p:cNvSpPr txBox="1"/>
          <p:nvPr/>
        </p:nvSpPr>
        <p:spPr>
          <a:xfrm>
            <a:off x="2156849" y="394085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99405-2227-427B-BD5F-1AF57BDC8856}"/>
              </a:ext>
            </a:extLst>
          </p:cNvPr>
          <p:cNvSpPr txBox="1"/>
          <p:nvPr/>
        </p:nvSpPr>
        <p:spPr>
          <a:xfrm>
            <a:off x="2152718" y="286424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87A890-E093-40AF-BC79-50460A624ED4}"/>
              </a:ext>
            </a:extLst>
          </p:cNvPr>
          <p:cNvSpPr txBox="1"/>
          <p:nvPr/>
        </p:nvSpPr>
        <p:spPr>
          <a:xfrm>
            <a:off x="2152718" y="453019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129822-09D4-4838-9EDC-C7E92EED9786}"/>
              </a:ext>
            </a:extLst>
          </p:cNvPr>
          <p:cNvSpPr txBox="1"/>
          <p:nvPr/>
        </p:nvSpPr>
        <p:spPr>
          <a:xfrm>
            <a:off x="2136183" y="504290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476BEB8-6CBE-4F7F-9186-C2F611D27555}"/>
              </a:ext>
            </a:extLst>
          </p:cNvPr>
          <p:cNvSpPr/>
          <p:nvPr/>
        </p:nvSpPr>
        <p:spPr>
          <a:xfrm>
            <a:off x="6096000" y="3233574"/>
            <a:ext cx="4725798" cy="108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How to set features and values of them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03718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3002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Distributed Representation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0604D5-61CE-4B48-91D6-0547B016BC60}"/>
              </a:ext>
            </a:extLst>
          </p:cNvPr>
          <p:cNvSpPr txBox="1"/>
          <p:nvPr/>
        </p:nvSpPr>
        <p:spPr>
          <a:xfrm>
            <a:off x="2474698" y="5676853"/>
            <a:ext cx="1102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Word</a:t>
            </a:r>
            <a:endParaRPr lang="ko-KR" altLang="en-US" sz="3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4D6B4F-BB3C-4068-8161-9A7EAAED8A7E}"/>
              </a:ext>
            </a:extLst>
          </p:cNvPr>
          <p:cNvSpPr/>
          <p:nvPr/>
        </p:nvSpPr>
        <p:spPr>
          <a:xfrm>
            <a:off x="2737314" y="2218331"/>
            <a:ext cx="499047" cy="3338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F0FCF-F093-4BCE-9DD2-7465CA822C02}"/>
              </a:ext>
            </a:extLst>
          </p:cNvPr>
          <p:cNvSpPr txBox="1"/>
          <p:nvPr/>
        </p:nvSpPr>
        <p:spPr>
          <a:xfrm>
            <a:off x="2152718" y="228483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CDB34A-F135-4D11-8B8F-236D5F768419}"/>
              </a:ext>
            </a:extLst>
          </p:cNvPr>
          <p:cNvSpPr txBox="1"/>
          <p:nvPr/>
        </p:nvSpPr>
        <p:spPr>
          <a:xfrm>
            <a:off x="2156849" y="342598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5A7453-B12B-47D1-BEBD-C183FB296344}"/>
              </a:ext>
            </a:extLst>
          </p:cNvPr>
          <p:cNvSpPr txBox="1"/>
          <p:nvPr/>
        </p:nvSpPr>
        <p:spPr>
          <a:xfrm>
            <a:off x="2156849" y="394085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99405-2227-427B-BD5F-1AF57BDC8856}"/>
              </a:ext>
            </a:extLst>
          </p:cNvPr>
          <p:cNvSpPr txBox="1"/>
          <p:nvPr/>
        </p:nvSpPr>
        <p:spPr>
          <a:xfrm>
            <a:off x="2152718" y="286424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87A890-E093-40AF-BC79-50460A624ED4}"/>
              </a:ext>
            </a:extLst>
          </p:cNvPr>
          <p:cNvSpPr txBox="1"/>
          <p:nvPr/>
        </p:nvSpPr>
        <p:spPr>
          <a:xfrm>
            <a:off x="2152718" y="453019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129822-09D4-4838-9EDC-C7E92EED9786}"/>
              </a:ext>
            </a:extLst>
          </p:cNvPr>
          <p:cNvSpPr txBox="1"/>
          <p:nvPr/>
        </p:nvSpPr>
        <p:spPr>
          <a:xfrm>
            <a:off x="2136183" y="504290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476BEB8-6CBE-4F7F-9186-C2F611D27555}"/>
              </a:ext>
            </a:extLst>
          </p:cNvPr>
          <p:cNvSpPr/>
          <p:nvPr/>
        </p:nvSpPr>
        <p:spPr>
          <a:xfrm>
            <a:off x="6096000" y="3233574"/>
            <a:ext cx="4725798" cy="108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How to set features and values of them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64A7D-A123-4510-8D68-242655D2DEBC}"/>
              </a:ext>
            </a:extLst>
          </p:cNvPr>
          <p:cNvSpPr txBox="1"/>
          <p:nvPr/>
        </p:nvSpPr>
        <p:spPr>
          <a:xfrm>
            <a:off x="7055141" y="4899528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Manually?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814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3002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Distributed Representation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0604D5-61CE-4B48-91D6-0547B016BC60}"/>
              </a:ext>
            </a:extLst>
          </p:cNvPr>
          <p:cNvSpPr txBox="1"/>
          <p:nvPr/>
        </p:nvSpPr>
        <p:spPr>
          <a:xfrm>
            <a:off x="2474698" y="5676853"/>
            <a:ext cx="1102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Word</a:t>
            </a:r>
            <a:endParaRPr lang="ko-KR" altLang="en-US" sz="3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4D6B4F-BB3C-4068-8161-9A7EAAED8A7E}"/>
              </a:ext>
            </a:extLst>
          </p:cNvPr>
          <p:cNvSpPr/>
          <p:nvPr/>
        </p:nvSpPr>
        <p:spPr>
          <a:xfrm>
            <a:off x="2737314" y="2218331"/>
            <a:ext cx="499047" cy="3338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F0FCF-F093-4BCE-9DD2-7465CA822C02}"/>
              </a:ext>
            </a:extLst>
          </p:cNvPr>
          <p:cNvSpPr txBox="1"/>
          <p:nvPr/>
        </p:nvSpPr>
        <p:spPr>
          <a:xfrm>
            <a:off x="2152718" y="228483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CDB34A-F135-4D11-8B8F-236D5F768419}"/>
              </a:ext>
            </a:extLst>
          </p:cNvPr>
          <p:cNvSpPr txBox="1"/>
          <p:nvPr/>
        </p:nvSpPr>
        <p:spPr>
          <a:xfrm>
            <a:off x="2156849" y="342598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5A7453-B12B-47D1-BEBD-C183FB296344}"/>
              </a:ext>
            </a:extLst>
          </p:cNvPr>
          <p:cNvSpPr txBox="1"/>
          <p:nvPr/>
        </p:nvSpPr>
        <p:spPr>
          <a:xfrm>
            <a:off x="2156849" y="394085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99405-2227-427B-BD5F-1AF57BDC8856}"/>
              </a:ext>
            </a:extLst>
          </p:cNvPr>
          <p:cNvSpPr txBox="1"/>
          <p:nvPr/>
        </p:nvSpPr>
        <p:spPr>
          <a:xfrm>
            <a:off x="2152718" y="286424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87A890-E093-40AF-BC79-50460A624ED4}"/>
              </a:ext>
            </a:extLst>
          </p:cNvPr>
          <p:cNvSpPr txBox="1"/>
          <p:nvPr/>
        </p:nvSpPr>
        <p:spPr>
          <a:xfrm>
            <a:off x="2152718" y="453019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129822-09D4-4838-9EDC-C7E92EED9786}"/>
              </a:ext>
            </a:extLst>
          </p:cNvPr>
          <p:cNvSpPr txBox="1"/>
          <p:nvPr/>
        </p:nvSpPr>
        <p:spPr>
          <a:xfrm>
            <a:off x="2136183" y="504290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39B3D-A5B6-4A1F-8FA2-E5656F0B54B8}"/>
              </a:ext>
            </a:extLst>
          </p:cNvPr>
          <p:cNvSpPr txBox="1"/>
          <p:nvPr/>
        </p:nvSpPr>
        <p:spPr>
          <a:xfrm>
            <a:off x="6249798" y="4683936"/>
            <a:ext cx="41660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English words</a:t>
            </a:r>
          </a:p>
          <a:p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en-US" altLang="ko-KR" sz="2400" dirty="0"/>
              <a:t>More than 1 million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/>
              <a:t>1 new word every 98 minutes</a:t>
            </a:r>
            <a:endParaRPr lang="ko-KR" altLang="en-US" sz="2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1FBEAC8-951F-469B-9835-27460A96D0E3}"/>
              </a:ext>
            </a:extLst>
          </p:cNvPr>
          <p:cNvSpPr/>
          <p:nvPr/>
        </p:nvSpPr>
        <p:spPr>
          <a:xfrm>
            <a:off x="6096000" y="3233574"/>
            <a:ext cx="4725798" cy="108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How to set features and values of them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89980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3002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Distributed Representation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0604D5-61CE-4B48-91D6-0547B016BC60}"/>
              </a:ext>
            </a:extLst>
          </p:cNvPr>
          <p:cNvSpPr txBox="1"/>
          <p:nvPr/>
        </p:nvSpPr>
        <p:spPr>
          <a:xfrm>
            <a:off x="2474698" y="5676853"/>
            <a:ext cx="1102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Word</a:t>
            </a:r>
            <a:endParaRPr lang="ko-KR" altLang="en-US" sz="3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4D6B4F-BB3C-4068-8161-9A7EAAED8A7E}"/>
              </a:ext>
            </a:extLst>
          </p:cNvPr>
          <p:cNvSpPr/>
          <p:nvPr/>
        </p:nvSpPr>
        <p:spPr>
          <a:xfrm>
            <a:off x="2737314" y="2218331"/>
            <a:ext cx="499047" cy="3338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F0FCF-F093-4BCE-9DD2-7465CA822C02}"/>
              </a:ext>
            </a:extLst>
          </p:cNvPr>
          <p:cNvSpPr txBox="1"/>
          <p:nvPr/>
        </p:nvSpPr>
        <p:spPr>
          <a:xfrm>
            <a:off x="2152718" y="228483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CDB34A-F135-4D11-8B8F-236D5F768419}"/>
              </a:ext>
            </a:extLst>
          </p:cNvPr>
          <p:cNvSpPr txBox="1"/>
          <p:nvPr/>
        </p:nvSpPr>
        <p:spPr>
          <a:xfrm>
            <a:off x="2156849" y="342598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5A7453-B12B-47D1-BEBD-C183FB296344}"/>
              </a:ext>
            </a:extLst>
          </p:cNvPr>
          <p:cNvSpPr txBox="1"/>
          <p:nvPr/>
        </p:nvSpPr>
        <p:spPr>
          <a:xfrm>
            <a:off x="2156849" y="394085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99405-2227-427B-BD5F-1AF57BDC8856}"/>
              </a:ext>
            </a:extLst>
          </p:cNvPr>
          <p:cNvSpPr txBox="1"/>
          <p:nvPr/>
        </p:nvSpPr>
        <p:spPr>
          <a:xfrm>
            <a:off x="2152718" y="286424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87A890-E093-40AF-BC79-50460A624ED4}"/>
              </a:ext>
            </a:extLst>
          </p:cNvPr>
          <p:cNvSpPr txBox="1"/>
          <p:nvPr/>
        </p:nvSpPr>
        <p:spPr>
          <a:xfrm>
            <a:off x="2152718" y="453019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129822-09D4-4838-9EDC-C7E92EED9786}"/>
              </a:ext>
            </a:extLst>
          </p:cNvPr>
          <p:cNvSpPr txBox="1"/>
          <p:nvPr/>
        </p:nvSpPr>
        <p:spPr>
          <a:xfrm>
            <a:off x="2136183" y="504290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476BEB8-6CBE-4F7F-9186-C2F611D27555}"/>
              </a:ext>
            </a:extLst>
          </p:cNvPr>
          <p:cNvSpPr/>
          <p:nvPr/>
        </p:nvSpPr>
        <p:spPr>
          <a:xfrm>
            <a:off x="6096000" y="3233574"/>
            <a:ext cx="4725798" cy="108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How to set features and values of them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64A7D-A123-4510-8D68-242655D2DEBC}"/>
              </a:ext>
            </a:extLst>
          </p:cNvPr>
          <p:cNvSpPr txBox="1"/>
          <p:nvPr/>
        </p:nvSpPr>
        <p:spPr>
          <a:xfrm>
            <a:off x="7055141" y="4899528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Manually?   Impossible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9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 smtClean="0"/>
              <a:t>Class Lab - Schedule &amp; Assignment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T. </a:t>
            </a:r>
            <a:r>
              <a:rPr lang="en-US" altLang="ko-KR" dirty="0" err="1" smtClean="0"/>
              <a:t>Mikolov</a:t>
            </a:r>
            <a:r>
              <a:rPr lang="en-US" altLang="ko-KR" dirty="0" smtClean="0"/>
              <a:t>, K. Chen, G. </a:t>
            </a:r>
            <a:r>
              <a:rPr lang="en-US" altLang="ko-KR" dirty="0" err="1" smtClean="0"/>
              <a:t>Corrado</a:t>
            </a:r>
            <a:r>
              <a:rPr lang="en-US" altLang="ko-KR" dirty="0" smtClean="0"/>
              <a:t>, J. Dean, “Efficient </a:t>
            </a:r>
            <a:r>
              <a:rPr lang="en-US" altLang="ko-KR" dirty="0"/>
              <a:t>Estimation of Word Representations in Vector </a:t>
            </a:r>
            <a:r>
              <a:rPr lang="en-US" altLang="ko-KR" dirty="0" smtClean="0"/>
              <a:t>Space”, ICLR </a:t>
            </a:r>
            <a:r>
              <a:rPr lang="en-US" altLang="ko-KR" dirty="0"/>
              <a:t>2013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252" y="3171013"/>
            <a:ext cx="6024562" cy="356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07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Representation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3002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Distributed Representation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0604D5-61CE-4B48-91D6-0547B016BC60}"/>
              </a:ext>
            </a:extLst>
          </p:cNvPr>
          <p:cNvSpPr txBox="1"/>
          <p:nvPr/>
        </p:nvSpPr>
        <p:spPr>
          <a:xfrm>
            <a:off x="2474698" y="5676853"/>
            <a:ext cx="1102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Word</a:t>
            </a:r>
            <a:endParaRPr lang="ko-KR" altLang="en-US" sz="3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4D6B4F-BB3C-4068-8161-9A7EAAED8A7E}"/>
              </a:ext>
            </a:extLst>
          </p:cNvPr>
          <p:cNvSpPr/>
          <p:nvPr/>
        </p:nvSpPr>
        <p:spPr>
          <a:xfrm>
            <a:off x="2737314" y="2218331"/>
            <a:ext cx="499047" cy="3338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F0FCF-F093-4BCE-9DD2-7465CA822C02}"/>
              </a:ext>
            </a:extLst>
          </p:cNvPr>
          <p:cNvSpPr txBox="1"/>
          <p:nvPr/>
        </p:nvSpPr>
        <p:spPr>
          <a:xfrm>
            <a:off x="2152718" y="228483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CDB34A-F135-4D11-8B8F-236D5F768419}"/>
              </a:ext>
            </a:extLst>
          </p:cNvPr>
          <p:cNvSpPr txBox="1"/>
          <p:nvPr/>
        </p:nvSpPr>
        <p:spPr>
          <a:xfrm>
            <a:off x="2156849" y="342598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5A7453-B12B-47D1-BEBD-C183FB296344}"/>
              </a:ext>
            </a:extLst>
          </p:cNvPr>
          <p:cNvSpPr txBox="1"/>
          <p:nvPr/>
        </p:nvSpPr>
        <p:spPr>
          <a:xfrm>
            <a:off x="2156849" y="394085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99405-2227-427B-BD5F-1AF57BDC8856}"/>
              </a:ext>
            </a:extLst>
          </p:cNvPr>
          <p:cNvSpPr txBox="1"/>
          <p:nvPr/>
        </p:nvSpPr>
        <p:spPr>
          <a:xfrm>
            <a:off x="2152718" y="286424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87A890-E093-40AF-BC79-50460A624ED4}"/>
              </a:ext>
            </a:extLst>
          </p:cNvPr>
          <p:cNvSpPr txBox="1"/>
          <p:nvPr/>
        </p:nvSpPr>
        <p:spPr>
          <a:xfrm>
            <a:off x="2152718" y="453019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129822-09D4-4838-9EDC-C7E92EED9786}"/>
              </a:ext>
            </a:extLst>
          </p:cNvPr>
          <p:cNvSpPr txBox="1"/>
          <p:nvPr/>
        </p:nvSpPr>
        <p:spPr>
          <a:xfrm>
            <a:off x="2136183" y="504290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476BEB8-6CBE-4F7F-9186-C2F611D27555}"/>
              </a:ext>
            </a:extLst>
          </p:cNvPr>
          <p:cNvSpPr/>
          <p:nvPr/>
        </p:nvSpPr>
        <p:spPr>
          <a:xfrm>
            <a:off x="6096000" y="3233574"/>
            <a:ext cx="4725798" cy="108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How to set features and values of them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64A7D-A123-4510-8D68-242655D2DEBC}"/>
              </a:ext>
            </a:extLst>
          </p:cNvPr>
          <p:cNvSpPr txBox="1"/>
          <p:nvPr/>
        </p:nvSpPr>
        <p:spPr>
          <a:xfrm>
            <a:off x="7055141" y="4899528"/>
            <a:ext cx="2961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With Neural Networks</a:t>
            </a:r>
            <a:endParaRPr lang="ko-KR" alt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672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Automatically Detect Features</a:t>
            </a:r>
            <a:endParaRPr lang="ko-KR" altLang="en-US" dirty="0"/>
          </a:p>
        </p:txBody>
      </p:sp>
      <p:pic>
        <p:nvPicPr>
          <p:cNvPr id="1028" name="Picture 4" descr="neural networkì ëí ì´ë¯¸ì§ ê²ìê²°ê³¼">
            <a:extLst>
              <a:ext uri="{FF2B5EF4-FFF2-40B4-BE49-F238E27FC236}">
                <a16:creationId xmlns:a16="http://schemas.microsoft.com/office/drawing/2014/main" id="{BE73B789-9AA9-40C8-8D5F-2136BF764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150" y="2763761"/>
            <a:ext cx="5779700" cy="312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666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Automatically Detect Features</a:t>
            </a:r>
            <a:endParaRPr lang="ko-KR" altLang="en-US" dirty="0"/>
          </a:p>
        </p:txBody>
      </p:sp>
      <p:pic>
        <p:nvPicPr>
          <p:cNvPr id="1028" name="Picture 4" descr="neural networkì ëí ì´ë¯¸ì§ ê²ìê²°ê³¼">
            <a:extLst>
              <a:ext uri="{FF2B5EF4-FFF2-40B4-BE49-F238E27FC236}">
                <a16:creationId xmlns:a16="http://schemas.microsoft.com/office/drawing/2014/main" id="{BE73B789-9AA9-40C8-8D5F-2136BF764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150" y="2763761"/>
            <a:ext cx="5779700" cy="312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위쪽 3">
            <a:extLst>
              <a:ext uri="{FF2B5EF4-FFF2-40B4-BE49-F238E27FC236}">
                <a16:creationId xmlns:a16="http://schemas.microsoft.com/office/drawing/2014/main" id="{22983910-B09D-4B74-9591-E2B5AB394194}"/>
              </a:ext>
            </a:extLst>
          </p:cNvPr>
          <p:cNvSpPr/>
          <p:nvPr/>
        </p:nvSpPr>
        <p:spPr>
          <a:xfrm rot="5400000">
            <a:off x="2390862" y="3823384"/>
            <a:ext cx="553674" cy="662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849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Automatically Detect Features</a:t>
            </a:r>
            <a:endParaRPr lang="ko-KR" altLang="en-US" dirty="0"/>
          </a:p>
        </p:txBody>
      </p:sp>
      <p:pic>
        <p:nvPicPr>
          <p:cNvPr id="1028" name="Picture 4" descr="neural networkì ëí ì´ë¯¸ì§ ê²ìê²°ê³¼">
            <a:extLst>
              <a:ext uri="{FF2B5EF4-FFF2-40B4-BE49-F238E27FC236}">
                <a16:creationId xmlns:a16="http://schemas.microsoft.com/office/drawing/2014/main" id="{BE73B789-9AA9-40C8-8D5F-2136BF764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150" y="2763761"/>
            <a:ext cx="5779700" cy="312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위쪽 3">
            <a:extLst>
              <a:ext uri="{FF2B5EF4-FFF2-40B4-BE49-F238E27FC236}">
                <a16:creationId xmlns:a16="http://schemas.microsoft.com/office/drawing/2014/main" id="{22983910-B09D-4B74-9591-E2B5AB394194}"/>
              </a:ext>
            </a:extLst>
          </p:cNvPr>
          <p:cNvSpPr/>
          <p:nvPr/>
        </p:nvSpPr>
        <p:spPr>
          <a:xfrm rot="5400000">
            <a:off x="9230258" y="3823383"/>
            <a:ext cx="553674" cy="662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FE52C8-935D-4092-A6B1-F4388C826D48}"/>
                  </a:ext>
                </a:extLst>
              </p:cNvPr>
              <p:cNvSpPr txBox="1"/>
              <p:nvPr/>
            </p:nvSpPr>
            <p:spPr>
              <a:xfrm>
                <a:off x="9945999" y="3996531"/>
                <a:ext cx="9965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FE52C8-935D-4092-A6B1-F4388C826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5999" y="3996531"/>
                <a:ext cx="996555" cy="276999"/>
              </a:xfrm>
              <a:prstGeom prst="rect">
                <a:avLst/>
              </a:prstGeom>
              <a:blipFill>
                <a:blip r:embed="rId3"/>
                <a:stretch>
                  <a:fillRect l="-5521" t="-4444" r="-8589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752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Automatically Detect Features</a:t>
            </a:r>
            <a:endParaRPr lang="ko-KR" altLang="en-US" dirty="0"/>
          </a:p>
        </p:txBody>
      </p:sp>
      <p:pic>
        <p:nvPicPr>
          <p:cNvPr id="1028" name="Picture 4" descr="neural networkì ëí ì´ë¯¸ì§ ê²ìê²°ê³¼">
            <a:extLst>
              <a:ext uri="{FF2B5EF4-FFF2-40B4-BE49-F238E27FC236}">
                <a16:creationId xmlns:a16="http://schemas.microsoft.com/office/drawing/2014/main" id="{BE73B789-9AA9-40C8-8D5F-2136BF764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150" y="2763761"/>
            <a:ext cx="5779700" cy="312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위쪽 3">
            <a:extLst>
              <a:ext uri="{FF2B5EF4-FFF2-40B4-BE49-F238E27FC236}">
                <a16:creationId xmlns:a16="http://schemas.microsoft.com/office/drawing/2014/main" id="{22983910-B09D-4B74-9591-E2B5AB394194}"/>
              </a:ext>
            </a:extLst>
          </p:cNvPr>
          <p:cNvSpPr/>
          <p:nvPr/>
        </p:nvSpPr>
        <p:spPr>
          <a:xfrm rot="5400000">
            <a:off x="9230258" y="3823383"/>
            <a:ext cx="553674" cy="662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BB7CDF-3E85-4A69-B70D-63F0DA0AC3FB}"/>
                  </a:ext>
                </a:extLst>
              </p:cNvPr>
              <p:cNvSpPr txBox="1"/>
              <p:nvPr/>
            </p:nvSpPr>
            <p:spPr>
              <a:xfrm>
                <a:off x="9920782" y="3429000"/>
                <a:ext cx="2088136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/>
                  <a:t>Loss</a:t>
                </a:r>
              </a:p>
              <a:p>
                <a:endParaRPr lang="en-US" altLang="ko-KR" b="0" dirty="0"/>
              </a:p>
              <a:p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Adjust the parameters</a:t>
                </a:r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to minimize the loss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BB7CDF-3E85-4A69-B70D-63F0DA0AC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782" y="3429000"/>
                <a:ext cx="2088136" cy="1661993"/>
              </a:xfrm>
              <a:prstGeom prst="rect">
                <a:avLst/>
              </a:prstGeom>
              <a:blipFill>
                <a:blip r:embed="rId3"/>
                <a:stretch>
                  <a:fillRect l="-6706" t="-4779" r="-6414" b="-77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398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Ex) Obesity with height and weight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DD5137-50F2-424B-BB17-73E48D831951}"/>
                  </a:ext>
                </a:extLst>
              </p:cNvPr>
              <p:cNvSpPr txBox="1"/>
              <p:nvPr/>
            </p:nvSpPr>
            <p:spPr>
              <a:xfrm>
                <a:off x="1484152" y="2720049"/>
                <a:ext cx="3372911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/ 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h𝑒𝑖𝑔h𝑡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BMI &gt; 30 : Obesity</a:t>
                </a:r>
              </a:p>
              <a:p>
                <a:r>
                  <a:rPr lang="en-US" altLang="ko-KR" sz="2400" dirty="0"/>
                  <a:t>BMI &lt;= 30 : Normal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DD5137-50F2-424B-BB17-73E48D831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152" y="2720049"/>
                <a:ext cx="3372911" cy="1477328"/>
              </a:xfrm>
              <a:prstGeom prst="rect">
                <a:avLst/>
              </a:prstGeom>
              <a:blipFill>
                <a:blip r:embed="rId2"/>
                <a:stretch>
                  <a:fillRect l="-5415" r="-361" b="-115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A90CEC5-6CB3-4435-AD13-2697DF9B9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993375"/>
              </p:ext>
            </p:extLst>
          </p:nvPr>
        </p:nvGraphicFramePr>
        <p:xfrm>
          <a:off x="5815435" y="2988930"/>
          <a:ext cx="534192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641">
                  <a:extLst>
                    <a:ext uri="{9D8B030D-6E8A-4147-A177-3AD203B41FA5}">
                      <a16:colId xmlns:a16="http://schemas.microsoft.com/office/drawing/2014/main" val="897527312"/>
                    </a:ext>
                  </a:extLst>
                </a:gridCol>
                <a:gridCol w="1780641">
                  <a:extLst>
                    <a:ext uri="{9D8B030D-6E8A-4147-A177-3AD203B41FA5}">
                      <a16:colId xmlns:a16="http://schemas.microsoft.com/office/drawing/2014/main" val="3797661360"/>
                    </a:ext>
                  </a:extLst>
                </a:gridCol>
                <a:gridCol w="1780641">
                  <a:extLst>
                    <a:ext uri="{9D8B030D-6E8A-4147-A177-3AD203B41FA5}">
                      <a16:colId xmlns:a16="http://schemas.microsoft.com/office/drawing/2014/main" val="1642808835"/>
                    </a:ext>
                  </a:extLst>
                </a:gridCol>
              </a:tblGrid>
              <a:tr h="289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Height(m)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Weight(kg)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Obesity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110399"/>
                  </a:ext>
                </a:extLst>
              </a:tr>
              <a:tr h="289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931324"/>
                  </a:ext>
                </a:extLst>
              </a:tr>
              <a:tr h="289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006512"/>
                  </a:ext>
                </a:extLst>
              </a:tr>
              <a:tr h="289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293290"/>
                  </a:ext>
                </a:extLst>
              </a:tr>
              <a:tr h="289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87731"/>
                  </a:ext>
                </a:extLst>
              </a:tr>
              <a:tr h="289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392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922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Ex) Obesity with height and weight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79E0A87-A94F-4139-A811-0D1A76CBC4B2}"/>
              </a:ext>
            </a:extLst>
          </p:cNvPr>
          <p:cNvSpPr/>
          <p:nvPr/>
        </p:nvSpPr>
        <p:spPr>
          <a:xfrm>
            <a:off x="1905700" y="383459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1E907A4-0458-420D-B6C0-460B9FDBF4CC}"/>
              </a:ext>
            </a:extLst>
          </p:cNvPr>
          <p:cNvSpPr/>
          <p:nvPr/>
        </p:nvSpPr>
        <p:spPr>
          <a:xfrm>
            <a:off x="1905699" y="438324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7BA92-10F5-4694-870D-FC7D9D80DF8C}"/>
              </a:ext>
            </a:extLst>
          </p:cNvPr>
          <p:cNvSpPr/>
          <p:nvPr/>
        </p:nvSpPr>
        <p:spPr>
          <a:xfrm>
            <a:off x="1826003" y="3672281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5920D3C-58BC-42F5-BB9B-274C43D0299C}"/>
              </a:ext>
            </a:extLst>
          </p:cNvPr>
          <p:cNvSpPr/>
          <p:nvPr/>
        </p:nvSpPr>
        <p:spPr>
          <a:xfrm>
            <a:off x="4344799" y="383459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E17E78-6980-4CD5-96F1-69BE9F0DF9D1}"/>
              </a:ext>
            </a:extLst>
          </p:cNvPr>
          <p:cNvSpPr/>
          <p:nvPr/>
        </p:nvSpPr>
        <p:spPr>
          <a:xfrm>
            <a:off x="4344798" y="438324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9E0825-FEAD-4249-89CF-34D7DE89FCAB}"/>
              </a:ext>
            </a:extLst>
          </p:cNvPr>
          <p:cNvSpPr/>
          <p:nvPr/>
        </p:nvSpPr>
        <p:spPr>
          <a:xfrm>
            <a:off x="4265102" y="3162649"/>
            <a:ext cx="545284" cy="22734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57306CD-A085-446C-8E1F-016EE59F3BE7}"/>
              </a:ext>
            </a:extLst>
          </p:cNvPr>
          <p:cNvSpPr/>
          <p:nvPr/>
        </p:nvSpPr>
        <p:spPr>
          <a:xfrm>
            <a:off x="4344798" y="328593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1D5D5E9-6495-4443-99D8-2E9D44757B3E}"/>
              </a:ext>
            </a:extLst>
          </p:cNvPr>
          <p:cNvSpPr/>
          <p:nvPr/>
        </p:nvSpPr>
        <p:spPr>
          <a:xfrm>
            <a:off x="4344798" y="493190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B07439B-24FD-4EFE-A4BB-D446799BD415}"/>
              </a:ext>
            </a:extLst>
          </p:cNvPr>
          <p:cNvCxnSpPr>
            <a:cxnSpLocks/>
          </p:cNvCxnSpPr>
          <p:nvPr/>
        </p:nvCxnSpPr>
        <p:spPr>
          <a:xfrm flipV="1">
            <a:off x="2371287" y="3179429"/>
            <a:ext cx="1893815" cy="49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2B12263-0E48-495B-A40B-0F53BDAEC0FA}"/>
              </a:ext>
            </a:extLst>
          </p:cNvPr>
          <p:cNvCxnSpPr>
            <a:cxnSpLocks/>
          </p:cNvCxnSpPr>
          <p:nvPr/>
        </p:nvCxnSpPr>
        <p:spPr>
          <a:xfrm>
            <a:off x="2371287" y="4943214"/>
            <a:ext cx="1893815" cy="492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B8071B-6B5B-48D4-9C1B-0BA07334D905}"/>
                  </a:ext>
                </a:extLst>
              </p:cNvPr>
              <p:cNvSpPr txBox="1"/>
              <p:nvPr/>
            </p:nvSpPr>
            <p:spPr>
              <a:xfrm>
                <a:off x="2437970" y="4127903"/>
                <a:ext cx="1787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B8071B-6B5B-48D4-9C1B-0BA07334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970" y="4127903"/>
                <a:ext cx="1787284" cy="276999"/>
              </a:xfrm>
              <a:prstGeom prst="rect">
                <a:avLst/>
              </a:prstGeom>
              <a:blipFill>
                <a:blip r:embed="rId2"/>
                <a:stretch>
                  <a:fillRect l="-2730" t="-2174" r="-4437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타원 20">
            <a:extLst>
              <a:ext uri="{FF2B5EF4-FFF2-40B4-BE49-F238E27FC236}">
                <a16:creationId xmlns:a16="http://schemas.microsoft.com/office/drawing/2014/main" id="{18048162-01A9-4482-8E93-607787A24BC6}"/>
              </a:ext>
            </a:extLst>
          </p:cNvPr>
          <p:cNvSpPr/>
          <p:nvPr/>
        </p:nvSpPr>
        <p:spPr>
          <a:xfrm>
            <a:off x="6832834" y="3820738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D763452-313C-4F89-AAD4-DE13926F9314}"/>
              </a:ext>
            </a:extLst>
          </p:cNvPr>
          <p:cNvSpPr/>
          <p:nvPr/>
        </p:nvSpPr>
        <p:spPr>
          <a:xfrm>
            <a:off x="6832833" y="4369393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CA4599-53EC-410F-A3D5-B455CF233B87}"/>
              </a:ext>
            </a:extLst>
          </p:cNvPr>
          <p:cNvSpPr/>
          <p:nvPr/>
        </p:nvSpPr>
        <p:spPr>
          <a:xfrm>
            <a:off x="6753137" y="3658425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3334338-00B5-40CE-8975-F78A8A13D176}"/>
              </a:ext>
            </a:extLst>
          </p:cNvPr>
          <p:cNvCxnSpPr>
            <a:cxnSpLocks/>
          </p:cNvCxnSpPr>
          <p:nvPr/>
        </p:nvCxnSpPr>
        <p:spPr>
          <a:xfrm>
            <a:off x="4810386" y="3179429"/>
            <a:ext cx="1942751" cy="46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579E4A5-A1E8-452F-8F6E-2319073F46D0}"/>
              </a:ext>
            </a:extLst>
          </p:cNvPr>
          <p:cNvCxnSpPr>
            <a:cxnSpLocks/>
          </p:cNvCxnSpPr>
          <p:nvPr/>
        </p:nvCxnSpPr>
        <p:spPr>
          <a:xfrm flipV="1">
            <a:off x="4810386" y="4929358"/>
            <a:ext cx="1942751" cy="51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F46253-D266-4C02-B46A-A924DC97F2A0}"/>
                  </a:ext>
                </a:extLst>
              </p:cNvPr>
              <p:cNvSpPr txBox="1"/>
              <p:nvPr/>
            </p:nvSpPr>
            <p:spPr>
              <a:xfrm>
                <a:off x="4879730" y="4131276"/>
                <a:ext cx="1864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F46253-D266-4C02-B46A-A924DC97F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730" y="4131276"/>
                <a:ext cx="1864549" cy="276999"/>
              </a:xfrm>
              <a:prstGeom prst="rect">
                <a:avLst/>
              </a:prstGeom>
              <a:blipFill>
                <a:blip r:embed="rId3"/>
                <a:stretch>
                  <a:fillRect l="-980" t="-4444" r="-2614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28E6FACE-5195-4F06-AD2A-0894A29FCDDD}"/>
              </a:ext>
            </a:extLst>
          </p:cNvPr>
          <p:cNvSpPr txBox="1"/>
          <p:nvPr/>
        </p:nvSpPr>
        <p:spPr>
          <a:xfrm>
            <a:off x="2726158" y="5795025"/>
            <a:ext cx="36231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Neural network</a:t>
            </a:r>
          </a:p>
          <a:p>
            <a:r>
              <a:rPr lang="en-US" altLang="ko-KR" dirty="0"/>
              <a:t>with randomly initialized parameters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7527FD-09DE-4E7E-B2A8-0154DC3958A6}"/>
              </a:ext>
            </a:extLst>
          </p:cNvPr>
          <p:cNvSpPr txBox="1"/>
          <p:nvPr/>
        </p:nvSpPr>
        <p:spPr>
          <a:xfrm>
            <a:off x="7914520" y="3946641"/>
            <a:ext cx="3679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: Height, Weight</a:t>
            </a:r>
          </a:p>
          <a:p>
            <a:r>
              <a:rPr lang="en-US" altLang="ko-KR" dirty="0"/>
              <a:t>Output : Probabilities of True or 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577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Ex) Obesity with height and weight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79E0A87-A94F-4139-A811-0D1A76CBC4B2}"/>
              </a:ext>
            </a:extLst>
          </p:cNvPr>
          <p:cNvSpPr/>
          <p:nvPr/>
        </p:nvSpPr>
        <p:spPr>
          <a:xfrm>
            <a:off x="1905700" y="383459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1E907A4-0458-420D-B6C0-460B9FDBF4CC}"/>
              </a:ext>
            </a:extLst>
          </p:cNvPr>
          <p:cNvSpPr/>
          <p:nvPr/>
        </p:nvSpPr>
        <p:spPr>
          <a:xfrm>
            <a:off x="1905699" y="438324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7BA92-10F5-4694-870D-FC7D9D80DF8C}"/>
              </a:ext>
            </a:extLst>
          </p:cNvPr>
          <p:cNvSpPr/>
          <p:nvPr/>
        </p:nvSpPr>
        <p:spPr>
          <a:xfrm>
            <a:off x="1826003" y="3672281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5920D3C-58BC-42F5-BB9B-274C43D0299C}"/>
              </a:ext>
            </a:extLst>
          </p:cNvPr>
          <p:cNvSpPr/>
          <p:nvPr/>
        </p:nvSpPr>
        <p:spPr>
          <a:xfrm>
            <a:off x="4344799" y="383459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E17E78-6980-4CD5-96F1-69BE9F0DF9D1}"/>
              </a:ext>
            </a:extLst>
          </p:cNvPr>
          <p:cNvSpPr/>
          <p:nvPr/>
        </p:nvSpPr>
        <p:spPr>
          <a:xfrm>
            <a:off x="4344798" y="438324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9E0825-FEAD-4249-89CF-34D7DE89FCAB}"/>
              </a:ext>
            </a:extLst>
          </p:cNvPr>
          <p:cNvSpPr/>
          <p:nvPr/>
        </p:nvSpPr>
        <p:spPr>
          <a:xfrm>
            <a:off x="4265102" y="3162649"/>
            <a:ext cx="545284" cy="22734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57306CD-A085-446C-8E1F-016EE59F3BE7}"/>
              </a:ext>
            </a:extLst>
          </p:cNvPr>
          <p:cNvSpPr/>
          <p:nvPr/>
        </p:nvSpPr>
        <p:spPr>
          <a:xfrm>
            <a:off x="4344798" y="328593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1D5D5E9-6495-4443-99D8-2E9D44757B3E}"/>
              </a:ext>
            </a:extLst>
          </p:cNvPr>
          <p:cNvSpPr/>
          <p:nvPr/>
        </p:nvSpPr>
        <p:spPr>
          <a:xfrm>
            <a:off x="4344798" y="493190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B07439B-24FD-4EFE-A4BB-D446799BD415}"/>
              </a:ext>
            </a:extLst>
          </p:cNvPr>
          <p:cNvCxnSpPr>
            <a:cxnSpLocks/>
          </p:cNvCxnSpPr>
          <p:nvPr/>
        </p:nvCxnSpPr>
        <p:spPr>
          <a:xfrm flipV="1">
            <a:off x="2371287" y="3179429"/>
            <a:ext cx="1893815" cy="49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2B12263-0E48-495B-A40B-0F53BDAEC0FA}"/>
              </a:ext>
            </a:extLst>
          </p:cNvPr>
          <p:cNvCxnSpPr>
            <a:cxnSpLocks/>
          </p:cNvCxnSpPr>
          <p:nvPr/>
        </p:nvCxnSpPr>
        <p:spPr>
          <a:xfrm>
            <a:off x="2371287" y="4943214"/>
            <a:ext cx="1893815" cy="492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B8071B-6B5B-48D4-9C1B-0BA07334D905}"/>
                  </a:ext>
                </a:extLst>
              </p:cNvPr>
              <p:cNvSpPr txBox="1"/>
              <p:nvPr/>
            </p:nvSpPr>
            <p:spPr>
              <a:xfrm>
                <a:off x="2437970" y="4127903"/>
                <a:ext cx="1787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B8071B-6B5B-48D4-9C1B-0BA07334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970" y="4127903"/>
                <a:ext cx="1787284" cy="276999"/>
              </a:xfrm>
              <a:prstGeom prst="rect">
                <a:avLst/>
              </a:prstGeom>
              <a:blipFill>
                <a:blip r:embed="rId2"/>
                <a:stretch>
                  <a:fillRect l="-2730" t="-2174" r="-4437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타원 20">
            <a:extLst>
              <a:ext uri="{FF2B5EF4-FFF2-40B4-BE49-F238E27FC236}">
                <a16:creationId xmlns:a16="http://schemas.microsoft.com/office/drawing/2014/main" id="{18048162-01A9-4482-8E93-607787A24BC6}"/>
              </a:ext>
            </a:extLst>
          </p:cNvPr>
          <p:cNvSpPr/>
          <p:nvPr/>
        </p:nvSpPr>
        <p:spPr>
          <a:xfrm>
            <a:off x="6832834" y="3820738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D763452-313C-4F89-AAD4-DE13926F9314}"/>
              </a:ext>
            </a:extLst>
          </p:cNvPr>
          <p:cNvSpPr/>
          <p:nvPr/>
        </p:nvSpPr>
        <p:spPr>
          <a:xfrm>
            <a:off x="6832833" y="4369393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CA4599-53EC-410F-A3D5-B455CF233B87}"/>
              </a:ext>
            </a:extLst>
          </p:cNvPr>
          <p:cNvSpPr/>
          <p:nvPr/>
        </p:nvSpPr>
        <p:spPr>
          <a:xfrm>
            <a:off x="6753137" y="3658425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3334338-00B5-40CE-8975-F78A8A13D176}"/>
              </a:ext>
            </a:extLst>
          </p:cNvPr>
          <p:cNvCxnSpPr>
            <a:cxnSpLocks/>
          </p:cNvCxnSpPr>
          <p:nvPr/>
        </p:nvCxnSpPr>
        <p:spPr>
          <a:xfrm>
            <a:off x="4810386" y="3179429"/>
            <a:ext cx="1942751" cy="46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579E4A5-A1E8-452F-8F6E-2319073F46D0}"/>
              </a:ext>
            </a:extLst>
          </p:cNvPr>
          <p:cNvCxnSpPr>
            <a:cxnSpLocks/>
          </p:cNvCxnSpPr>
          <p:nvPr/>
        </p:nvCxnSpPr>
        <p:spPr>
          <a:xfrm flipV="1">
            <a:off x="4810386" y="4929358"/>
            <a:ext cx="1942751" cy="51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F46253-D266-4C02-B46A-A924DC97F2A0}"/>
                  </a:ext>
                </a:extLst>
              </p:cNvPr>
              <p:cNvSpPr txBox="1"/>
              <p:nvPr/>
            </p:nvSpPr>
            <p:spPr>
              <a:xfrm>
                <a:off x="4879730" y="4131276"/>
                <a:ext cx="1864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F46253-D266-4C02-B46A-A924DC97F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730" y="4131276"/>
                <a:ext cx="1864549" cy="276999"/>
              </a:xfrm>
              <a:prstGeom prst="rect">
                <a:avLst/>
              </a:prstGeom>
              <a:blipFill>
                <a:blip r:embed="rId3"/>
                <a:stretch>
                  <a:fillRect l="-980" t="-4444" r="-2614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B7527FD-09DE-4E7E-B2A8-0154DC3958A6}"/>
              </a:ext>
            </a:extLst>
          </p:cNvPr>
          <p:cNvSpPr txBox="1"/>
          <p:nvPr/>
        </p:nvSpPr>
        <p:spPr>
          <a:xfrm>
            <a:off x="8461011" y="4073697"/>
            <a:ext cx="361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first output will be very different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ADDB0-13B3-42A2-BA4C-F51585525294}"/>
              </a:ext>
            </a:extLst>
          </p:cNvPr>
          <p:cNvSpPr txBox="1"/>
          <p:nvPr/>
        </p:nvSpPr>
        <p:spPr>
          <a:xfrm>
            <a:off x="1860439" y="38290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076B2F-BD2E-4ADB-A1D6-63282DB8D669}"/>
              </a:ext>
            </a:extLst>
          </p:cNvPr>
          <p:cNvSpPr txBox="1"/>
          <p:nvPr/>
        </p:nvSpPr>
        <p:spPr>
          <a:xfrm>
            <a:off x="1893995" y="4391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1EF903-AC99-484B-AAAF-232CDF5C1C26}"/>
              </a:ext>
            </a:extLst>
          </p:cNvPr>
          <p:cNvSpPr txBox="1"/>
          <p:nvPr/>
        </p:nvSpPr>
        <p:spPr>
          <a:xfrm>
            <a:off x="6790732" y="38123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0.6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24E777-30D1-4DFC-83C9-8A5A05021FEC}"/>
              </a:ext>
            </a:extLst>
          </p:cNvPr>
          <p:cNvSpPr txBox="1"/>
          <p:nvPr/>
        </p:nvSpPr>
        <p:spPr>
          <a:xfrm>
            <a:off x="6782343" y="43752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0.4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27A6119-FACA-4702-B518-182147F9D0B6}"/>
              </a:ext>
            </a:extLst>
          </p:cNvPr>
          <p:cNvSpPr/>
          <p:nvPr/>
        </p:nvSpPr>
        <p:spPr>
          <a:xfrm>
            <a:off x="7783467" y="3829843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C8B8E4D-7CBF-4697-A237-0D54B2CD8186}"/>
              </a:ext>
            </a:extLst>
          </p:cNvPr>
          <p:cNvSpPr/>
          <p:nvPr/>
        </p:nvSpPr>
        <p:spPr>
          <a:xfrm>
            <a:off x="7783466" y="4378498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16CE97-8A33-464A-878F-5BAF3BCD9FE9}"/>
              </a:ext>
            </a:extLst>
          </p:cNvPr>
          <p:cNvSpPr/>
          <p:nvPr/>
        </p:nvSpPr>
        <p:spPr>
          <a:xfrm>
            <a:off x="7703770" y="3667530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1789FF-24D6-4F14-A8AE-5A292BF73CB3}"/>
              </a:ext>
            </a:extLst>
          </p:cNvPr>
          <p:cNvSpPr txBox="1"/>
          <p:nvPr/>
        </p:nvSpPr>
        <p:spPr>
          <a:xfrm>
            <a:off x="7741365" y="3821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0.0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ABA269-6AD2-48DB-A89F-656CBC2C5BD1}"/>
              </a:ext>
            </a:extLst>
          </p:cNvPr>
          <p:cNvSpPr txBox="1"/>
          <p:nvPr/>
        </p:nvSpPr>
        <p:spPr>
          <a:xfrm>
            <a:off x="7741365" y="438437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1.0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D6784B-CDE4-4C3D-90BA-DEBD6A6DED74}"/>
              </a:ext>
            </a:extLst>
          </p:cNvPr>
          <p:cNvSpPr txBox="1"/>
          <p:nvPr/>
        </p:nvSpPr>
        <p:spPr>
          <a:xfrm>
            <a:off x="7536180" y="500265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Answer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7A39A09-B2D9-43C2-9A98-6EF4038BB809}"/>
              </a:ext>
            </a:extLst>
          </p:cNvPr>
          <p:cNvSpPr/>
          <p:nvPr/>
        </p:nvSpPr>
        <p:spPr>
          <a:xfrm>
            <a:off x="1694576" y="5897461"/>
            <a:ext cx="5780015" cy="250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265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Ex) Obesity with height and weight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79E0A87-A94F-4139-A811-0D1A76CBC4B2}"/>
              </a:ext>
            </a:extLst>
          </p:cNvPr>
          <p:cNvSpPr/>
          <p:nvPr/>
        </p:nvSpPr>
        <p:spPr>
          <a:xfrm>
            <a:off x="1905700" y="383459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1E907A4-0458-420D-B6C0-460B9FDBF4CC}"/>
              </a:ext>
            </a:extLst>
          </p:cNvPr>
          <p:cNvSpPr/>
          <p:nvPr/>
        </p:nvSpPr>
        <p:spPr>
          <a:xfrm>
            <a:off x="1905699" y="438324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7BA92-10F5-4694-870D-FC7D9D80DF8C}"/>
              </a:ext>
            </a:extLst>
          </p:cNvPr>
          <p:cNvSpPr/>
          <p:nvPr/>
        </p:nvSpPr>
        <p:spPr>
          <a:xfrm>
            <a:off x="1826003" y="3672281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5920D3C-58BC-42F5-BB9B-274C43D0299C}"/>
              </a:ext>
            </a:extLst>
          </p:cNvPr>
          <p:cNvSpPr/>
          <p:nvPr/>
        </p:nvSpPr>
        <p:spPr>
          <a:xfrm>
            <a:off x="4344799" y="383459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E17E78-6980-4CD5-96F1-69BE9F0DF9D1}"/>
              </a:ext>
            </a:extLst>
          </p:cNvPr>
          <p:cNvSpPr/>
          <p:nvPr/>
        </p:nvSpPr>
        <p:spPr>
          <a:xfrm>
            <a:off x="4344798" y="438324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9E0825-FEAD-4249-89CF-34D7DE89FCAB}"/>
              </a:ext>
            </a:extLst>
          </p:cNvPr>
          <p:cNvSpPr/>
          <p:nvPr/>
        </p:nvSpPr>
        <p:spPr>
          <a:xfrm>
            <a:off x="4265102" y="3162649"/>
            <a:ext cx="545284" cy="22734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57306CD-A085-446C-8E1F-016EE59F3BE7}"/>
              </a:ext>
            </a:extLst>
          </p:cNvPr>
          <p:cNvSpPr/>
          <p:nvPr/>
        </p:nvSpPr>
        <p:spPr>
          <a:xfrm>
            <a:off x="4344798" y="328593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1D5D5E9-6495-4443-99D8-2E9D44757B3E}"/>
              </a:ext>
            </a:extLst>
          </p:cNvPr>
          <p:cNvSpPr/>
          <p:nvPr/>
        </p:nvSpPr>
        <p:spPr>
          <a:xfrm>
            <a:off x="4344798" y="493190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B07439B-24FD-4EFE-A4BB-D446799BD415}"/>
              </a:ext>
            </a:extLst>
          </p:cNvPr>
          <p:cNvCxnSpPr>
            <a:cxnSpLocks/>
          </p:cNvCxnSpPr>
          <p:nvPr/>
        </p:nvCxnSpPr>
        <p:spPr>
          <a:xfrm flipV="1">
            <a:off x="2371287" y="3179429"/>
            <a:ext cx="1893815" cy="49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2B12263-0E48-495B-A40B-0F53BDAEC0FA}"/>
              </a:ext>
            </a:extLst>
          </p:cNvPr>
          <p:cNvCxnSpPr>
            <a:cxnSpLocks/>
          </p:cNvCxnSpPr>
          <p:nvPr/>
        </p:nvCxnSpPr>
        <p:spPr>
          <a:xfrm>
            <a:off x="2371287" y="4943214"/>
            <a:ext cx="1893815" cy="492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B8071B-6B5B-48D4-9C1B-0BA07334D905}"/>
                  </a:ext>
                </a:extLst>
              </p:cNvPr>
              <p:cNvSpPr txBox="1"/>
              <p:nvPr/>
            </p:nvSpPr>
            <p:spPr>
              <a:xfrm>
                <a:off x="2437970" y="4127903"/>
                <a:ext cx="1787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B8071B-6B5B-48D4-9C1B-0BA07334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970" y="4127903"/>
                <a:ext cx="1787284" cy="276999"/>
              </a:xfrm>
              <a:prstGeom prst="rect">
                <a:avLst/>
              </a:prstGeom>
              <a:blipFill>
                <a:blip r:embed="rId2"/>
                <a:stretch>
                  <a:fillRect l="-2730" t="-2174" r="-4437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타원 20">
            <a:extLst>
              <a:ext uri="{FF2B5EF4-FFF2-40B4-BE49-F238E27FC236}">
                <a16:creationId xmlns:a16="http://schemas.microsoft.com/office/drawing/2014/main" id="{18048162-01A9-4482-8E93-607787A24BC6}"/>
              </a:ext>
            </a:extLst>
          </p:cNvPr>
          <p:cNvSpPr/>
          <p:nvPr/>
        </p:nvSpPr>
        <p:spPr>
          <a:xfrm>
            <a:off x="6832834" y="3820738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D763452-313C-4F89-AAD4-DE13926F9314}"/>
              </a:ext>
            </a:extLst>
          </p:cNvPr>
          <p:cNvSpPr/>
          <p:nvPr/>
        </p:nvSpPr>
        <p:spPr>
          <a:xfrm>
            <a:off x="6832833" y="4369393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CA4599-53EC-410F-A3D5-B455CF233B87}"/>
              </a:ext>
            </a:extLst>
          </p:cNvPr>
          <p:cNvSpPr/>
          <p:nvPr/>
        </p:nvSpPr>
        <p:spPr>
          <a:xfrm>
            <a:off x="6753137" y="3658425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3334338-00B5-40CE-8975-F78A8A13D176}"/>
              </a:ext>
            </a:extLst>
          </p:cNvPr>
          <p:cNvCxnSpPr>
            <a:cxnSpLocks/>
          </p:cNvCxnSpPr>
          <p:nvPr/>
        </p:nvCxnSpPr>
        <p:spPr>
          <a:xfrm>
            <a:off x="4810386" y="3179429"/>
            <a:ext cx="1942751" cy="46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579E4A5-A1E8-452F-8F6E-2319073F46D0}"/>
              </a:ext>
            </a:extLst>
          </p:cNvPr>
          <p:cNvCxnSpPr>
            <a:cxnSpLocks/>
          </p:cNvCxnSpPr>
          <p:nvPr/>
        </p:nvCxnSpPr>
        <p:spPr>
          <a:xfrm flipV="1">
            <a:off x="4810386" y="4929358"/>
            <a:ext cx="1942751" cy="51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F46253-D266-4C02-B46A-A924DC97F2A0}"/>
                  </a:ext>
                </a:extLst>
              </p:cNvPr>
              <p:cNvSpPr txBox="1"/>
              <p:nvPr/>
            </p:nvSpPr>
            <p:spPr>
              <a:xfrm>
                <a:off x="4879730" y="4131276"/>
                <a:ext cx="1864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F46253-D266-4C02-B46A-A924DC97F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730" y="4131276"/>
                <a:ext cx="1864549" cy="276999"/>
              </a:xfrm>
              <a:prstGeom prst="rect">
                <a:avLst/>
              </a:prstGeom>
              <a:blipFill>
                <a:blip r:embed="rId3"/>
                <a:stretch>
                  <a:fillRect l="-980" t="-4444" r="-2614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B7527FD-09DE-4E7E-B2A8-0154DC3958A6}"/>
              </a:ext>
            </a:extLst>
          </p:cNvPr>
          <p:cNvSpPr txBox="1"/>
          <p:nvPr/>
        </p:nvSpPr>
        <p:spPr>
          <a:xfrm>
            <a:off x="8237288" y="3661350"/>
            <a:ext cx="3226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Update parameters with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Backpropagation</a:t>
            </a:r>
            <a:r>
              <a:rPr lang="en-US" altLang="ko-KR" sz="2400" dirty="0"/>
              <a:t> and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Gradient descent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ADDB0-13B3-42A2-BA4C-F51585525294}"/>
              </a:ext>
            </a:extLst>
          </p:cNvPr>
          <p:cNvSpPr txBox="1"/>
          <p:nvPr/>
        </p:nvSpPr>
        <p:spPr>
          <a:xfrm>
            <a:off x="1860439" y="38290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076B2F-BD2E-4ADB-A1D6-63282DB8D669}"/>
              </a:ext>
            </a:extLst>
          </p:cNvPr>
          <p:cNvSpPr txBox="1"/>
          <p:nvPr/>
        </p:nvSpPr>
        <p:spPr>
          <a:xfrm>
            <a:off x="1893995" y="4391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1EF903-AC99-484B-AAAF-232CDF5C1C26}"/>
              </a:ext>
            </a:extLst>
          </p:cNvPr>
          <p:cNvSpPr txBox="1"/>
          <p:nvPr/>
        </p:nvSpPr>
        <p:spPr>
          <a:xfrm>
            <a:off x="6790732" y="38123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0.6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24E777-30D1-4DFC-83C9-8A5A05021FEC}"/>
              </a:ext>
            </a:extLst>
          </p:cNvPr>
          <p:cNvSpPr txBox="1"/>
          <p:nvPr/>
        </p:nvSpPr>
        <p:spPr>
          <a:xfrm>
            <a:off x="6748787" y="437527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-0.6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D6784B-CDE4-4C3D-90BA-DEBD6A6DED74}"/>
              </a:ext>
            </a:extLst>
          </p:cNvPr>
          <p:cNvSpPr txBox="1"/>
          <p:nvPr/>
        </p:nvSpPr>
        <p:spPr>
          <a:xfrm>
            <a:off x="6535213" y="507512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Gradient</a:t>
            </a:r>
            <a:endParaRPr lang="ko-KR" altLang="en-US" dirty="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E858407E-0B5F-46F7-B5E6-8CC638FD16AD}"/>
              </a:ext>
            </a:extLst>
          </p:cNvPr>
          <p:cNvSpPr/>
          <p:nvPr/>
        </p:nvSpPr>
        <p:spPr>
          <a:xfrm rot="10800000">
            <a:off x="1694576" y="5897461"/>
            <a:ext cx="5780015" cy="250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841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Ex) Obesity with height and weight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79E0A87-A94F-4139-A811-0D1A76CBC4B2}"/>
              </a:ext>
            </a:extLst>
          </p:cNvPr>
          <p:cNvSpPr/>
          <p:nvPr/>
        </p:nvSpPr>
        <p:spPr>
          <a:xfrm>
            <a:off x="1905700" y="383459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1E907A4-0458-420D-B6C0-460B9FDBF4CC}"/>
              </a:ext>
            </a:extLst>
          </p:cNvPr>
          <p:cNvSpPr/>
          <p:nvPr/>
        </p:nvSpPr>
        <p:spPr>
          <a:xfrm>
            <a:off x="1905699" y="438324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7BA92-10F5-4694-870D-FC7D9D80DF8C}"/>
              </a:ext>
            </a:extLst>
          </p:cNvPr>
          <p:cNvSpPr/>
          <p:nvPr/>
        </p:nvSpPr>
        <p:spPr>
          <a:xfrm>
            <a:off x="1826003" y="3672281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5920D3C-58BC-42F5-BB9B-274C43D0299C}"/>
              </a:ext>
            </a:extLst>
          </p:cNvPr>
          <p:cNvSpPr/>
          <p:nvPr/>
        </p:nvSpPr>
        <p:spPr>
          <a:xfrm>
            <a:off x="4344799" y="383459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E17E78-6980-4CD5-96F1-69BE9F0DF9D1}"/>
              </a:ext>
            </a:extLst>
          </p:cNvPr>
          <p:cNvSpPr/>
          <p:nvPr/>
        </p:nvSpPr>
        <p:spPr>
          <a:xfrm>
            <a:off x="4344798" y="438324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9E0825-FEAD-4249-89CF-34D7DE89FCAB}"/>
              </a:ext>
            </a:extLst>
          </p:cNvPr>
          <p:cNvSpPr/>
          <p:nvPr/>
        </p:nvSpPr>
        <p:spPr>
          <a:xfrm>
            <a:off x="4265102" y="3162649"/>
            <a:ext cx="545284" cy="22734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57306CD-A085-446C-8E1F-016EE59F3BE7}"/>
              </a:ext>
            </a:extLst>
          </p:cNvPr>
          <p:cNvSpPr/>
          <p:nvPr/>
        </p:nvSpPr>
        <p:spPr>
          <a:xfrm>
            <a:off x="4344798" y="328593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1D5D5E9-6495-4443-99D8-2E9D44757B3E}"/>
              </a:ext>
            </a:extLst>
          </p:cNvPr>
          <p:cNvSpPr/>
          <p:nvPr/>
        </p:nvSpPr>
        <p:spPr>
          <a:xfrm>
            <a:off x="4344798" y="493190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B07439B-24FD-4EFE-A4BB-D446799BD415}"/>
              </a:ext>
            </a:extLst>
          </p:cNvPr>
          <p:cNvCxnSpPr>
            <a:cxnSpLocks/>
          </p:cNvCxnSpPr>
          <p:nvPr/>
        </p:nvCxnSpPr>
        <p:spPr>
          <a:xfrm flipV="1">
            <a:off x="2371287" y="3179429"/>
            <a:ext cx="1893815" cy="49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2B12263-0E48-495B-A40B-0F53BDAEC0FA}"/>
              </a:ext>
            </a:extLst>
          </p:cNvPr>
          <p:cNvCxnSpPr>
            <a:cxnSpLocks/>
          </p:cNvCxnSpPr>
          <p:nvPr/>
        </p:nvCxnSpPr>
        <p:spPr>
          <a:xfrm>
            <a:off x="2371287" y="4943214"/>
            <a:ext cx="1893815" cy="492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B8071B-6B5B-48D4-9C1B-0BA07334D905}"/>
                  </a:ext>
                </a:extLst>
              </p:cNvPr>
              <p:cNvSpPr txBox="1"/>
              <p:nvPr/>
            </p:nvSpPr>
            <p:spPr>
              <a:xfrm>
                <a:off x="2437970" y="4127903"/>
                <a:ext cx="1787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B8071B-6B5B-48D4-9C1B-0BA07334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970" y="4127903"/>
                <a:ext cx="1787284" cy="276999"/>
              </a:xfrm>
              <a:prstGeom prst="rect">
                <a:avLst/>
              </a:prstGeom>
              <a:blipFill>
                <a:blip r:embed="rId2"/>
                <a:stretch>
                  <a:fillRect l="-2730" t="-2174" r="-4437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타원 20">
            <a:extLst>
              <a:ext uri="{FF2B5EF4-FFF2-40B4-BE49-F238E27FC236}">
                <a16:creationId xmlns:a16="http://schemas.microsoft.com/office/drawing/2014/main" id="{18048162-01A9-4482-8E93-607787A24BC6}"/>
              </a:ext>
            </a:extLst>
          </p:cNvPr>
          <p:cNvSpPr/>
          <p:nvPr/>
        </p:nvSpPr>
        <p:spPr>
          <a:xfrm>
            <a:off x="6832834" y="3820738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D763452-313C-4F89-AAD4-DE13926F9314}"/>
              </a:ext>
            </a:extLst>
          </p:cNvPr>
          <p:cNvSpPr/>
          <p:nvPr/>
        </p:nvSpPr>
        <p:spPr>
          <a:xfrm>
            <a:off x="6832833" y="4369393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CA4599-53EC-410F-A3D5-B455CF233B87}"/>
              </a:ext>
            </a:extLst>
          </p:cNvPr>
          <p:cNvSpPr/>
          <p:nvPr/>
        </p:nvSpPr>
        <p:spPr>
          <a:xfrm>
            <a:off x="6753137" y="3658425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3334338-00B5-40CE-8975-F78A8A13D176}"/>
              </a:ext>
            </a:extLst>
          </p:cNvPr>
          <p:cNvCxnSpPr>
            <a:cxnSpLocks/>
          </p:cNvCxnSpPr>
          <p:nvPr/>
        </p:nvCxnSpPr>
        <p:spPr>
          <a:xfrm>
            <a:off x="4810386" y="3179429"/>
            <a:ext cx="1942751" cy="46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579E4A5-A1E8-452F-8F6E-2319073F46D0}"/>
              </a:ext>
            </a:extLst>
          </p:cNvPr>
          <p:cNvCxnSpPr>
            <a:cxnSpLocks/>
          </p:cNvCxnSpPr>
          <p:nvPr/>
        </p:nvCxnSpPr>
        <p:spPr>
          <a:xfrm flipV="1">
            <a:off x="4810386" y="4929358"/>
            <a:ext cx="1942751" cy="51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F46253-D266-4C02-B46A-A924DC97F2A0}"/>
                  </a:ext>
                </a:extLst>
              </p:cNvPr>
              <p:cNvSpPr txBox="1"/>
              <p:nvPr/>
            </p:nvSpPr>
            <p:spPr>
              <a:xfrm>
                <a:off x="4879730" y="4131276"/>
                <a:ext cx="1864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F46253-D266-4C02-B46A-A924DC97F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730" y="4131276"/>
                <a:ext cx="1864549" cy="276999"/>
              </a:xfrm>
              <a:prstGeom prst="rect">
                <a:avLst/>
              </a:prstGeom>
              <a:blipFill>
                <a:blip r:embed="rId3"/>
                <a:stretch>
                  <a:fillRect l="-980" t="-4444" r="-2614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B7527FD-09DE-4E7E-B2A8-0154DC3958A6}"/>
              </a:ext>
            </a:extLst>
          </p:cNvPr>
          <p:cNvSpPr txBox="1"/>
          <p:nvPr/>
        </p:nvSpPr>
        <p:spPr>
          <a:xfrm>
            <a:off x="8704292" y="4040141"/>
            <a:ext cx="2614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second output will be</a:t>
            </a:r>
          </a:p>
          <a:p>
            <a:r>
              <a:rPr lang="en-US" altLang="ko-KR" dirty="0"/>
              <a:t>closer to the answer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ADDB0-13B3-42A2-BA4C-F51585525294}"/>
              </a:ext>
            </a:extLst>
          </p:cNvPr>
          <p:cNvSpPr txBox="1"/>
          <p:nvPr/>
        </p:nvSpPr>
        <p:spPr>
          <a:xfrm>
            <a:off x="1860439" y="38290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076B2F-BD2E-4ADB-A1D6-63282DB8D669}"/>
              </a:ext>
            </a:extLst>
          </p:cNvPr>
          <p:cNvSpPr txBox="1"/>
          <p:nvPr/>
        </p:nvSpPr>
        <p:spPr>
          <a:xfrm>
            <a:off x="1893995" y="4391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1EF903-AC99-484B-AAAF-232CDF5C1C26}"/>
              </a:ext>
            </a:extLst>
          </p:cNvPr>
          <p:cNvSpPr txBox="1"/>
          <p:nvPr/>
        </p:nvSpPr>
        <p:spPr>
          <a:xfrm>
            <a:off x="6790732" y="38123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0.4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24E777-30D1-4DFC-83C9-8A5A05021FEC}"/>
              </a:ext>
            </a:extLst>
          </p:cNvPr>
          <p:cNvSpPr txBox="1"/>
          <p:nvPr/>
        </p:nvSpPr>
        <p:spPr>
          <a:xfrm>
            <a:off x="6782343" y="43752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0.6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27A6119-FACA-4702-B518-182147F9D0B6}"/>
              </a:ext>
            </a:extLst>
          </p:cNvPr>
          <p:cNvSpPr/>
          <p:nvPr/>
        </p:nvSpPr>
        <p:spPr>
          <a:xfrm>
            <a:off x="7783467" y="3829843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C8B8E4D-7CBF-4697-A237-0D54B2CD8186}"/>
              </a:ext>
            </a:extLst>
          </p:cNvPr>
          <p:cNvSpPr/>
          <p:nvPr/>
        </p:nvSpPr>
        <p:spPr>
          <a:xfrm>
            <a:off x="7783466" y="4378498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16CE97-8A33-464A-878F-5BAF3BCD9FE9}"/>
              </a:ext>
            </a:extLst>
          </p:cNvPr>
          <p:cNvSpPr/>
          <p:nvPr/>
        </p:nvSpPr>
        <p:spPr>
          <a:xfrm>
            <a:off x="7703770" y="3667530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1789FF-24D6-4F14-A8AE-5A292BF73CB3}"/>
              </a:ext>
            </a:extLst>
          </p:cNvPr>
          <p:cNvSpPr txBox="1"/>
          <p:nvPr/>
        </p:nvSpPr>
        <p:spPr>
          <a:xfrm>
            <a:off x="7741365" y="3821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0.0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ABA269-6AD2-48DB-A89F-656CBC2C5BD1}"/>
              </a:ext>
            </a:extLst>
          </p:cNvPr>
          <p:cNvSpPr txBox="1"/>
          <p:nvPr/>
        </p:nvSpPr>
        <p:spPr>
          <a:xfrm>
            <a:off x="7741365" y="438437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1.0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D6784B-CDE4-4C3D-90BA-DEBD6A6DED74}"/>
              </a:ext>
            </a:extLst>
          </p:cNvPr>
          <p:cNvSpPr txBox="1"/>
          <p:nvPr/>
        </p:nvSpPr>
        <p:spPr>
          <a:xfrm>
            <a:off x="7536180" y="500265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Answer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7A39A09-B2D9-43C2-9A98-6EF4038BB809}"/>
              </a:ext>
            </a:extLst>
          </p:cNvPr>
          <p:cNvSpPr/>
          <p:nvPr/>
        </p:nvSpPr>
        <p:spPr>
          <a:xfrm>
            <a:off x="1694576" y="5897461"/>
            <a:ext cx="5780015" cy="250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2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 smtClean="0"/>
              <a:t>Class Lab - Schedule &amp; Assignment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T. </a:t>
            </a:r>
            <a:r>
              <a:rPr lang="en-US" altLang="ko-KR" dirty="0" err="1" smtClean="0"/>
              <a:t>Mikolov</a:t>
            </a:r>
            <a:r>
              <a:rPr lang="en-US" altLang="ko-KR" dirty="0"/>
              <a:t>, </a:t>
            </a:r>
            <a:r>
              <a:rPr lang="en-US" altLang="ko-KR" dirty="0" smtClean="0"/>
              <a:t>I. </a:t>
            </a:r>
            <a:r>
              <a:rPr lang="en-US" altLang="ko-KR" dirty="0" err="1" smtClean="0"/>
              <a:t>Sutskever</a:t>
            </a:r>
            <a:r>
              <a:rPr lang="en-US" altLang="ko-KR" dirty="0" smtClean="0"/>
              <a:t>, K. Chen, G. </a:t>
            </a:r>
            <a:r>
              <a:rPr lang="en-US" altLang="ko-KR" dirty="0" err="1" smtClean="0"/>
              <a:t>Corrado</a:t>
            </a:r>
            <a:r>
              <a:rPr lang="en-US" altLang="ko-KR" dirty="0" smtClean="0"/>
              <a:t>, J. Dean</a:t>
            </a:r>
            <a:r>
              <a:rPr lang="en-US" altLang="ko-KR" dirty="0"/>
              <a:t>, “Distributed Representations of Words and Phrases and their Compositionality</a:t>
            </a:r>
            <a:r>
              <a:rPr lang="en-US" altLang="ko-KR" dirty="0" smtClean="0"/>
              <a:t>”, NIPS 2013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67" y="3723552"/>
            <a:ext cx="8888866" cy="287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93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Ex) Obesity with height and weight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79E0A87-A94F-4139-A811-0D1A76CBC4B2}"/>
              </a:ext>
            </a:extLst>
          </p:cNvPr>
          <p:cNvSpPr/>
          <p:nvPr/>
        </p:nvSpPr>
        <p:spPr>
          <a:xfrm>
            <a:off x="1905700" y="383459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1E907A4-0458-420D-B6C0-460B9FDBF4CC}"/>
              </a:ext>
            </a:extLst>
          </p:cNvPr>
          <p:cNvSpPr/>
          <p:nvPr/>
        </p:nvSpPr>
        <p:spPr>
          <a:xfrm>
            <a:off x="1905699" y="438324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7BA92-10F5-4694-870D-FC7D9D80DF8C}"/>
              </a:ext>
            </a:extLst>
          </p:cNvPr>
          <p:cNvSpPr/>
          <p:nvPr/>
        </p:nvSpPr>
        <p:spPr>
          <a:xfrm>
            <a:off x="1826003" y="3672281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5920D3C-58BC-42F5-BB9B-274C43D0299C}"/>
              </a:ext>
            </a:extLst>
          </p:cNvPr>
          <p:cNvSpPr/>
          <p:nvPr/>
        </p:nvSpPr>
        <p:spPr>
          <a:xfrm>
            <a:off x="4344799" y="383459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E17E78-6980-4CD5-96F1-69BE9F0DF9D1}"/>
              </a:ext>
            </a:extLst>
          </p:cNvPr>
          <p:cNvSpPr/>
          <p:nvPr/>
        </p:nvSpPr>
        <p:spPr>
          <a:xfrm>
            <a:off x="4344798" y="438324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9E0825-FEAD-4249-89CF-34D7DE89FCAB}"/>
              </a:ext>
            </a:extLst>
          </p:cNvPr>
          <p:cNvSpPr/>
          <p:nvPr/>
        </p:nvSpPr>
        <p:spPr>
          <a:xfrm>
            <a:off x="4265102" y="3162649"/>
            <a:ext cx="545284" cy="22734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57306CD-A085-446C-8E1F-016EE59F3BE7}"/>
              </a:ext>
            </a:extLst>
          </p:cNvPr>
          <p:cNvSpPr/>
          <p:nvPr/>
        </p:nvSpPr>
        <p:spPr>
          <a:xfrm>
            <a:off x="4344798" y="328593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1D5D5E9-6495-4443-99D8-2E9D44757B3E}"/>
              </a:ext>
            </a:extLst>
          </p:cNvPr>
          <p:cNvSpPr/>
          <p:nvPr/>
        </p:nvSpPr>
        <p:spPr>
          <a:xfrm>
            <a:off x="4344798" y="493190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B07439B-24FD-4EFE-A4BB-D446799BD415}"/>
              </a:ext>
            </a:extLst>
          </p:cNvPr>
          <p:cNvCxnSpPr>
            <a:cxnSpLocks/>
          </p:cNvCxnSpPr>
          <p:nvPr/>
        </p:nvCxnSpPr>
        <p:spPr>
          <a:xfrm flipV="1">
            <a:off x="2371287" y="3179429"/>
            <a:ext cx="1893815" cy="49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2B12263-0E48-495B-A40B-0F53BDAEC0FA}"/>
              </a:ext>
            </a:extLst>
          </p:cNvPr>
          <p:cNvCxnSpPr>
            <a:cxnSpLocks/>
          </p:cNvCxnSpPr>
          <p:nvPr/>
        </p:nvCxnSpPr>
        <p:spPr>
          <a:xfrm>
            <a:off x="2371287" y="4943214"/>
            <a:ext cx="1893815" cy="492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B8071B-6B5B-48D4-9C1B-0BA07334D905}"/>
                  </a:ext>
                </a:extLst>
              </p:cNvPr>
              <p:cNvSpPr txBox="1"/>
              <p:nvPr/>
            </p:nvSpPr>
            <p:spPr>
              <a:xfrm>
                <a:off x="2437970" y="4127903"/>
                <a:ext cx="1787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B8071B-6B5B-48D4-9C1B-0BA07334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970" y="4127903"/>
                <a:ext cx="1787284" cy="276999"/>
              </a:xfrm>
              <a:prstGeom prst="rect">
                <a:avLst/>
              </a:prstGeom>
              <a:blipFill>
                <a:blip r:embed="rId2"/>
                <a:stretch>
                  <a:fillRect l="-2730" t="-2174" r="-4437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타원 20">
            <a:extLst>
              <a:ext uri="{FF2B5EF4-FFF2-40B4-BE49-F238E27FC236}">
                <a16:creationId xmlns:a16="http://schemas.microsoft.com/office/drawing/2014/main" id="{18048162-01A9-4482-8E93-607787A24BC6}"/>
              </a:ext>
            </a:extLst>
          </p:cNvPr>
          <p:cNvSpPr/>
          <p:nvPr/>
        </p:nvSpPr>
        <p:spPr>
          <a:xfrm>
            <a:off x="6832834" y="3820738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D763452-313C-4F89-AAD4-DE13926F9314}"/>
              </a:ext>
            </a:extLst>
          </p:cNvPr>
          <p:cNvSpPr/>
          <p:nvPr/>
        </p:nvSpPr>
        <p:spPr>
          <a:xfrm>
            <a:off x="6832833" y="4369393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CA4599-53EC-410F-A3D5-B455CF233B87}"/>
              </a:ext>
            </a:extLst>
          </p:cNvPr>
          <p:cNvSpPr/>
          <p:nvPr/>
        </p:nvSpPr>
        <p:spPr>
          <a:xfrm>
            <a:off x="6753137" y="3658425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3334338-00B5-40CE-8975-F78A8A13D176}"/>
              </a:ext>
            </a:extLst>
          </p:cNvPr>
          <p:cNvCxnSpPr>
            <a:cxnSpLocks/>
          </p:cNvCxnSpPr>
          <p:nvPr/>
        </p:nvCxnSpPr>
        <p:spPr>
          <a:xfrm>
            <a:off x="4810386" y="3179429"/>
            <a:ext cx="1942751" cy="46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579E4A5-A1E8-452F-8F6E-2319073F46D0}"/>
              </a:ext>
            </a:extLst>
          </p:cNvPr>
          <p:cNvCxnSpPr>
            <a:cxnSpLocks/>
          </p:cNvCxnSpPr>
          <p:nvPr/>
        </p:nvCxnSpPr>
        <p:spPr>
          <a:xfrm flipV="1">
            <a:off x="4810386" y="4929358"/>
            <a:ext cx="1942751" cy="51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F46253-D266-4C02-B46A-A924DC97F2A0}"/>
                  </a:ext>
                </a:extLst>
              </p:cNvPr>
              <p:cNvSpPr txBox="1"/>
              <p:nvPr/>
            </p:nvSpPr>
            <p:spPr>
              <a:xfrm>
                <a:off x="4879730" y="4131276"/>
                <a:ext cx="1864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F46253-D266-4C02-B46A-A924DC97F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730" y="4131276"/>
                <a:ext cx="1864549" cy="276999"/>
              </a:xfrm>
              <a:prstGeom prst="rect">
                <a:avLst/>
              </a:prstGeom>
              <a:blipFill>
                <a:blip r:embed="rId3"/>
                <a:stretch>
                  <a:fillRect l="-980" t="-4444" r="-2614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B7527FD-09DE-4E7E-B2A8-0154DC3958A6}"/>
              </a:ext>
            </a:extLst>
          </p:cNvPr>
          <p:cNvSpPr txBox="1"/>
          <p:nvPr/>
        </p:nvSpPr>
        <p:spPr>
          <a:xfrm>
            <a:off x="8573691" y="3778649"/>
            <a:ext cx="3655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After repeat of training,</a:t>
            </a:r>
          </a:p>
          <a:p>
            <a:r>
              <a:rPr lang="en-US" altLang="ko-KR" sz="2000" dirty="0"/>
              <a:t>the neural network will</a:t>
            </a:r>
          </a:p>
          <a:p>
            <a:r>
              <a:rPr lang="en-US" altLang="ko-KR" sz="2000" dirty="0"/>
              <a:t>approximate the obesity function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ADDB0-13B3-42A2-BA4C-F51585525294}"/>
              </a:ext>
            </a:extLst>
          </p:cNvPr>
          <p:cNvSpPr txBox="1"/>
          <p:nvPr/>
        </p:nvSpPr>
        <p:spPr>
          <a:xfrm>
            <a:off x="1860439" y="38290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076B2F-BD2E-4ADB-A1D6-63282DB8D669}"/>
              </a:ext>
            </a:extLst>
          </p:cNvPr>
          <p:cNvSpPr txBox="1"/>
          <p:nvPr/>
        </p:nvSpPr>
        <p:spPr>
          <a:xfrm>
            <a:off x="1893995" y="4391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1EF903-AC99-484B-AAAF-232CDF5C1C26}"/>
              </a:ext>
            </a:extLst>
          </p:cNvPr>
          <p:cNvSpPr txBox="1"/>
          <p:nvPr/>
        </p:nvSpPr>
        <p:spPr>
          <a:xfrm>
            <a:off x="6790732" y="38123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0.1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24E777-30D1-4DFC-83C9-8A5A05021FEC}"/>
              </a:ext>
            </a:extLst>
          </p:cNvPr>
          <p:cNvSpPr txBox="1"/>
          <p:nvPr/>
        </p:nvSpPr>
        <p:spPr>
          <a:xfrm>
            <a:off x="6782343" y="43752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0.9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27A6119-FACA-4702-B518-182147F9D0B6}"/>
              </a:ext>
            </a:extLst>
          </p:cNvPr>
          <p:cNvSpPr/>
          <p:nvPr/>
        </p:nvSpPr>
        <p:spPr>
          <a:xfrm>
            <a:off x="7783467" y="3829843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C8B8E4D-7CBF-4697-A237-0D54B2CD8186}"/>
              </a:ext>
            </a:extLst>
          </p:cNvPr>
          <p:cNvSpPr/>
          <p:nvPr/>
        </p:nvSpPr>
        <p:spPr>
          <a:xfrm>
            <a:off x="7783466" y="4378498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16CE97-8A33-464A-878F-5BAF3BCD9FE9}"/>
              </a:ext>
            </a:extLst>
          </p:cNvPr>
          <p:cNvSpPr/>
          <p:nvPr/>
        </p:nvSpPr>
        <p:spPr>
          <a:xfrm>
            <a:off x="7703770" y="3667530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1789FF-24D6-4F14-A8AE-5A292BF73CB3}"/>
              </a:ext>
            </a:extLst>
          </p:cNvPr>
          <p:cNvSpPr txBox="1"/>
          <p:nvPr/>
        </p:nvSpPr>
        <p:spPr>
          <a:xfrm>
            <a:off x="7741365" y="3821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0.0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ABA269-6AD2-48DB-A89F-656CBC2C5BD1}"/>
              </a:ext>
            </a:extLst>
          </p:cNvPr>
          <p:cNvSpPr txBox="1"/>
          <p:nvPr/>
        </p:nvSpPr>
        <p:spPr>
          <a:xfrm>
            <a:off x="7741365" y="438437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1.0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D6784B-CDE4-4C3D-90BA-DEBD6A6DED74}"/>
              </a:ext>
            </a:extLst>
          </p:cNvPr>
          <p:cNvSpPr txBox="1"/>
          <p:nvPr/>
        </p:nvSpPr>
        <p:spPr>
          <a:xfrm>
            <a:off x="7536180" y="500265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Answer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7A39A09-B2D9-43C2-9A98-6EF4038BB809}"/>
              </a:ext>
            </a:extLst>
          </p:cNvPr>
          <p:cNvSpPr/>
          <p:nvPr/>
        </p:nvSpPr>
        <p:spPr>
          <a:xfrm>
            <a:off x="1694576" y="5897461"/>
            <a:ext cx="5780015" cy="250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0625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Ex) Obesity with height and weight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79E0A87-A94F-4139-A811-0D1A76CBC4B2}"/>
              </a:ext>
            </a:extLst>
          </p:cNvPr>
          <p:cNvSpPr/>
          <p:nvPr/>
        </p:nvSpPr>
        <p:spPr>
          <a:xfrm>
            <a:off x="3271009" y="387653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1E907A4-0458-420D-B6C0-460B9FDBF4CC}"/>
              </a:ext>
            </a:extLst>
          </p:cNvPr>
          <p:cNvSpPr/>
          <p:nvPr/>
        </p:nvSpPr>
        <p:spPr>
          <a:xfrm>
            <a:off x="3271008" y="442519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7BA92-10F5-4694-870D-FC7D9D80DF8C}"/>
              </a:ext>
            </a:extLst>
          </p:cNvPr>
          <p:cNvSpPr/>
          <p:nvPr/>
        </p:nvSpPr>
        <p:spPr>
          <a:xfrm>
            <a:off x="3191312" y="3714226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5920D3C-58BC-42F5-BB9B-274C43D0299C}"/>
              </a:ext>
            </a:extLst>
          </p:cNvPr>
          <p:cNvSpPr/>
          <p:nvPr/>
        </p:nvSpPr>
        <p:spPr>
          <a:xfrm>
            <a:off x="5710108" y="387653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E17E78-6980-4CD5-96F1-69BE9F0DF9D1}"/>
              </a:ext>
            </a:extLst>
          </p:cNvPr>
          <p:cNvSpPr/>
          <p:nvPr/>
        </p:nvSpPr>
        <p:spPr>
          <a:xfrm>
            <a:off x="5710107" y="442519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9E0825-FEAD-4249-89CF-34D7DE89FCAB}"/>
              </a:ext>
            </a:extLst>
          </p:cNvPr>
          <p:cNvSpPr/>
          <p:nvPr/>
        </p:nvSpPr>
        <p:spPr>
          <a:xfrm>
            <a:off x="5630411" y="3204594"/>
            <a:ext cx="545284" cy="22734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57306CD-A085-446C-8E1F-016EE59F3BE7}"/>
              </a:ext>
            </a:extLst>
          </p:cNvPr>
          <p:cNvSpPr/>
          <p:nvPr/>
        </p:nvSpPr>
        <p:spPr>
          <a:xfrm>
            <a:off x="5710107" y="332788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1D5D5E9-6495-4443-99D8-2E9D44757B3E}"/>
              </a:ext>
            </a:extLst>
          </p:cNvPr>
          <p:cNvSpPr/>
          <p:nvPr/>
        </p:nvSpPr>
        <p:spPr>
          <a:xfrm>
            <a:off x="5710107" y="497384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B07439B-24FD-4EFE-A4BB-D446799BD415}"/>
              </a:ext>
            </a:extLst>
          </p:cNvPr>
          <p:cNvCxnSpPr>
            <a:cxnSpLocks/>
          </p:cNvCxnSpPr>
          <p:nvPr/>
        </p:nvCxnSpPr>
        <p:spPr>
          <a:xfrm flipV="1">
            <a:off x="3736596" y="3221374"/>
            <a:ext cx="1893815" cy="49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2B12263-0E48-495B-A40B-0F53BDAEC0FA}"/>
              </a:ext>
            </a:extLst>
          </p:cNvPr>
          <p:cNvCxnSpPr>
            <a:cxnSpLocks/>
          </p:cNvCxnSpPr>
          <p:nvPr/>
        </p:nvCxnSpPr>
        <p:spPr>
          <a:xfrm>
            <a:off x="3736596" y="4985159"/>
            <a:ext cx="1893815" cy="492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B8071B-6B5B-48D4-9C1B-0BA07334D905}"/>
                  </a:ext>
                </a:extLst>
              </p:cNvPr>
              <p:cNvSpPr txBox="1"/>
              <p:nvPr/>
            </p:nvSpPr>
            <p:spPr>
              <a:xfrm>
                <a:off x="3803279" y="4169848"/>
                <a:ext cx="1787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B8071B-6B5B-48D4-9C1B-0BA07334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279" y="4169848"/>
                <a:ext cx="1787284" cy="276999"/>
              </a:xfrm>
              <a:prstGeom prst="rect">
                <a:avLst/>
              </a:prstGeom>
              <a:blipFill>
                <a:blip r:embed="rId2"/>
                <a:stretch>
                  <a:fillRect l="-2730" t="-2222" r="-4437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타원 20">
            <a:extLst>
              <a:ext uri="{FF2B5EF4-FFF2-40B4-BE49-F238E27FC236}">
                <a16:creationId xmlns:a16="http://schemas.microsoft.com/office/drawing/2014/main" id="{18048162-01A9-4482-8E93-607787A24BC6}"/>
              </a:ext>
            </a:extLst>
          </p:cNvPr>
          <p:cNvSpPr/>
          <p:nvPr/>
        </p:nvSpPr>
        <p:spPr>
          <a:xfrm>
            <a:off x="8198143" y="3862683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D763452-313C-4F89-AAD4-DE13926F9314}"/>
              </a:ext>
            </a:extLst>
          </p:cNvPr>
          <p:cNvSpPr/>
          <p:nvPr/>
        </p:nvSpPr>
        <p:spPr>
          <a:xfrm>
            <a:off x="8198142" y="4411338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CA4599-53EC-410F-A3D5-B455CF233B87}"/>
              </a:ext>
            </a:extLst>
          </p:cNvPr>
          <p:cNvSpPr/>
          <p:nvPr/>
        </p:nvSpPr>
        <p:spPr>
          <a:xfrm>
            <a:off x="8118446" y="3700370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3334338-00B5-40CE-8975-F78A8A13D176}"/>
              </a:ext>
            </a:extLst>
          </p:cNvPr>
          <p:cNvCxnSpPr>
            <a:cxnSpLocks/>
          </p:cNvCxnSpPr>
          <p:nvPr/>
        </p:nvCxnSpPr>
        <p:spPr>
          <a:xfrm>
            <a:off x="6175695" y="3221374"/>
            <a:ext cx="1942751" cy="46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579E4A5-A1E8-452F-8F6E-2319073F46D0}"/>
              </a:ext>
            </a:extLst>
          </p:cNvPr>
          <p:cNvCxnSpPr>
            <a:cxnSpLocks/>
          </p:cNvCxnSpPr>
          <p:nvPr/>
        </p:nvCxnSpPr>
        <p:spPr>
          <a:xfrm flipV="1">
            <a:off x="6175695" y="4971303"/>
            <a:ext cx="1942751" cy="51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F46253-D266-4C02-B46A-A924DC97F2A0}"/>
                  </a:ext>
                </a:extLst>
              </p:cNvPr>
              <p:cNvSpPr txBox="1"/>
              <p:nvPr/>
            </p:nvSpPr>
            <p:spPr>
              <a:xfrm>
                <a:off x="6245039" y="4173221"/>
                <a:ext cx="1864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F46253-D266-4C02-B46A-A924DC97F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039" y="4173221"/>
                <a:ext cx="1864549" cy="276999"/>
              </a:xfrm>
              <a:prstGeom prst="rect">
                <a:avLst/>
              </a:prstGeom>
              <a:blipFill>
                <a:blip r:embed="rId3"/>
                <a:stretch>
                  <a:fillRect l="-980" t="-4444" r="-2614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5CADDB0-13B3-42A2-BA4C-F51585525294}"/>
              </a:ext>
            </a:extLst>
          </p:cNvPr>
          <p:cNvSpPr txBox="1"/>
          <p:nvPr/>
        </p:nvSpPr>
        <p:spPr>
          <a:xfrm>
            <a:off x="3225748" y="387096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076B2F-BD2E-4ADB-A1D6-63282DB8D669}"/>
              </a:ext>
            </a:extLst>
          </p:cNvPr>
          <p:cNvSpPr txBox="1"/>
          <p:nvPr/>
        </p:nvSpPr>
        <p:spPr>
          <a:xfrm>
            <a:off x="3259304" y="44338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1EF903-AC99-484B-AAAF-232CDF5C1C26}"/>
              </a:ext>
            </a:extLst>
          </p:cNvPr>
          <p:cNvSpPr txBox="1"/>
          <p:nvPr/>
        </p:nvSpPr>
        <p:spPr>
          <a:xfrm>
            <a:off x="8156041" y="38542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0.1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24E777-30D1-4DFC-83C9-8A5A05021FEC}"/>
              </a:ext>
            </a:extLst>
          </p:cNvPr>
          <p:cNvSpPr txBox="1"/>
          <p:nvPr/>
        </p:nvSpPr>
        <p:spPr>
          <a:xfrm>
            <a:off x="8147652" y="44172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0.9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C2613-2297-4595-82E4-5A33197344B1}"/>
              </a:ext>
            </a:extLst>
          </p:cNvPr>
          <p:cNvSpPr txBox="1"/>
          <p:nvPr/>
        </p:nvSpPr>
        <p:spPr>
          <a:xfrm>
            <a:off x="3123285" y="571778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28FFE8-B7C0-4180-A33F-8D23B6B394B1}"/>
              </a:ext>
            </a:extLst>
          </p:cNvPr>
          <p:cNvSpPr txBox="1"/>
          <p:nvPr/>
        </p:nvSpPr>
        <p:spPr>
          <a:xfrm>
            <a:off x="5482905" y="571891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B23A35-10B1-41EE-8600-269AF60DBD4F}"/>
              </a:ext>
            </a:extLst>
          </p:cNvPr>
          <p:cNvSpPr txBox="1"/>
          <p:nvPr/>
        </p:nvSpPr>
        <p:spPr>
          <a:xfrm>
            <a:off x="8014845" y="567262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424E3E-D411-4EB7-80E9-5E124949BD95}"/>
              </a:ext>
            </a:extLst>
          </p:cNvPr>
          <p:cNvSpPr/>
          <p:nvPr/>
        </p:nvSpPr>
        <p:spPr>
          <a:xfrm>
            <a:off x="5482905" y="3036815"/>
            <a:ext cx="840295" cy="259813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11124F-4F44-4154-96B5-356661B05E46}"/>
              </a:ext>
            </a:extLst>
          </p:cNvPr>
          <p:cNvSpPr txBox="1"/>
          <p:nvPr/>
        </p:nvSpPr>
        <p:spPr>
          <a:xfrm>
            <a:off x="6929306" y="2591501"/>
            <a:ext cx="39435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Output is inferred from the hidden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465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Ex) Obesity with height and weight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79E0A87-A94F-4139-A811-0D1A76CBC4B2}"/>
              </a:ext>
            </a:extLst>
          </p:cNvPr>
          <p:cNvSpPr/>
          <p:nvPr/>
        </p:nvSpPr>
        <p:spPr>
          <a:xfrm>
            <a:off x="3271009" y="387653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1E907A4-0458-420D-B6C0-460B9FDBF4CC}"/>
              </a:ext>
            </a:extLst>
          </p:cNvPr>
          <p:cNvSpPr/>
          <p:nvPr/>
        </p:nvSpPr>
        <p:spPr>
          <a:xfrm>
            <a:off x="3271008" y="442519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7BA92-10F5-4694-870D-FC7D9D80DF8C}"/>
              </a:ext>
            </a:extLst>
          </p:cNvPr>
          <p:cNvSpPr/>
          <p:nvPr/>
        </p:nvSpPr>
        <p:spPr>
          <a:xfrm>
            <a:off x="3191312" y="3714226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5920D3C-58BC-42F5-BB9B-274C43D0299C}"/>
              </a:ext>
            </a:extLst>
          </p:cNvPr>
          <p:cNvSpPr/>
          <p:nvPr/>
        </p:nvSpPr>
        <p:spPr>
          <a:xfrm>
            <a:off x="5710108" y="387653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E17E78-6980-4CD5-96F1-69BE9F0DF9D1}"/>
              </a:ext>
            </a:extLst>
          </p:cNvPr>
          <p:cNvSpPr/>
          <p:nvPr/>
        </p:nvSpPr>
        <p:spPr>
          <a:xfrm>
            <a:off x="5710107" y="442519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9E0825-FEAD-4249-89CF-34D7DE89FCAB}"/>
              </a:ext>
            </a:extLst>
          </p:cNvPr>
          <p:cNvSpPr/>
          <p:nvPr/>
        </p:nvSpPr>
        <p:spPr>
          <a:xfrm>
            <a:off x="5630411" y="3204594"/>
            <a:ext cx="545284" cy="22734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57306CD-A085-446C-8E1F-016EE59F3BE7}"/>
              </a:ext>
            </a:extLst>
          </p:cNvPr>
          <p:cNvSpPr/>
          <p:nvPr/>
        </p:nvSpPr>
        <p:spPr>
          <a:xfrm>
            <a:off x="5710107" y="3327884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1D5D5E9-6495-4443-99D8-2E9D44757B3E}"/>
              </a:ext>
            </a:extLst>
          </p:cNvPr>
          <p:cNvSpPr/>
          <p:nvPr/>
        </p:nvSpPr>
        <p:spPr>
          <a:xfrm>
            <a:off x="5710107" y="4973849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B07439B-24FD-4EFE-A4BB-D446799BD415}"/>
              </a:ext>
            </a:extLst>
          </p:cNvPr>
          <p:cNvCxnSpPr>
            <a:cxnSpLocks/>
          </p:cNvCxnSpPr>
          <p:nvPr/>
        </p:nvCxnSpPr>
        <p:spPr>
          <a:xfrm flipV="1">
            <a:off x="3736596" y="3221374"/>
            <a:ext cx="1893815" cy="49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2B12263-0E48-495B-A40B-0F53BDAEC0FA}"/>
              </a:ext>
            </a:extLst>
          </p:cNvPr>
          <p:cNvCxnSpPr>
            <a:cxnSpLocks/>
          </p:cNvCxnSpPr>
          <p:nvPr/>
        </p:nvCxnSpPr>
        <p:spPr>
          <a:xfrm>
            <a:off x="3736596" y="4985159"/>
            <a:ext cx="1893815" cy="492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B8071B-6B5B-48D4-9C1B-0BA07334D905}"/>
                  </a:ext>
                </a:extLst>
              </p:cNvPr>
              <p:cNvSpPr txBox="1"/>
              <p:nvPr/>
            </p:nvSpPr>
            <p:spPr>
              <a:xfrm>
                <a:off x="3803279" y="4169848"/>
                <a:ext cx="1787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B8071B-6B5B-48D4-9C1B-0BA07334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279" y="4169848"/>
                <a:ext cx="1787284" cy="276999"/>
              </a:xfrm>
              <a:prstGeom prst="rect">
                <a:avLst/>
              </a:prstGeom>
              <a:blipFill>
                <a:blip r:embed="rId2"/>
                <a:stretch>
                  <a:fillRect l="-2730" t="-2222" r="-4437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타원 20">
            <a:extLst>
              <a:ext uri="{FF2B5EF4-FFF2-40B4-BE49-F238E27FC236}">
                <a16:creationId xmlns:a16="http://schemas.microsoft.com/office/drawing/2014/main" id="{18048162-01A9-4482-8E93-607787A24BC6}"/>
              </a:ext>
            </a:extLst>
          </p:cNvPr>
          <p:cNvSpPr/>
          <p:nvPr/>
        </p:nvSpPr>
        <p:spPr>
          <a:xfrm>
            <a:off x="8198143" y="3862683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D763452-313C-4F89-AAD4-DE13926F9314}"/>
              </a:ext>
            </a:extLst>
          </p:cNvPr>
          <p:cNvSpPr/>
          <p:nvPr/>
        </p:nvSpPr>
        <p:spPr>
          <a:xfrm>
            <a:off x="8198142" y="4411338"/>
            <a:ext cx="385893" cy="385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CA4599-53EC-410F-A3D5-B455CF233B87}"/>
              </a:ext>
            </a:extLst>
          </p:cNvPr>
          <p:cNvSpPr/>
          <p:nvPr/>
        </p:nvSpPr>
        <p:spPr>
          <a:xfrm>
            <a:off x="8118446" y="3700370"/>
            <a:ext cx="545284" cy="12709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3334338-00B5-40CE-8975-F78A8A13D176}"/>
              </a:ext>
            </a:extLst>
          </p:cNvPr>
          <p:cNvCxnSpPr>
            <a:cxnSpLocks/>
          </p:cNvCxnSpPr>
          <p:nvPr/>
        </p:nvCxnSpPr>
        <p:spPr>
          <a:xfrm>
            <a:off x="6175695" y="3221374"/>
            <a:ext cx="1942751" cy="46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579E4A5-A1E8-452F-8F6E-2319073F46D0}"/>
              </a:ext>
            </a:extLst>
          </p:cNvPr>
          <p:cNvCxnSpPr>
            <a:cxnSpLocks/>
          </p:cNvCxnSpPr>
          <p:nvPr/>
        </p:nvCxnSpPr>
        <p:spPr>
          <a:xfrm flipV="1">
            <a:off x="6175695" y="4971303"/>
            <a:ext cx="1942751" cy="51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F46253-D266-4C02-B46A-A924DC97F2A0}"/>
                  </a:ext>
                </a:extLst>
              </p:cNvPr>
              <p:cNvSpPr txBox="1"/>
              <p:nvPr/>
            </p:nvSpPr>
            <p:spPr>
              <a:xfrm>
                <a:off x="6245039" y="4173221"/>
                <a:ext cx="1864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F46253-D266-4C02-B46A-A924DC97F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039" y="4173221"/>
                <a:ext cx="1864549" cy="276999"/>
              </a:xfrm>
              <a:prstGeom prst="rect">
                <a:avLst/>
              </a:prstGeom>
              <a:blipFill>
                <a:blip r:embed="rId3"/>
                <a:stretch>
                  <a:fillRect l="-980" t="-4444" r="-2614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5CADDB0-13B3-42A2-BA4C-F51585525294}"/>
              </a:ext>
            </a:extLst>
          </p:cNvPr>
          <p:cNvSpPr txBox="1"/>
          <p:nvPr/>
        </p:nvSpPr>
        <p:spPr>
          <a:xfrm>
            <a:off x="3225748" y="387096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076B2F-BD2E-4ADB-A1D6-63282DB8D669}"/>
              </a:ext>
            </a:extLst>
          </p:cNvPr>
          <p:cNvSpPr txBox="1"/>
          <p:nvPr/>
        </p:nvSpPr>
        <p:spPr>
          <a:xfrm>
            <a:off x="3259304" y="44338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1EF903-AC99-484B-AAAF-232CDF5C1C26}"/>
              </a:ext>
            </a:extLst>
          </p:cNvPr>
          <p:cNvSpPr txBox="1"/>
          <p:nvPr/>
        </p:nvSpPr>
        <p:spPr>
          <a:xfrm>
            <a:off x="8156041" y="38542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0.1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24E777-30D1-4DFC-83C9-8A5A05021FEC}"/>
              </a:ext>
            </a:extLst>
          </p:cNvPr>
          <p:cNvSpPr txBox="1"/>
          <p:nvPr/>
        </p:nvSpPr>
        <p:spPr>
          <a:xfrm>
            <a:off x="8147652" y="44172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0.9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C2613-2297-4595-82E4-5A33197344B1}"/>
              </a:ext>
            </a:extLst>
          </p:cNvPr>
          <p:cNvSpPr txBox="1"/>
          <p:nvPr/>
        </p:nvSpPr>
        <p:spPr>
          <a:xfrm>
            <a:off x="3123285" y="571778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28FFE8-B7C0-4180-A33F-8D23B6B394B1}"/>
              </a:ext>
            </a:extLst>
          </p:cNvPr>
          <p:cNvSpPr txBox="1"/>
          <p:nvPr/>
        </p:nvSpPr>
        <p:spPr>
          <a:xfrm>
            <a:off x="5482905" y="571891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B23A35-10B1-41EE-8600-269AF60DBD4F}"/>
              </a:ext>
            </a:extLst>
          </p:cNvPr>
          <p:cNvSpPr txBox="1"/>
          <p:nvPr/>
        </p:nvSpPr>
        <p:spPr>
          <a:xfrm>
            <a:off x="8014845" y="567262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424E3E-D411-4EB7-80E9-5E124949BD95}"/>
              </a:ext>
            </a:extLst>
          </p:cNvPr>
          <p:cNvSpPr/>
          <p:nvPr/>
        </p:nvSpPr>
        <p:spPr>
          <a:xfrm>
            <a:off x="5482905" y="3036815"/>
            <a:ext cx="840295" cy="259813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BD0E3-C83D-4002-9125-A12BD6D5E9BC}"/>
              </a:ext>
            </a:extLst>
          </p:cNvPr>
          <p:cNvSpPr txBox="1"/>
          <p:nvPr/>
        </p:nvSpPr>
        <p:spPr>
          <a:xfrm>
            <a:off x="6954473" y="2473697"/>
            <a:ext cx="421538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The important features will be represented</a:t>
            </a:r>
          </a:p>
          <a:p>
            <a:r>
              <a:rPr lang="en-US" altLang="ko-KR" dirty="0"/>
              <a:t>in the hidden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0804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Determine forms of input and output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Define loss function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Training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542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Determine forms of input and output</a:t>
            </a:r>
          </a:p>
          <a:p>
            <a:pPr marL="400050" lvl="1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Define loss function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Training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2990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8BB4D-1E29-4F37-B4D9-3BD9F2F791D9}"/>
              </a:ext>
            </a:extLst>
          </p:cNvPr>
          <p:cNvSpPr txBox="1"/>
          <p:nvPr/>
        </p:nvSpPr>
        <p:spPr>
          <a:xfrm>
            <a:off x="1996580" y="3336721"/>
            <a:ext cx="84991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/>
              <a:t>Input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93416-05C6-42CE-BB3C-6AA3017FC75E}"/>
              </a:ext>
            </a:extLst>
          </p:cNvPr>
          <p:cNvSpPr txBox="1"/>
          <p:nvPr/>
        </p:nvSpPr>
        <p:spPr>
          <a:xfrm>
            <a:off x="4671218" y="3336720"/>
            <a:ext cx="284956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/>
              <a:t>Word Representation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6D3C1-67E3-4901-943D-2978C83974C5}"/>
              </a:ext>
            </a:extLst>
          </p:cNvPr>
          <p:cNvSpPr txBox="1"/>
          <p:nvPr/>
        </p:nvSpPr>
        <p:spPr>
          <a:xfrm>
            <a:off x="9322616" y="3336720"/>
            <a:ext cx="10791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/>
              <a:t>Output</a:t>
            </a:r>
            <a:endParaRPr lang="ko-KR" altLang="en-US" sz="2400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39F9315-2BC3-47DA-84C3-5E33768CC0F2}"/>
              </a:ext>
            </a:extLst>
          </p:cNvPr>
          <p:cNvSpPr/>
          <p:nvPr/>
        </p:nvSpPr>
        <p:spPr>
          <a:xfrm>
            <a:off x="3136932" y="3450106"/>
            <a:ext cx="1266737" cy="23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F92D2B9-66DC-47CA-89E0-1775810DA8CC}"/>
              </a:ext>
            </a:extLst>
          </p:cNvPr>
          <p:cNvSpPr/>
          <p:nvPr/>
        </p:nvSpPr>
        <p:spPr>
          <a:xfrm>
            <a:off x="7788330" y="3450106"/>
            <a:ext cx="1266737" cy="23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E7B0884D-0B8D-433F-B743-BCCF278BB747}"/>
              </a:ext>
            </a:extLst>
          </p:cNvPr>
          <p:cNvSpPr/>
          <p:nvPr/>
        </p:nvSpPr>
        <p:spPr>
          <a:xfrm>
            <a:off x="2278923" y="4072854"/>
            <a:ext cx="285226" cy="62917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1CB2D-0604-4732-9712-BCE6008D493D}"/>
              </a:ext>
            </a:extLst>
          </p:cNvPr>
          <p:cNvSpPr txBox="1"/>
          <p:nvPr/>
        </p:nvSpPr>
        <p:spPr>
          <a:xfrm>
            <a:off x="2071119" y="486744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Word</a:t>
            </a:r>
            <a:endParaRPr lang="ko-KR" altLang="en-US" dirty="0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9A4D28A0-1E86-49D7-8B6E-8C977DB2AD98}"/>
              </a:ext>
            </a:extLst>
          </p:cNvPr>
          <p:cNvSpPr/>
          <p:nvPr/>
        </p:nvSpPr>
        <p:spPr>
          <a:xfrm>
            <a:off x="9704577" y="4072853"/>
            <a:ext cx="285226" cy="62917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7C824D-AF18-4E57-8485-5537D33948F9}"/>
              </a:ext>
            </a:extLst>
          </p:cNvPr>
          <p:cNvSpPr txBox="1"/>
          <p:nvPr/>
        </p:nvSpPr>
        <p:spPr>
          <a:xfrm>
            <a:off x="9597233" y="484409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5BF1BB-0A5C-4348-8A31-C25E1E6FC0BB}"/>
              </a:ext>
            </a:extLst>
          </p:cNvPr>
          <p:cNvSpPr txBox="1"/>
          <p:nvPr/>
        </p:nvSpPr>
        <p:spPr>
          <a:xfrm>
            <a:off x="4819131" y="3976164"/>
            <a:ext cx="263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Automatically determined</a:t>
            </a:r>
            <a:endParaRPr lang="ko-KR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021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4B563-E9F0-4EFB-ACF8-4E7A94C97EA4}"/>
              </a:ext>
            </a:extLst>
          </p:cNvPr>
          <p:cNvSpPr txBox="1"/>
          <p:nvPr/>
        </p:nvSpPr>
        <p:spPr>
          <a:xfrm>
            <a:off x="1317072" y="2768367"/>
            <a:ext cx="40530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an </a:t>
            </a:r>
            <a:r>
              <a:rPr lang="en-US" altLang="ko-KR" sz="2400" dirty="0">
                <a:solidFill>
                  <a:srgbClr val="FF0000"/>
                </a:solidFill>
              </a:rPr>
              <a:t>apple</a:t>
            </a:r>
            <a:r>
              <a:rPr lang="en-US" altLang="ko-KR" sz="2400" dirty="0"/>
              <a:t> every day       (O)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I eat an </a:t>
            </a:r>
            <a:r>
              <a:rPr lang="en-US" altLang="ko-KR" sz="2400" dirty="0">
                <a:solidFill>
                  <a:srgbClr val="FF0000"/>
                </a:solidFill>
              </a:rPr>
              <a:t>orange</a:t>
            </a:r>
            <a:r>
              <a:rPr lang="en-US" altLang="ko-KR" sz="2400" dirty="0"/>
              <a:t> every day     (O)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I eat a </a:t>
            </a:r>
            <a:r>
              <a:rPr lang="en-US" altLang="ko-KR" sz="2400" dirty="0">
                <a:solidFill>
                  <a:srgbClr val="FF0000"/>
                </a:solidFill>
              </a:rPr>
              <a:t>car</a:t>
            </a:r>
            <a:r>
              <a:rPr lang="en-US" altLang="ko-KR" sz="2400" dirty="0"/>
              <a:t> every day               (X)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38701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4B563-E9F0-4EFB-ACF8-4E7A94C97EA4}"/>
              </a:ext>
            </a:extLst>
          </p:cNvPr>
          <p:cNvSpPr txBox="1"/>
          <p:nvPr/>
        </p:nvSpPr>
        <p:spPr>
          <a:xfrm>
            <a:off x="1317072" y="2768367"/>
            <a:ext cx="40530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an </a:t>
            </a:r>
            <a:r>
              <a:rPr lang="en-US" altLang="ko-KR" sz="2400" dirty="0">
                <a:solidFill>
                  <a:srgbClr val="FF0000"/>
                </a:solidFill>
              </a:rPr>
              <a:t>apple</a:t>
            </a:r>
            <a:r>
              <a:rPr lang="en-US" altLang="ko-KR" sz="2400" dirty="0"/>
              <a:t> every day       (O)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I eat an </a:t>
            </a:r>
            <a:r>
              <a:rPr lang="en-US" altLang="ko-KR" sz="2400" dirty="0">
                <a:solidFill>
                  <a:srgbClr val="FF0000"/>
                </a:solidFill>
              </a:rPr>
              <a:t>orange</a:t>
            </a:r>
            <a:r>
              <a:rPr lang="en-US" altLang="ko-KR" sz="2400" dirty="0"/>
              <a:t> every day     (O)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I eat a </a:t>
            </a:r>
            <a:r>
              <a:rPr lang="en-US" altLang="ko-KR" sz="2400" dirty="0">
                <a:solidFill>
                  <a:srgbClr val="FF0000"/>
                </a:solidFill>
              </a:rPr>
              <a:t>car</a:t>
            </a:r>
            <a:r>
              <a:rPr lang="en-US" altLang="ko-KR" sz="2400" dirty="0"/>
              <a:t> every day               (X)</a:t>
            </a:r>
            <a:endParaRPr lang="ko-KR" altLang="en-US" sz="2400" dirty="0"/>
          </a:p>
        </p:txBody>
      </p:sp>
      <p:sp>
        <p:nvSpPr>
          <p:cNvPr id="8" name="화살표: 원형 7">
            <a:extLst>
              <a:ext uri="{FF2B5EF4-FFF2-40B4-BE49-F238E27FC236}">
                <a16:creationId xmlns:a16="http://schemas.microsoft.com/office/drawing/2014/main" id="{24F14774-AD1F-4547-AC47-E7E1E938D9B4}"/>
              </a:ext>
            </a:extLst>
          </p:cNvPr>
          <p:cNvSpPr/>
          <p:nvPr/>
        </p:nvSpPr>
        <p:spPr>
          <a:xfrm flipH="1">
            <a:off x="1627463" y="1991337"/>
            <a:ext cx="1249959" cy="155406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원형 8">
            <a:extLst>
              <a:ext uri="{FF2B5EF4-FFF2-40B4-BE49-F238E27FC236}">
                <a16:creationId xmlns:a16="http://schemas.microsoft.com/office/drawing/2014/main" id="{2B491F97-3536-4AF2-922B-A449F0577AE3}"/>
              </a:ext>
            </a:extLst>
          </p:cNvPr>
          <p:cNvSpPr/>
          <p:nvPr/>
        </p:nvSpPr>
        <p:spPr>
          <a:xfrm flipH="1">
            <a:off x="1627463" y="3159504"/>
            <a:ext cx="1385581" cy="155406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원형 9">
            <a:extLst>
              <a:ext uri="{FF2B5EF4-FFF2-40B4-BE49-F238E27FC236}">
                <a16:creationId xmlns:a16="http://schemas.microsoft.com/office/drawing/2014/main" id="{AE6F49F5-A04E-431D-BA37-76417E4ADB70}"/>
              </a:ext>
            </a:extLst>
          </p:cNvPr>
          <p:cNvSpPr/>
          <p:nvPr/>
        </p:nvSpPr>
        <p:spPr>
          <a:xfrm flipH="1">
            <a:off x="1627463" y="4445115"/>
            <a:ext cx="898323" cy="109868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3626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4B563-E9F0-4EFB-ACF8-4E7A94C97EA4}"/>
              </a:ext>
            </a:extLst>
          </p:cNvPr>
          <p:cNvSpPr txBox="1"/>
          <p:nvPr/>
        </p:nvSpPr>
        <p:spPr>
          <a:xfrm>
            <a:off x="1317072" y="2768367"/>
            <a:ext cx="40530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an </a:t>
            </a:r>
            <a:r>
              <a:rPr lang="en-US" altLang="ko-KR" sz="2400" dirty="0">
                <a:solidFill>
                  <a:srgbClr val="FF0000"/>
                </a:solidFill>
              </a:rPr>
              <a:t>apple</a:t>
            </a:r>
            <a:r>
              <a:rPr lang="en-US" altLang="ko-KR" sz="2400" dirty="0"/>
              <a:t> every day       (O)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I eat an </a:t>
            </a:r>
            <a:r>
              <a:rPr lang="en-US" altLang="ko-KR" sz="2400" dirty="0">
                <a:solidFill>
                  <a:srgbClr val="FF0000"/>
                </a:solidFill>
              </a:rPr>
              <a:t>orange</a:t>
            </a:r>
            <a:r>
              <a:rPr lang="en-US" altLang="ko-KR" sz="2400" dirty="0"/>
              <a:t> every day     (O)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I eat a </a:t>
            </a:r>
            <a:r>
              <a:rPr lang="en-US" altLang="ko-KR" sz="2400" dirty="0">
                <a:solidFill>
                  <a:srgbClr val="FF0000"/>
                </a:solidFill>
              </a:rPr>
              <a:t>car</a:t>
            </a:r>
            <a:r>
              <a:rPr lang="en-US" altLang="ko-KR" sz="2400" dirty="0"/>
              <a:t> every day               (X)</a:t>
            </a:r>
            <a:endParaRPr lang="ko-KR" altLang="en-US" sz="2400" dirty="0"/>
          </a:p>
        </p:txBody>
      </p:sp>
      <p:sp>
        <p:nvSpPr>
          <p:cNvPr id="8" name="화살표: 원형 7">
            <a:extLst>
              <a:ext uri="{FF2B5EF4-FFF2-40B4-BE49-F238E27FC236}">
                <a16:creationId xmlns:a16="http://schemas.microsoft.com/office/drawing/2014/main" id="{24F14774-AD1F-4547-AC47-E7E1E938D9B4}"/>
              </a:ext>
            </a:extLst>
          </p:cNvPr>
          <p:cNvSpPr/>
          <p:nvPr/>
        </p:nvSpPr>
        <p:spPr>
          <a:xfrm flipH="1">
            <a:off x="1627463" y="1991337"/>
            <a:ext cx="1249959" cy="155406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원형 8">
            <a:extLst>
              <a:ext uri="{FF2B5EF4-FFF2-40B4-BE49-F238E27FC236}">
                <a16:creationId xmlns:a16="http://schemas.microsoft.com/office/drawing/2014/main" id="{2B491F97-3536-4AF2-922B-A449F0577AE3}"/>
              </a:ext>
            </a:extLst>
          </p:cNvPr>
          <p:cNvSpPr/>
          <p:nvPr/>
        </p:nvSpPr>
        <p:spPr>
          <a:xfrm flipH="1">
            <a:off x="1627463" y="3159504"/>
            <a:ext cx="1385581" cy="155406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원형 9">
            <a:extLst>
              <a:ext uri="{FF2B5EF4-FFF2-40B4-BE49-F238E27FC236}">
                <a16:creationId xmlns:a16="http://schemas.microsoft.com/office/drawing/2014/main" id="{AE6F49F5-A04E-431D-BA37-76417E4ADB70}"/>
              </a:ext>
            </a:extLst>
          </p:cNvPr>
          <p:cNvSpPr/>
          <p:nvPr/>
        </p:nvSpPr>
        <p:spPr>
          <a:xfrm flipH="1">
            <a:off x="1627463" y="4445115"/>
            <a:ext cx="898323" cy="109868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32D1DA3-018F-40BD-8670-6AF26EAC2664}"/>
              </a:ext>
            </a:extLst>
          </p:cNvPr>
          <p:cNvSpPr/>
          <p:nvPr/>
        </p:nvSpPr>
        <p:spPr>
          <a:xfrm>
            <a:off x="6007125" y="2770988"/>
            <a:ext cx="1098957" cy="391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93E6F-8DF2-43E5-959B-625102B48621}"/>
              </a:ext>
            </a:extLst>
          </p:cNvPr>
          <p:cNvSpPr txBox="1"/>
          <p:nvPr/>
        </p:nvSpPr>
        <p:spPr>
          <a:xfrm>
            <a:off x="7743038" y="2697839"/>
            <a:ext cx="2665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Co-occur frequently</a:t>
            </a:r>
            <a:endParaRPr lang="ko-KR" altLang="en-US" sz="2400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7E9A65F-892F-49A7-BB40-CBC17D9DDEF5}"/>
              </a:ext>
            </a:extLst>
          </p:cNvPr>
          <p:cNvSpPr/>
          <p:nvPr/>
        </p:nvSpPr>
        <p:spPr>
          <a:xfrm>
            <a:off x="6007125" y="3913210"/>
            <a:ext cx="1098957" cy="391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4C2FB3-8ED7-4BB7-B622-26D1D58E6426}"/>
              </a:ext>
            </a:extLst>
          </p:cNvPr>
          <p:cNvSpPr txBox="1"/>
          <p:nvPr/>
        </p:nvSpPr>
        <p:spPr>
          <a:xfrm>
            <a:off x="7743038" y="3840061"/>
            <a:ext cx="2665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Co-occur frequently</a:t>
            </a:r>
            <a:endParaRPr lang="ko-KR" altLang="en-US" sz="24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9A7041E-8E72-4096-8469-212423EC1349}"/>
              </a:ext>
            </a:extLst>
          </p:cNvPr>
          <p:cNvSpPr/>
          <p:nvPr/>
        </p:nvSpPr>
        <p:spPr>
          <a:xfrm>
            <a:off x="6007125" y="4998011"/>
            <a:ext cx="1098957" cy="391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346AE1-1B39-4790-ADCF-694E2ADBA3E3}"/>
              </a:ext>
            </a:extLst>
          </p:cNvPr>
          <p:cNvSpPr txBox="1"/>
          <p:nvPr/>
        </p:nvSpPr>
        <p:spPr>
          <a:xfrm>
            <a:off x="7743038" y="4924862"/>
            <a:ext cx="2080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Co-occur rarely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73786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pic>
        <p:nvPicPr>
          <p:cNvPr id="1026" name="Picture 2" descr="ìë¥ ë¹ì¹¸ ì±ì°ê¸°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768" y="1671233"/>
            <a:ext cx="7277100" cy="479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60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</a:t>
            </a:r>
            <a:endParaRPr lang="ko-KR" altLang="en-US" dirty="0"/>
          </a:p>
        </p:txBody>
      </p:sp>
      <p:pic>
        <p:nvPicPr>
          <p:cNvPr id="2050" name="Picture 2" descr="Image result for perceptr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8947"/>
            <a:ext cx="6305095" cy="350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260771" y="2721428"/>
                <a:ext cx="45124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771" y="2721428"/>
                <a:ext cx="4512453" cy="369332"/>
              </a:xfrm>
              <a:prstGeom prst="rect">
                <a:avLst/>
              </a:prstGeom>
              <a:blipFill>
                <a:blip r:embed="rId3"/>
                <a:stretch>
                  <a:fillRect l="-405" r="-1081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15199" y="3505200"/>
                <a:ext cx="1679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𝑾𝑿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9" y="3505200"/>
                <a:ext cx="1679114" cy="369332"/>
              </a:xfrm>
              <a:prstGeom prst="rect">
                <a:avLst/>
              </a:prstGeom>
              <a:blipFill>
                <a:blip r:embed="rId4"/>
                <a:stretch>
                  <a:fillRect l="-1818" r="-3636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15199" y="4288972"/>
                <a:ext cx="4372158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                (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0                      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𝑒𝑙𝑠𝑒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9" y="4288972"/>
                <a:ext cx="4372158" cy="823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8301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Co-occurrence probabilities have three important properties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Each word has its own unique distribution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Similar words have similar distributions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Different words have different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851389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Word2Vec uses co-occurrence probabilities as outputs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DD13D3-843F-49B8-848F-C34BBCD4A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534" y="4685766"/>
            <a:ext cx="2165311" cy="19076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D1331F-27B4-49D0-8ABB-28515990D451}"/>
              </a:ext>
            </a:extLst>
          </p:cNvPr>
          <p:cNvSpPr txBox="1"/>
          <p:nvPr/>
        </p:nvSpPr>
        <p:spPr>
          <a:xfrm>
            <a:off x="1996580" y="3336721"/>
            <a:ext cx="84991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/>
              <a:t>Input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5F98F-6D0C-4FB7-A956-E1C889C186BF}"/>
              </a:ext>
            </a:extLst>
          </p:cNvPr>
          <p:cNvSpPr txBox="1"/>
          <p:nvPr/>
        </p:nvSpPr>
        <p:spPr>
          <a:xfrm>
            <a:off x="4671218" y="3336720"/>
            <a:ext cx="284956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/>
              <a:t>Word Representation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FD4C56-C0A8-49AB-86B2-26C544A6F8E2}"/>
              </a:ext>
            </a:extLst>
          </p:cNvPr>
          <p:cNvSpPr txBox="1"/>
          <p:nvPr/>
        </p:nvSpPr>
        <p:spPr>
          <a:xfrm>
            <a:off x="9322616" y="3336720"/>
            <a:ext cx="10791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/>
              <a:t>Output</a:t>
            </a:r>
            <a:endParaRPr lang="ko-KR" altLang="en-US" sz="24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06A2129-F23B-499F-929C-71EE53838DBC}"/>
              </a:ext>
            </a:extLst>
          </p:cNvPr>
          <p:cNvSpPr/>
          <p:nvPr/>
        </p:nvSpPr>
        <p:spPr>
          <a:xfrm>
            <a:off x="3136932" y="3450106"/>
            <a:ext cx="1266737" cy="23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802EBF4-1B84-45E5-A580-2313EE50A52E}"/>
              </a:ext>
            </a:extLst>
          </p:cNvPr>
          <p:cNvSpPr/>
          <p:nvPr/>
        </p:nvSpPr>
        <p:spPr>
          <a:xfrm>
            <a:off x="7788330" y="3450106"/>
            <a:ext cx="1266737" cy="23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0A197D5E-3ED1-4BAD-9F34-619CEF5216EC}"/>
              </a:ext>
            </a:extLst>
          </p:cNvPr>
          <p:cNvSpPr/>
          <p:nvPr/>
        </p:nvSpPr>
        <p:spPr>
          <a:xfrm>
            <a:off x="2278923" y="4072854"/>
            <a:ext cx="285226" cy="62917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838365-B417-4F4A-8C49-AC4E0C42992C}"/>
              </a:ext>
            </a:extLst>
          </p:cNvPr>
          <p:cNvSpPr txBox="1"/>
          <p:nvPr/>
        </p:nvSpPr>
        <p:spPr>
          <a:xfrm>
            <a:off x="2071119" y="486744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Word</a:t>
            </a:r>
            <a:endParaRPr lang="ko-KR" altLang="en-US" dirty="0"/>
          </a:p>
        </p:txBody>
      </p:sp>
      <p:sp>
        <p:nvSpPr>
          <p:cNvPr id="17" name="화살표: 위쪽 16">
            <a:extLst>
              <a:ext uri="{FF2B5EF4-FFF2-40B4-BE49-F238E27FC236}">
                <a16:creationId xmlns:a16="http://schemas.microsoft.com/office/drawing/2014/main" id="{FCDA0CDE-1B95-4A85-B5AE-631EF12DC746}"/>
              </a:ext>
            </a:extLst>
          </p:cNvPr>
          <p:cNvSpPr/>
          <p:nvPr/>
        </p:nvSpPr>
        <p:spPr>
          <a:xfrm>
            <a:off x="9704577" y="4072853"/>
            <a:ext cx="285226" cy="62917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0AB278-95CE-4418-8798-B12494C5D2BA}"/>
              </a:ext>
            </a:extLst>
          </p:cNvPr>
          <p:cNvSpPr txBox="1"/>
          <p:nvPr/>
        </p:nvSpPr>
        <p:spPr>
          <a:xfrm>
            <a:off x="4819131" y="3976164"/>
            <a:ext cx="263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Automatically determined</a:t>
            </a:r>
            <a:endParaRPr lang="ko-KR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1023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DC0C82-C243-4315-A66A-B4EBDFC52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497" y="1856509"/>
            <a:ext cx="6628485" cy="393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508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A56753-9184-4C56-9234-B46384B8554A}"/>
              </a:ext>
            </a:extLst>
          </p:cNvPr>
          <p:cNvSpPr txBox="1"/>
          <p:nvPr/>
        </p:nvSpPr>
        <p:spPr>
          <a:xfrm flipH="1">
            <a:off x="4902945" y="1978354"/>
            <a:ext cx="541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Predict </a:t>
            </a:r>
            <a:r>
              <a:rPr lang="en-US" altLang="ko-KR" sz="2400" dirty="0" smtClean="0"/>
              <a:t>context </a:t>
            </a:r>
            <a:r>
              <a:rPr lang="en-US" altLang="ko-KR" sz="2400" dirty="0"/>
              <a:t>words using a </a:t>
            </a:r>
            <a:r>
              <a:rPr lang="en-US" altLang="ko-KR" sz="2400" dirty="0" smtClean="0"/>
              <a:t>center </a:t>
            </a:r>
            <a:r>
              <a:rPr lang="en-US" altLang="ko-KR" sz="2400" dirty="0"/>
              <a:t>word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10A6C7-A8E0-44B3-92DD-10F8919F3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16" y="1886914"/>
            <a:ext cx="3494942" cy="46510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6394961" y="3309241"/>
            <a:ext cx="3375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u="sng" dirty="0"/>
              <a:t>I</a:t>
            </a:r>
            <a:r>
              <a:rPr lang="en-US" altLang="ko-KR" sz="2400" dirty="0"/>
              <a:t> </a:t>
            </a:r>
            <a:r>
              <a:rPr lang="en-US" altLang="ko-KR" sz="2400" u="sng" dirty="0"/>
              <a:t>eat</a:t>
            </a:r>
            <a:r>
              <a:rPr lang="en-US" altLang="ko-KR" sz="2400" dirty="0"/>
              <a:t> </a:t>
            </a:r>
            <a:r>
              <a:rPr lang="en-US" altLang="ko-KR" sz="2400" u="sng" dirty="0"/>
              <a:t>an</a:t>
            </a:r>
            <a:r>
              <a:rPr lang="en-US" altLang="ko-KR" sz="2400" dirty="0"/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orange</a:t>
            </a:r>
            <a:r>
              <a:rPr lang="en-US" altLang="ko-KR" sz="2400" dirty="0"/>
              <a:t> </a:t>
            </a:r>
            <a:r>
              <a:rPr lang="en-US" altLang="ko-KR" sz="2400" u="sng" dirty="0"/>
              <a:t>every</a:t>
            </a:r>
            <a:r>
              <a:rPr lang="en-US" altLang="ko-KR" sz="2400" dirty="0"/>
              <a:t> </a:t>
            </a:r>
            <a:r>
              <a:rPr lang="en-US" altLang="ko-KR" sz="2400" u="sng" dirty="0"/>
              <a:t>day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180218" y="3698242"/>
            <a:ext cx="152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context words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7384177" y="5423445"/>
            <a:ext cx="1136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orange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25" name="위쪽 화살표 24"/>
          <p:cNvSpPr/>
          <p:nvPr/>
        </p:nvSpPr>
        <p:spPr>
          <a:xfrm>
            <a:off x="7672646" y="4222040"/>
            <a:ext cx="498764" cy="100584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293039" y="4619862"/>
            <a:ext cx="257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Predict the probability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5638798" y="5475553"/>
            <a:ext cx="574672" cy="3574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250076" y="5475553"/>
            <a:ext cx="574672" cy="3574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853042" y="5475553"/>
            <a:ext cx="574672" cy="3574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392791" y="5475553"/>
            <a:ext cx="574672" cy="3574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004069" y="5475553"/>
            <a:ext cx="574672" cy="3574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617427" y="5436686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???</a:t>
            </a:r>
            <a:endParaRPr lang="ko-KR" altLang="en-US" sz="2400" dirty="0"/>
          </a:p>
        </p:txBody>
      </p:sp>
      <p:sp>
        <p:nvSpPr>
          <p:cNvPr id="37" name="직사각형 36"/>
          <p:cNvSpPr/>
          <p:nvPr/>
        </p:nvSpPr>
        <p:spPr>
          <a:xfrm>
            <a:off x="6231078" y="5436686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???</a:t>
            </a:r>
            <a:endParaRPr lang="ko-KR" altLang="en-US" sz="2400" dirty="0"/>
          </a:p>
        </p:txBody>
      </p:sp>
      <p:sp>
        <p:nvSpPr>
          <p:cNvPr id="38" name="직사각형 37"/>
          <p:cNvSpPr/>
          <p:nvPr/>
        </p:nvSpPr>
        <p:spPr>
          <a:xfrm>
            <a:off x="6832018" y="5440069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???</a:t>
            </a:r>
            <a:endParaRPr lang="ko-KR" altLang="en-US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8383089" y="5436686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???</a:t>
            </a:r>
            <a:endParaRPr lang="ko-KR" altLang="en-US" sz="2400" dirty="0"/>
          </a:p>
        </p:txBody>
      </p:sp>
      <p:sp>
        <p:nvSpPr>
          <p:cNvPr id="40" name="직사각형 39"/>
          <p:cNvSpPr/>
          <p:nvPr/>
        </p:nvSpPr>
        <p:spPr>
          <a:xfrm>
            <a:off x="9004069" y="5444696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???</a:t>
            </a:r>
            <a:endParaRPr lang="ko-KR" alt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8280612" y="3693314"/>
            <a:ext cx="165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context words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1226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Skip-gram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0177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1226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Skip-gram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970883"/>
            <a:ext cx="2386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1. Word encoding</a:t>
            </a:r>
            <a:endParaRPr lang="ko-KR" altLang="en-US" sz="2400" dirty="0"/>
          </a:p>
        </p:txBody>
      </p:sp>
      <p:sp>
        <p:nvSpPr>
          <p:cNvPr id="44" name="오른쪽 화살표 43"/>
          <p:cNvSpPr/>
          <p:nvPr/>
        </p:nvSpPr>
        <p:spPr>
          <a:xfrm>
            <a:off x="3871618" y="4266271"/>
            <a:ext cx="906088" cy="4095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1974659" y="4187299"/>
            <a:ext cx="1136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orange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053" b="72973"/>
          <a:stretch/>
        </p:blipFill>
        <p:spPr>
          <a:xfrm>
            <a:off x="5378040" y="4311557"/>
            <a:ext cx="1128656" cy="29090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95" t="72011" r="40747" b="959"/>
          <a:stretch/>
        </p:blipFill>
        <p:spPr>
          <a:xfrm>
            <a:off x="6506696" y="4288474"/>
            <a:ext cx="315883" cy="29094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72" t="34565" r="21471" b="32227"/>
          <a:stretch/>
        </p:blipFill>
        <p:spPr>
          <a:xfrm>
            <a:off x="6854443" y="4284235"/>
            <a:ext cx="315884" cy="35744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469479" y="5724720"/>
            <a:ext cx="1761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Word vector</a:t>
            </a:r>
            <a:endParaRPr lang="ko-KR" alt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09767" y="4758953"/>
            <a:ext cx="14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Parameterize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943997" y="2722216"/>
            <a:ext cx="3375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an </a:t>
            </a:r>
            <a:r>
              <a:rPr lang="en-US" altLang="ko-KR" sz="2400" b="1" dirty="0">
                <a:solidFill>
                  <a:srgbClr val="FF0000"/>
                </a:solidFill>
              </a:rPr>
              <a:t>orange</a:t>
            </a:r>
            <a:r>
              <a:rPr lang="en-US" altLang="ko-KR" sz="2400" dirty="0"/>
              <a:t> every day.</a:t>
            </a:r>
            <a:endParaRPr lang="ko-KR" altLang="en-US" sz="2400" dirty="0"/>
          </a:p>
        </p:txBody>
      </p:sp>
      <p:cxnSp>
        <p:nvCxnSpPr>
          <p:cNvPr id="4" name="직선 화살표 연결선 3"/>
          <p:cNvCxnSpPr>
            <a:endCxn id="10" idx="0"/>
          </p:cNvCxnSpPr>
          <p:nvPr/>
        </p:nvCxnSpPr>
        <p:spPr>
          <a:xfrm>
            <a:off x="2427316" y="3183881"/>
            <a:ext cx="115544" cy="10034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1734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1970883"/>
            <a:ext cx="1366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2. Predict</a:t>
            </a:r>
            <a:endParaRPr lang="ko-KR" altLang="en-US" sz="24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053" b="72973"/>
          <a:stretch/>
        </p:blipFill>
        <p:spPr>
          <a:xfrm>
            <a:off x="1140720" y="3844554"/>
            <a:ext cx="1128656" cy="29090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95" t="72011" r="40747" b="959"/>
          <a:stretch/>
        </p:blipFill>
        <p:spPr>
          <a:xfrm>
            <a:off x="2269376" y="3821471"/>
            <a:ext cx="315883" cy="29094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72" t="34565" r="21471" b="32227"/>
          <a:stretch/>
        </p:blipFill>
        <p:spPr>
          <a:xfrm>
            <a:off x="2617123" y="3817232"/>
            <a:ext cx="315884" cy="35744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1198911" y="5257717"/>
            <a:ext cx="1761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Word vector</a:t>
            </a:r>
            <a:endParaRPr lang="ko-KR" altLang="en-US" sz="2400" b="1" dirty="0"/>
          </a:p>
        </p:txBody>
      </p:sp>
      <p:sp>
        <p:nvSpPr>
          <p:cNvPr id="29" name="직사각형 28"/>
          <p:cNvSpPr/>
          <p:nvPr/>
        </p:nvSpPr>
        <p:spPr>
          <a:xfrm>
            <a:off x="4214553" y="2967644"/>
            <a:ext cx="2219498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Weight Matrix</a:t>
            </a:r>
            <a:endParaRPr lang="ko-KR" altLang="en-US" dirty="0"/>
          </a:p>
        </p:txBody>
      </p:sp>
      <p:sp>
        <p:nvSpPr>
          <p:cNvPr id="30" name="오른쪽 화살표 29"/>
          <p:cNvSpPr/>
          <p:nvPr/>
        </p:nvSpPr>
        <p:spPr>
          <a:xfrm>
            <a:off x="7512581" y="3783980"/>
            <a:ext cx="721913" cy="4095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7280106" y="4193535"/>
            <a:ext cx="118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softmax</a:t>
            </a:r>
            <a:endParaRPr lang="ko-KR" altLang="en-US" sz="2400" dirty="0"/>
          </a:p>
        </p:txBody>
      </p:sp>
      <p:sp>
        <p:nvSpPr>
          <p:cNvPr id="32" name="직사각형 31"/>
          <p:cNvSpPr/>
          <p:nvPr/>
        </p:nvSpPr>
        <p:spPr>
          <a:xfrm>
            <a:off x="9313024" y="2967643"/>
            <a:ext cx="413148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8625250" y="5257717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Probabilities</a:t>
            </a:r>
            <a:endParaRPr lang="ko-KR" altLang="en-US" sz="2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8625250" y="5719382"/>
            <a:ext cx="298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Each element represent probability of a word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833956" y="2922017"/>
                <a:ext cx="1279511" cy="207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956" y="2922017"/>
                <a:ext cx="1279511" cy="2070247"/>
              </a:xfrm>
              <a:prstGeom prst="rect">
                <a:avLst/>
              </a:prstGeom>
              <a:blipFill>
                <a:blip r:embed="rId3"/>
                <a:stretch>
                  <a:fillRect b="-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1226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Skip-gram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1621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1226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Skip-gram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970883"/>
            <a:ext cx="140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</a:t>
            </a:r>
            <a:r>
              <a:rPr lang="en-US" altLang="ko-KR" sz="2400" dirty="0" smtClean="0"/>
              <a:t>. Update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9134302" y="4114559"/>
            <a:ext cx="2219498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Weight Matrix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318955" y="3470470"/>
            <a:ext cx="413148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528515" y="4248936"/>
            <a:ext cx="1143293" cy="64918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HW1</a:t>
            </a:r>
            <a:endParaRPr lang="ko-KR" altLang="en-US" sz="2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631181" y="5760544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Probabilities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39887" y="3424844"/>
                <a:ext cx="1279511" cy="207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887" y="3424844"/>
                <a:ext cx="1279511" cy="2070247"/>
              </a:xfrm>
              <a:prstGeom prst="rect">
                <a:avLst/>
              </a:prstGeom>
              <a:blipFill>
                <a:blip r:embed="rId2"/>
                <a:stretch>
                  <a:fillRect b="-17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3055355" y="2393984"/>
            <a:ext cx="3390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</a:t>
            </a:r>
            <a:r>
              <a:rPr lang="en-US" altLang="ko-KR" sz="2400" dirty="0" smtClean="0"/>
              <a:t>an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orange</a:t>
            </a:r>
            <a:r>
              <a:rPr lang="en-US" altLang="ko-KR" sz="2400" dirty="0" smtClean="0"/>
              <a:t> every </a:t>
            </a:r>
            <a:r>
              <a:rPr lang="en-US" altLang="ko-KR" sz="2400" dirty="0"/>
              <a:t>day.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2616082" y="2848961"/>
            <a:ext cx="11864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Answer: I</a:t>
            </a:r>
            <a:endParaRPr lang="ko-KR" altLang="en-US" sz="2000" dirty="0"/>
          </a:p>
        </p:txBody>
      </p:sp>
      <p:cxnSp>
        <p:nvCxnSpPr>
          <p:cNvPr id="8" name="꺾인 연결선 7"/>
          <p:cNvCxnSpPr>
            <a:stCxn id="5" idx="2"/>
            <a:endCxn id="4" idx="3"/>
          </p:cNvCxnSpPr>
          <p:nvPr/>
        </p:nvCxnSpPr>
        <p:spPr>
          <a:xfrm rot="5400000">
            <a:off x="2558912" y="3809557"/>
            <a:ext cx="1210897" cy="899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163274" y="4987259"/>
            <a:ext cx="34881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Negative Log Likelihood 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Backpropagation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Stochastic Gradient Descent</a:t>
            </a:r>
            <a:endParaRPr lang="ko-KR" altLang="en-US" sz="20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053" b="72973"/>
          <a:stretch/>
        </p:blipFill>
        <p:spPr>
          <a:xfrm>
            <a:off x="9308871" y="3461273"/>
            <a:ext cx="1128656" cy="29090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95" t="72011" r="40747" b="959"/>
          <a:stretch/>
        </p:blipFill>
        <p:spPr>
          <a:xfrm>
            <a:off x="10437527" y="3438190"/>
            <a:ext cx="315883" cy="29094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472" t="34565" r="21471" b="32227"/>
          <a:stretch/>
        </p:blipFill>
        <p:spPr>
          <a:xfrm>
            <a:off x="10785274" y="3433951"/>
            <a:ext cx="315884" cy="35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093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1226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Skip-gram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970883"/>
            <a:ext cx="140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</a:t>
            </a:r>
            <a:r>
              <a:rPr lang="en-US" altLang="ko-KR" sz="2400" dirty="0" smtClean="0"/>
              <a:t>. Update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9134302" y="4114559"/>
            <a:ext cx="2219498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Weight Matrix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318955" y="3470470"/>
            <a:ext cx="413148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528515" y="4248936"/>
            <a:ext cx="1143293" cy="64918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HW1</a:t>
            </a:r>
            <a:endParaRPr lang="ko-KR" altLang="en-US" sz="2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631181" y="5760544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Probabilities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39887" y="3424844"/>
                <a:ext cx="1279511" cy="207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887" y="3424844"/>
                <a:ext cx="1279511" cy="2070247"/>
              </a:xfrm>
              <a:prstGeom prst="rect">
                <a:avLst/>
              </a:prstGeom>
              <a:blipFill>
                <a:blip r:embed="rId2"/>
                <a:stretch>
                  <a:fillRect b="-17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3055355" y="2393984"/>
            <a:ext cx="3390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</a:t>
            </a:r>
            <a:r>
              <a:rPr lang="en-US" altLang="ko-KR" sz="2400" dirty="0" smtClean="0"/>
              <a:t>an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orange</a:t>
            </a:r>
            <a:r>
              <a:rPr lang="en-US" altLang="ko-KR" sz="2400" dirty="0" smtClean="0"/>
              <a:t> every </a:t>
            </a:r>
            <a:r>
              <a:rPr lang="en-US" altLang="ko-KR" sz="2400" dirty="0"/>
              <a:t>day.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2740773" y="2809535"/>
            <a:ext cx="1459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Answer: eat</a:t>
            </a:r>
            <a:endParaRPr lang="ko-KR" altLang="en-US" sz="2000" dirty="0"/>
          </a:p>
        </p:txBody>
      </p:sp>
      <p:cxnSp>
        <p:nvCxnSpPr>
          <p:cNvPr id="8" name="꺾인 연결선 7"/>
          <p:cNvCxnSpPr>
            <a:stCxn id="5" idx="2"/>
          </p:cNvCxnSpPr>
          <p:nvPr/>
        </p:nvCxnSpPr>
        <p:spPr>
          <a:xfrm rot="5400000">
            <a:off x="2422167" y="3938741"/>
            <a:ext cx="1777614" cy="319423"/>
          </a:xfrm>
          <a:prstGeom prst="bentConnector3">
            <a:avLst>
              <a:gd name="adj1" fmla="val 995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163274" y="4987259"/>
            <a:ext cx="34881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Negative Log Likelihood 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Backpropagation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Stochastic Gradient Descent</a:t>
            </a:r>
            <a:endParaRPr lang="ko-KR" altLang="en-US" sz="20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053" b="72973"/>
          <a:stretch/>
        </p:blipFill>
        <p:spPr>
          <a:xfrm>
            <a:off x="9308871" y="3461273"/>
            <a:ext cx="1128656" cy="29090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95" t="72011" r="40747" b="959"/>
          <a:stretch/>
        </p:blipFill>
        <p:spPr>
          <a:xfrm>
            <a:off x="10437527" y="3438190"/>
            <a:ext cx="315883" cy="29094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472" t="34565" r="21471" b="32227"/>
          <a:stretch/>
        </p:blipFill>
        <p:spPr>
          <a:xfrm>
            <a:off x="10785274" y="3433951"/>
            <a:ext cx="315884" cy="35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909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1226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Skip-gram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970883"/>
            <a:ext cx="140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</a:t>
            </a:r>
            <a:r>
              <a:rPr lang="en-US" altLang="ko-KR" sz="2400" dirty="0" smtClean="0"/>
              <a:t>. Update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9134302" y="4114559"/>
            <a:ext cx="2219498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Weight Matrix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318955" y="3470470"/>
            <a:ext cx="413148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528515" y="4248936"/>
            <a:ext cx="1143293" cy="64918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HW1</a:t>
            </a:r>
            <a:endParaRPr lang="ko-KR" altLang="en-US" sz="2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631181" y="5760544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Probabilities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39887" y="3424844"/>
                <a:ext cx="1279511" cy="207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887" y="3424844"/>
                <a:ext cx="1279511" cy="2070247"/>
              </a:xfrm>
              <a:prstGeom prst="rect">
                <a:avLst/>
              </a:prstGeom>
              <a:blipFill>
                <a:blip r:embed="rId2"/>
                <a:stretch>
                  <a:fillRect b="-17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3055355" y="2393984"/>
            <a:ext cx="3390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</a:t>
            </a:r>
            <a:r>
              <a:rPr lang="en-US" altLang="ko-KR" sz="2400" dirty="0" smtClean="0"/>
              <a:t>an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orange</a:t>
            </a:r>
            <a:r>
              <a:rPr lang="en-US" altLang="ko-KR" sz="2400" dirty="0" smtClean="0"/>
              <a:t> every </a:t>
            </a:r>
            <a:r>
              <a:rPr lang="en-US" altLang="ko-KR" sz="2400" dirty="0"/>
              <a:t>day.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3306039" y="2831128"/>
            <a:ext cx="1382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Answer: an</a:t>
            </a:r>
            <a:endParaRPr lang="ko-KR" altLang="en-US" sz="2000" dirty="0"/>
          </a:p>
        </p:txBody>
      </p:sp>
      <p:cxnSp>
        <p:nvCxnSpPr>
          <p:cNvPr id="8" name="꺾인 연결선 7"/>
          <p:cNvCxnSpPr>
            <a:stCxn id="5" idx="2"/>
          </p:cNvCxnSpPr>
          <p:nvPr/>
        </p:nvCxnSpPr>
        <p:spPr>
          <a:xfrm rot="5400000">
            <a:off x="3193670" y="3103590"/>
            <a:ext cx="675744" cy="9310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163274" y="4987259"/>
            <a:ext cx="34881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Negative Log Likelihood 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Backpropagation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Stochastic Gradient Descent</a:t>
            </a:r>
            <a:endParaRPr lang="ko-KR" altLang="en-US" sz="20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053" b="72973"/>
          <a:stretch/>
        </p:blipFill>
        <p:spPr>
          <a:xfrm>
            <a:off x="9308871" y="3461273"/>
            <a:ext cx="1128656" cy="29090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95" t="72011" r="40747" b="959"/>
          <a:stretch/>
        </p:blipFill>
        <p:spPr>
          <a:xfrm>
            <a:off x="10437527" y="3438190"/>
            <a:ext cx="315883" cy="29094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472" t="34565" r="21471" b="32227"/>
          <a:stretch/>
        </p:blipFill>
        <p:spPr>
          <a:xfrm>
            <a:off x="10785274" y="3433951"/>
            <a:ext cx="315884" cy="35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921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1226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Skip-gram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970883"/>
            <a:ext cx="140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</a:t>
            </a:r>
            <a:r>
              <a:rPr lang="en-US" altLang="ko-KR" sz="2400" dirty="0" smtClean="0"/>
              <a:t>. Update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9134302" y="4114559"/>
            <a:ext cx="2219498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Weight Matrix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318955" y="3470470"/>
            <a:ext cx="413148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528515" y="4248936"/>
            <a:ext cx="1143293" cy="64918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HW1</a:t>
            </a:r>
            <a:endParaRPr lang="ko-KR" altLang="en-US" sz="2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631181" y="5760544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Probabilities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39887" y="3424844"/>
                <a:ext cx="1279511" cy="207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887" y="3424844"/>
                <a:ext cx="1279511" cy="2070247"/>
              </a:xfrm>
              <a:prstGeom prst="rect">
                <a:avLst/>
              </a:prstGeom>
              <a:blipFill>
                <a:blip r:embed="rId2"/>
                <a:stretch>
                  <a:fillRect b="-17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3055355" y="2393984"/>
            <a:ext cx="3390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</a:t>
            </a:r>
            <a:r>
              <a:rPr lang="en-US" altLang="ko-KR" sz="2400" dirty="0" smtClean="0"/>
              <a:t>an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orange</a:t>
            </a:r>
            <a:r>
              <a:rPr lang="en-US" altLang="ko-KR" sz="2400" dirty="0" smtClean="0"/>
              <a:t> every </a:t>
            </a:r>
            <a:r>
              <a:rPr lang="en-US" altLang="ko-KR" sz="2400" dirty="0"/>
              <a:t>day.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4501045" y="2855649"/>
            <a:ext cx="1709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Answer: every</a:t>
            </a:r>
            <a:endParaRPr lang="ko-KR" altLang="en-US" sz="2000" dirty="0"/>
          </a:p>
        </p:txBody>
      </p:sp>
      <p:cxnSp>
        <p:nvCxnSpPr>
          <p:cNvPr id="8" name="꺾인 연결선 7"/>
          <p:cNvCxnSpPr>
            <a:stCxn id="5" idx="2"/>
          </p:cNvCxnSpPr>
          <p:nvPr/>
        </p:nvCxnSpPr>
        <p:spPr>
          <a:xfrm rot="5400000">
            <a:off x="3443612" y="2867502"/>
            <a:ext cx="1524059" cy="23005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163274" y="4987259"/>
            <a:ext cx="34881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Negative Log Likelihood 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Backpropagation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Stochastic Gradient Descent</a:t>
            </a:r>
            <a:endParaRPr lang="ko-KR" altLang="en-US" sz="20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053" b="72973"/>
          <a:stretch/>
        </p:blipFill>
        <p:spPr>
          <a:xfrm>
            <a:off x="9308871" y="3461273"/>
            <a:ext cx="1128656" cy="29090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95" t="72011" r="40747" b="959"/>
          <a:stretch/>
        </p:blipFill>
        <p:spPr>
          <a:xfrm>
            <a:off x="10437527" y="3438190"/>
            <a:ext cx="315883" cy="29094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472" t="34565" r="21471" b="32227"/>
          <a:stretch/>
        </p:blipFill>
        <p:spPr>
          <a:xfrm>
            <a:off x="10785274" y="3433951"/>
            <a:ext cx="315884" cy="35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0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Multi-layer Perceptron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90243" y="2044056"/>
            <a:ext cx="3498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Stack of perceptron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68407" y="6119336"/>
                <a:ext cx="79419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altLang="ko-KR" sz="2400" b="1" dirty="0" smtClean="0"/>
              </a:p>
              <a:p>
                <a:r>
                  <a:rPr lang="en-US" altLang="ko-KR" sz="2400" b="1" dirty="0" smtClean="0"/>
                  <a:t>Size : j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407" y="6119336"/>
                <a:ext cx="794192" cy="738664"/>
              </a:xfrm>
              <a:prstGeom prst="rect">
                <a:avLst/>
              </a:prstGeom>
              <a:blipFill>
                <a:blip r:embed="rId2"/>
                <a:stretch>
                  <a:fillRect l="-23846" r="-22308" b="-23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Image result for multi-layer percept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89" y="1712627"/>
            <a:ext cx="5978526" cy="430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464948" y="3011132"/>
                <a:ext cx="286309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948" y="3011132"/>
                <a:ext cx="2863091" cy="416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66576" y="6119336"/>
                <a:ext cx="86312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altLang="ko-KR" sz="2400" b="1" dirty="0" smtClean="0"/>
              </a:p>
              <a:p>
                <a:r>
                  <a:rPr lang="en-US" altLang="ko-KR" sz="2400" b="1" dirty="0" smtClean="0"/>
                  <a:t>Size : k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576" y="6119336"/>
                <a:ext cx="863121" cy="738664"/>
              </a:xfrm>
              <a:prstGeom prst="rect">
                <a:avLst/>
              </a:prstGeom>
              <a:blipFill>
                <a:blip r:embed="rId5"/>
                <a:stretch>
                  <a:fillRect l="-21127" r="-20423" b="-23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0490" y="6119336"/>
                <a:ext cx="79098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ko-KR" sz="2400" b="1" dirty="0" smtClean="0"/>
              </a:p>
              <a:p>
                <a:r>
                  <a:rPr lang="en-US" altLang="ko-KR" sz="2400" b="1" dirty="0" smtClean="0"/>
                  <a:t>Size : </a:t>
                </a:r>
                <a:r>
                  <a:rPr lang="en-US" altLang="ko-KR" sz="2400" b="1" dirty="0" err="1" smtClean="0"/>
                  <a:t>i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90" y="6119336"/>
                <a:ext cx="790986" cy="738664"/>
              </a:xfrm>
              <a:prstGeom prst="rect">
                <a:avLst/>
              </a:prstGeom>
              <a:blipFill>
                <a:blip r:embed="rId6"/>
                <a:stretch>
                  <a:fillRect l="-24031" r="-22481" b="-23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24057" y="4227903"/>
                <a:ext cx="4203202" cy="1857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057" y="4227903"/>
                <a:ext cx="4203202" cy="18571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004249" y="6119336"/>
            <a:ext cx="2149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( k x j ) matrix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464948" y="3454988"/>
                <a:ext cx="284545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948" y="3454988"/>
                <a:ext cx="2845458" cy="4168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2435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1226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Skip-gram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970883"/>
            <a:ext cx="140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</a:t>
            </a:r>
            <a:r>
              <a:rPr lang="en-US" altLang="ko-KR" sz="2400" dirty="0" smtClean="0"/>
              <a:t>. Update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9134302" y="4114559"/>
            <a:ext cx="2219498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Weight Matrix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318955" y="3470470"/>
            <a:ext cx="413148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528515" y="4248936"/>
            <a:ext cx="1143293" cy="64918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HW1</a:t>
            </a:r>
            <a:endParaRPr lang="ko-KR" altLang="en-US" sz="2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631181" y="5760544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Probabilities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39887" y="3424844"/>
                <a:ext cx="1279511" cy="207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887" y="3424844"/>
                <a:ext cx="1279511" cy="2070247"/>
              </a:xfrm>
              <a:prstGeom prst="rect">
                <a:avLst/>
              </a:prstGeom>
              <a:blipFill>
                <a:blip r:embed="rId2"/>
                <a:stretch>
                  <a:fillRect b="-17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3055355" y="2393984"/>
            <a:ext cx="3390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</a:t>
            </a:r>
            <a:r>
              <a:rPr lang="en-US" altLang="ko-KR" sz="2400" dirty="0" smtClean="0"/>
              <a:t>an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orange</a:t>
            </a:r>
            <a:r>
              <a:rPr lang="en-US" altLang="ko-KR" sz="2400" dirty="0" smtClean="0"/>
              <a:t> every </a:t>
            </a:r>
            <a:r>
              <a:rPr lang="en-US" altLang="ko-KR" sz="2400" dirty="0"/>
              <a:t>day.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5257504" y="2772011"/>
            <a:ext cx="1499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Answer: day</a:t>
            </a:r>
            <a:endParaRPr lang="ko-KR" altLang="en-US" sz="2000" dirty="0"/>
          </a:p>
        </p:txBody>
      </p:sp>
      <p:cxnSp>
        <p:nvCxnSpPr>
          <p:cNvPr id="8" name="꺾인 연결선 7"/>
          <p:cNvCxnSpPr>
            <a:stCxn id="5" idx="2"/>
          </p:cNvCxnSpPr>
          <p:nvPr/>
        </p:nvCxnSpPr>
        <p:spPr>
          <a:xfrm rot="5400000">
            <a:off x="4340541" y="1982843"/>
            <a:ext cx="477314" cy="28558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163274" y="4987259"/>
            <a:ext cx="34881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Negative Log Likelihood 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Backpropagation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Stochastic Gradient Descent</a:t>
            </a:r>
            <a:endParaRPr lang="ko-KR" altLang="en-US" sz="20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053" b="72973"/>
          <a:stretch/>
        </p:blipFill>
        <p:spPr>
          <a:xfrm>
            <a:off x="9308871" y="3461273"/>
            <a:ext cx="1128656" cy="29090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95" t="72011" r="40747" b="959"/>
          <a:stretch/>
        </p:blipFill>
        <p:spPr>
          <a:xfrm>
            <a:off x="10437527" y="3438190"/>
            <a:ext cx="315883" cy="29094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472" t="34565" r="21471" b="32227"/>
          <a:stretch/>
        </p:blipFill>
        <p:spPr>
          <a:xfrm>
            <a:off x="10785274" y="3433951"/>
            <a:ext cx="315884" cy="35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442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A622FA-CF5D-4D59-87C1-A92037652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34" y="2007757"/>
            <a:ext cx="3598575" cy="47290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A56753-9184-4C56-9234-B46384B8554A}"/>
              </a:ext>
            </a:extLst>
          </p:cNvPr>
          <p:cNvSpPr txBox="1"/>
          <p:nvPr/>
        </p:nvSpPr>
        <p:spPr>
          <a:xfrm flipH="1">
            <a:off x="4878006" y="2007757"/>
            <a:ext cx="717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How frequent the center word occurs in some context?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2816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Continuous Bag of Words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6394961" y="2876979"/>
            <a:ext cx="3375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an </a:t>
            </a:r>
            <a:r>
              <a:rPr lang="en-US" altLang="ko-KR" sz="2400" b="1" u="sng" dirty="0">
                <a:solidFill>
                  <a:srgbClr val="FF0000"/>
                </a:solidFill>
              </a:rPr>
              <a:t>orange</a:t>
            </a:r>
            <a:r>
              <a:rPr lang="en-US" altLang="ko-KR" sz="2400" dirty="0"/>
              <a:t> every day.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81950" y="3258589"/>
            <a:ext cx="139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center word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6644344" y="4991183"/>
            <a:ext cx="3073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</a:t>
            </a:r>
            <a:r>
              <a:rPr lang="en-US" altLang="ko-KR" sz="2400" dirty="0" smtClean="0"/>
              <a:t>an  </a:t>
            </a:r>
            <a:r>
              <a:rPr lang="en-US" altLang="ko-KR" sz="2400" b="1" u="sng" dirty="0" smtClean="0">
                <a:solidFill>
                  <a:srgbClr val="FF0000"/>
                </a:solidFill>
              </a:rPr>
              <a:t>???</a:t>
            </a:r>
            <a:r>
              <a:rPr lang="en-US" altLang="ko-KR" sz="2400" dirty="0" smtClean="0"/>
              <a:t>  every </a:t>
            </a:r>
            <a:r>
              <a:rPr lang="en-US" altLang="ko-KR" sz="2400" dirty="0"/>
              <a:t>day.</a:t>
            </a:r>
            <a:endParaRPr lang="ko-KR" altLang="en-US" sz="2400" dirty="0"/>
          </a:p>
        </p:txBody>
      </p:sp>
      <p:sp>
        <p:nvSpPr>
          <p:cNvPr id="7" name="위쪽 화살표 6"/>
          <p:cNvSpPr/>
          <p:nvPr/>
        </p:nvSpPr>
        <p:spPr>
          <a:xfrm>
            <a:off x="7672646" y="3789778"/>
            <a:ext cx="498764" cy="100584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293039" y="4187600"/>
            <a:ext cx="257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Predict the probability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718367" y="5043291"/>
            <a:ext cx="574672" cy="3574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715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2816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Continuous Bag of Words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928301" y="4008577"/>
            <a:ext cx="3073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</a:t>
            </a:r>
            <a:r>
              <a:rPr lang="en-US" altLang="ko-KR" sz="2400" dirty="0" smtClean="0"/>
              <a:t>an  </a:t>
            </a:r>
            <a:r>
              <a:rPr lang="en-US" altLang="ko-KR" sz="2400" b="1" u="sng" dirty="0" smtClean="0">
                <a:solidFill>
                  <a:srgbClr val="FF0000"/>
                </a:solidFill>
              </a:rPr>
              <a:t>???</a:t>
            </a:r>
            <a:r>
              <a:rPr lang="en-US" altLang="ko-KR" sz="2400" dirty="0" smtClean="0"/>
              <a:t>  every </a:t>
            </a:r>
            <a:r>
              <a:rPr lang="en-US" altLang="ko-KR" sz="2400" dirty="0"/>
              <a:t>day.</a:t>
            </a:r>
            <a:endParaRPr lang="ko-KR" altLang="en-US" sz="2400" dirty="0"/>
          </a:p>
        </p:txBody>
      </p:sp>
      <p:sp>
        <p:nvSpPr>
          <p:cNvPr id="30" name="직사각형 29"/>
          <p:cNvSpPr/>
          <p:nvPr/>
        </p:nvSpPr>
        <p:spPr>
          <a:xfrm>
            <a:off x="2002324" y="4060685"/>
            <a:ext cx="574672" cy="3574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970883"/>
            <a:ext cx="266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1. Context encoding</a:t>
            </a:r>
            <a:endParaRPr lang="ko-KR" alt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886705" y="3243858"/>
            <a:ext cx="944682" cy="19389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I 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eat </a:t>
            </a:r>
          </a:p>
          <a:p>
            <a:pPr algn="ctr"/>
            <a:r>
              <a:rPr lang="en-US" altLang="ko-KR" sz="2400" dirty="0" smtClean="0"/>
              <a:t>an </a:t>
            </a:r>
          </a:p>
          <a:p>
            <a:pPr algn="ctr"/>
            <a:r>
              <a:rPr lang="en-US" altLang="ko-KR" sz="2400" dirty="0" smtClean="0"/>
              <a:t>every </a:t>
            </a:r>
          </a:p>
          <a:p>
            <a:pPr algn="ctr"/>
            <a:r>
              <a:rPr lang="en-US" altLang="ko-KR" sz="2400" dirty="0" smtClean="0"/>
              <a:t>day</a:t>
            </a:r>
            <a:endParaRPr lang="ko-KR" alt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769910" y="5523725"/>
            <a:ext cx="1178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Context</a:t>
            </a:r>
            <a:endParaRPr lang="ko-KR" altLang="en-US" sz="2400" b="1" dirty="0"/>
          </a:p>
        </p:txBody>
      </p:sp>
      <p:sp>
        <p:nvSpPr>
          <p:cNvPr id="44" name="오른쪽 화살표 43"/>
          <p:cNvSpPr/>
          <p:nvPr/>
        </p:nvSpPr>
        <p:spPr>
          <a:xfrm>
            <a:off x="4462690" y="4008577"/>
            <a:ext cx="906088" cy="4095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07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2816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Continuous Bag of Words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928301" y="4008577"/>
            <a:ext cx="3073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</a:t>
            </a:r>
            <a:r>
              <a:rPr lang="en-US" altLang="ko-KR" sz="2400" dirty="0" smtClean="0"/>
              <a:t>an  </a:t>
            </a:r>
            <a:r>
              <a:rPr lang="en-US" altLang="ko-KR" sz="2400" b="1" u="sng" dirty="0" smtClean="0">
                <a:solidFill>
                  <a:srgbClr val="FF0000"/>
                </a:solidFill>
              </a:rPr>
              <a:t>???</a:t>
            </a:r>
            <a:r>
              <a:rPr lang="en-US" altLang="ko-KR" sz="2400" dirty="0" smtClean="0"/>
              <a:t>  every </a:t>
            </a:r>
            <a:r>
              <a:rPr lang="en-US" altLang="ko-KR" sz="2400" dirty="0"/>
              <a:t>day.</a:t>
            </a:r>
            <a:endParaRPr lang="ko-KR" altLang="en-US" sz="2400" dirty="0"/>
          </a:p>
        </p:txBody>
      </p:sp>
      <p:sp>
        <p:nvSpPr>
          <p:cNvPr id="30" name="직사각형 29"/>
          <p:cNvSpPr/>
          <p:nvPr/>
        </p:nvSpPr>
        <p:spPr>
          <a:xfrm>
            <a:off x="2002324" y="4060685"/>
            <a:ext cx="574672" cy="3574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970883"/>
            <a:ext cx="266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1. Context encoding</a:t>
            </a:r>
            <a:endParaRPr lang="ko-KR" alt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886705" y="3243858"/>
            <a:ext cx="944682" cy="19389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I 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eat </a:t>
            </a:r>
          </a:p>
          <a:p>
            <a:pPr algn="ctr"/>
            <a:r>
              <a:rPr lang="en-US" altLang="ko-KR" sz="2400" dirty="0" smtClean="0"/>
              <a:t>an </a:t>
            </a:r>
          </a:p>
          <a:p>
            <a:pPr algn="ctr"/>
            <a:r>
              <a:rPr lang="en-US" altLang="ko-KR" sz="2400" dirty="0" smtClean="0"/>
              <a:t>every </a:t>
            </a:r>
          </a:p>
          <a:p>
            <a:pPr algn="ctr"/>
            <a:r>
              <a:rPr lang="en-US" altLang="ko-KR" sz="2400" dirty="0" smtClean="0"/>
              <a:t>day</a:t>
            </a:r>
            <a:endParaRPr lang="ko-KR" alt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769910" y="5523725"/>
            <a:ext cx="1178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Context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6948181" y="2686585"/>
            <a:ext cx="84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word</a:t>
            </a:r>
            <a:endParaRPr lang="ko-KR" altLang="en-US" sz="2400" dirty="0"/>
          </a:p>
        </p:txBody>
      </p:sp>
      <p:cxnSp>
        <p:nvCxnSpPr>
          <p:cNvPr id="4" name="직선 화살표 연결선 3"/>
          <p:cNvCxnSpPr>
            <a:stCxn id="10" idx="2"/>
          </p:cNvCxnSpPr>
          <p:nvPr/>
        </p:nvCxnSpPr>
        <p:spPr>
          <a:xfrm flipH="1">
            <a:off x="6600305" y="3148250"/>
            <a:ext cx="771261" cy="368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0" idx="2"/>
          </p:cNvCxnSpPr>
          <p:nvPr/>
        </p:nvCxnSpPr>
        <p:spPr>
          <a:xfrm flipH="1">
            <a:off x="6600305" y="3148250"/>
            <a:ext cx="771261" cy="67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2"/>
          </p:cNvCxnSpPr>
          <p:nvPr/>
        </p:nvCxnSpPr>
        <p:spPr>
          <a:xfrm flipH="1">
            <a:off x="6600305" y="3148250"/>
            <a:ext cx="771261" cy="1094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2"/>
          </p:cNvCxnSpPr>
          <p:nvPr/>
        </p:nvCxnSpPr>
        <p:spPr>
          <a:xfrm flipH="1">
            <a:off x="6733650" y="3148250"/>
            <a:ext cx="637916" cy="1321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" idx="2"/>
          </p:cNvCxnSpPr>
          <p:nvPr/>
        </p:nvCxnSpPr>
        <p:spPr>
          <a:xfrm flipH="1">
            <a:off x="6675120" y="3148250"/>
            <a:ext cx="696446" cy="1847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오른쪽 화살표 25"/>
          <p:cNvSpPr/>
          <p:nvPr/>
        </p:nvSpPr>
        <p:spPr>
          <a:xfrm>
            <a:off x="4462690" y="4008577"/>
            <a:ext cx="906088" cy="4095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0759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2816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Continuous Bag of Words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928301" y="4008577"/>
            <a:ext cx="3073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</a:t>
            </a:r>
            <a:r>
              <a:rPr lang="en-US" altLang="ko-KR" sz="2400" dirty="0" smtClean="0"/>
              <a:t>an  </a:t>
            </a:r>
            <a:r>
              <a:rPr lang="en-US" altLang="ko-KR" sz="2400" b="1" u="sng" dirty="0" smtClean="0">
                <a:solidFill>
                  <a:srgbClr val="FF0000"/>
                </a:solidFill>
              </a:rPr>
              <a:t>???</a:t>
            </a:r>
            <a:r>
              <a:rPr lang="en-US" altLang="ko-KR" sz="2400" dirty="0" smtClean="0"/>
              <a:t>  every </a:t>
            </a:r>
            <a:r>
              <a:rPr lang="en-US" altLang="ko-KR" sz="2400" dirty="0"/>
              <a:t>day.</a:t>
            </a:r>
            <a:endParaRPr lang="ko-KR" altLang="en-US" sz="2400" dirty="0"/>
          </a:p>
        </p:txBody>
      </p:sp>
      <p:sp>
        <p:nvSpPr>
          <p:cNvPr id="30" name="직사각형 29"/>
          <p:cNvSpPr/>
          <p:nvPr/>
        </p:nvSpPr>
        <p:spPr>
          <a:xfrm>
            <a:off x="2002324" y="4060685"/>
            <a:ext cx="574672" cy="3574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970883"/>
            <a:ext cx="266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1. Context encoding</a:t>
            </a:r>
            <a:endParaRPr lang="ko-KR" alt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886705" y="3243858"/>
            <a:ext cx="944682" cy="19389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I 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eat </a:t>
            </a:r>
          </a:p>
          <a:p>
            <a:pPr algn="ctr"/>
            <a:r>
              <a:rPr lang="en-US" altLang="ko-KR" sz="2400" dirty="0" smtClean="0"/>
              <a:t>an </a:t>
            </a:r>
          </a:p>
          <a:p>
            <a:pPr algn="ctr"/>
            <a:r>
              <a:rPr lang="en-US" altLang="ko-KR" sz="2400" dirty="0" smtClean="0"/>
              <a:t>every </a:t>
            </a:r>
          </a:p>
          <a:p>
            <a:pPr algn="ctr"/>
            <a:r>
              <a:rPr lang="en-US" altLang="ko-KR" sz="2400" dirty="0" smtClean="0"/>
              <a:t>day</a:t>
            </a:r>
            <a:endParaRPr lang="ko-KR" alt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769910" y="5523725"/>
            <a:ext cx="1178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Context</a:t>
            </a:r>
            <a:endParaRPr lang="ko-KR" altLang="en-US" sz="2400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508" y="3275252"/>
            <a:ext cx="1851863" cy="10763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906" b="36486"/>
          <a:stretch/>
        </p:blipFill>
        <p:spPr>
          <a:xfrm>
            <a:off x="7142508" y="4436990"/>
            <a:ext cx="779521" cy="6836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711" r="40747" b="960"/>
          <a:stretch/>
        </p:blipFill>
        <p:spPr>
          <a:xfrm>
            <a:off x="7880465" y="4422370"/>
            <a:ext cx="1097280" cy="6816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78483" y="5206001"/>
            <a:ext cx="14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Parameterize</a:t>
            </a:r>
            <a:endParaRPr lang="ko-KR" altLang="en-US" b="1" dirty="0"/>
          </a:p>
        </p:txBody>
      </p:sp>
      <p:sp>
        <p:nvSpPr>
          <p:cNvPr id="20" name="오른쪽 화살표 19"/>
          <p:cNvSpPr/>
          <p:nvPr/>
        </p:nvSpPr>
        <p:spPr>
          <a:xfrm>
            <a:off x="4462690" y="4008577"/>
            <a:ext cx="906088" cy="4095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39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2816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Continuous Bag of Words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928301" y="4008577"/>
            <a:ext cx="3073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</a:t>
            </a:r>
            <a:r>
              <a:rPr lang="en-US" altLang="ko-KR" sz="2400" dirty="0" smtClean="0"/>
              <a:t>an  </a:t>
            </a:r>
            <a:r>
              <a:rPr lang="en-US" altLang="ko-KR" sz="2400" b="1" u="sng" dirty="0" smtClean="0">
                <a:solidFill>
                  <a:srgbClr val="FF0000"/>
                </a:solidFill>
              </a:rPr>
              <a:t>???</a:t>
            </a:r>
            <a:r>
              <a:rPr lang="en-US" altLang="ko-KR" sz="2400" dirty="0" smtClean="0"/>
              <a:t>  every </a:t>
            </a:r>
            <a:r>
              <a:rPr lang="en-US" altLang="ko-KR" sz="2400" dirty="0"/>
              <a:t>day.</a:t>
            </a:r>
            <a:endParaRPr lang="ko-KR" altLang="en-US" sz="2400" dirty="0"/>
          </a:p>
        </p:txBody>
      </p:sp>
      <p:sp>
        <p:nvSpPr>
          <p:cNvPr id="30" name="직사각형 29"/>
          <p:cNvSpPr/>
          <p:nvPr/>
        </p:nvSpPr>
        <p:spPr>
          <a:xfrm>
            <a:off x="2002324" y="4060685"/>
            <a:ext cx="574672" cy="3574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970883"/>
            <a:ext cx="266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1. Context encoding</a:t>
            </a:r>
            <a:endParaRPr lang="ko-KR" alt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886705" y="3243858"/>
            <a:ext cx="944682" cy="19389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I 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eat </a:t>
            </a:r>
          </a:p>
          <a:p>
            <a:pPr algn="ctr"/>
            <a:r>
              <a:rPr lang="en-US" altLang="ko-KR" sz="2400" dirty="0" smtClean="0"/>
              <a:t>an </a:t>
            </a:r>
          </a:p>
          <a:p>
            <a:pPr algn="ctr"/>
            <a:r>
              <a:rPr lang="en-US" altLang="ko-KR" sz="2400" dirty="0" smtClean="0"/>
              <a:t>every </a:t>
            </a:r>
          </a:p>
          <a:p>
            <a:pPr algn="ctr"/>
            <a:r>
              <a:rPr lang="en-US" altLang="ko-KR" sz="2400" dirty="0" smtClean="0"/>
              <a:t>day</a:t>
            </a:r>
            <a:endParaRPr lang="ko-KR" altLang="en-US" sz="2400" dirty="0"/>
          </a:p>
        </p:txBody>
      </p:sp>
      <p:sp>
        <p:nvSpPr>
          <p:cNvPr id="42" name="오른쪽 화살표 41"/>
          <p:cNvSpPr/>
          <p:nvPr/>
        </p:nvSpPr>
        <p:spPr>
          <a:xfrm>
            <a:off x="4462690" y="4008577"/>
            <a:ext cx="906088" cy="4095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769910" y="5523725"/>
            <a:ext cx="1178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Context</a:t>
            </a:r>
            <a:endParaRPr lang="ko-KR" altLang="en-US" sz="2400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508" y="3275252"/>
            <a:ext cx="1851863" cy="10763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906" b="36486"/>
          <a:stretch/>
        </p:blipFill>
        <p:spPr>
          <a:xfrm>
            <a:off x="7142508" y="4436990"/>
            <a:ext cx="779521" cy="6836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711" r="40747" b="960"/>
          <a:stretch/>
        </p:blipFill>
        <p:spPr>
          <a:xfrm>
            <a:off x="7880465" y="4422370"/>
            <a:ext cx="1097280" cy="6816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053" b="72973"/>
          <a:stretch/>
        </p:blipFill>
        <p:spPr>
          <a:xfrm>
            <a:off x="10085215" y="4060685"/>
            <a:ext cx="1128656" cy="29090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95" t="72011" r="40747" b="959"/>
          <a:stretch/>
        </p:blipFill>
        <p:spPr>
          <a:xfrm>
            <a:off x="11213871" y="4037602"/>
            <a:ext cx="315883" cy="29094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72" t="34565" r="21471" b="32227"/>
          <a:stretch/>
        </p:blipFill>
        <p:spPr>
          <a:xfrm>
            <a:off x="11561618" y="4033363"/>
            <a:ext cx="315884" cy="357447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9211797" y="4027435"/>
            <a:ext cx="721913" cy="4095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10085215" y="5473848"/>
            <a:ext cx="205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Context vector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9211797" y="4430519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sum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67765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2816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Continuous Bag of Words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970883"/>
            <a:ext cx="176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2. Prediction</a:t>
            </a:r>
            <a:endParaRPr lang="ko-KR" altLang="en-US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053" b="72973"/>
          <a:stretch/>
        </p:blipFill>
        <p:spPr>
          <a:xfrm>
            <a:off x="1140720" y="3844554"/>
            <a:ext cx="1128656" cy="29090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95" t="72011" r="40747" b="959"/>
          <a:stretch/>
        </p:blipFill>
        <p:spPr>
          <a:xfrm>
            <a:off x="2269376" y="3821471"/>
            <a:ext cx="315883" cy="29094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72" t="34565" r="21471" b="32227"/>
          <a:stretch/>
        </p:blipFill>
        <p:spPr>
          <a:xfrm>
            <a:off x="2617123" y="3817232"/>
            <a:ext cx="315884" cy="35744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1140720" y="5257717"/>
            <a:ext cx="205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Context vector</a:t>
            </a:r>
            <a:endParaRPr lang="ko-KR" altLang="en-US" sz="2400" b="1" dirty="0"/>
          </a:p>
        </p:txBody>
      </p:sp>
      <p:sp>
        <p:nvSpPr>
          <p:cNvPr id="3" name="직사각형 2"/>
          <p:cNvSpPr/>
          <p:nvPr/>
        </p:nvSpPr>
        <p:spPr>
          <a:xfrm>
            <a:off x="4214553" y="2967644"/>
            <a:ext cx="2219498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Weight Matrix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>
            <a:off x="7512581" y="3783980"/>
            <a:ext cx="721913" cy="4095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7280106" y="4193535"/>
            <a:ext cx="118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softmax</a:t>
            </a:r>
            <a:endParaRPr lang="ko-KR" altLang="en-US" sz="2400" dirty="0"/>
          </a:p>
        </p:txBody>
      </p:sp>
      <p:sp>
        <p:nvSpPr>
          <p:cNvPr id="26" name="직사각형 25"/>
          <p:cNvSpPr/>
          <p:nvPr/>
        </p:nvSpPr>
        <p:spPr>
          <a:xfrm>
            <a:off x="9313024" y="2967643"/>
            <a:ext cx="413148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10629854" y="1877121"/>
            <a:ext cx="1143293" cy="64918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HW1</a:t>
            </a:r>
            <a:endParaRPr lang="ko-KR" altLang="en-US" sz="2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8625250" y="5257717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Probabilities</a:t>
            </a:r>
            <a:endParaRPr lang="ko-KR" altLang="en-US" sz="2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8625250" y="5719382"/>
            <a:ext cx="298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Each element represent probability of a word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833956" y="2922017"/>
                <a:ext cx="1279511" cy="207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956" y="2922017"/>
                <a:ext cx="1279511" cy="2070247"/>
              </a:xfrm>
              <a:prstGeom prst="rect">
                <a:avLst/>
              </a:prstGeom>
              <a:blipFill>
                <a:blip r:embed="rId3"/>
                <a:stretch>
                  <a:fillRect b="-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3154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47B4F6-A880-4A20-A7FE-EC0F23E52DD2}"/>
              </a:ext>
            </a:extLst>
          </p:cNvPr>
          <p:cNvSpPr txBox="1"/>
          <p:nvPr/>
        </p:nvSpPr>
        <p:spPr>
          <a:xfrm>
            <a:off x="888534" y="1299255"/>
            <a:ext cx="2816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Continuous Bag of Words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970883"/>
            <a:ext cx="140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</a:t>
            </a:r>
            <a:r>
              <a:rPr lang="en-US" altLang="ko-KR" sz="2400" dirty="0" smtClean="0"/>
              <a:t>. Update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9175373" y="4017302"/>
            <a:ext cx="2219498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Weight Matrix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318955" y="3470470"/>
            <a:ext cx="413148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631181" y="5760544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Probabilities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39887" y="3424844"/>
                <a:ext cx="1279511" cy="207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wor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887" y="3424844"/>
                <a:ext cx="1279511" cy="2070247"/>
              </a:xfrm>
              <a:prstGeom prst="rect">
                <a:avLst/>
              </a:prstGeom>
              <a:blipFill>
                <a:blip r:embed="rId2"/>
                <a:stretch>
                  <a:fillRect b="-17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3362929" y="2393984"/>
            <a:ext cx="3073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 eat </a:t>
            </a:r>
            <a:r>
              <a:rPr lang="en-US" altLang="ko-KR" sz="2400" dirty="0" smtClean="0"/>
              <a:t>an  </a:t>
            </a:r>
            <a:r>
              <a:rPr lang="en-US" altLang="ko-KR" sz="2400" b="1" u="sng" dirty="0" smtClean="0">
                <a:solidFill>
                  <a:srgbClr val="FF0000"/>
                </a:solidFill>
              </a:rPr>
              <a:t>???</a:t>
            </a:r>
            <a:r>
              <a:rPr lang="en-US" altLang="ko-KR" sz="2400" dirty="0" smtClean="0"/>
              <a:t>  every </a:t>
            </a:r>
            <a:r>
              <a:rPr lang="en-US" altLang="ko-KR" sz="2400" dirty="0"/>
              <a:t>day.</a:t>
            </a:r>
            <a:endParaRPr lang="ko-KR" altLang="en-US" sz="2400" dirty="0"/>
          </a:p>
        </p:txBody>
      </p:sp>
      <p:sp>
        <p:nvSpPr>
          <p:cNvPr id="18" name="직사각형 17"/>
          <p:cNvSpPr/>
          <p:nvPr/>
        </p:nvSpPr>
        <p:spPr>
          <a:xfrm>
            <a:off x="4436952" y="2446092"/>
            <a:ext cx="574672" cy="3574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79381" y="2842271"/>
            <a:ext cx="18898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Answer: orange</a:t>
            </a:r>
            <a:endParaRPr lang="ko-KR" altLang="en-US" sz="2000" dirty="0"/>
          </a:p>
        </p:txBody>
      </p:sp>
      <p:cxnSp>
        <p:nvCxnSpPr>
          <p:cNvPr id="8" name="꺾인 연결선 7"/>
          <p:cNvCxnSpPr>
            <a:stCxn id="5" idx="2"/>
          </p:cNvCxnSpPr>
          <p:nvPr/>
        </p:nvCxnSpPr>
        <p:spPr>
          <a:xfrm rot="5400000">
            <a:off x="3194688" y="3167091"/>
            <a:ext cx="1454310" cy="16048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373" y="1715309"/>
            <a:ext cx="1851863" cy="107637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906" b="36486"/>
          <a:stretch/>
        </p:blipFill>
        <p:spPr>
          <a:xfrm>
            <a:off x="9175373" y="2877047"/>
            <a:ext cx="779521" cy="68364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7827EF2-676D-412E-89B3-77F3B927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711" r="40747" b="960"/>
          <a:stretch/>
        </p:blipFill>
        <p:spPr>
          <a:xfrm>
            <a:off x="9913330" y="2862427"/>
            <a:ext cx="1097280" cy="681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A450CF8-4FB6-4B0B-B2FD-C3CC51BA613D}"/>
              </a:ext>
            </a:extLst>
          </p:cNvPr>
          <p:cNvSpPr txBox="1"/>
          <p:nvPr/>
        </p:nvSpPr>
        <p:spPr>
          <a:xfrm>
            <a:off x="5528515" y="4248936"/>
            <a:ext cx="1143293" cy="64918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HW1</a:t>
            </a:r>
            <a:endParaRPr lang="ko-KR" altLang="en-US" sz="2400" b="1" dirty="0"/>
          </a:p>
        </p:txBody>
      </p:sp>
      <p:sp>
        <p:nvSpPr>
          <p:cNvPr id="20" name="직사각형 19"/>
          <p:cNvSpPr/>
          <p:nvPr/>
        </p:nvSpPr>
        <p:spPr>
          <a:xfrm>
            <a:off x="5163274" y="4987259"/>
            <a:ext cx="34881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Negative Log Likelihood 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Backpropagation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Stochastic Gradient Descent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93968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A61996-7FFD-448E-9FE6-318BCC05A0BE}"/>
              </a:ext>
            </a:extLst>
          </p:cNvPr>
          <p:cNvSpPr/>
          <p:nvPr/>
        </p:nvSpPr>
        <p:spPr>
          <a:xfrm>
            <a:off x="4290314" y="2229373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92E7EF-6DCA-4863-8A54-E02A4AA642DD}"/>
              </a:ext>
            </a:extLst>
          </p:cNvPr>
          <p:cNvSpPr/>
          <p:nvPr/>
        </p:nvSpPr>
        <p:spPr>
          <a:xfrm>
            <a:off x="1108090" y="3068272"/>
            <a:ext cx="644554" cy="15855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39CC427-5F2B-4B90-94C3-D7BC15790B12}"/>
              </a:ext>
            </a:extLst>
          </p:cNvPr>
          <p:cNvCxnSpPr/>
          <p:nvPr/>
        </p:nvCxnSpPr>
        <p:spPr>
          <a:xfrm flipV="1">
            <a:off x="1752644" y="2229372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E481F8C-8B69-433F-8180-48FC32018403}"/>
              </a:ext>
            </a:extLst>
          </p:cNvPr>
          <p:cNvCxnSpPr/>
          <p:nvPr/>
        </p:nvCxnSpPr>
        <p:spPr>
          <a:xfrm>
            <a:off x="1752644" y="4653791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BF7AE2B-2085-4611-8D32-C4B8D15391F8}"/>
              </a:ext>
            </a:extLst>
          </p:cNvPr>
          <p:cNvSpPr txBox="1"/>
          <p:nvPr/>
        </p:nvSpPr>
        <p:spPr>
          <a:xfrm>
            <a:off x="682271" y="4697376"/>
            <a:ext cx="1519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Word/Context</a:t>
            </a:r>
          </a:p>
          <a:p>
            <a:pPr algn="ctr"/>
            <a:r>
              <a:rPr lang="en-US" altLang="ko-KR" dirty="0" smtClean="0"/>
              <a:t>Embedding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6C54F4-54B2-4563-9040-3322E2870E82}"/>
              </a:ext>
            </a:extLst>
          </p:cNvPr>
          <p:cNvSpPr txBox="1"/>
          <p:nvPr/>
        </p:nvSpPr>
        <p:spPr>
          <a:xfrm>
            <a:off x="3749908" y="5576918"/>
            <a:ext cx="19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Word probabilities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49AA38-3FB5-4D12-BB08-EFE7881602E1}"/>
                  </a:ext>
                </a:extLst>
              </p:cNvPr>
              <p:cNvSpPr txBox="1"/>
              <p:nvPr/>
            </p:nvSpPr>
            <p:spPr>
              <a:xfrm>
                <a:off x="2785004" y="3686876"/>
                <a:ext cx="538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49AA38-3FB5-4D12-BB08-EFE788160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004" y="3686876"/>
                <a:ext cx="538032" cy="276999"/>
              </a:xfrm>
              <a:prstGeom prst="rect">
                <a:avLst/>
              </a:prstGeom>
              <a:blipFill>
                <a:blip r:embed="rId2"/>
                <a:stretch>
                  <a:fillRect l="-10227" r="-3409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8BF1DC-1340-4516-A53B-42DFBDA0F32B}"/>
                  </a:ext>
                </a:extLst>
              </p:cNvPr>
              <p:cNvSpPr txBox="1"/>
              <p:nvPr/>
            </p:nvSpPr>
            <p:spPr>
              <a:xfrm>
                <a:off x="6409189" y="2227112"/>
                <a:ext cx="21992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8BF1DC-1340-4516-A53B-42DFBDA0F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189" y="2227112"/>
                <a:ext cx="2199256" cy="276999"/>
              </a:xfrm>
              <a:prstGeom prst="rect">
                <a:avLst/>
              </a:prstGeom>
              <a:blipFill>
                <a:blip r:embed="rId3"/>
                <a:stretch>
                  <a:fillRect l="-2216" t="-2174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C637CDA-5BCF-460E-8F25-648866063429}"/>
              </a:ext>
            </a:extLst>
          </p:cNvPr>
          <p:cNvSpPr txBox="1"/>
          <p:nvPr/>
        </p:nvSpPr>
        <p:spPr>
          <a:xfrm>
            <a:off x="6511531" y="3177200"/>
            <a:ext cx="29046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FCFE1A1-EB40-48EE-A703-1E61234DE066}"/>
                  </a:ext>
                </a:extLst>
              </p:cNvPr>
              <p:cNvSpPr/>
              <p:nvPr/>
            </p:nvSpPr>
            <p:spPr>
              <a:xfrm>
                <a:off x="7669975" y="3177200"/>
                <a:ext cx="1277967" cy="17543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FCFE1A1-EB40-48EE-A703-1E61234DE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975" y="3177200"/>
                <a:ext cx="1277967" cy="1754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B0B8ED6-5D6A-4913-8EB6-55039335C824}"/>
                  </a:ext>
                </a:extLst>
              </p:cNvPr>
              <p:cNvSpPr/>
              <p:nvPr/>
            </p:nvSpPr>
            <p:spPr>
              <a:xfrm>
                <a:off x="9516451" y="3425872"/>
                <a:ext cx="331410" cy="12279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B0B8ED6-5D6A-4913-8EB6-55039335C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451" y="3425872"/>
                <a:ext cx="331410" cy="1227919"/>
              </a:xfrm>
              <a:prstGeom prst="rect">
                <a:avLst/>
              </a:prstGeom>
              <a:blipFill>
                <a:blip r:embed="rId5"/>
                <a:stretch>
                  <a:fillRect l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55E9C4D-2716-451C-BA9C-1F84425AACC2}"/>
                  </a:ext>
                </a:extLst>
              </p:cNvPr>
              <p:cNvSpPr txBox="1"/>
              <p:nvPr/>
            </p:nvSpPr>
            <p:spPr>
              <a:xfrm>
                <a:off x="7032989" y="388642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55E9C4D-2716-451C-BA9C-1F84425AA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989" y="3886424"/>
                <a:ext cx="226023" cy="276999"/>
              </a:xfrm>
              <a:prstGeom prst="rect">
                <a:avLst/>
              </a:prstGeom>
              <a:blipFill>
                <a:blip r:embed="rId6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9433AA3-7E54-4088-87A5-8B2F61ECEDD2}"/>
              </a:ext>
            </a:extLst>
          </p:cNvPr>
          <p:cNvSpPr txBox="1"/>
          <p:nvPr/>
        </p:nvSpPr>
        <p:spPr>
          <a:xfrm>
            <a:off x="6263226" y="520758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(V x 1)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ED1C5E-9B22-4F37-823A-81E61AA92F76}"/>
              </a:ext>
            </a:extLst>
          </p:cNvPr>
          <p:cNvSpPr txBox="1"/>
          <p:nvPr/>
        </p:nvSpPr>
        <p:spPr>
          <a:xfrm>
            <a:off x="7951721" y="520758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(V </a:t>
            </a:r>
            <a:r>
              <a:rPr lang="en-US" altLang="ko-KR" dirty="0"/>
              <a:t>x </a:t>
            </a:r>
            <a:r>
              <a:rPr lang="en-US" altLang="ko-KR" dirty="0" smtClean="0"/>
              <a:t>D)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D5752A-CE31-4582-A2F7-1A15A0C373FC}"/>
              </a:ext>
            </a:extLst>
          </p:cNvPr>
          <p:cNvSpPr txBox="1"/>
          <p:nvPr/>
        </p:nvSpPr>
        <p:spPr>
          <a:xfrm>
            <a:off x="9286856" y="520758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(D x 1)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0DEEF-AB8F-4E2D-BA46-D928553CC07E}"/>
              </a:ext>
            </a:extLst>
          </p:cNvPr>
          <p:cNvSpPr txBox="1"/>
          <p:nvPr/>
        </p:nvSpPr>
        <p:spPr>
          <a:xfrm>
            <a:off x="6495501" y="38253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63098" y="5946250"/>
            <a:ext cx="2521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V: vocabulary size</a:t>
            </a:r>
          </a:p>
          <a:p>
            <a:r>
              <a:rPr lang="en-US" altLang="ko-KR" dirty="0" smtClean="0"/>
              <a:t>h: embedding dimension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184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A61996-7FFD-448E-9FE6-318BCC05A0BE}"/>
              </a:ext>
            </a:extLst>
          </p:cNvPr>
          <p:cNvSpPr/>
          <p:nvPr/>
        </p:nvSpPr>
        <p:spPr>
          <a:xfrm>
            <a:off x="4290314" y="2229373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92E7EF-6DCA-4863-8A54-E02A4AA642DD}"/>
              </a:ext>
            </a:extLst>
          </p:cNvPr>
          <p:cNvSpPr/>
          <p:nvPr/>
        </p:nvSpPr>
        <p:spPr>
          <a:xfrm>
            <a:off x="1108090" y="3068272"/>
            <a:ext cx="644554" cy="15855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39CC427-5F2B-4B90-94C3-D7BC15790B12}"/>
              </a:ext>
            </a:extLst>
          </p:cNvPr>
          <p:cNvCxnSpPr/>
          <p:nvPr/>
        </p:nvCxnSpPr>
        <p:spPr>
          <a:xfrm flipV="1">
            <a:off x="1752644" y="2229372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E481F8C-8B69-433F-8180-48FC32018403}"/>
              </a:ext>
            </a:extLst>
          </p:cNvPr>
          <p:cNvCxnSpPr/>
          <p:nvPr/>
        </p:nvCxnSpPr>
        <p:spPr>
          <a:xfrm>
            <a:off x="1752644" y="4653791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6C54F4-54B2-4563-9040-3322E2870E82}"/>
              </a:ext>
            </a:extLst>
          </p:cNvPr>
          <p:cNvSpPr txBox="1"/>
          <p:nvPr/>
        </p:nvSpPr>
        <p:spPr>
          <a:xfrm>
            <a:off x="3749908" y="5576918"/>
            <a:ext cx="19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Word probabilities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49AA38-3FB5-4D12-BB08-EFE7881602E1}"/>
                  </a:ext>
                </a:extLst>
              </p:cNvPr>
              <p:cNvSpPr txBox="1"/>
              <p:nvPr/>
            </p:nvSpPr>
            <p:spPr>
              <a:xfrm>
                <a:off x="2785004" y="3686876"/>
                <a:ext cx="538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49AA38-3FB5-4D12-BB08-EFE788160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004" y="3686876"/>
                <a:ext cx="538032" cy="276999"/>
              </a:xfrm>
              <a:prstGeom prst="rect">
                <a:avLst/>
              </a:prstGeom>
              <a:blipFill>
                <a:blip r:embed="rId2"/>
                <a:stretch>
                  <a:fillRect l="-10227" r="-3409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8BF1DC-1340-4516-A53B-42DFBDA0F32B}"/>
                  </a:ext>
                </a:extLst>
              </p:cNvPr>
              <p:cNvSpPr txBox="1"/>
              <p:nvPr/>
            </p:nvSpPr>
            <p:spPr>
              <a:xfrm>
                <a:off x="6409189" y="2227112"/>
                <a:ext cx="21984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8BF1DC-1340-4516-A53B-42DFBDA0F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189" y="2227112"/>
                <a:ext cx="2198486" cy="276999"/>
              </a:xfrm>
              <a:prstGeom prst="rect">
                <a:avLst/>
              </a:prstGeom>
              <a:blipFill>
                <a:blip r:embed="rId3"/>
                <a:stretch>
                  <a:fillRect l="-2216" t="-2174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C637CDA-5BCF-460E-8F25-648866063429}"/>
              </a:ext>
            </a:extLst>
          </p:cNvPr>
          <p:cNvSpPr txBox="1"/>
          <p:nvPr/>
        </p:nvSpPr>
        <p:spPr>
          <a:xfrm>
            <a:off x="6657494" y="3156799"/>
            <a:ext cx="29046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060FD2-9738-4F08-A61C-FBF12954BC67}"/>
              </a:ext>
            </a:extLst>
          </p:cNvPr>
          <p:cNvSpPr txBox="1"/>
          <p:nvPr/>
        </p:nvSpPr>
        <p:spPr>
          <a:xfrm>
            <a:off x="7986583" y="3156799"/>
            <a:ext cx="29046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8C8013-ACEA-4D6B-94EE-07C6BEDF33B9}"/>
              </a:ext>
            </a:extLst>
          </p:cNvPr>
          <p:cNvSpPr txBox="1"/>
          <p:nvPr/>
        </p:nvSpPr>
        <p:spPr>
          <a:xfrm>
            <a:off x="9315672" y="3156799"/>
            <a:ext cx="29046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38A47B2-0BC2-4062-ACEC-4C4B9D99A651}"/>
              </a:ext>
            </a:extLst>
          </p:cNvPr>
          <p:cNvSpPr/>
          <p:nvPr/>
        </p:nvSpPr>
        <p:spPr>
          <a:xfrm>
            <a:off x="7196263" y="3850547"/>
            <a:ext cx="597150" cy="302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A0B43-D923-4F5C-84DB-C3B62BD369FA}"/>
              </a:ext>
            </a:extLst>
          </p:cNvPr>
          <p:cNvSpPr txBox="1"/>
          <p:nvPr/>
        </p:nvSpPr>
        <p:spPr>
          <a:xfrm>
            <a:off x="7208353" y="4161706"/>
            <a:ext cx="51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exp</a:t>
            </a:r>
            <a:endParaRPr lang="ko-KR" altLang="en-US" dirty="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9288C85D-946F-4572-B64A-0C5FE321032A}"/>
              </a:ext>
            </a:extLst>
          </p:cNvPr>
          <p:cNvSpPr/>
          <p:nvPr/>
        </p:nvSpPr>
        <p:spPr>
          <a:xfrm>
            <a:off x="8497784" y="3850547"/>
            <a:ext cx="597150" cy="302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26DE0D-22F5-4454-AD0A-A90F6E84A7EE}"/>
              </a:ext>
            </a:extLst>
          </p:cNvPr>
          <p:cNvSpPr txBox="1"/>
          <p:nvPr/>
        </p:nvSpPr>
        <p:spPr>
          <a:xfrm>
            <a:off x="8449950" y="415332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norm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C70367-A4F1-43D9-B6A9-458A7BB94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109" y="2121106"/>
            <a:ext cx="3014493" cy="6622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4B655A7-9D83-4DD2-B5C3-9F47D0025558}"/>
              </a:ext>
            </a:extLst>
          </p:cNvPr>
          <p:cNvSpPr txBox="1"/>
          <p:nvPr/>
        </p:nvSpPr>
        <p:spPr>
          <a:xfrm>
            <a:off x="6649479" y="3792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8BEDF1-AE87-4ACB-84A4-0D8C9CE379E1}"/>
              </a:ext>
            </a:extLst>
          </p:cNvPr>
          <p:cNvSpPr txBox="1"/>
          <p:nvPr/>
        </p:nvSpPr>
        <p:spPr>
          <a:xfrm>
            <a:off x="7971009" y="379237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o’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587B0A-1725-471F-BAC6-DD2E61842F36}"/>
              </a:ext>
            </a:extLst>
          </p:cNvPr>
          <p:cNvSpPr txBox="1"/>
          <p:nvPr/>
        </p:nvSpPr>
        <p:spPr>
          <a:xfrm>
            <a:off x="9321348" y="37923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F7AE2B-2085-4611-8D32-C4B8D15391F8}"/>
              </a:ext>
            </a:extLst>
          </p:cNvPr>
          <p:cNvSpPr txBox="1"/>
          <p:nvPr/>
        </p:nvSpPr>
        <p:spPr>
          <a:xfrm>
            <a:off x="682271" y="4697376"/>
            <a:ext cx="1519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Word/Context</a:t>
            </a:r>
          </a:p>
          <a:p>
            <a:pPr algn="ctr"/>
            <a:r>
              <a:rPr lang="en-US" altLang="ko-KR" dirty="0" smtClean="0"/>
              <a:t>Embedding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7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Loss(=cost</a:t>
            </a:r>
            <a:r>
              <a:rPr lang="en-US" altLang="ko-KR" dirty="0" smtClean="0"/>
              <a:t>) : A real number that represents how wrong it is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246416" y="4544785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2841173" y="3064328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034396" y="366304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647951" y="346710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2352334" y="3550786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709059" y="352152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2030185" y="352697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671762" y="3927022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391964" y="383381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2281577" y="3264355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2118634" y="396240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/>
          <p:cNvSpPr/>
          <p:nvPr/>
        </p:nvSpPr>
        <p:spPr>
          <a:xfrm>
            <a:off x="3188499" y="415120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/>
          <p:cNvSpPr/>
          <p:nvPr/>
        </p:nvSpPr>
        <p:spPr>
          <a:xfrm>
            <a:off x="3464380" y="373652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>
            <a:off x="3472544" y="4065136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이등변 삼각형 63"/>
          <p:cNvSpPr/>
          <p:nvPr/>
        </p:nvSpPr>
        <p:spPr>
          <a:xfrm>
            <a:off x="2971975" y="4314485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>
            <a:off x="3385458" y="4322992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/>
          <p:cNvSpPr/>
          <p:nvPr/>
        </p:nvSpPr>
        <p:spPr>
          <a:xfrm>
            <a:off x="3918858" y="3990806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/>
          <p:cNvSpPr/>
          <p:nvPr/>
        </p:nvSpPr>
        <p:spPr>
          <a:xfrm>
            <a:off x="3831772" y="342305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/>
          <p:nvPr/>
        </p:nvCxnSpPr>
        <p:spPr>
          <a:xfrm flipH="1">
            <a:off x="1246416" y="3804557"/>
            <a:ext cx="3189514" cy="1862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372414" y="621199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Loss : 4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5512932" y="3319634"/>
            <a:ext cx="1861457" cy="745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Output: 3.4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5512932" y="4818405"/>
            <a:ext cx="1861457" cy="745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Answer: 3.7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734171" y="6211997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Loss : 0.09</a:t>
            </a:r>
            <a:endParaRPr lang="ko-KR" altLang="en-US" sz="2400" dirty="0"/>
          </a:p>
        </p:txBody>
      </p:sp>
      <p:cxnSp>
        <p:nvCxnSpPr>
          <p:cNvPr id="6" name="직선 화살표 연결선 5"/>
          <p:cNvCxnSpPr>
            <a:stCxn id="4" idx="2"/>
            <a:endCxn id="70" idx="0"/>
          </p:cNvCxnSpPr>
          <p:nvPr/>
        </p:nvCxnSpPr>
        <p:spPr>
          <a:xfrm>
            <a:off x="6443661" y="4064965"/>
            <a:ext cx="0" cy="7534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112305" y="6224580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Loss : 1.7</a:t>
            </a:r>
            <a:endParaRPr lang="ko-KR" altLang="en-US" sz="2400" dirty="0"/>
          </a:p>
        </p:txBody>
      </p:sp>
      <p:pic>
        <p:nvPicPr>
          <p:cNvPr id="23554" name="Picture 2" descr="Image result for kl diver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059" y="2642507"/>
            <a:ext cx="3485470" cy="348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5713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8A4C1E-4207-4DC3-A887-8BC0C9F126BF}"/>
                  </a:ext>
                </a:extLst>
              </p:cNvPr>
              <p:cNvSpPr txBox="1"/>
              <p:nvPr/>
            </p:nvSpPr>
            <p:spPr>
              <a:xfrm>
                <a:off x="916674" y="3152001"/>
                <a:ext cx="2720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𝑁𝐿𝐿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8A4C1E-4207-4DC3-A887-8BC0C9F12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4" y="3152001"/>
                <a:ext cx="2720873" cy="276999"/>
              </a:xfrm>
              <a:prstGeom prst="rect">
                <a:avLst/>
              </a:prstGeom>
              <a:blipFill>
                <a:blip r:embed="rId2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753BCC-D435-41FB-9284-430B42FD30FA}"/>
                  </a:ext>
                </a:extLst>
              </p:cNvPr>
              <p:cNvSpPr txBox="1"/>
              <p:nvPr/>
            </p:nvSpPr>
            <p:spPr>
              <a:xfrm>
                <a:off x="916673" y="4051714"/>
                <a:ext cx="2467664" cy="5842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den>
                    </m:f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753BCC-D435-41FB-9284-430B42FD3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3" y="4051714"/>
                <a:ext cx="2467664" cy="584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CFD7B0-5D13-453A-A5BC-EEF0EF51ACC1}"/>
                  </a:ext>
                </a:extLst>
              </p:cNvPr>
              <p:cNvSpPr txBox="1"/>
              <p:nvPr/>
            </p:nvSpPr>
            <p:spPr>
              <a:xfrm>
                <a:off x="916673" y="2385502"/>
                <a:ext cx="2714396" cy="61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CFD7B0-5D13-453A-A5BC-EEF0EF51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3" y="2385502"/>
                <a:ext cx="2714396" cy="6117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FE363-24E2-4444-BF68-9A6156052916}"/>
                  </a:ext>
                </a:extLst>
              </p:cNvPr>
              <p:cNvSpPr txBox="1"/>
              <p:nvPr/>
            </p:nvSpPr>
            <p:spPr>
              <a:xfrm>
                <a:off x="916674" y="1897865"/>
                <a:ext cx="1100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FE363-24E2-4444-BF68-9A6156052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4" y="1897865"/>
                <a:ext cx="1100108" cy="276999"/>
              </a:xfrm>
              <a:prstGeom prst="rect">
                <a:avLst/>
              </a:prstGeom>
              <a:blipFill>
                <a:blip r:embed="rId5"/>
                <a:stretch>
                  <a:fillRect l="-2762" r="-4972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A9C20D-0183-4428-ACE6-67BEDB80EAAD}"/>
                  </a:ext>
                </a:extLst>
              </p:cNvPr>
              <p:cNvSpPr txBox="1"/>
              <p:nvPr/>
            </p:nvSpPr>
            <p:spPr>
              <a:xfrm>
                <a:off x="916673" y="4987687"/>
                <a:ext cx="2467664" cy="6114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den>
                    </m:f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A9C20D-0183-4428-ACE6-67BEDB80E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3" y="4987687"/>
                <a:ext cx="2467664" cy="6114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A3B555BD-252B-4886-B364-B520ECE1D0CF}"/>
              </a:ext>
            </a:extLst>
          </p:cNvPr>
          <p:cNvSpPr/>
          <p:nvPr/>
        </p:nvSpPr>
        <p:spPr>
          <a:xfrm>
            <a:off x="1545936" y="4051714"/>
            <a:ext cx="713064" cy="611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358A487-39E3-472F-BF79-C5D6E0C1C274}"/>
              </a:ext>
            </a:extLst>
          </p:cNvPr>
          <p:cNvSpPr/>
          <p:nvPr/>
        </p:nvSpPr>
        <p:spPr>
          <a:xfrm>
            <a:off x="1917339" y="4995221"/>
            <a:ext cx="713064" cy="611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1ED501B-B7EC-40B0-A215-EE8E96A4DB04}"/>
                  </a:ext>
                </a:extLst>
              </p:cNvPr>
              <p:cNvSpPr/>
              <p:nvPr/>
            </p:nvSpPr>
            <p:spPr>
              <a:xfrm>
                <a:off x="4271297" y="4013436"/>
                <a:ext cx="1270091" cy="666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</m:t>
                          </m:r>
                        </m:den>
                      </m:f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1ED501B-B7EC-40B0-A215-EE8E96A4DB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97" y="4013436"/>
                <a:ext cx="1270091" cy="6663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D03AF9E-4925-4C86-94F3-556191AE589B}"/>
                  </a:ext>
                </a:extLst>
              </p:cNvPr>
              <p:cNvSpPr/>
              <p:nvPr/>
            </p:nvSpPr>
            <p:spPr>
              <a:xfrm>
                <a:off x="4271296" y="4931040"/>
                <a:ext cx="2398349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        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D03AF9E-4925-4C86-94F3-556191AE58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96" y="4931040"/>
                <a:ext cx="2398349" cy="7101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2875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8A4C1E-4207-4DC3-A887-8BC0C9F126BF}"/>
                  </a:ext>
                </a:extLst>
              </p:cNvPr>
              <p:cNvSpPr txBox="1"/>
              <p:nvPr/>
            </p:nvSpPr>
            <p:spPr>
              <a:xfrm>
                <a:off x="916674" y="3152001"/>
                <a:ext cx="26246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𝑁𝐿𝐿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8A4C1E-4207-4DC3-A887-8BC0C9F12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4" y="3152001"/>
                <a:ext cx="2624693" cy="276999"/>
              </a:xfrm>
              <a:prstGeom prst="rect">
                <a:avLst/>
              </a:prstGeom>
              <a:blipFill>
                <a:blip r:embed="rId2"/>
                <a:stretch>
                  <a:fillRect l="-1624" t="-2174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753BCC-D435-41FB-9284-430B42FD30FA}"/>
                  </a:ext>
                </a:extLst>
              </p:cNvPr>
              <p:cNvSpPr txBox="1"/>
              <p:nvPr/>
            </p:nvSpPr>
            <p:spPr>
              <a:xfrm>
                <a:off x="916673" y="4051714"/>
                <a:ext cx="1843305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753BCC-D435-41FB-9284-430B42FD3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3" y="4051714"/>
                <a:ext cx="1843305" cy="526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CFD7B0-5D13-453A-A5BC-EEF0EF51ACC1}"/>
                  </a:ext>
                </a:extLst>
              </p:cNvPr>
              <p:cNvSpPr txBox="1"/>
              <p:nvPr/>
            </p:nvSpPr>
            <p:spPr>
              <a:xfrm>
                <a:off x="916673" y="2385502"/>
                <a:ext cx="2714396" cy="61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CFD7B0-5D13-453A-A5BC-EEF0EF51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3" y="2385502"/>
                <a:ext cx="2714396" cy="6117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FE363-24E2-4444-BF68-9A6156052916}"/>
                  </a:ext>
                </a:extLst>
              </p:cNvPr>
              <p:cNvSpPr txBox="1"/>
              <p:nvPr/>
            </p:nvSpPr>
            <p:spPr>
              <a:xfrm>
                <a:off x="916674" y="1897865"/>
                <a:ext cx="1100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FE363-24E2-4444-BF68-9A6156052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4" y="1897865"/>
                <a:ext cx="1100109" cy="276999"/>
              </a:xfrm>
              <a:prstGeom prst="rect">
                <a:avLst/>
              </a:prstGeom>
              <a:blipFill>
                <a:blip r:embed="rId5"/>
                <a:stretch>
                  <a:fillRect l="-2762" r="-4972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A9C20D-0183-4428-ACE6-67BEDB80EAAD}"/>
                  </a:ext>
                </a:extLst>
              </p:cNvPr>
              <p:cNvSpPr txBox="1"/>
              <p:nvPr/>
            </p:nvSpPr>
            <p:spPr>
              <a:xfrm>
                <a:off x="916673" y="4987687"/>
                <a:ext cx="1717470" cy="573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A9C20D-0183-4428-ACE6-67BEDB80E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3" y="4987687"/>
                <a:ext cx="1717470" cy="5734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2739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8A4C1E-4207-4DC3-A887-8BC0C9F126BF}"/>
                  </a:ext>
                </a:extLst>
              </p:cNvPr>
              <p:cNvSpPr txBox="1"/>
              <p:nvPr/>
            </p:nvSpPr>
            <p:spPr>
              <a:xfrm>
                <a:off x="916674" y="3152001"/>
                <a:ext cx="26246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𝑁𝐿𝐿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8A4C1E-4207-4DC3-A887-8BC0C9F12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4" y="3152001"/>
                <a:ext cx="2624693" cy="276999"/>
              </a:xfrm>
              <a:prstGeom prst="rect">
                <a:avLst/>
              </a:prstGeom>
              <a:blipFill>
                <a:blip r:embed="rId2"/>
                <a:stretch>
                  <a:fillRect l="-1624" t="-2174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753BCC-D435-41FB-9284-430B42FD30FA}"/>
                  </a:ext>
                </a:extLst>
              </p:cNvPr>
              <p:cNvSpPr txBox="1"/>
              <p:nvPr/>
            </p:nvSpPr>
            <p:spPr>
              <a:xfrm>
                <a:off x="916673" y="4051714"/>
                <a:ext cx="1843305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753BCC-D435-41FB-9284-430B42FD3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3" y="4051714"/>
                <a:ext cx="1843305" cy="526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CFD7B0-5D13-453A-A5BC-EEF0EF51ACC1}"/>
                  </a:ext>
                </a:extLst>
              </p:cNvPr>
              <p:cNvSpPr txBox="1"/>
              <p:nvPr/>
            </p:nvSpPr>
            <p:spPr>
              <a:xfrm>
                <a:off x="916673" y="2385502"/>
                <a:ext cx="2714396" cy="61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CFD7B0-5D13-453A-A5BC-EEF0EF51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3" y="2385502"/>
                <a:ext cx="2714396" cy="6117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FE363-24E2-4444-BF68-9A6156052916}"/>
                  </a:ext>
                </a:extLst>
              </p:cNvPr>
              <p:cNvSpPr txBox="1"/>
              <p:nvPr/>
            </p:nvSpPr>
            <p:spPr>
              <a:xfrm>
                <a:off x="916674" y="1897865"/>
                <a:ext cx="1100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FE363-24E2-4444-BF68-9A6156052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4" y="1897865"/>
                <a:ext cx="1100109" cy="276999"/>
              </a:xfrm>
              <a:prstGeom prst="rect">
                <a:avLst/>
              </a:prstGeom>
              <a:blipFill>
                <a:blip r:embed="rId5"/>
                <a:stretch>
                  <a:fillRect l="-2762" r="-4972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A9C20D-0183-4428-ACE6-67BEDB80EAAD}"/>
                  </a:ext>
                </a:extLst>
              </p:cNvPr>
              <p:cNvSpPr txBox="1"/>
              <p:nvPr/>
            </p:nvSpPr>
            <p:spPr>
              <a:xfrm>
                <a:off x="916673" y="4987687"/>
                <a:ext cx="1717470" cy="573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A9C20D-0183-4428-ACE6-67BEDB80E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3" y="4987687"/>
                <a:ext cx="1717470" cy="5734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E305FCD-4957-4571-9B26-F881995C1A25}"/>
              </a:ext>
            </a:extLst>
          </p:cNvPr>
          <p:cNvSpPr/>
          <p:nvPr/>
        </p:nvSpPr>
        <p:spPr>
          <a:xfrm>
            <a:off x="3556932" y="4582745"/>
            <a:ext cx="1367405" cy="398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/>
              <p:nvPr/>
            </p:nvSpPr>
            <p:spPr>
              <a:xfrm>
                <a:off x="5096212" y="3127487"/>
                <a:ext cx="2147745" cy="573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212" y="3127487"/>
                <a:ext cx="2147745" cy="5734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A8513B-58D1-4001-854F-4F4B806FCB60}"/>
                  </a:ext>
                </a:extLst>
              </p:cNvPr>
              <p:cNvSpPr txBox="1"/>
              <p:nvPr/>
            </p:nvSpPr>
            <p:spPr>
              <a:xfrm>
                <a:off x="5281261" y="5869724"/>
                <a:ext cx="2474916" cy="573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A8513B-58D1-4001-854F-4F4B806FC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261" y="5869724"/>
                <a:ext cx="2474916" cy="5734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099318" y="1468651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CBOW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5099318" y="2036364"/>
                <a:ext cx="271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318" y="2036364"/>
                <a:ext cx="27178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753BCC-D435-41FB-9284-430B42FD30FA}"/>
                  </a:ext>
                </a:extLst>
              </p:cNvPr>
              <p:cNvSpPr txBox="1"/>
              <p:nvPr/>
            </p:nvSpPr>
            <p:spPr>
              <a:xfrm>
                <a:off x="5281261" y="2522248"/>
                <a:ext cx="3860374" cy="4511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 smtClean="0"/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 smtClean="0"/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753BCC-D435-41FB-9284-430B42FD3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261" y="2522248"/>
                <a:ext cx="3860374" cy="451149"/>
              </a:xfrm>
              <a:prstGeom prst="rect">
                <a:avLst/>
              </a:prstGeom>
              <a:blipFill>
                <a:blip r:embed="rId10"/>
                <a:stretch>
                  <a:fillRect l="-1577" t="-1351" b="-8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/>
              <p:nvPr/>
            </p:nvSpPr>
            <p:spPr>
              <a:xfrm>
                <a:off x="5096212" y="3741565"/>
                <a:ext cx="2147745" cy="573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212" y="3741565"/>
                <a:ext cx="2147745" cy="5734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/>
              <p:nvPr/>
            </p:nvSpPr>
            <p:spPr>
              <a:xfrm>
                <a:off x="5079586" y="4411919"/>
                <a:ext cx="2147745" cy="573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586" y="4411919"/>
                <a:ext cx="2147745" cy="57349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/>
              <p:nvPr/>
            </p:nvSpPr>
            <p:spPr>
              <a:xfrm>
                <a:off x="5121151" y="5115525"/>
                <a:ext cx="2147745" cy="573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151" y="5115525"/>
                <a:ext cx="2147745" cy="57349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906547" y="1484548"/>
            <a:ext cx="114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Skip-gram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8952424" y="2011711"/>
                <a:ext cx="1001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424" y="2011711"/>
                <a:ext cx="100174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A8513B-58D1-4001-854F-4F4B806FCB60}"/>
                  </a:ext>
                </a:extLst>
              </p:cNvPr>
              <p:cNvSpPr txBox="1"/>
              <p:nvPr/>
            </p:nvSpPr>
            <p:spPr>
              <a:xfrm>
                <a:off x="9007157" y="3244499"/>
                <a:ext cx="2474916" cy="573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A8513B-58D1-4001-854F-4F4B806FC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157" y="3244499"/>
                <a:ext cx="2474916" cy="57349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/>
              <p:nvPr/>
            </p:nvSpPr>
            <p:spPr>
              <a:xfrm>
                <a:off x="8780545" y="2490300"/>
                <a:ext cx="2147745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545" y="2490300"/>
                <a:ext cx="2147745" cy="5266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1595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8A4C1E-4207-4DC3-A887-8BC0C9F126BF}"/>
                  </a:ext>
                </a:extLst>
              </p:cNvPr>
              <p:cNvSpPr txBox="1"/>
              <p:nvPr/>
            </p:nvSpPr>
            <p:spPr>
              <a:xfrm>
                <a:off x="916674" y="3152001"/>
                <a:ext cx="26246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𝑁𝐿𝐿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8A4C1E-4207-4DC3-A887-8BC0C9F12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4" y="3152001"/>
                <a:ext cx="2624693" cy="276999"/>
              </a:xfrm>
              <a:prstGeom prst="rect">
                <a:avLst/>
              </a:prstGeom>
              <a:blipFill>
                <a:blip r:embed="rId2"/>
                <a:stretch>
                  <a:fillRect l="-1624" t="-2174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753BCC-D435-41FB-9284-430B42FD30FA}"/>
                  </a:ext>
                </a:extLst>
              </p:cNvPr>
              <p:cNvSpPr txBox="1"/>
              <p:nvPr/>
            </p:nvSpPr>
            <p:spPr>
              <a:xfrm>
                <a:off x="916673" y="4051714"/>
                <a:ext cx="1843305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753BCC-D435-41FB-9284-430B42FD3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3" y="4051714"/>
                <a:ext cx="1843305" cy="526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CFD7B0-5D13-453A-A5BC-EEF0EF51ACC1}"/>
                  </a:ext>
                </a:extLst>
              </p:cNvPr>
              <p:cNvSpPr txBox="1"/>
              <p:nvPr/>
            </p:nvSpPr>
            <p:spPr>
              <a:xfrm>
                <a:off x="916673" y="2385502"/>
                <a:ext cx="2714396" cy="61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CFD7B0-5D13-453A-A5BC-EEF0EF51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3" y="2385502"/>
                <a:ext cx="2714396" cy="6117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FE363-24E2-4444-BF68-9A6156052916}"/>
                  </a:ext>
                </a:extLst>
              </p:cNvPr>
              <p:cNvSpPr txBox="1"/>
              <p:nvPr/>
            </p:nvSpPr>
            <p:spPr>
              <a:xfrm>
                <a:off x="916674" y="1897865"/>
                <a:ext cx="1100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FE363-24E2-4444-BF68-9A6156052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4" y="1897865"/>
                <a:ext cx="1100109" cy="276999"/>
              </a:xfrm>
              <a:prstGeom prst="rect">
                <a:avLst/>
              </a:prstGeom>
              <a:blipFill>
                <a:blip r:embed="rId5"/>
                <a:stretch>
                  <a:fillRect l="-2762" r="-4972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A9C20D-0183-4428-ACE6-67BEDB80EAAD}"/>
                  </a:ext>
                </a:extLst>
              </p:cNvPr>
              <p:cNvSpPr txBox="1"/>
              <p:nvPr/>
            </p:nvSpPr>
            <p:spPr>
              <a:xfrm>
                <a:off x="916673" y="4987687"/>
                <a:ext cx="1717470" cy="573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A9C20D-0183-4428-ACE6-67BEDB80E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3" y="4987687"/>
                <a:ext cx="1717470" cy="5734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E305FCD-4957-4571-9B26-F881995C1A25}"/>
              </a:ext>
            </a:extLst>
          </p:cNvPr>
          <p:cNvSpPr/>
          <p:nvPr/>
        </p:nvSpPr>
        <p:spPr>
          <a:xfrm>
            <a:off x="3556932" y="4582745"/>
            <a:ext cx="1367405" cy="398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/>
              <p:nvPr/>
            </p:nvSpPr>
            <p:spPr>
              <a:xfrm>
                <a:off x="5096212" y="3127487"/>
                <a:ext cx="2147745" cy="573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212" y="3127487"/>
                <a:ext cx="2147745" cy="5734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A8513B-58D1-4001-854F-4F4B806FCB60}"/>
                  </a:ext>
                </a:extLst>
              </p:cNvPr>
              <p:cNvSpPr txBox="1"/>
              <p:nvPr/>
            </p:nvSpPr>
            <p:spPr>
              <a:xfrm>
                <a:off x="5281261" y="5869724"/>
                <a:ext cx="2474916" cy="573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A8513B-58D1-4001-854F-4F4B806FC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261" y="5869724"/>
                <a:ext cx="2474916" cy="5734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099318" y="1468651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CBOW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5099318" y="2036364"/>
                <a:ext cx="271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318" y="2036364"/>
                <a:ext cx="27178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753BCC-D435-41FB-9284-430B42FD30FA}"/>
                  </a:ext>
                </a:extLst>
              </p:cNvPr>
              <p:cNvSpPr txBox="1"/>
              <p:nvPr/>
            </p:nvSpPr>
            <p:spPr>
              <a:xfrm>
                <a:off x="5281261" y="2522248"/>
                <a:ext cx="3860374" cy="4511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 smtClean="0"/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 smtClean="0"/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753BCC-D435-41FB-9284-430B42FD3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261" y="2522248"/>
                <a:ext cx="3860374" cy="451149"/>
              </a:xfrm>
              <a:prstGeom prst="rect">
                <a:avLst/>
              </a:prstGeom>
              <a:blipFill>
                <a:blip r:embed="rId10"/>
                <a:stretch>
                  <a:fillRect l="-1577" t="-1351" b="-8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/>
              <p:nvPr/>
            </p:nvSpPr>
            <p:spPr>
              <a:xfrm>
                <a:off x="5096212" y="3741565"/>
                <a:ext cx="2147745" cy="573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212" y="3741565"/>
                <a:ext cx="2147745" cy="5734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/>
              <p:nvPr/>
            </p:nvSpPr>
            <p:spPr>
              <a:xfrm>
                <a:off x="5079586" y="4411919"/>
                <a:ext cx="2147745" cy="573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586" y="4411919"/>
                <a:ext cx="2147745" cy="57349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/>
              <p:nvPr/>
            </p:nvSpPr>
            <p:spPr>
              <a:xfrm>
                <a:off x="5121151" y="5115525"/>
                <a:ext cx="2147745" cy="573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151" y="5115525"/>
                <a:ext cx="2147745" cy="57349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906547" y="1484548"/>
            <a:ext cx="114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Skip-gram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8952424" y="2011711"/>
                <a:ext cx="1001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424" y="2011711"/>
                <a:ext cx="100174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A8513B-58D1-4001-854F-4F4B806FCB60}"/>
                  </a:ext>
                </a:extLst>
              </p:cNvPr>
              <p:cNvSpPr txBox="1"/>
              <p:nvPr/>
            </p:nvSpPr>
            <p:spPr>
              <a:xfrm>
                <a:off x="9007157" y="3244499"/>
                <a:ext cx="2474916" cy="573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A8513B-58D1-4001-854F-4F4B806FC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157" y="3244499"/>
                <a:ext cx="2474916" cy="57349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/>
              <p:nvPr/>
            </p:nvSpPr>
            <p:spPr>
              <a:xfrm>
                <a:off x="8780545" y="2490300"/>
                <a:ext cx="2147745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A51725-80FE-454E-AD61-4A60C85E4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545" y="2490300"/>
                <a:ext cx="2147745" cy="5266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DBCD9C-1CE0-4CEF-8CF3-9A482A0E6C4C}"/>
              </a:ext>
            </a:extLst>
          </p:cNvPr>
          <p:cNvSpPr/>
          <p:nvPr/>
        </p:nvSpPr>
        <p:spPr>
          <a:xfrm>
            <a:off x="6582343" y="351573"/>
            <a:ext cx="51185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*Xin Rong. word2vec Parameter Learning Explained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5893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/>
              <a:t>Word2Vec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1ACFA90-25E7-4DF9-A9BC-DB646F03E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CBOW vs Skip-gram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2DAE64-4A29-437D-A101-E2F8A24F8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54" y="2560783"/>
            <a:ext cx="10196946" cy="395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363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24AF25-B954-4BBC-9886-C95A5BB1D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57" y="2819832"/>
            <a:ext cx="7755291" cy="18560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571579-87F1-4AFE-9555-06DDE0CC0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857" y="4686299"/>
            <a:ext cx="7755291" cy="177915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1ACFA90-25E7-4DF9-A9BC-DB646F03E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Better and Faster</a:t>
            </a:r>
          </a:p>
        </p:txBody>
      </p:sp>
    </p:spTree>
    <p:extLst>
      <p:ext uri="{BB962C8B-B14F-4D97-AF65-F5344CB8AC3E}">
        <p14:creationId xmlns:p14="http://schemas.microsoft.com/office/powerpoint/2010/main" val="7146665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1ACFA90-25E7-4DF9-A9BC-DB646F03E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Additive Compositionality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en-US" altLang="ko-KR" sz="2400" dirty="0" err="1"/>
              <a:t>vec</a:t>
            </a:r>
            <a:r>
              <a:rPr lang="en-US" altLang="ko-KR" sz="2400" dirty="0"/>
              <a:t>(“Paris”) - </a:t>
            </a:r>
            <a:r>
              <a:rPr lang="en-US" altLang="ko-KR" sz="2400" dirty="0" err="1"/>
              <a:t>vec</a:t>
            </a:r>
            <a:r>
              <a:rPr lang="en-US" altLang="ko-KR" sz="2400" dirty="0"/>
              <a:t>(“France”)</a:t>
            </a:r>
          </a:p>
          <a:p>
            <a:pPr marL="0" indent="0">
              <a:buNone/>
            </a:pPr>
            <a:r>
              <a:rPr lang="en-US" altLang="ko-KR" sz="2400" dirty="0"/>
              <a:t>= </a:t>
            </a:r>
            <a:r>
              <a:rPr lang="en-US" altLang="ko-KR" sz="2400" dirty="0" err="1"/>
              <a:t>vec</a:t>
            </a:r>
            <a:r>
              <a:rPr lang="en-US" altLang="ko-KR" sz="2400" dirty="0"/>
              <a:t>(“Berlin”) - </a:t>
            </a:r>
            <a:r>
              <a:rPr lang="en-US" altLang="ko-KR" sz="2400" dirty="0" err="1"/>
              <a:t>vec</a:t>
            </a:r>
            <a:r>
              <a:rPr lang="en-US" altLang="ko-KR" sz="2400" dirty="0"/>
              <a:t>(“Germany”) 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667C1D-576F-46EC-9A5C-D02397D21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493" y="2010568"/>
            <a:ext cx="56864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195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 smtClean="0"/>
              <a:t>Assignment 2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Word2Vec Implementation</a:t>
            </a:r>
          </a:p>
          <a:p>
            <a:pPr lvl="1"/>
            <a:r>
              <a:rPr lang="en-US" altLang="ko-KR" dirty="0" smtClean="0"/>
              <a:t>CBOW and Skip-gram</a:t>
            </a:r>
          </a:p>
          <a:p>
            <a:pPr lvl="2"/>
            <a:r>
              <a:rPr lang="en-US" altLang="ko-KR" dirty="0" smtClean="0"/>
              <a:t>Forward path</a:t>
            </a:r>
          </a:p>
          <a:p>
            <a:pPr lvl="2"/>
            <a:r>
              <a:rPr lang="en-US" altLang="ko-KR" dirty="0" smtClean="0"/>
              <a:t>Backward path</a:t>
            </a:r>
          </a:p>
          <a:p>
            <a:pPr lvl="2"/>
            <a:r>
              <a:rPr lang="en-US" altLang="ko-KR" dirty="0" smtClean="0"/>
              <a:t>Return : cost value and gradient of two word vectors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99834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>
            <a:extLst>
              <a:ext uri="{FF2B5EF4-FFF2-40B4-BE49-F238E27FC236}">
                <a16:creationId xmlns:a16="http://schemas.microsoft.com/office/drawing/2014/main" id="{E053F50C-E705-4ED1-9BCC-565655FF040B}"/>
              </a:ext>
            </a:extLst>
          </p:cNvPr>
          <p:cNvSpPr txBox="1">
            <a:spLocks/>
          </p:cNvSpPr>
          <p:nvPr/>
        </p:nvSpPr>
        <p:spPr>
          <a:xfrm>
            <a:off x="838200" y="683174"/>
            <a:ext cx="10515600" cy="94445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 smtClean="0"/>
              <a:t>Submission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77811952-6E5B-4E94-A23D-5CC11E60F1E3}"/>
              </a:ext>
            </a:extLst>
          </p:cNvPr>
          <p:cNvSpPr txBox="1">
            <a:spLocks/>
          </p:cNvSpPr>
          <p:nvPr/>
        </p:nvSpPr>
        <p:spPr>
          <a:xfrm>
            <a:off x="838200" y="1867665"/>
            <a:ext cx="10515600" cy="41337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Due date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~10/30(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 </a:t>
            </a:r>
            <a:r>
              <a:rPr lang="en-US" altLang="ko-KR" dirty="0"/>
              <a:t>23:59</a:t>
            </a:r>
          </a:p>
          <a:p>
            <a:r>
              <a:rPr lang="en-US" altLang="ko-KR" dirty="0" smtClean="0"/>
              <a:t>Submission</a:t>
            </a:r>
            <a:r>
              <a:rPr lang="ko-KR" altLang="en-US" dirty="0" smtClean="0"/>
              <a:t> </a:t>
            </a:r>
            <a:r>
              <a:rPr lang="en-US" altLang="ko-KR" dirty="0"/>
              <a:t>: Online submission on </a:t>
            </a:r>
            <a:r>
              <a:rPr lang="en-US" altLang="ko-KR" dirty="0" smtClean="0"/>
              <a:t>blackboard</a:t>
            </a:r>
          </a:p>
          <a:p>
            <a:r>
              <a:rPr lang="en-US" altLang="ko-KR" dirty="0" smtClean="0"/>
              <a:t>word2vec.py + 2 screenshots of results (Skip-gram / CBOW)</a:t>
            </a:r>
          </a:p>
          <a:p>
            <a:pPr marL="457200" lvl="1" indent="0">
              <a:buNone/>
            </a:pPr>
            <a:r>
              <a:rPr lang="en-US" altLang="ko-KR" dirty="0" smtClean="0"/>
              <a:t>               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You must implement the components yourself!</a:t>
            </a:r>
          </a:p>
          <a:p>
            <a:r>
              <a:rPr lang="en-US" altLang="ko-KR" dirty="0"/>
              <a:t>File name : StudentID_Name.zip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07571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Data intelligence lab.</a:t>
            </a:r>
          </a:p>
          <a:p>
            <a:r>
              <a:rPr lang="en-US" altLang="ko-KR" dirty="0">
                <a:hlinkClick r:id="rId2"/>
              </a:rPr>
              <a:t>irish07@korea.ac.kr</a:t>
            </a:r>
            <a:r>
              <a:rPr lang="en-US" altLang="ko-KR" dirty="0"/>
              <a:t> (</a:t>
            </a:r>
            <a:r>
              <a:rPr lang="ko-KR" altLang="en-US" dirty="0"/>
              <a:t>박준형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linkClick r:id="rId3"/>
              </a:rPr>
              <a:t>saga9017@korea.ac.kr</a:t>
            </a:r>
            <a:r>
              <a:rPr lang="en-US" altLang="ko-KR" dirty="0"/>
              <a:t> (</a:t>
            </a:r>
            <a:r>
              <a:rPr lang="ko-KR" altLang="en-US" dirty="0" err="1"/>
              <a:t>이욱진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85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We should minimize the loss function using differentiation</a:t>
            </a:r>
            <a:endParaRPr lang="ko-KR" altLang="en-US" dirty="0"/>
          </a:p>
        </p:txBody>
      </p:sp>
      <p:pic>
        <p:nvPicPr>
          <p:cNvPr id="25606" name="Picture 6" descr="Image result for loss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2607129"/>
            <a:ext cx="7117247" cy="385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66597" y="4082144"/>
                <a:ext cx="2263568" cy="633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800" dirty="0" smtClean="0"/>
                  <a:t>Gradient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597" y="4082144"/>
                <a:ext cx="2263568" cy="633443"/>
              </a:xfrm>
              <a:prstGeom prst="rect">
                <a:avLst/>
              </a:prstGeom>
              <a:blipFill>
                <a:blip r:embed="rId3"/>
                <a:stretch>
                  <a:fillRect l="-9434" b="-1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36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Backpropagation: Using chain rule, calculate gradient step-				     by-step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638300" y="3430474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3430474"/>
                <a:ext cx="664029" cy="566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638299" y="4627165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0.7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99" y="4627165"/>
                <a:ext cx="664029" cy="566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3184070" y="4024481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070" y="4024481"/>
                <a:ext cx="566057" cy="56605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4" idx="3"/>
            <a:endCxn id="5" idx="2"/>
          </p:cNvCxnSpPr>
          <p:nvPr/>
        </p:nvCxnSpPr>
        <p:spPr>
          <a:xfrm>
            <a:off x="2302329" y="3713503"/>
            <a:ext cx="881741" cy="5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  <a:endCxn id="5" idx="2"/>
          </p:cNvCxnSpPr>
          <p:nvPr/>
        </p:nvCxnSpPr>
        <p:spPr>
          <a:xfrm flipV="1">
            <a:off x="2302328" y="4307510"/>
            <a:ext cx="881742" cy="60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6"/>
            <a:endCxn id="18" idx="1"/>
          </p:cNvCxnSpPr>
          <p:nvPr/>
        </p:nvCxnSpPr>
        <p:spPr>
          <a:xfrm>
            <a:off x="3750127" y="4307510"/>
            <a:ext cx="936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4686298" y="4024481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0.63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298" y="4024481"/>
                <a:ext cx="664029" cy="5660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4686298" y="5193222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298" y="5193222"/>
                <a:ext cx="664029" cy="5660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/>
              <p:cNvSpPr/>
              <p:nvPr/>
            </p:nvSpPr>
            <p:spPr>
              <a:xfrm>
                <a:off x="6188527" y="4611061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3" name="타원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527" y="4611061"/>
                <a:ext cx="566057" cy="56605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>
            <a:stCxn id="18" idx="3"/>
            <a:endCxn id="23" idx="2"/>
          </p:cNvCxnSpPr>
          <p:nvPr/>
        </p:nvCxnSpPr>
        <p:spPr>
          <a:xfrm>
            <a:off x="5350327" y="4307510"/>
            <a:ext cx="838200" cy="58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2" idx="3"/>
            <a:endCxn id="23" idx="2"/>
          </p:cNvCxnSpPr>
          <p:nvPr/>
        </p:nvCxnSpPr>
        <p:spPr>
          <a:xfrm flipV="1">
            <a:off x="5350327" y="4894090"/>
            <a:ext cx="838200" cy="58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3" idx="6"/>
            <a:endCxn id="32" idx="1"/>
          </p:cNvCxnSpPr>
          <p:nvPr/>
        </p:nvCxnSpPr>
        <p:spPr>
          <a:xfrm>
            <a:off x="6754584" y="4894090"/>
            <a:ext cx="936171" cy="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7690755" y="4616279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0.83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755" y="4616279"/>
                <a:ext cx="664029" cy="5660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>
            <a:stCxn id="32" idx="3"/>
            <a:endCxn id="44" idx="2"/>
          </p:cNvCxnSpPr>
          <p:nvPr/>
        </p:nvCxnSpPr>
        <p:spPr>
          <a:xfrm>
            <a:off x="8354784" y="4899308"/>
            <a:ext cx="933450" cy="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44" idx="6"/>
            <a:endCxn id="43" idx="1"/>
          </p:cNvCxnSpPr>
          <p:nvPr/>
        </p:nvCxnSpPr>
        <p:spPr>
          <a:xfrm flipV="1">
            <a:off x="9854291" y="4899308"/>
            <a:ext cx="868134" cy="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10722425" y="4616279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0.70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425" y="4616279"/>
                <a:ext cx="664029" cy="5660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타원 43"/>
              <p:cNvSpPr/>
              <p:nvPr/>
            </p:nvSpPr>
            <p:spPr>
              <a:xfrm>
                <a:off x="9288234" y="4616504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4" name="타원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234" y="4616504"/>
                <a:ext cx="566057" cy="56605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stCxn id="43" idx="3"/>
          </p:cNvCxnSpPr>
          <p:nvPr/>
        </p:nvCxnSpPr>
        <p:spPr>
          <a:xfrm>
            <a:off x="11386454" y="4899308"/>
            <a:ext cx="8055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501627" y="5324241"/>
                <a:ext cx="1105624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627" y="5324241"/>
                <a:ext cx="1105624" cy="6190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393788" y="5333898"/>
                <a:ext cx="1403268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=0.105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788" y="5333898"/>
                <a:ext cx="1403268" cy="6190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806500" y="3474752"/>
                <a:ext cx="1321196" cy="3808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500" y="3474752"/>
                <a:ext cx="1321196" cy="3808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60914" y="4727349"/>
                <a:ext cx="1351204" cy="142737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altLang="ko-KR" i="1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i="1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914" y="4727349"/>
                <a:ext cx="1351204" cy="142737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254098" y="5896477"/>
                <a:ext cx="1614801" cy="623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.105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098" y="5896477"/>
                <a:ext cx="1614801" cy="6236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77879" y="3247153"/>
                <a:ext cx="1373325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.105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879" y="3247153"/>
                <a:ext cx="1373325" cy="6190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28424" y="5309752"/>
                <a:ext cx="2083776" cy="623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24" y="5309752"/>
                <a:ext cx="2083776" cy="62369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266786" y="2674648"/>
                <a:ext cx="1407052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786" y="2674648"/>
                <a:ext cx="1407052" cy="61901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22286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이온</Template>
  <TotalTime>19690</TotalTime>
  <Words>1771</Words>
  <Application>Microsoft Office PowerPoint</Application>
  <PresentationFormat>와이드스크린</PresentationFormat>
  <Paragraphs>880</Paragraphs>
  <Slides>79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79</vt:i4>
      </vt:variant>
    </vt:vector>
  </HeadingPairs>
  <TitlesOfParts>
    <vt:vector size="86" baseType="lpstr">
      <vt:lpstr>맑은 고딕</vt:lpstr>
      <vt:lpstr>Arial</vt:lpstr>
      <vt:lpstr>Calibri</vt:lpstr>
      <vt:lpstr>Cambria Math</vt:lpstr>
      <vt:lpstr>Times New Roman</vt:lpstr>
      <vt:lpstr>Wingdings 3</vt:lpstr>
      <vt:lpstr>Blank</vt:lpstr>
      <vt:lpstr>Word2vec</vt:lpstr>
      <vt:lpstr>Class Lab - Schedule &amp; Assignment</vt:lpstr>
      <vt:lpstr>Class Lab - Schedule &amp; Assignment</vt:lpstr>
      <vt:lpstr>Class Lab - Schedule &amp; Assignment</vt:lpstr>
      <vt:lpstr>Perceptron</vt:lpstr>
      <vt:lpstr>Multi-layer Perceptron</vt:lpstr>
      <vt:lpstr>Backpropagation</vt:lpstr>
      <vt:lpstr>Backpropagation</vt:lpstr>
      <vt:lpstr>Backpropagation</vt:lpstr>
      <vt:lpstr>Gradient Descent</vt:lpstr>
      <vt:lpstr>Gradient Descent</vt:lpstr>
      <vt:lpstr>Gradient Descent</vt:lpstr>
      <vt:lpstr>Gradient Descent</vt:lpstr>
      <vt:lpstr>How to represent words</vt:lpstr>
      <vt:lpstr>Word Representation</vt:lpstr>
      <vt:lpstr>Word Representation</vt:lpstr>
      <vt:lpstr>Word Representation</vt:lpstr>
      <vt:lpstr>Word Representation</vt:lpstr>
      <vt:lpstr>Word Representation</vt:lpstr>
      <vt:lpstr>Word Representation</vt:lpstr>
      <vt:lpstr>Word Representation</vt:lpstr>
      <vt:lpstr>Word Representation</vt:lpstr>
      <vt:lpstr>Word Representation</vt:lpstr>
      <vt:lpstr>Word Representation</vt:lpstr>
      <vt:lpstr>Word Representation</vt:lpstr>
      <vt:lpstr>Word Representation</vt:lpstr>
      <vt:lpstr>Word Representation</vt:lpstr>
      <vt:lpstr>Word Representation</vt:lpstr>
      <vt:lpstr>Word Representation</vt:lpstr>
      <vt:lpstr>Word Representation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Assignment 2</vt:lpstr>
      <vt:lpstr>PowerPoint 프레젠테이션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Word2vec</dc:title>
  <dc:creator>dilab3</dc:creator>
  <cp:lastModifiedBy>박 준형</cp:lastModifiedBy>
  <cp:revision>138</cp:revision>
  <dcterms:created xsi:type="dcterms:W3CDTF">2018-04-16T06:19:51Z</dcterms:created>
  <dcterms:modified xsi:type="dcterms:W3CDTF">2019-10-16T09:29:07Z</dcterms:modified>
</cp:coreProperties>
</file>