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7"/>
  </p:notesMasterIdLst>
  <p:sldIdLst>
    <p:sldId id="256" r:id="rId4"/>
    <p:sldId id="301" r:id="rId5"/>
    <p:sldId id="261" r:id="rId6"/>
    <p:sldId id="264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52" r:id="rId15"/>
    <p:sldId id="324" r:id="rId16"/>
    <p:sldId id="323" r:id="rId17"/>
    <p:sldId id="325" r:id="rId18"/>
    <p:sldId id="302" r:id="rId19"/>
    <p:sldId id="315" r:id="rId20"/>
    <p:sldId id="326" r:id="rId21"/>
    <p:sldId id="332" r:id="rId22"/>
    <p:sldId id="327" r:id="rId23"/>
    <p:sldId id="328" r:id="rId24"/>
    <p:sldId id="317" r:id="rId25"/>
    <p:sldId id="329" r:id="rId26"/>
    <p:sldId id="335" r:id="rId27"/>
    <p:sldId id="333" r:id="rId28"/>
    <p:sldId id="334" r:id="rId29"/>
    <p:sldId id="336" r:id="rId30"/>
    <p:sldId id="331" r:id="rId31"/>
    <p:sldId id="344" r:id="rId32"/>
    <p:sldId id="345" r:id="rId33"/>
    <p:sldId id="354" r:id="rId34"/>
    <p:sldId id="341" r:id="rId35"/>
    <p:sldId id="342" r:id="rId36"/>
    <p:sldId id="339" r:id="rId37"/>
    <p:sldId id="346" r:id="rId38"/>
    <p:sldId id="347" r:id="rId39"/>
    <p:sldId id="348" r:id="rId40"/>
    <p:sldId id="350" r:id="rId41"/>
    <p:sldId id="351" r:id="rId42"/>
    <p:sldId id="322" r:id="rId43"/>
    <p:sldId id="320" r:id="rId44"/>
    <p:sldId id="353" r:id="rId45"/>
    <p:sldId id="270" r:id="rId4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BD8D1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egis4048.github.io/demystifying_neural_network_in_skip_gram_language_modeling" TargetMode="Externa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egis4048.github.io/demystifying_neural_network_in_skip_gram_language_modeling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egis4048.github.io/demystifying_neural_network_in_skip_gram_language_modeling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bookdown.org/omarlizardo/_main/3-1-social-network-analysis-from-relationships-to-graphs.html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nathan_hui/machine-learning-summary-algorithm-d75c6496380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5" Type="http://schemas.openxmlformats.org/officeDocument/2006/relationships/hyperlink" Target="https://medium.com/@ravish1729/analysis-of-softmax-function-ad058d6a564d" TargetMode="External"/><Relationship Id="rId4" Type="http://schemas.openxmlformats.org/officeDocument/2006/relationships/hyperlink" Target="https://medium.com/@jonathan_hui/machine-learning-summary-algorithm-d75c64963800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5" Type="http://schemas.openxmlformats.org/officeDocument/2006/relationships/hyperlink" Target="https://medium.com/@ravish1729/analysis-of-softmax-function-ad058d6a564d" TargetMode="External"/><Relationship Id="rId4" Type="http://schemas.openxmlformats.org/officeDocument/2006/relationships/hyperlink" Target="https://medium.com/@jonathan_hui/machine-learning-summary-algorithm-d75c64963800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egis4048.github.io/demystifying_neural_network_in_skip_gram_language_modeli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57422" y="2357436"/>
            <a:ext cx="6643734" cy="108012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Skip-Gram</a:t>
            </a:r>
          </a:p>
          <a:p>
            <a:pPr lvl="0">
              <a:lnSpc>
                <a:spcPct val="150000"/>
              </a:lnSpc>
            </a:pPr>
            <a:r>
              <a:rPr lang="en-US" altLang="ko-KR" sz="1800" dirty="0" smtClean="0"/>
              <a:t>Project : Skip-Gram Implementation with Python</a:t>
            </a:r>
            <a:endParaRPr lang="en-US" altLang="ko-KR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24126" y="3857634"/>
            <a:ext cx="3148402" cy="504056"/>
          </a:xfrm>
        </p:spPr>
        <p:txBody>
          <a:bodyPr/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err="1" smtClean="0"/>
              <a:t>Seunghan</a:t>
            </a:r>
            <a:r>
              <a:rPr lang="en-US" altLang="ko-KR" sz="1600" b="1" dirty="0" smtClean="0"/>
              <a:t> Lee (CSE-URP)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20.01.17(Fri)</a:t>
            </a:r>
            <a:endParaRPr lang="en-US" altLang="ko-KR" sz="16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071670" y="2643188"/>
            <a:ext cx="142876" cy="1714512"/>
            <a:chOff x="3424672" y="2643758"/>
            <a:chExt cx="283232" cy="1584176"/>
          </a:xfrm>
        </p:grpSpPr>
        <p:sp>
          <p:nvSpPr>
            <p:cNvPr id="7" name="Rectangle 6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 Placeholder 2"/>
          <p:cNvSpPr txBox="1">
            <a:spLocks/>
          </p:cNvSpPr>
          <p:nvPr/>
        </p:nvSpPr>
        <p:spPr>
          <a:xfrm>
            <a:off x="6429388" y="-18"/>
            <a:ext cx="2643206" cy="50006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[ Network Embedding ]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0715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that consists of a succession of </a:t>
            </a:r>
            <a:r>
              <a:rPr lang="en-US" b="1" dirty="0" smtClean="0"/>
              <a:t>random</a:t>
            </a:r>
            <a:r>
              <a:rPr lang="en-US" dirty="0" smtClean="0"/>
              <a:t> steps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2714626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7422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4744" y="214312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00430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28794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1604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4612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2" idx="3"/>
            <a:endCxn id="14" idx="7"/>
          </p:cNvCxnSpPr>
          <p:nvPr/>
        </p:nvCxnSpPr>
        <p:spPr>
          <a:xfrm rot="5400000" flipH="1" flipV="1">
            <a:off x="1495833" y="1853037"/>
            <a:ext cx="723046" cy="136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7"/>
          </p:cNvCxnSpPr>
          <p:nvPr/>
        </p:nvCxnSpPr>
        <p:spPr>
          <a:xfrm flipV="1">
            <a:off x="2428860" y="2174508"/>
            <a:ext cx="1468812" cy="4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4"/>
            <a:endCxn id="19" idx="4"/>
          </p:cNvCxnSpPr>
          <p:nvPr/>
        </p:nvCxnSpPr>
        <p:spPr>
          <a:xfrm rot="5400000" flipH="1" flipV="1">
            <a:off x="1607323" y="3286130"/>
            <a:ext cx="500066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4"/>
            <a:endCxn id="16" idx="3"/>
          </p:cNvCxnSpPr>
          <p:nvPr/>
        </p:nvCxnSpPr>
        <p:spPr>
          <a:xfrm rot="5400000" flipH="1" flipV="1">
            <a:off x="2339562" y="2522504"/>
            <a:ext cx="531452" cy="185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5" idx="2"/>
          </p:cNvCxnSpPr>
          <p:nvPr/>
        </p:nvCxnSpPr>
        <p:spPr>
          <a:xfrm flipV="1">
            <a:off x="2071670" y="2250279"/>
            <a:ext cx="1643074" cy="82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4"/>
            <a:endCxn id="14" idx="4"/>
          </p:cNvCxnSpPr>
          <p:nvPr/>
        </p:nvCxnSpPr>
        <p:spPr>
          <a:xfrm rot="5400000" flipH="1">
            <a:off x="1964513" y="2857502"/>
            <a:ext cx="135732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3"/>
            <a:endCxn id="12" idx="7"/>
          </p:cNvCxnSpPr>
          <p:nvPr/>
        </p:nvCxnSpPr>
        <p:spPr>
          <a:xfrm rot="5400000" flipH="1">
            <a:off x="2210213" y="1861703"/>
            <a:ext cx="437294" cy="220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5"/>
            <a:endCxn id="15" idx="5"/>
          </p:cNvCxnSpPr>
          <p:nvPr/>
        </p:nvCxnSpPr>
        <p:spPr>
          <a:xfrm rot="5400000" flipH="1" flipV="1">
            <a:off x="3361887" y="264752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1" idx="6"/>
            <a:endCxn id="16" idx="4"/>
          </p:cNvCxnSpPr>
          <p:nvPr/>
        </p:nvCxnSpPr>
        <p:spPr>
          <a:xfrm flipV="1">
            <a:off x="2928926" y="3214692"/>
            <a:ext cx="678661" cy="3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0715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that consists of a succession of </a:t>
            </a:r>
            <a:r>
              <a:rPr lang="en-US" b="1" dirty="0" smtClean="0"/>
              <a:t>random</a:t>
            </a:r>
            <a:r>
              <a:rPr lang="en-US" dirty="0" smtClean="0"/>
              <a:t> steps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2714626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7422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4744" y="214312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00430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28794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1604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4612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2" idx="3"/>
            <a:endCxn id="14" idx="7"/>
          </p:cNvCxnSpPr>
          <p:nvPr/>
        </p:nvCxnSpPr>
        <p:spPr>
          <a:xfrm rot="5400000" flipH="1" flipV="1">
            <a:off x="1495833" y="1853037"/>
            <a:ext cx="723046" cy="136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7"/>
          </p:cNvCxnSpPr>
          <p:nvPr/>
        </p:nvCxnSpPr>
        <p:spPr>
          <a:xfrm flipV="1">
            <a:off x="2428860" y="2174508"/>
            <a:ext cx="1468812" cy="4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4"/>
            <a:endCxn id="19" idx="4"/>
          </p:cNvCxnSpPr>
          <p:nvPr/>
        </p:nvCxnSpPr>
        <p:spPr>
          <a:xfrm rot="5400000" flipH="1" flipV="1">
            <a:off x="1607323" y="3286130"/>
            <a:ext cx="500066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4"/>
            <a:endCxn id="16" idx="3"/>
          </p:cNvCxnSpPr>
          <p:nvPr/>
        </p:nvCxnSpPr>
        <p:spPr>
          <a:xfrm rot="5400000" flipH="1" flipV="1">
            <a:off x="2339562" y="2522504"/>
            <a:ext cx="531452" cy="185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5" idx="2"/>
          </p:cNvCxnSpPr>
          <p:nvPr/>
        </p:nvCxnSpPr>
        <p:spPr>
          <a:xfrm flipV="1">
            <a:off x="2071670" y="2250279"/>
            <a:ext cx="1643074" cy="82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4"/>
            <a:endCxn id="14" idx="4"/>
          </p:cNvCxnSpPr>
          <p:nvPr/>
        </p:nvCxnSpPr>
        <p:spPr>
          <a:xfrm rot="5400000" flipH="1">
            <a:off x="1964513" y="2857502"/>
            <a:ext cx="135732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3"/>
            <a:endCxn id="12" idx="7"/>
          </p:cNvCxnSpPr>
          <p:nvPr/>
        </p:nvCxnSpPr>
        <p:spPr>
          <a:xfrm rot="5400000" flipH="1">
            <a:off x="2210213" y="1861703"/>
            <a:ext cx="437294" cy="220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5"/>
            <a:endCxn id="15" idx="5"/>
          </p:cNvCxnSpPr>
          <p:nvPr/>
        </p:nvCxnSpPr>
        <p:spPr>
          <a:xfrm rot="5400000" flipH="1" flipV="1">
            <a:off x="3361887" y="264752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1" idx="6"/>
            <a:endCxn id="16" idx="4"/>
          </p:cNvCxnSpPr>
          <p:nvPr/>
        </p:nvCxnSpPr>
        <p:spPr>
          <a:xfrm flipV="1">
            <a:off x="2928926" y="3214692"/>
            <a:ext cx="678661" cy="3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57686" y="2139733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Local exploration is easy to </a:t>
            </a:r>
            <a:r>
              <a:rPr lang="en-US" altLang="ko-KR" dirty="0" smtClean="0">
                <a:solidFill>
                  <a:srgbClr val="FF0000"/>
                </a:solidFill>
              </a:rPr>
              <a:t>parallelize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57686" y="2711237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No need for global </a:t>
            </a:r>
            <a:r>
              <a:rPr lang="en-US" altLang="ko-KR" dirty="0" err="1" smtClean="0"/>
              <a:t>recomputation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( enable </a:t>
            </a:r>
            <a:r>
              <a:rPr lang="en-US" altLang="ko-KR" dirty="0" smtClean="0">
                <a:solidFill>
                  <a:srgbClr val="FF0000"/>
                </a:solidFill>
              </a:rPr>
              <a:t>online learning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0715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that consists of a succession of </a:t>
            </a:r>
            <a:r>
              <a:rPr lang="en-US" b="1" dirty="0" smtClean="0"/>
              <a:t>random</a:t>
            </a:r>
            <a:r>
              <a:rPr lang="en-US" dirty="0" smtClean="0"/>
              <a:t> steps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2714626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7422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4744" y="214312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00430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28794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1604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4612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2" idx="3"/>
            <a:endCxn id="14" idx="7"/>
          </p:cNvCxnSpPr>
          <p:nvPr/>
        </p:nvCxnSpPr>
        <p:spPr>
          <a:xfrm rot="5400000" flipH="1" flipV="1">
            <a:off x="1495833" y="1853037"/>
            <a:ext cx="723046" cy="136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7"/>
          </p:cNvCxnSpPr>
          <p:nvPr/>
        </p:nvCxnSpPr>
        <p:spPr>
          <a:xfrm flipV="1">
            <a:off x="2428860" y="2174508"/>
            <a:ext cx="1468812" cy="4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4"/>
            <a:endCxn id="19" idx="4"/>
          </p:cNvCxnSpPr>
          <p:nvPr/>
        </p:nvCxnSpPr>
        <p:spPr>
          <a:xfrm rot="5400000" flipH="1" flipV="1">
            <a:off x="1607323" y="3286130"/>
            <a:ext cx="500066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4"/>
            <a:endCxn id="16" idx="3"/>
          </p:cNvCxnSpPr>
          <p:nvPr/>
        </p:nvCxnSpPr>
        <p:spPr>
          <a:xfrm rot="5400000" flipH="1" flipV="1">
            <a:off x="2339562" y="2522504"/>
            <a:ext cx="531452" cy="185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5" idx="2"/>
          </p:cNvCxnSpPr>
          <p:nvPr/>
        </p:nvCxnSpPr>
        <p:spPr>
          <a:xfrm flipV="1">
            <a:off x="2071670" y="2250279"/>
            <a:ext cx="1643074" cy="82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4"/>
            <a:endCxn id="14" idx="4"/>
          </p:cNvCxnSpPr>
          <p:nvPr/>
        </p:nvCxnSpPr>
        <p:spPr>
          <a:xfrm rot="5400000" flipH="1">
            <a:off x="1964513" y="2857502"/>
            <a:ext cx="135732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3"/>
            <a:endCxn id="12" idx="7"/>
          </p:cNvCxnSpPr>
          <p:nvPr/>
        </p:nvCxnSpPr>
        <p:spPr>
          <a:xfrm rot="5400000" flipH="1">
            <a:off x="2210213" y="1861703"/>
            <a:ext cx="437294" cy="220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5"/>
            <a:endCxn id="15" idx="5"/>
          </p:cNvCxnSpPr>
          <p:nvPr/>
        </p:nvCxnSpPr>
        <p:spPr>
          <a:xfrm rot="5400000" flipH="1" flipV="1">
            <a:off x="3361887" y="264752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1" idx="6"/>
            <a:endCxn id="16" idx="4"/>
          </p:cNvCxnSpPr>
          <p:nvPr/>
        </p:nvCxnSpPr>
        <p:spPr>
          <a:xfrm flipV="1">
            <a:off x="2928926" y="3214692"/>
            <a:ext cx="678661" cy="3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57686" y="2139733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Local exploration is easy to </a:t>
            </a:r>
            <a:r>
              <a:rPr lang="en-US" altLang="ko-KR" dirty="0" smtClean="0">
                <a:solidFill>
                  <a:srgbClr val="FF0000"/>
                </a:solidFill>
              </a:rPr>
              <a:t>parallelize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57686" y="2711237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No need for global </a:t>
            </a:r>
            <a:r>
              <a:rPr lang="en-US" altLang="ko-KR" dirty="0" err="1" smtClean="0"/>
              <a:t>recomputation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( enable </a:t>
            </a:r>
            <a:r>
              <a:rPr lang="en-US" altLang="ko-KR" dirty="0" smtClean="0">
                <a:solidFill>
                  <a:srgbClr val="FF0000"/>
                </a:solidFill>
              </a:rPr>
              <a:t>online learning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4928074"/>
            <a:ext cx="4786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https://aegis4048.github.io/demystifying_neural_network_in_skip_gram_language_modeling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285984" y="1214428"/>
            <a:ext cx="621510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34 Vertices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85984" y="2093709"/>
            <a:ext cx="3214710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 Vertices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5984" y="1785932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walk length = 9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034" y="1221355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Original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2165147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Random Walk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4928074"/>
            <a:ext cx="4786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https://aegis4048.github.io/demystifying_neural_network_in_skip_gram_language_modeling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285984" y="1214428"/>
            <a:ext cx="621510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34 Vertices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85984" y="2093709"/>
            <a:ext cx="3214710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 Vertices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5984" y="1785932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walk length = 9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034" y="1221355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Original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2165147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Random Walk</a:t>
            </a:r>
            <a:endParaRPr lang="ko-KR" altLang="en-US" sz="1600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3500430" y="2714626"/>
            <a:ext cx="214314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43042" y="3143254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 </a:t>
            </a:r>
            <a:r>
              <a:rPr lang="en-US" altLang="ko-KR" dirty="0" smtClean="0">
                <a:solidFill>
                  <a:srgbClr val="FF0000"/>
                </a:solidFill>
              </a:rPr>
              <a:t>Skip Gram</a:t>
            </a:r>
            <a:r>
              <a:rPr lang="en-US" altLang="ko-KR" dirty="0" smtClean="0"/>
              <a:t> from these 10 vertices!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4928074"/>
            <a:ext cx="4786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https://aegis4048.github.io/demystifying_neural_network_in_skip_gram_language_modeling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285984" y="1214428"/>
            <a:ext cx="621510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34 Vertices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85984" y="2093709"/>
            <a:ext cx="3214710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 Vertices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5984" y="1785932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walk length = 9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034" y="1221355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Original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2165147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Random Walk</a:t>
            </a:r>
            <a:endParaRPr lang="ko-KR" altLang="en-US" sz="1600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3500430" y="2714626"/>
            <a:ext cx="214314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43042" y="3143254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 </a:t>
            </a:r>
            <a:r>
              <a:rPr lang="en-US" altLang="ko-KR" dirty="0" smtClean="0">
                <a:solidFill>
                  <a:srgbClr val="FF0000"/>
                </a:solidFill>
              </a:rPr>
              <a:t>Skip Gram</a:t>
            </a:r>
            <a:r>
              <a:rPr lang="en-US" altLang="ko-KR" dirty="0" smtClean="0"/>
              <a:t> from these 10 vertices!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285982" y="3629670"/>
          <a:ext cx="32861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5"/>
                <a:gridCol w="328615"/>
                <a:gridCol w="328615"/>
                <a:gridCol w="328615"/>
                <a:gridCol w="328615"/>
                <a:gridCol w="328615"/>
                <a:gridCol w="328615"/>
                <a:gridCol w="328615"/>
                <a:gridCol w="328615"/>
                <a:gridCol w="32861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57488" y="4071948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window size = 2 )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1598108"/>
            <a:ext cx="4930200" cy="473576"/>
          </a:xfrm>
        </p:spPr>
        <p:txBody>
          <a:bodyPr/>
          <a:lstStyle/>
          <a:p>
            <a:r>
              <a:rPr lang="en-US" altLang="ko-KR" dirty="0" smtClean="0"/>
              <a:t>2. Implementation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13800" y="2857502"/>
            <a:ext cx="4930200" cy="288032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buAutoNum type="arabicParenR"/>
              <a:defRPr/>
            </a:pPr>
            <a:r>
              <a:rPr lang="en-US" altLang="ko-KR" dirty="0" smtClean="0"/>
              <a:t>Import Dataset &amp; Libraries</a:t>
            </a:r>
          </a:p>
          <a:p>
            <a:pPr marL="228600" indent="-228600">
              <a:lnSpc>
                <a:spcPct val="150000"/>
              </a:lnSpc>
              <a:buAutoNum type="arabicParenR"/>
              <a:defRPr/>
            </a:pPr>
            <a:r>
              <a:rPr lang="en-US" altLang="ko-KR" dirty="0" smtClean="0"/>
              <a:t>Define Functions</a:t>
            </a:r>
            <a:br>
              <a:rPr lang="en-US" altLang="ko-KR" dirty="0" smtClean="0"/>
            </a:br>
            <a:r>
              <a:rPr lang="en-US" altLang="ko-KR" sz="1200" dirty="0" smtClean="0"/>
              <a:t>( 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 )</a:t>
            </a:r>
            <a:endParaRPr lang="en-US" altLang="ko-KR" dirty="0" smtClean="0"/>
          </a:p>
          <a:p>
            <a:pPr marL="228600" indent="-228600">
              <a:lnSpc>
                <a:spcPct val="150000"/>
              </a:lnSpc>
              <a:buAutoNum type="arabicParenR"/>
              <a:defRPr/>
            </a:pPr>
            <a:r>
              <a:rPr lang="en-US" altLang="ko-KR" dirty="0" smtClean="0"/>
              <a:t>Skip Gram</a:t>
            </a:r>
          </a:p>
          <a:p>
            <a:pPr marL="228600" indent="-228600">
              <a:lnSpc>
                <a:spcPct val="150000"/>
              </a:lnSpc>
              <a:buAutoNum type="arabicParenR"/>
              <a:defRPr/>
            </a:pP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Import Dataset &amp; Libraries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720" y="105941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Data Overview ] 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5720" y="4071948"/>
            <a:ext cx="3286148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Network Graph</a:t>
            </a:r>
            <a:r>
              <a:rPr lang="en-US" altLang="ko-KR" sz="1400" dirty="0" smtClean="0"/>
              <a:t> with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34</a:t>
            </a:r>
            <a:r>
              <a:rPr lang="en-US" altLang="ko-KR" sz="1400" dirty="0" smtClean="0"/>
              <a:t> vertices ( labeled </a:t>
            </a:r>
            <a:r>
              <a:rPr lang="en-US" altLang="ko-KR" sz="1400" dirty="0" smtClean="0">
                <a:solidFill>
                  <a:srgbClr val="FF0000"/>
                </a:solidFill>
              </a:rPr>
              <a:t>0 or 1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44036" name="Picture 4" descr="Image result for karate 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6"/>
            <a:ext cx="2636669" cy="1859034"/>
          </a:xfrm>
          <a:prstGeom prst="rect">
            <a:avLst/>
          </a:prstGeom>
          <a:noFill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000114"/>
            <a:ext cx="1928826" cy="328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992897"/>
            <a:ext cx="1285884" cy="336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4143372" y="442913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[ 1. adjacency list ]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643702" y="442913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[ 2. edge list ]</a:t>
            </a:r>
            <a:endParaRPr lang="ko-KR" altLang="en-US" sz="1600" dirty="0"/>
          </a:p>
        </p:txBody>
      </p:sp>
      <p:cxnSp>
        <p:nvCxnSpPr>
          <p:cNvPr id="31" name="직선 연결선 30"/>
          <p:cNvCxnSpPr/>
          <p:nvPr/>
        </p:nvCxnSpPr>
        <p:spPr>
          <a:xfrm rot="5400000">
            <a:off x="1749405" y="2893221"/>
            <a:ext cx="3644132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1538" y="3714758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/>
              <a:t>Karate Graph</a:t>
            </a:r>
            <a:endParaRPr lang="ko-KR" altLang="en-US" sz="1400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71406" y="4929204"/>
            <a:ext cx="37862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hlinkClick r:id="rId5"/>
              </a:rPr>
              <a:t>https://bookdown.org/omarlizardo/_main/3-1-social-network-analysis-from-relationships-to-graphs.html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Import Dataset &amp; Libraries</a:t>
            </a:r>
            <a:endParaRPr lang="ko-KR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749" y="1214428"/>
            <a:ext cx="4303813" cy="341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214427"/>
            <a:ext cx="3586774" cy="372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Import Dataset &amp; Libraries</a:t>
            </a:r>
            <a:endParaRPr lang="ko-KR" altLang="en-US" dirty="0"/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52"/>
            <a:ext cx="4367223" cy="383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직선 연결선 20"/>
          <p:cNvCxnSpPr/>
          <p:nvPr/>
        </p:nvCxnSpPr>
        <p:spPr>
          <a:xfrm>
            <a:off x="714348" y="1357304"/>
            <a:ext cx="1214446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14348" y="3286130"/>
            <a:ext cx="2428892" cy="31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4348" y="1571618"/>
            <a:ext cx="7715304" cy="3000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069272"/>
            <a:ext cx="9144000" cy="288032"/>
          </a:xfrm>
        </p:spPr>
        <p:txBody>
          <a:bodyPr/>
          <a:lstStyle/>
          <a:p>
            <a:pPr lvl="0"/>
            <a:r>
              <a:rPr lang="en-US" altLang="ko-KR" sz="2000" dirty="0" smtClean="0"/>
              <a:t>“Implement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Skip-Gram</a:t>
            </a:r>
            <a:r>
              <a:rPr lang="en-US" altLang="ko-KR" sz="2000" dirty="0" smtClean="0"/>
              <a:t> Model using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Random Walk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”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0100" y="1785932"/>
            <a:ext cx="7215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INPUT : ( One-Hot Encoded )  </a:t>
            </a:r>
            <a:r>
              <a:rPr lang="en-US" altLang="ko-KR" dirty="0" err="1" smtClean="0"/>
              <a:t>Vertice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OUTPUT : Probability Distribution of Vertices</a:t>
            </a:r>
            <a:endParaRPr lang="ko-KR" altLang="en-US" dirty="0"/>
          </a:p>
        </p:txBody>
      </p:sp>
      <p:sp>
        <p:nvSpPr>
          <p:cNvPr id="50" name="아래쪽 화살표 49"/>
          <p:cNvSpPr/>
          <p:nvPr/>
        </p:nvSpPr>
        <p:spPr>
          <a:xfrm>
            <a:off x="1643042" y="2643188"/>
            <a:ext cx="357190" cy="857256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3108" y="2639799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Latent Representation</a:t>
            </a:r>
            <a:r>
              <a:rPr lang="en-US" altLang="ko-KR" dirty="0" smtClean="0"/>
              <a:t> of input vector  ( Embedded Vector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Import Dataset &amp; Libraries</a:t>
            </a:r>
            <a:endParaRPr lang="ko-KR" altLang="en-US" dirty="0"/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52"/>
            <a:ext cx="4367223" cy="383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직선 연결선 20"/>
          <p:cNvCxnSpPr/>
          <p:nvPr/>
        </p:nvCxnSpPr>
        <p:spPr>
          <a:xfrm>
            <a:off x="714348" y="1357304"/>
            <a:ext cx="1214446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14348" y="3286130"/>
            <a:ext cx="2428892" cy="31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1802" y="2143122"/>
            <a:ext cx="1643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FF0000"/>
                </a:solidFill>
              </a:rPr>
              <a:t>1</a:t>
            </a:r>
            <a:r>
              <a:rPr lang="en-US" altLang="ko-KR" sz="1100" dirty="0" smtClean="0"/>
              <a:t> in adjacent vertices,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FF0000"/>
                </a:solidFill>
              </a:rPr>
              <a:t>0 </a:t>
            </a:r>
            <a:r>
              <a:rPr lang="en-US" altLang="ko-KR" sz="1100" dirty="0" smtClean="0"/>
              <a:t>otherwise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071802" y="4154327"/>
            <a:ext cx="164307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Shape :</a:t>
            </a:r>
            <a:r>
              <a:rPr lang="en-US" altLang="ko-KR" sz="1100" dirty="0" smtClean="0">
                <a:solidFill>
                  <a:srgbClr val="FF0000"/>
                </a:solidFill>
              </a:rPr>
              <a:t> 34 x 34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Import Dataset &amp; Libraries</a:t>
            </a:r>
            <a:endParaRPr lang="ko-KR" altLang="en-US" dirty="0"/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52"/>
            <a:ext cx="4367223" cy="383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오른쪽 화살표 20"/>
          <p:cNvSpPr/>
          <p:nvPr/>
        </p:nvSpPr>
        <p:spPr>
          <a:xfrm>
            <a:off x="4643438" y="2000246"/>
            <a:ext cx="357190" cy="214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643438" y="3643320"/>
            <a:ext cx="357190" cy="214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43504" y="1428742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for </a:t>
            </a:r>
            <a:r>
              <a:rPr lang="en-US" altLang="ko-KR" dirty="0" smtClean="0">
                <a:solidFill>
                  <a:srgbClr val="FF0000"/>
                </a:solidFill>
              </a:rPr>
              <a:t>Random Walk</a:t>
            </a:r>
            <a:r>
              <a:rPr lang="en-US" altLang="ko-KR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each row : one vertex</a:t>
            </a:r>
            <a:br>
              <a:rPr lang="en-US" altLang="ko-KR" sz="1400" dirty="0" smtClean="0"/>
            </a:br>
            <a:r>
              <a:rPr lang="en-US" altLang="ko-KR" sz="1400" dirty="0" smtClean="0"/>
              <a:t>- By finding the index of </a:t>
            </a:r>
            <a:r>
              <a:rPr lang="en-US" altLang="ko-KR" sz="1600" b="1" dirty="0" smtClean="0"/>
              <a:t>NON-ZERO </a:t>
            </a:r>
            <a:r>
              <a:rPr lang="en-US" altLang="ko-KR" sz="1600" dirty="0" smtClean="0"/>
              <a:t>values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143504" y="3472537"/>
            <a:ext cx="35004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for </a:t>
            </a:r>
            <a:r>
              <a:rPr lang="en-US" altLang="ko-KR" dirty="0" smtClean="0">
                <a:solidFill>
                  <a:srgbClr val="FF0000"/>
                </a:solidFill>
              </a:rPr>
              <a:t>Input Vector</a:t>
            </a:r>
            <a:r>
              <a:rPr lang="en-US" altLang="ko-KR" dirty="0" smtClean="0"/>
              <a:t> of every vertex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14348" y="1357304"/>
            <a:ext cx="1214446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14348" y="3286130"/>
            <a:ext cx="2428892" cy="31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71802" y="2143122"/>
            <a:ext cx="1643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FF0000"/>
                </a:solidFill>
              </a:rPr>
              <a:t>1</a:t>
            </a:r>
            <a:r>
              <a:rPr lang="en-US" altLang="ko-KR" sz="1100" dirty="0" smtClean="0"/>
              <a:t> in adjacent vertices,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FF0000"/>
                </a:solidFill>
              </a:rPr>
              <a:t>0 </a:t>
            </a:r>
            <a:r>
              <a:rPr lang="en-US" altLang="ko-KR" sz="1100" dirty="0" smtClean="0"/>
              <a:t>otherwise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071802" y="4154327"/>
            <a:ext cx="164307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Shape :</a:t>
            </a:r>
            <a:r>
              <a:rPr lang="en-US" altLang="ko-KR" sz="1100" dirty="0" smtClean="0">
                <a:solidFill>
                  <a:srgbClr val="FF0000"/>
                </a:solidFill>
              </a:rPr>
              <a:t> 34 x 34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8"/>
            <a:ext cx="4214842" cy="37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072066" y="4857766"/>
            <a:ext cx="38576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hlinkClick r:id="rId3"/>
              </a:rPr>
              <a:t>https://medium.com/@jonathan_hui/machine-learning-summary-algorithm-d75c64963800</a:t>
            </a:r>
            <a:endParaRPr lang="ko-KR" altLang="en-US" sz="6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714348" y="1428742"/>
            <a:ext cx="92869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4348" y="3714758"/>
            <a:ext cx="57150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sp>
        <p:nvSpPr>
          <p:cNvPr id="22" name="오른쪽 화살표 21"/>
          <p:cNvSpPr/>
          <p:nvPr/>
        </p:nvSpPr>
        <p:spPr>
          <a:xfrm>
            <a:off x="4429124" y="1857370"/>
            <a:ext cx="357190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29190" y="928676"/>
            <a:ext cx="3786214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5214941" y="1071552"/>
          <a:ext cx="292896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92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</a:tblGrid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 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 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Row 33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8"/>
            <a:ext cx="4214842" cy="37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직선 연결선 26"/>
          <p:cNvCxnSpPr/>
          <p:nvPr/>
        </p:nvCxnSpPr>
        <p:spPr>
          <a:xfrm>
            <a:off x="714348" y="1428742"/>
            <a:ext cx="92869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14348" y="3714758"/>
            <a:ext cx="57150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42844" y="1214428"/>
            <a:ext cx="4214842" cy="221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sp>
        <p:nvSpPr>
          <p:cNvPr id="22" name="오른쪽 화살표 21"/>
          <p:cNvSpPr/>
          <p:nvPr/>
        </p:nvSpPr>
        <p:spPr>
          <a:xfrm>
            <a:off x="4429124" y="1857370"/>
            <a:ext cx="357190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29190" y="928676"/>
            <a:ext cx="3786214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5214941" y="1071552"/>
          <a:ext cx="292896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92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</a:tblGrid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 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Row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 1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 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Row 33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8"/>
            <a:ext cx="4214842" cy="37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직선 연결선 26"/>
          <p:cNvCxnSpPr/>
          <p:nvPr/>
        </p:nvCxnSpPr>
        <p:spPr>
          <a:xfrm>
            <a:off x="714348" y="1428742"/>
            <a:ext cx="92869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14348" y="3714758"/>
            <a:ext cx="57150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42844" y="1214428"/>
            <a:ext cx="4214842" cy="221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0628" y="4692865"/>
            <a:ext cx="350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(input)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400" b="1" dirty="0" smtClean="0"/>
              <a:t>  -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32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sp>
        <p:nvSpPr>
          <p:cNvPr id="22" name="오른쪽 화살표 21"/>
          <p:cNvSpPr/>
          <p:nvPr/>
        </p:nvSpPr>
        <p:spPr>
          <a:xfrm>
            <a:off x="4429124" y="1857370"/>
            <a:ext cx="357190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29190" y="928676"/>
            <a:ext cx="3786214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5214941" y="1071552"/>
          <a:ext cx="292896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92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</a:tblGrid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 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</a:t>
                      </a:r>
                      <a:r>
                        <a:rPr lang="en-US" altLang="ko-KR" sz="800" baseline="0" dirty="0" smtClean="0"/>
                        <a:t> 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 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Row 33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8"/>
            <a:ext cx="4214842" cy="37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직선 연결선 26"/>
          <p:cNvCxnSpPr/>
          <p:nvPr/>
        </p:nvCxnSpPr>
        <p:spPr>
          <a:xfrm>
            <a:off x="714348" y="1428742"/>
            <a:ext cx="92869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14348" y="3714758"/>
            <a:ext cx="57150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42844" y="1214428"/>
            <a:ext cx="4214842" cy="221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5214941" y="2285998"/>
          <a:ext cx="292896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92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</a:tblGrid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 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</a:t>
                      </a:r>
                      <a:r>
                        <a:rPr lang="en-US" altLang="ko-KR" sz="800" baseline="0" dirty="0" smtClean="0"/>
                        <a:t> 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Row 32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Row 33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000628" y="4692865"/>
            <a:ext cx="350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(input)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400" b="1" dirty="0" smtClean="0"/>
              <a:t>  -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32</a:t>
            </a:r>
            <a:r>
              <a:rPr lang="en-US" altLang="ko-KR" sz="1400" b="1" dirty="0" smtClean="0"/>
              <a:t>  -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sp>
        <p:nvSpPr>
          <p:cNvPr id="22" name="오른쪽 화살표 21"/>
          <p:cNvSpPr/>
          <p:nvPr/>
        </p:nvSpPr>
        <p:spPr>
          <a:xfrm>
            <a:off x="4429124" y="1857370"/>
            <a:ext cx="357190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29190" y="928676"/>
            <a:ext cx="3786214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5214941" y="1071552"/>
          <a:ext cx="292896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92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</a:tblGrid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 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</a:t>
                      </a:r>
                      <a:r>
                        <a:rPr lang="en-US" altLang="ko-KR" sz="800" baseline="0" dirty="0" smtClean="0"/>
                        <a:t> 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 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Row 33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8"/>
            <a:ext cx="4214842" cy="37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직선 연결선 26"/>
          <p:cNvCxnSpPr/>
          <p:nvPr/>
        </p:nvCxnSpPr>
        <p:spPr>
          <a:xfrm>
            <a:off x="714348" y="1428742"/>
            <a:ext cx="92869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14348" y="3714758"/>
            <a:ext cx="57150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42844" y="1214428"/>
            <a:ext cx="4214842" cy="221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5214941" y="2285998"/>
          <a:ext cx="292896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92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</a:tblGrid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 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</a:t>
                      </a:r>
                      <a:r>
                        <a:rPr lang="en-US" altLang="ko-KR" sz="800" baseline="0" dirty="0" smtClean="0"/>
                        <a:t> 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 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Row 33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214941" y="3500444"/>
          <a:ext cx="292896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92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</a:tblGrid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Row 0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</a:t>
                      </a:r>
                      <a:r>
                        <a:rPr lang="en-US" altLang="ko-KR" sz="800" baseline="0" dirty="0" smtClean="0"/>
                        <a:t> 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Row 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Row 33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000628" y="4692865"/>
            <a:ext cx="350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(input)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400" b="1" dirty="0" smtClean="0"/>
              <a:t>  -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32</a:t>
            </a:r>
            <a:r>
              <a:rPr lang="en-US" altLang="ko-KR" sz="1400" b="1" dirty="0" smtClean="0"/>
              <a:t>  -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  </a:t>
            </a:r>
            <a:r>
              <a:rPr lang="en-US" altLang="ko-KR" sz="1400" b="1" dirty="0" smtClean="0"/>
              <a:t>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214428"/>
            <a:ext cx="4214842" cy="37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9" name="직선 연결선 38"/>
          <p:cNvCxnSpPr/>
          <p:nvPr/>
        </p:nvCxnSpPr>
        <p:spPr>
          <a:xfrm>
            <a:off x="714348" y="1428742"/>
            <a:ext cx="92869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14348" y="3714758"/>
            <a:ext cx="57150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3504" y="4714890"/>
            <a:ext cx="385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hlinkClick r:id="rId4"/>
              </a:rPr>
              <a:t>https://medium.com/@jonathan_hui/machine-learning-summary-algorithm-d75c64963800</a:t>
            </a:r>
            <a:endParaRPr lang="en-US" sz="600" dirty="0" smtClean="0"/>
          </a:p>
          <a:p>
            <a:r>
              <a:rPr lang="en-US" sz="600" dirty="0" smtClean="0">
                <a:hlinkClick r:id="rId5"/>
              </a:rPr>
              <a:t>https://medium.com/@ravish1729/analysis-of-softmax-function-ad058d6a564d</a:t>
            </a:r>
            <a:endParaRPr lang="ko-KR" altLang="en-US" sz="600" dirty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72675" y="3571882"/>
            <a:ext cx="2899787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오른쪽 화살표 21"/>
          <p:cNvSpPr/>
          <p:nvPr/>
        </p:nvSpPr>
        <p:spPr>
          <a:xfrm>
            <a:off x="4429124" y="4071948"/>
            <a:ext cx="357190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29190" y="928676"/>
            <a:ext cx="3786214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38"/>
          <p:cNvGrpSpPr/>
          <p:nvPr/>
        </p:nvGrpSpPr>
        <p:grpSpPr>
          <a:xfrm>
            <a:off x="5394467" y="1000114"/>
            <a:ext cx="2892309" cy="2457451"/>
            <a:chOff x="5394467" y="1000114"/>
            <a:chExt cx="2892309" cy="2457451"/>
          </a:xfrm>
        </p:grpSpPr>
        <p:pic>
          <p:nvPicPr>
            <p:cNvPr id="43014" name="Picture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394467" y="1000114"/>
              <a:ext cx="2892309" cy="2457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4" name="직선 연결선 33"/>
            <p:cNvCxnSpPr/>
            <p:nvPr/>
          </p:nvCxnSpPr>
          <p:spPr>
            <a:xfrm>
              <a:off x="6929454" y="3143254"/>
              <a:ext cx="42862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5929322" y="3429006"/>
              <a:ext cx="42862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5500694" y="2714626"/>
              <a:ext cx="1928826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142844" y="3429006"/>
            <a:ext cx="4214842" cy="157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214428"/>
            <a:ext cx="4214842" cy="37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9" name="직선 연결선 38"/>
          <p:cNvCxnSpPr/>
          <p:nvPr/>
        </p:nvCxnSpPr>
        <p:spPr>
          <a:xfrm>
            <a:off x="714348" y="1428742"/>
            <a:ext cx="92869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14348" y="3714758"/>
            <a:ext cx="571504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3504" y="4714890"/>
            <a:ext cx="385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hlinkClick r:id="rId4"/>
              </a:rPr>
              <a:t>https://medium.com/@jonathan_hui/machine-learning-summary-algorithm-d75c64963800</a:t>
            </a:r>
            <a:endParaRPr lang="en-US" sz="600" dirty="0" smtClean="0"/>
          </a:p>
          <a:p>
            <a:r>
              <a:rPr lang="en-US" sz="600" dirty="0" smtClean="0">
                <a:hlinkClick r:id="rId5"/>
              </a:rPr>
              <a:t>https://medium.com/@ravish1729/analysis-of-softmax-function-ad058d6a564d</a:t>
            </a:r>
            <a:endParaRPr lang="ko-KR" altLang="en-US" sz="600" dirty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72675" y="3571882"/>
            <a:ext cx="2899787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오른쪽 화살표 21"/>
          <p:cNvSpPr/>
          <p:nvPr/>
        </p:nvSpPr>
        <p:spPr>
          <a:xfrm>
            <a:off x="4429124" y="4071948"/>
            <a:ext cx="357190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29190" y="928676"/>
            <a:ext cx="3786214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액자 27"/>
          <p:cNvSpPr/>
          <p:nvPr/>
        </p:nvSpPr>
        <p:spPr>
          <a:xfrm>
            <a:off x="1000100" y="4000510"/>
            <a:ext cx="857256" cy="285752"/>
          </a:xfrm>
          <a:prstGeom prst="fram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6572264" y="3929072"/>
            <a:ext cx="1571636" cy="714380"/>
          </a:xfrm>
          <a:prstGeom prst="frame">
            <a:avLst>
              <a:gd name="adj1" fmla="val 4743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8"/>
          <p:cNvGrpSpPr/>
          <p:nvPr/>
        </p:nvGrpSpPr>
        <p:grpSpPr>
          <a:xfrm>
            <a:off x="5394467" y="1000114"/>
            <a:ext cx="2892309" cy="2457451"/>
            <a:chOff x="5394467" y="1000114"/>
            <a:chExt cx="2892309" cy="2457451"/>
          </a:xfrm>
        </p:grpSpPr>
        <p:pic>
          <p:nvPicPr>
            <p:cNvPr id="43014" name="Picture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394467" y="1000114"/>
              <a:ext cx="2892309" cy="2457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4" name="직선 연결선 33"/>
            <p:cNvCxnSpPr/>
            <p:nvPr/>
          </p:nvCxnSpPr>
          <p:spPr>
            <a:xfrm>
              <a:off x="6929454" y="3143254"/>
              <a:ext cx="42862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5929322" y="3429006"/>
              <a:ext cx="42862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5500694" y="2714626"/>
              <a:ext cx="1928826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142844" y="3429006"/>
            <a:ext cx="4214842" cy="157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47783"/>
            <a:ext cx="4085039" cy="353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928676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13202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108717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cs typeface="Arial" pitchFamily="34" charset="0"/>
                </a:rPr>
                <a:t>Introduction</a:t>
              </a:r>
              <a:endParaRPr lang="en-US" altLang="ko-KR" sz="1400" b="1" dirty="0"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Brief overview of Skip-Gram &amp; Random Walk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5984" y="1982609"/>
            <a:ext cx="6552728" cy="1666331"/>
            <a:chOff x="1151472" y="3187501"/>
            <a:chExt cx="6552728" cy="1666331"/>
          </a:xfrm>
        </p:grpSpPr>
        <p:sp>
          <p:nvSpPr>
            <p:cNvPr id="13" name="Pentagon 12"/>
            <p:cNvSpPr/>
            <p:nvPr/>
          </p:nvSpPr>
          <p:spPr>
            <a:xfrm>
              <a:off x="1633824" y="3276576"/>
              <a:ext cx="6070376" cy="1577256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72784" y="3284700"/>
              <a:ext cx="5876010" cy="156351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05552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43122"/>
            <a:ext cx="4752528" cy="1714512"/>
            <a:chOff x="2299400" y="1760091"/>
            <a:chExt cx="4576856" cy="1714512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60091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cs typeface="Arial" pitchFamily="34" charset="0"/>
                </a:rPr>
                <a:t>Implementation</a:t>
              </a:r>
              <a:endParaRPr lang="en-US" altLang="ko-KR" sz="1400" b="1" dirty="0"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31451"/>
              <a:ext cx="4576856" cy="144315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50000"/>
                </a:lnSpc>
                <a:buAutoNum type="arabicParenR"/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Import Dataset &amp; Libraries</a:t>
              </a:r>
            </a:p>
            <a:p>
              <a:pPr marL="228600" indent="-228600">
                <a:lnSpc>
                  <a:spcPct val="150000"/>
                </a:lnSpc>
                <a:buAutoNum type="arabicParenR"/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Define Functions</a:t>
              </a:r>
              <a:b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 Random Walk, 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Softmax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Feed Forward, Back Propagation )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Skip Gram</a:t>
              </a:r>
            </a:p>
            <a:p>
              <a:pPr marL="228600" indent="-228600">
                <a:lnSpc>
                  <a:spcPct val="150000"/>
                </a:lnSpc>
                <a:buAutoNum type="arabicParenR"/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cs typeface="Arial" pitchFamily="34" charset="0"/>
                </a:rPr>
                <a:t>Result</a:t>
              </a:r>
              <a:endParaRPr lang="en-US" altLang="ko-KR" sz="1400" b="1" dirty="0"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Visualization of Network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47783"/>
            <a:ext cx="4085039" cy="353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071552"/>
            <a:ext cx="200026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/>
          <p:cNvSpPr/>
          <p:nvPr/>
        </p:nvSpPr>
        <p:spPr>
          <a:xfrm>
            <a:off x="214282" y="1214428"/>
            <a:ext cx="4214842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>
            <a:off x="4572000" y="1643056"/>
            <a:ext cx="357190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29158" y="1071552"/>
            <a:ext cx="3786246" cy="371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285998"/>
            <a:ext cx="2000264" cy="44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3429006"/>
            <a:ext cx="1928826" cy="65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47783"/>
            <a:ext cx="4085039" cy="353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071552"/>
            <a:ext cx="200026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/>
          <p:cNvSpPr/>
          <p:nvPr/>
        </p:nvSpPr>
        <p:spPr>
          <a:xfrm>
            <a:off x="214282" y="1214428"/>
            <a:ext cx="4214842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>
            <a:off x="4572000" y="1643056"/>
            <a:ext cx="357190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29158" y="1071552"/>
            <a:ext cx="3786246" cy="371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5143504" y="1571618"/>
            <a:ext cx="18573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71538" y="1855782"/>
            <a:ext cx="18573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285998"/>
            <a:ext cx="2000264" cy="44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3429006"/>
            <a:ext cx="1928826" cy="65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5072066" y="1643056"/>
            <a:ext cx="342902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Calculate the </a:t>
            </a:r>
            <a:r>
              <a:rPr lang="en-US" altLang="ko-KR" sz="1400" dirty="0" smtClean="0">
                <a:solidFill>
                  <a:srgbClr val="FF0000"/>
                </a:solidFill>
              </a:rPr>
              <a:t>hidden layer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50" dirty="0" smtClean="0"/>
              <a:t>( W : input -&gt; hidden weight )</a:t>
            </a:r>
          </a:p>
          <a:p>
            <a:r>
              <a:rPr lang="en-US" altLang="ko-KR" sz="1050" dirty="0" smtClean="0"/>
              <a:t>( k : index of input word )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47783"/>
            <a:ext cx="4085039" cy="353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071552"/>
            <a:ext cx="200026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285998"/>
            <a:ext cx="2000264" cy="44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3429006"/>
            <a:ext cx="1928826" cy="65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/>
          <p:cNvSpPr/>
          <p:nvPr/>
        </p:nvSpPr>
        <p:spPr>
          <a:xfrm>
            <a:off x="214282" y="1214428"/>
            <a:ext cx="4214842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>
            <a:off x="4572000" y="1643056"/>
            <a:ext cx="357190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29158" y="1071552"/>
            <a:ext cx="3786246" cy="371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071538" y="1998658"/>
            <a:ext cx="1000132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143504" y="2714626"/>
            <a:ext cx="18573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72066" y="2714626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Input of j-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th</a:t>
            </a:r>
            <a:r>
              <a:rPr lang="en-US" altLang="ko-KR" sz="1400" dirty="0" smtClean="0">
                <a:solidFill>
                  <a:srgbClr val="FF0000"/>
                </a:solidFill>
              </a:rPr>
              <a:t> unit on the c-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th</a:t>
            </a:r>
            <a:r>
              <a:rPr lang="en-US" altLang="ko-KR" sz="1400" dirty="0" smtClean="0">
                <a:solidFill>
                  <a:srgbClr val="FF0000"/>
                </a:solidFill>
              </a:rPr>
              <a:t> panel of the output layer</a:t>
            </a:r>
            <a:r>
              <a:rPr lang="en-US" altLang="ko-KR" sz="1400" dirty="0" smtClean="0"/>
              <a:t> </a:t>
            </a:r>
            <a:r>
              <a:rPr lang="en-US" altLang="ko-KR" sz="1100" dirty="0" smtClean="0"/>
              <a:t>( c : # of Multinomial Distributions )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47783"/>
            <a:ext cx="4085039" cy="353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071552"/>
            <a:ext cx="200026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285998"/>
            <a:ext cx="2000264" cy="44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3429006"/>
            <a:ext cx="1928826" cy="65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/>
          <p:cNvSpPr/>
          <p:nvPr/>
        </p:nvSpPr>
        <p:spPr>
          <a:xfrm>
            <a:off x="214282" y="1214428"/>
            <a:ext cx="4214842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>
            <a:off x="4572000" y="1643056"/>
            <a:ext cx="357190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29158" y="1071552"/>
            <a:ext cx="3786246" cy="371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071538" y="2141534"/>
            <a:ext cx="714380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143504" y="4071948"/>
            <a:ext cx="18573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72066" y="4078442"/>
            <a:ext cx="342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output</a:t>
            </a:r>
            <a:r>
              <a:rPr lang="en-US" altLang="ko-KR" sz="1400" dirty="0" smtClean="0"/>
              <a:t> of the j-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 unit on the c-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 panel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47783"/>
            <a:ext cx="4085039" cy="353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/>
          <p:cNvSpPr/>
          <p:nvPr/>
        </p:nvSpPr>
        <p:spPr>
          <a:xfrm>
            <a:off x="214282" y="2428874"/>
            <a:ext cx="4214842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2431" y="1285866"/>
            <a:ext cx="281003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247783"/>
            <a:ext cx="4085039" cy="353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/>
          <p:cNvSpPr/>
          <p:nvPr/>
        </p:nvSpPr>
        <p:spPr>
          <a:xfrm>
            <a:off x="214282" y="2428874"/>
            <a:ext cx="4214842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>
            <a:off x="4572000" y="3286130"/>
            <a:ext cx="357190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3504" y="714362"/>
            <a:ext cx="3500462" cy="4071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00694" y="785800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Actual Value of Output Words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7643834" y="1285866"/>
            <a:ext cx="285752" cy="300039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000892" y="4429138"/>
            <a:ext cx="42862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572396" y="4429138"/>
            <a:ext cx="42862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86578" y="442913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predicted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00958" y="442913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actual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액자 33"/>
          <p:cNvSpPr/>
          <p:nvPr/>
        </p:nvSpPr>
        <p:spPr>
          <a:xfrm>
            <a:off x="1071538" y="2928940"/>
            <a:ext cx="2786082" cy="428628"/>
          </a:xfrm>
          <a:prstGeom prst="frame">
            <a:avLst>
              <a:gd name="adj1" fmla="val 1418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47783"/>
            <a:ext cx="4085039" cy="353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/>
          <p:cNvSpPr/>
          <p:nvPr/>
        </p:nvSpPr>
        <p:spPr>
          <a:xfrm>
            <a:off x="214282" y="2428874"/>
            <a:ext cx="4214842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>
            <a:off x="4572000" y="3286130"/>
            <a:ext cx="357190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3504" y="1071552"/>
            <a:ext cx="3500462" cy="371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34" name="액자 33"/>
          <p:cNvSpPr/>
          <p:nvPr/>
        </p:nvSpPr>
        <p:spPr>
          <a:xfrm>
            <a:off x="1071538" y="3429006"/>
            <a:ext cx="2786082" cy="642942"/>
          </a:xfrm>
          <a:prstGeom prst="frame">
            <a:avLst>
              <a:gd name="adj1" fmla="val 1418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412816"/>
            <a:ext cx="3214710" cy="49251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5671" y="2228656"/>
            <a:ext cx="1423981" cy="19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1998658"/>
            <a:ext cx="102505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9" name="직선 연결선 38"/>
          <p:cNvCxnSpPr/>
          <p:nvPr/>
        </p:nvCxnSpPr>
        <p:spPr>
          <a:xfrm>
            <a:off x="5143504" y="2927352"/>
            <a:ext cx="35004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39288" y="3143254"/>
            <a:ext cx="3333240" cy="53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7818" y="3929072"/>
            <a:ext cx="137380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</a:t>
            </a:r>
            <a:r>
              <a:rPr lang="en-US" altLang="ko-KR" sz="1200" dirty="0" err="1" smtClean="0"/>
              <a:t>Softmax</a:t>
            </a:r>
            <a:r>
              <a:rPr lang="en-US" altLang="ko-KR" sz="1200" dirty="0" smtClean="0"/>
              <a:t>, Feed Forward, Back Propagation)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47783"/>
            <a:ext cx="4085039" cy="353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/>
          <p:cNvSpPr/>
          <p:nvPr/>
        </p:nvSpPr>
        <p:spPr>
          <a:xfrm>
            <a:off x="214282" y="2428874"/>
            <a:ext cx="4214842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>
            <a:off x="4572000" y="3286130"/>
            <a:ext cx="357190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3504" y="1071552"/>
            <a:ext cx="3500462" cy="371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</a:t>
            </a:r>
            <a:endParaRPr lang="ko-KR" altLang="en-US" dirty="0"/>
          </a:p>
        </p:txBody>
      </p:sp>
      <p:sp>
        <p:nvSpPr>
          <p:cNvPr id="34" name="액자 33"/>
          <p:cNvSpPr/>
          <p:nvPr/>
        </p:nvSpPr>
        <p:spPr>
          <a:xfrm>
            <a:off x="1071538" y="4071948"/>
            <a:ext cx="2786082" cy="642942"/>
          </a:xfrm>
          <a:prstGeom prst="frame">
            <a:avLst>
              <a:gd name="adj1" fmla="val 1418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428742"/>
            <a:ext cx="3214710" cy="49251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5671" y="2228656"/>
            <a:ext cx="1423981" cy="19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1998658"/>
            <a:ext cx="102505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9" name="직선 연결선 38"/>
          <p:cNvCxnSpPr/>
          <p:nvPr/>
        </p:nvCxnSpPr>
        <p:spPr>
          <a:xfrm>
            <a:off x="5143504" y="2927352"/>
            <a:ext cx="35004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39288" y="3143254"/>
            <a:ext cx="3333240" cy="53792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7818" y="3929072"/>
            <a:ext cx="137380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928793" y="71420"/>
            <a:ext cx="430488" cy="357190"/>
            <a:chOff x="1822015" y="2517293"/>
            <a:chExt cx="80576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182201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Skip Gram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357305"/>
            <a:ext cx="5304701" cy="264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5429256" y="1142990"/>
            <a:ext cx="33575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input_word</a:t>
            </a:r>
            <a:r>
              <a:rPr lang="en-US" altLang="ko-KR" sz="1200" dirty="0" smtClean="0"/>
              <a:t> :</a:t>
            </a:r>
            <a:br>
              <a:rPr lang="en-US" altLang="ko-KR" sz="1200" dirty="0" smtClean="0"/>
            </a:br>
            <a:r>
              <a:rPr lang="en-US" altLang="ko-KR" sz="1200" dirty="0" smtClean="0"/>
              <a:t> Matrix of Input Words</a:t>
            </a:r>
            <a:br>
              <a:rPr lang="en-US" altLang="ko-KR" sz="1200" dirty="0" smtClean="0"/>
            </a:br>
            <a:r>
              <a:rPr lang="en-US" altLang="ko-KR" sz="1200" dirty="0" smtClean="0"/>
              <a:t>( 34 x 34 Identity Matrix 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reduced_dim</a:t>
            </a:r>
            <a:r>
              <a:rPr lang="en-US" altLang="ko-KR" sz="1200" dirty="0" smtClean="0"/>
              <a:t> :</a:t>
            </a:r>
            <a:br>
              <a:rPr lang="en-US" altLang="ko-KR" sz="1200" dirty="0" smtClean="0"/>
            </a:br>
            <a:r>
              <a:rPr lang="en-US" altLang="ko-KR" sz="1200" dirty="0" smtClean="0"/>
              <a:t>Dimension of the embedded vector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lr</a:t>
            </a:r>
            <a:r>
              <a:rPr lang="en-US" altLang="ko-KR" sz="1200" dirty="0" smtClean="0"/>
              <a:t> :</a:t>
            </a:r>
            <a:br>
              <a:rPr lang="en-US" altLang="ko-KR" sz="1200" dirty="0" smtClean="0"/>
            </a:br>
            <a:r>
              <a:rPr lang="en-US" altLang="ko-KR" sz="1200" dirty="0" smtClean="0"/>
              <a:t>Learning Rate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4.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walk_size</a:t>
            </a:r>
            <a:r>
              <a:rPr lang="en-US" altLang="ko-KR" sz="1200" dirty="0" smtClean="0"/>
              <a:t> :</a:t>
            </a:r>
          </a:p>
          <a:p>
            <a:r>
              <a:rPr lang="en-US" altLang="ko-KR" sz="1200" dirty="0" smtClean="0"/>
              <a:t>Walk length in random walk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5.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window_size</a:t>
            </a:r>
            <a:r>
              <a:rPr lang="en-US" altLang="ko-KR" sz="1200" dirty="0" smtClean="0"/>
              <a:t> :</a:t>
            </a:r>
          </a:p>
          <a:p>
            <a:r>
              <a:rPr lang="en-US" altLang="ko-KR" sz="1200" dirty="0" smtClean="0"/>
              <a:t>(one-sided) Size of the window from the index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6. </a:t>
            </a:r>
            <a:r>
              <a:rPr lang="en-US" altLang="ko-KR" sz="1600" dirty="0" smtClean="0">
                <a:solidFill>
                  <a:srgbClr val="FF0000"/>
                </a:solidFill>
              </a:rPr>
              <a:t>epoch</a:t>
            </a:r>
            <a:r>
              <a:rPr lang="en-US" altLang="ko-KR" sz="1200" dirty="0" smtClean="0"/>
              <a:t> :</a:t>
            </a:r>
          </a:p>
          <a:p>
            <a:r>
              <a:rPr lang="en-US" altLang="ko-KR" sz="1200" dirty="0" smtClean="0"/>
              <a:t>Walks per vertex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43636" y="804436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[ Input Variables ]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928793" y="71420"/>
            <a:ext cx="430488" cy="357190"/>
            <a:chOff x="1822015" y="2517293"/>
            <a:chExt cx="80576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182201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Skip Gram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357305"/>
            <a:ext cx="5304701" cy="264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5429256" y="1340360"/>
            <a:ext cx="33575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1) Initialize weight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 uniform distribution )</a:t>
            </a:r>
            <a:br>
              <a:rPr lang="en-US" altLang="ko-KR" sz="1200" dirty="0" smtClean="0"/>
            </a:br>
            <a:r>
              <a:rPr lang="en-US" altLang="ko-KR" sz="1200" dirty="0" smtClean="0"/>
              <a:t>( W1 : input – hidden Weight )</a:t>
            </a:r>
          </a:p>
          <a:p>
            <a:r>
              <a:rPr lang="en-US" altLang="ko-KR" sz="1200" dirty="0" smtClean="0"/>
              <a:t>( W2 : hidden – output Weight )</a:t>
            </a:r>
          </a:p>
          <a:p>
            <a:endParaRPr lang="en-US" altLang="ko-KR" sz="1200" dirty="0" smtClean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2) Shuffle the words</a:t>
            </a:r>
          </a:p>
          <a:p>
            <a:endParaRPr lang="en-US" altLang="ko-KR" sz="1200" dirty="0" smtClean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3) Implement a Random Walk</a:t>
            </a:r>
          </a:p>
          <a:p>
            <a:endParaRPr lang="en-US" altLang="ko-KR" sz="1200" dirty="0" smtClean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4) Feed Forward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 with the vertices selected by RW )</a:t>
            </a:r>
          </a:p>
          <a:p>
            <a:endParaRPr lang="en-US" altLang="ko-KR" sz="1200" dirty="0" smtClean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5) Back Propagation</a:t>
            </a:r>
          </a:p>
          <a:p>
            <a:endParaRPr lang="en-US" altLang="ko-KR" sz="1200" dirty="0" smtClean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6) Return Weights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3636" y="947312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[ Process ]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13800" y="2783784"/>
            <a:ext cx="4930200" cy="288032"/>
          </a:xfrm>
        </p:spPr>
        <p:txBody>
          <a:bodyPr/>
          <a:lstStyle/>
          <a:p>
            <a:pPr lvl="0"/>
            <a:r>
              <a:rPr lang="en-US" altLang="ko-KR" dirty="0" smtClean="0"/>
              <a:t>Brief overview of </a:t>
            </a:r>
            <a:r>
              <a:rPr lang="en-US" altLang="ko-KR" b="1" dirty="0" smtClean="0">
                <a:solidFill>
                  <a:srgbClr val="FF0000"/>
                </a:solidFill>
              </a:rPr>
              <a:t>Skip-Gram</a:t>
            </a:r>
            <a:r>
              <a:rPr lang="en-US" altLang="ko-KR" dirty="0" smtClean="0"/>
              <a:t> &amp; </a:t>
            </a:r>
            <a:r>
              <a:rPr lang="en-US" altLang="ko-KR" b="1" dirty="0" smtClean="0">
                <a:solidFill>
                  <a:srgbClr val="FF0000"/>
                </a:solidFill>
              </a:rPr>
              <a:t>Random Walk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2169612"/>
            <a:ext cx="4930200" cy="473576"/>
          </a:xfrm>
        </p:spPr>
        <p:txBody>
          <a:bodyPr/>
          <a:lstStyle/>
          <a:p>
            <a:r>
              <a:rPr lang="en-US" altLang="ko-KR" dirty="0" smtClean="0"/>
              <a:t>3. Result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6708" y="2714626"/>
            <a:ext cx="4930200" cy="288032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defRPr/>
            </a:pPr>
            <a:r>
              <a:rPr lang="en-US" altLang="ko-KR" dirty="0" smtClean="0"/>
              <a:t>Visualization of Network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357304"/>
            <a:ext cx="3963926" cy="270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425" y="857238"/>
            <a:ext cx="4159261" cy="342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871487"/>
            <a:ext cx="9286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Bryan </a:t>
            </a:r>
            <a:r>
              <a:rPr lang="en-US" dirty="0" err="1" smtClean="0"/>
              <a:t>Perozzi</a:t>
            </a:r>
            <a:r>
              <a:rPr lang="en-US" dirty="0" smtClean="0"/>
              <a:t>, </a:t>
            </a:r>
            <a:r>
              <a:rPr lang="en-US" dirty="0" err="1" smtClean="0"/>
              <a:t>Rami</a:t>
            </a:r>
            <a:r>
              <a:rPr lang="en-US" dirty="0" smtClean="0"/>
              <a:t> AI-</a:t>
            </a:r>
            <a:r>
              <a:rPr lang="en-US" dirty="0" err="1" smtClean="0"/>
              <a:t>Rfou</a:t>
            </a:r>
            <a:r>
              <a:rPr lang="en-US" dirty="0" smtClean="0"/>
              <a:t>, Steven </a:t>
            </a:r>
            <a:r>
              <a:rPr lang="en-US" dirty="0" err="1" smtClean="0"/>
              <a:t>Skiena</a:t>
            </a:r>
            <a:r>
              <a:rPr lang="en-US" dirty="0" smtClean="0"/>
              <a:t> : </a:t>
            </a:r>
            <a:r>
              <a:rPr lang="en-US" i="1" dirty="0" err="1" smtClean="0"/>
              <a:t>Deepwalk</a:t>
            </a:r>
            <a:r>
              <a:rPr lang="en-US" i="1" dirty="0" smtClean="0"/>
              <a:t> : Online Learning </a:t>
            </a:r>
          </a:p>
          <a:p>
            <a:r>
              <a:rPr lang="en-US" i="1" dirty="0" smtClean="0"/>
              <a:t>of Social Representations</a:t>
            </a:r>
          </a:p>
          <a:p>
            <a:endParaRPr lang="en-US" altLang="ko-KR" i="1" dirty="0" smtClean="0"/>
          </a:p>
          <a:p>
            <a:r>
              <a:rPr lang="en-US" altLang="ko-KR" dirty="0" smtClean="0"/>
              <a:t>[2] </a:t>
            </a:r>
            <a:r>
              <a:rPr lang="en-US" altLang="ko-KR" dirty="0" err="1" smtClean="0"/>
              <a:t>Xin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Rong</a:t>
            </a:r>
            <a:r>
              <a:rPr lang="en-US" altLang="ko-KR" dirty="0" smtClean="0"/>
              <a:t> :</a:t>
            </a:r>
            <a:r>
              <a:rPr lang="en-US" altLang="ko-KR" i="1" dirty="0" smtClean="0"/>
              <a:t> word2vec Parameter Learning Explained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Thank You!!</a:t>
            </a:r>
            <a:endParaRPr lang="ko-KR" altLang="en-US" dirty="0"/>
          </a:p>
        </p:txBody>
      </p:sp>
      <p:sp>
        <p:nvSpPr>
          <p:cNvPr id="10" name="Oval 32"/>
          <p:cNvSpPr/>
          <p:nvPr/>
        </p:nvSpPr>
        <p:spPr>
          <a:xfrm>
            <a:off x="4242791" y="1739280"/>
            <a:ext cx="658417" cy="79208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0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85852" y="857238"/>
            <a:ext cx="6500858" cy="3447563"/>
            <a:chOff x="1142976" y="785800"/>
            <a:chExt cx="6786610" cy="366187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2976" y="785800"/>
              <a:ext cx="6786610" cy="366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1500166" y="1132731"/>
              <a:ext cx="642942" cy="285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INPUT</a:t>
              </a:r>
              <a:endParaRPr lang="ko-KR" altLang="en-US" sz="10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143240" y="1132731"/>
              <a:ext cx="857256" cy="285752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HIDDEN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429256" y="1132731"/>
              <a:ext cx="785818" cy="285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OUTPUT</a:t>
              </a:r>
              <a:endParaRPr lang="ko-KR" altLang="en-US" sz="10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1. Skip-Gram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4928074"/>
            <a:ext cx="4786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3"/>
              </a:rPr>
              <a:t>https://aegis4048.github.io/demystifying_neural_network_in_skip_gram_language_modeling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4348" y="4488434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Predict </a:t>
            </a:r>
            <a:r>
              <a:rPr lang="en-US" altLang="ko-KR" dirty="0" smtClean="0">
                <a:solidFill>
                  <a:srgbClr val="FF0000"/>
                </a:solidFill>
              </a:rPr>
              <a:t>Context Words</a:t>
            </a:r>
            <a:r>
              <a:rPr lang="en-US" altLang="ko-KR" dirty="0" smtClean="0"/>
              <a:t> given </a:t>
            </a:r>
            <a:r>
              <a:rPr lang="en-US" altLang="ko-KR" dirty="0" smtClean="0">
                <a:solidFill>
                  <a:srgbClr val="FF0000"/>
                </a:solidFill>
              </a:rPr>
              <a:t>One Word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0715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that consists of a succession of </a:t>
            </a:r>
            <a:r>
              <a:rPr lang="en-US" b="1" dirty="0" smtClean="0"/>
              <a:t>random</a:t>
            </a:r>
            <a:r>
              <a:rPr lang="en-US" dirty="0" smtClean="0"/>
              <a:t> steps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2714626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7422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4744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00430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28794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1604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4612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2" idx="3"/>
            <a:endCxn id="14" idx="7"/>
          </p:cNvCxnSpPr>
          <p:nvPr/>
        </p:nvCxnSpPr>
        <p:spPr>
          <a:xfrm rot="5400000" flipH="1" flipV="1">
            <a:off x="1495833" y="1853037"/>
            <a:ext cx="723046" cy="136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7"/>
          </p:cNvCxnSpPr>
          <p:nvPr/>
        </p:nvCxnSpPr>
        <p:spPr>
          <a:xfrm flipV="1">
            <a:off x="2428860" y="2174508"/>
            <a:ext cx="1468812" cy="4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4"/>
            <a:endCxn id="19" idx="4"/>
          </p:cNvCxnSpPr>
          <p:nvPr/>
        </p:nvCxnSpPr>
        <p:spPr>
          <a:xfrm rot="5400000" flipH="1" flipV="1">
            <a:off x="1607323" y="3286130"/>
            <a:ext cx="500066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4"/>
            <a:endCxn id="16" idx="3"/>
          </p:cNvCxnSpPr>
          <p:nvPr/>
        </p:nvCxnSpPr>
        <p:spPr>
          <a:xfrm rot="5400000" flipH="1" flipV="1">
            <a:off x="2339562" y="2522504"/>
            <a:ext cx="531452" cy="185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5" idx="2"/>
          </p:cNvCxnSpPr>
          <p:nvPr/>
        </p:nvCxnSpPr>
        <p:spPr>
          <a:xfrm flipV="1">
            <a:off x="2071670" y="2250279"/>
            <a:ext cx="1643074" cy="82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4"/>
            <a:endCxn id="14" idx="4"/>
          </p:cNvCxnSpPr>
          <p:nvPr/>
        </p:nvCxnSpPr>
        <p:spPr>
          <a:xfrm rot="5400000" flipH="1">
            <a:off x="1964513" y="2857502"/>
            <a:ext cx="135732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3"/>
            <a:endCxn id="12" idx="7"/>
          </p:cNvCxnSpPr>
          <p:nvPr/>
        </p:nvCxnSpPr>
        <p:spPr>
          <a:xfrm rot="5400000" flipH="1">
            <a:off x="2210213" y="1861703"/>
            <a:ext cx="437294" cy="220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5"/>
            <a:endCxn id="15" idx="5"/>
          </p:cNvCxnSpPr>
          <p:nvPr/>
        </p:nvCxnSpPr>
        <p:spPr>
          <a:xfrm rot="5400000" flipH="1" flipV="1">
            <a:off x="3361887" y="264752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1" idx="6"/>
            <a:endCxn id="16" idx="4"/>
          </p:cNvCxnSpPr>
          <p:nvPr/>
        </p:nvCxnSpPr>
        <p:spPr>
          <a:xfrm flipV="1">
            <a:off x="2928926" y="3214692"/>
            <a:ext cx="678661" cy="3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0715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that consists of a succession of </a:t>
            </a:r>
            <a:r>
              <a:rPr lang="en-US" b="1" dirty="0" smtClean="0"/>
              <a:t>random</a:t>
            </a:r>
            <a:r>
              <a:rPr lang="en-US" dirty="0" smtClean="0"/>
              <a:t> steps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2714626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7422" y="214312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4744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00430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28794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1604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4612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2" idx="3"/>
            <a:endCxn id="14" idx="7"/>
          </p:cNvCxnSpPr>
          <p:nvPr/>
        </p:nvCxnSpPr>
        <p:spPr>
          <a:xfrm rot="5400000" flipH="1" flipV="1">
            <a:off x="1495833" y="1853037"/>
            <a:ext cx="723046" cy="136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7"/>
          </p:cNvCxnSpPr>
          <p:nvPr/>
        </p:nvCxnSpPr>
        <p:spPr>
          <a:xfrm flipV="1">
            <a:off x="2428860" y="2174508"/>
            <a:ext cx="1468812" cy="4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4"/>
            <a:endCxn id="19" idx="4"/>
          </p:cNvCxnSpPr>
          <p:nvPr/>
        </p:nvCxnSpPr>
        <p:spPr>
          <a:xfrm rot="5400000" flipH="1" flipV="1">
            <a:off x="1607323" y="3286130"/>
            <a:ext cx="500066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4"/>
            <a:endCxn id="16" idx="3"/>
          </p:cNvCxnSpPr>
          <p:nvPr/>
        </p:nvCxnSpPr>
        <p:spPr>
          <a:xfrm rot="5400000" flipH="1" flipV="1">
            <a:off x="2339562" y="2522504"/>
            <a:ext cx="531452" cy="185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5" idx="2"/>
          </p:cNvCxnSpPr>
          <p:nvPr/>
        </p:nvCxnSpPr>
        <p:spPr>
          <a:xfrm flipV="1">
            <a:off x="2071670" y="2250279"/>
            <a:ext cx="1643074" cy="82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4"/>
            <a:endCxn id="14" idx="4"/>
          </p:cNvCxnSpPr>
          <p:nvPr/>
        </p:nvCxnSpPr>
        <p:spPr>
          <a:xfrm rot="5400000" flipH="1">
            <a:off x="1964513" y="2857502"/>
            <a:ext cx="135732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3"/>
            <a:endCxn id="12" idx="7"/>
          </p:cNvCxnSpPr>
          <p:nvPr/>
        </p:nvCxnSpPr>
        <p:spPr>
          <a:xfrm rot="5400000" flipH="1">
            <a:off x="2210213" y="1861703"/>
            <a:ext cx="437294" cy="220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5"/>
            <a:endCxn id="15" idx="5"/>
          </p:cNvCxnSpPr>
          <p:nvPr/>
        </p:nvCxnSpPr>
        <p:spPr>
          <a:xfrm rot="5400000" flipH="1" flipV="1">
            <a:off x="3361887" y="264752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1" idx="6"/>
            <a:endCxn id="16" idx="4"/>
          </p:cNvCxnSpPr>
          <p:nvPr/>
        </p:nvCxnSpPr>
        <p:spPr>
          <a:xfrm flipV="1">
            <a:off x="2928926" y="3214692"/>
            <a:ext cx="678661" cy="3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0715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that consists of a succession of </a:t>
            </a:r>
            <a:r>
              <a:rPr lang="en-US" b="1" dirty="0" smtClean="0"/>
              <a:t>random</a:t>
            </a:r>
            <a:r>
              <a:rPr lang="en-US" dirty="0" smtClean="0"/>
              <a:t> steps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2714626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7422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4744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00430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28794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1604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4612" y="3500444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2" idx="3"/>
            <a:endCxn id="14" idx="7"/>
          </p:cNvCxnSpPr>
          <p:nvPr/>
        </p:nvCxnSpPr>
        <p:spPr>
          <a:xfrm rot="5400000" flipH="1" flipV="1">
            <a:off x="1495833" y="1853037"/>
            <a:ext cx="723046" cy="136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7"/>
          </p:cNvCxnSpPr>
          <p:nvPr/>
        </p:nvCxnSpPr>
        <p:spPr>
          <a:xfrm flipV="1">
            <a:off x="2428860" y="2174508"/>
            <a:ext cx="1468812" cy="4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4"/>
            <a:endCxn id="19" idx="4"/>
          </p:cNvCxnSpPr>
          <p:nvPr/>
        </p:nvCxnSpPr>
        <p:spPr>
          <a:xfrm rot="5400000" flipH="1" flipV="1">
            <a:off x="1607323" y="3286130"/>
            <a:ext cx="500066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4"/>
            <a:endCxn id="16" idx="3"/>
          </p:cNvCxnSpPr>
          <p:nvPr/>
        </p:nvCxnSpPr>
        <p:spPr>
          <a:xfrm rot="5400000" flipH="1" flipV="1">
            <a:off x="2339562" y="2522504"/>
            <a:ext cx="531452" cy="185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5" idx="2"/>
          </p:cNvCxnSpPr>
          <p:nvPr/>
        </p:nvCxnSpPr>
        <p:spPr>
          <a:xfrm flipV="1">
            <a:off x="2071670" y="2250279"/>
            <a:ext cx="1643074" cy="82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4"/>
            <a:endCxn id="14" idx="4"/>
          </p:cNvCxnSpPr>
          <p:nvPr/>
        </p:nvCxnSpPr>
        <p:spPr>
          <a:xfrm rot="5400000" flipH="1">
            <a:off x="1964513" y="2857502"/>
            <a:ext cx="135732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3"/>
            <a:endCxn id="12" idx="7"/>
          </p:cNvCxnSpPr>
          <p:nvPr/>
        </p:nvCxnSpPr>
        <p:spPr>
          <a:xfrm rot="5400000" flipH="1">
            <a:off x="2210213" y="1861703"/>
            <a:ext cx="437294" cy="220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5"/>
            <a:endCxn id="15" idx="5"/>
          </p:cNvCxnSpPr>
          <p:nvPr/>
        </p:nvCxnSpPr>
        <p:spPr>
          <a:xfrm rot="5400000" flipH="1" flipV="1">
            <a:off x="3361887" y="264752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1" idx="6"/>
            <a:endCxn id="16" idx="4"/>
          </p:cNvCxnSpPr>
          <p:nvPr/>
        </p:nvCxnSpPr>
        <p:spPr>
          <a:xfrm flipV="1">
            <a:off x="2928926" y="3214692"/>
            <a:ext cx="678661" cy="3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0715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that consists of a succession of </a:t>
            </a:r>
            <a:r>
              <a:rPr lang="en-US" b="1" dirty="0" smtClean="0"/>
              <a:t>random</a:t>
            </a:r>
            <a:r>
              <a:rPr lang="en-US" dirty="0" smtClean="0"/>
              <a:t> steps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2714626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7422" y="214312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4744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00430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28794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1604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4612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2" idx="3"/>
            <a:endCxn id="14" idx="7"/>
          </p:cNvCxnSpPr>
          <p:nvPr/>
        </p:nvCxnSpPr>
        <p:spPr>
          <a:xfrm rot="5400000" flipH="1" flipV="1">
            <a:off x="1495833" y="1853037"/>
            <a:ext cx="723046" cy="136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7"/>
          </p:cNvCxnSpPr>
          <p:nvPr/>
        </p:nvCxnSpPr>
        <p:spPr>
          <a:xfrm flipV="1">
            <a:off x="2428860" y="2174508"/>
            <a:ext cx="1468812" cy="4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4"/>
            <a:endCxn id="19" idx="4"/>
          </p:cNvCxnSpPr>
          <p:nvPr/>
        </p:nvCxnSpPr>
        <p:spPr>
          <a:xfrm rot="5400000" flipH="1" flipV="1">
            <a:off x="1607323" y="3286130"/>
            <a:ext cx="500066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4"/>
            <a:endCxn id="16" idx="3"/>
          </p:cNvCxnSpPr>
          <p:nvPr/>
        </p:nvCxnSpPr>
        <p:spPr>
          <a:xfrm rot="5400000" flipH="1" flipV="1">
            <a:off x="2339562" y="2522504"/>
            <a:ext cx="531452" cy="185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5" idx="2"/>
          </p:cNvCxnSpPr>
          <p:nvPr/>
        </p:nvCxnSpPr>
        <p:spPr>
          <a:xfrm flipV="1">
            <a:off x="2071670" y="2250279"/>
            <a:ext cx="1643074" cy="82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4"/>
            <a:endCxn id="14" idx="4"/>
          </p:cNvCxnSpPr>
          <p:nvPr/>
        </p:nvCxnSpPr>
        <p:spPr>
          <a:xfrm rot="5400000" flipH="1">
            <a:off x="1964513" y="2857502"/>
            <a:ext cx="135732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3"/>
            <a:endCxn id="12" idx="7"/>
          </p:cNvCxnSpPr>
          <p:nvPr/>
        </p:nvCxnSpPr>
        <p:spPr>
          <a:xfrm rot="5400000" flipH="1">
            <a:off x="2210213" y="1861703"/>
            <a:ext cx="437294" cy="220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5"/>
            <a:endCxn id="15" idx="5"/>
          </p:cNvCxnSpPr>
          <p:nvPr/>
        </p:nvCxnSpPr>
        <p:spPr>
          <a:xfrm rot="5400000" flipH="1" flipV="1">
            <a:off x="3361887" y="264752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1" idx="6"/>
            <a:endCxn id="16" idx="4"/>
          </p:cNvCxnSpPr>
          <p:nvPr/>
        </p:nvCxnSpPr>
        <p:spPr>
          <a:xfrm flipV="1">
            <a:off x="2928926" y="3214692"/>
            <a:ext cx="678661" cy="3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999</Words>
  <Application>Microsoft Office PowerPoint</Application>
  <PresentationFormat>화면 슬라이드 쇼(16:9)</PresentationFormat>
  <Paragraphs>504</Paragraphs>
  <Slides>43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samsung</cp:lastModifiedBy>
  <cp:revision>134</cp:revision>
  <dcterms:created xsi:type="dcterms:W3CDTF">2016-12-05T23:26:54Z</dcterms:created>
  <dcterms:modified xsi:type="dcterms:W3CDTF">2020-01-17T06:06:30Z</dcterms:modified>
</cp:coreProperties>
</file>