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37"/>
  </p:notesMasterIdLst>
  <p:sldIdLst>
    <p:sldId id="256" r:id="rId4"/>
    <p:sldId id="301" r:id="rId5"/>
    <p:sldId id="261" r:id="rId6"/>
    <p:sldId id="264" r:id="rId7"/>
    <p:sldId id="304" r:id="rId8"/>
    <p:sldId id="372" r:id="rId9"/>
    <p:sldId id="355" r:id="rId10"/>
    <p:sldId id="302" r:id="rId11"/>
    <p:sldId id="373" r:id="rId12"/>
    <p:sldId id="315" r:id="rId13"/>
    <p:sldId id="356" r:id="rId14"/>
    <p:sldId id="357" r:id="rId15"/>
    <p:sldId id="358" r:id="rId16"/>
    <p:sldId id="360" r:id="rId17"/>
    <p:sldId id="361" r:id="rId18"/>
    <p:sldId id="359" r:id="rId19"/>
    <p:sldId id="362" r:id="rId20"/>
    <p:sldId id="367" r:id="rId21"/>
    <p:sldId id="366" r:id="rId22"/>
    <p:sldId id="364" r:id="rId23"/>
    <p:sldId id="368" r:id="rId24"/>
    <p:sldId id="375" r:id="rId25"/>
    <p:sldId id="369" r:id="rId26"/>
    <p:sldId id="376" r:id="rId27"/>
    <p:sldId id="374" r:id="rId28"/>
    <p:sldId id="377" r:id="rId29"/>
    <p:sldId id="378" r:id="rId30"/>
    <p:sldId id="370" r:id="rId31"/>
    <p:sldId id="371" r:id="rId32"/>
    <p:sldId id="379" r:id="rId33"/>
    <p:sldId id="381" r:id="rId34"/>
    <p:sldId id="380" r:id="rId35"/>
    <p:sldId id="270" r:id="rId3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BD8D1"/>
    <a:srgbClr val="98DFBB"/>
    <a:srgbClr val="9AD3E9"/>
    <a:srgbClr val="F8B2A3"/>
    <a:srgbClr val="A4B4E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666" y="-634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pPr/>
              <a:t>2020-01-22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16819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xmlns="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xmlns="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1919319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14479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980251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xmlns="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xmlns="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483997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xmlns="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xmlns="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1730894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xmlns="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1219204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38235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12904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12904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137620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29040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1290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xmlns="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xmlns="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3349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738182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81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82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2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gif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357422" y="2357436"/>
            <a:ext cx="6643734" cy="1080120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en-US" dirty="0" smtClean="0"/>
              <a:t>Multi-Label Classification</a:t>
            </a:r>
            <a:br>
              <a:rPr lang="en-US" dirty="0" smtClean="0"/>
            </a:br>
            <a:r>
              <a:rPr lang="en-US" altLang="ko-KR" sz="1600" dirty="0" smtClean="0"/>
              <a:t>Project : classification model ( Logistic Regression/OVR, MLP )</a:t>
            </a:r>
            <a:endParaRPr lang="en-US" altLang="ko-KR" sz="1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424126" y="3857634"/>
            <a:ext cx="3148402" cy="504056"/>
          </a:xfrm>
        </p:spPr>
        <p:txBody>
          <a:bodyPr/>
          <a:lstStyle/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 err="1" smtClean="0"/>
              <a:t>Seunghan</a:t>
            </a:r>
            <a:r>
              <a:rPr lang="en-US" altLang="ko-KR" sz="1600" b="1" dirty="0" smtClean="0"/>
              <a:t> Lee (CSE-URP)</a:t>
            </a:r>
            <a:br>
              <a:rPr lang="en-US" altLang="ko-KR" sz="1600" b="1" dirty="0" smtClean="0"/>
            </a:br>
            <a:r>
              <a:rPr lang="en-US" altLang="ko-KR" sz="1600" b="1" dirty="0" smtClean="0"/>
              <a:t>20.01.22(Wed)</a:t>
            </a:r>
            <a:endParaRPr lang="en-US" altLang="ko-KR" sz="16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2071670" y="2643188"/>
            <a:ext cx="142876" cy="1714512"/>
            <a:chOff x="3424672" y="2643758"/>
            <a:chExt cx="283232" cy="1584176"/>
          </a:xfrm>
        </p:grpSpPr>
        <p:sp>
          <p:nvSpPr>
            <p:cNvPr id="7" name="Rectangle 6"/>
            <p:cNvSpPr/>
            <p:nvPr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 Placeholder 2"/>
          <p:cNvSpPr txBox="1">
            <a:spLocks/>
          </p:cNvSpPr>
          <p:nvPr/>
        </p:nvSpPr>
        <p:spPr>
          <a:xfrm>
            <a:off x="6429388" y="-18"/>
            <a:ext cx="2643206" cy="500066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[ Network Embedding ]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3214678" y="4071948"/>
            <a:ext cx="5500726" cy="50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286248" y="71420"/>
            <a:ext cx="4210246" cy="576064"/>
          </a:xfrm>
        </p:spPr>
        <p:txBody>
          <a:bodyPr/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 1. Karate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1406" y="250015"/>
            <a:ext cx="2500330" cy="0"/>
          </a:xfrm>
          <a:prstGeom prst="line">
            <a:avLst/>
          </a:prstGeom>
          <a:ln w="25400">
            <a:solidFill>
              <a:schemeClr val="accent6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0"/>
          <p:cNvGrpSpPr/>
          <p:nvPr/>
        </p:nvGrpSpPr>
        <p:grpSpPr>
          <a:xfrm>
            <a:off x="323128" y="71420"/>
            <a:ext cx="423180" cy="357190"/>
            <a:chOff x="1835696" y="2517293"/>
            <a:chExt cx="792088" cy="792088"/>
          </a:xfrm>
        </p:grpSpPr>
        <p:sp>
          <p:nvSpPr>
            <p:cNvPr id="10" name="Diamond 9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Diamond 8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1128214" y="71420"/>
            <a:ext cx="423180" cy="357190"/>
            <a:chOff x="1835696" y="2517293"/>
            <a:chExt cx="792088" cy="792088"/>
          </a:xfrm>
        </p:grpSpPr>
        <p:sp>
          <p:nvSpPr>
            <p:cNvPr id="13" name="Diamond 12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Diamond 13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Group 14"/>
          <p:cNvGrpSpPr/>
          <p:nvPr/>
        </p:nvGrpSpPr>
        <p:grpSpPr>
          <a:xfrm>
            <a:off x="285720" y="1"/>
            <a:ext cx="2073563" cy="500048"/>
            <a:chOff x="-1253413" y="2358917"/>
            <a:chExt cx="3881197" cy="1108884"/>
          </a:xfrm>
        </p:grpSpPr>
        <p:sp>
          <p:nvSpPr>
            <p:cNvPr id="16" name="Diamond 15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7" name="Diamond 16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Diamond 16"/>
            <p:cNvSpPr/>
            <p:nvPr/>
          </p:nvSpPr>
          <p:spPr>
            <a:xfrm>
              <a:off x="-1253413" y="2358917"/>
              <a:ext cx="936000" cy="1108884"/>
            </a:xfrm>
            <a:prstGeom prst="diamo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9" name="Rectangle 36"/>
          <p:cNvSpPr/>
          <p:nvPr/>
        </p:nvSpPr>
        <p:spPr>
          <a:xfrm>
            <a:off x="1274917" y="204233"/>
            <a:ext cx="129772" cy="915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ardrop 6"/>
          <p:cNvSpPr/>
          <p:nvPr/>
        </p:nvSpPr>
        <p:spPr>
          <a:xfrm rot="8100000">
            <a:off x="2086993" y="191746"/>
            <a:ext cx="129824" cy="10958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Rounded Rectangle 27"/>
          <p:cNvSpPr/>
          <p:nvPr/>
        </p:nvSpPr>
        <p:spPr>
          <a:xfrm>
            <a:off x="467087" y="202687"/>
            <a:ext cx="135263" cy="8769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42844" y="571486"/>
            <a:ext cx="378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1. Import Dataset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3948" y="1071552"/>
            <a:ext cx="2518248" cy="3857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868" y="2914552"/>
            <a:ext cx="2000263" cy="657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8" name="그룹 37"/>
          <p:cNvGrpSpPr/>
          <p:nvPr/>
        </p:nvGrpSpPr>
        <p:grpSpPr>
          <a:xfrm>
            <a:off x="3643306" y="1142990"/>
            <a:ext cx="3143272" cy="1143008"/>
            <a:chOff x="3714744" y="1000114"/>
            <a:chExt cx="3500462" cy="1277550"/>
          </a:xfrm>
        </p:grpSpPr>
        <p:pic>
          <p:nvPicPr>
            <p:cNvPr id="29701" name="Picture 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714744" y="1285866"/>
              <a:ext cx="3500462" cy="9917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6" name="TextBox 35"/>
            <p:cNvSpPr txBox="1"/>
            <p:nvPr/>
          </p:nvSpPr>
          <p:spPr>
            <a:xfrm>
              <a:off x="3714744" y="1000114"/>
              <a:ext cx="32147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Balanced dataset</a:t>
              </a:r>
              <a:endParaRPr lang="ko-KR" altLang="en-US" sz="1200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3624237" y="2628800"/>
            <a:ext cx="32147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34 rows, 2 independent variables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3429024" y="4131244"/>
            <a:ext cx="592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Embedded Vector (into 2-dim) of Karate Dataset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130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428596" y="1214428"/>
            <a:ext cx="8001056" cy="32861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286248" y="71420"/>
            <a:ext cx="4210246" cy="576064"/>
          </a:xfrm>
        </p:spPr>
        <p:txBody>
          <a:bodyPr/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 1. Karate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1406" y="250015"/>
            <a:ext cx="2500330" cy="0"/>
          </a:xfrm>
          <a:prstGeom prst="line">
            <a:avLst/>
          </a:prstGeom>
          <a:ln w="25400">
            <a:solidFill>
              <a:schemeClr val="accent6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0"/>
          <p:cNvGrpSpPr/>
          <p:nvPr/>
        </p:nvGrpSpPr>
        <p:grpSpPr>
          <a:xfrm>
            <a:off x="323128" y="71420"/>
            <a:ext cx="423180" cy="357190"/>
            <a:chOff x="1835696" y="2517293"/>
            <a:chExt cx="792088" cy="792088"/>
          </a:xfrm>
        </p:grpSpPr>
        <p:sp>
          <p:nvSpPr>
            <p:cNvPr id="10" name="Diamond 9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Diamond 8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Group 11"/>
          <p:cNvGrpSpPr/>
          <p:nvPr/>
        </p:nvGrpSpPr>
        <p:grpSpPr>
          <a:xfrm>
            <a:off x="1128214" y="71420"/>
            <a:ext cx="423180" cy="357190"/>
            <a:chOff x="1835696" y="2517293"/>
            <a:chExt cx="792088" cy="792088"/>
          </a:xfrm>
        </p:grpSpPr>
        <p:sp>
          <p:nvSpPr>
            <p:cNvPr id="13" name="Diamond 12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Diamond 13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Group 14"/>
          <p:cNvGrpSpPr/>
          <p:nvPr/>
        </p:nvGrpSpPr>
        <p:grpSpPr>
          <a:xfrm>
            <a:off x="285720" y="1"/>
            <a:ext cx="2073563" cy="500048"/>
            <a:chOff x="-1253413" y="2358917"/>
            <a:chExt cx="3881197" cy="1108884"/>
          </a:xfrm>
        </p:grpSpPr>
        <p:sp>
          <p:nvSpPr>
            <p:cNvPr id="16" name="Diamond 15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7" name="Diamond 16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Diamond 16"/>
            <p:cNvSpPr/>
            <p:nvPr/>
          </p:nvSpPr>
          <p:spPr>
            <a:xfrm>
              <a:off x="-1253413" y="2358917"/>
              <a:ext cx="936000" cy="1108884"/>
            </a:xfrm>
            <a:prstGeom prst="diamo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9" name="Rectangle 36"/>
          <p:cNvSpPr/>
          <p:nvPr/>
        </p:nvSpPr>
        <p:spPr>
          <a:xfrm>
            <a:off x="1274917" y="204233"/>
            <a:ext cx="129772" cy="915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ardrop 6"/>
          <p:cNvSpPr/>
          <p:nvPr/>
        </p:nvSpPr>
        <p:spPr>
          <a:xfrm rot="8100000">
            <a:off x="2086993" y="191746"/>
            <a:ext cx="129824" cy="10958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Rounded Rectangle 27"/>
          <p:cNvSpPr/>
          <p:nvPr/>
        </p:nvSpPr>
        <p:spPr>
          <a:xfrm>
            <a:off x="467087" y="202687"/>
            <a:ext cx="135263" cy="8769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42844" y="571486"/>
            <a:ext cx="378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2. Define Functions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28662" y="1142990"/>
            <a:ext cx="7215238" cy="3074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dirty="0" smtClean="0"/>
              <a:t>1) </a:t>
            </a:r>
            <a:r>
              <a:rPr lang="en-US" sz="2000" b="1" dirty="0" err="1" smtClean="0"/>
              <a:t>train_test_split</a:t>
            </a:r>
            <a:r>
              <a:rPr lang="en-US" sz="2000" b="1" dirty="0" smtClean="0"/>
              <a:t> </a:t>
            </a:r>
            <a:r>
              <a:rPr lang="en-US" sz="1600" dirty="0" smtClean="0"/>
              <a:t>: divide the dataset into two parts ( train &amp; test )</a:t>
            </a:r>
          </a:p>
          <a:p>
            <a:pPr>
              <a:lnSpc>
                <a:spcPct val="200000"/>
              </a:lnSpc>
            </a:pPr>
            <a:r>
              <a:rPr lang="en-US" sz="1600" dirty="0" smtClean="0"/>
              <a:t>2) </a:t>
            </a:r>
            <a:r>
              <a:rPr lang="en-US" sz="2000" b="1" dirty="0" err="1" smtClean="0"/>
              <a:t>mul</a:t>
            </a:r>
            <a:r>
              <a:rPr lang="en-US" sz="1600" dirty="0" smtClean="0"/>
              <a:t> : matrix multiplication</a:t>
            </a:r>
          </a:p>
          <a:p>
            <a:pPr>
              <a:lnSpc>
                <a:spcPct val="200000"/>
              </a:lnSpc>
            </a:pPr>
            <a:r>
              <a:rPr lang="en-US" sz="1600" dirty="0" smtClean="0"/>
              <a:t>3) </a:t>
            </a:r>
            <a:r>
              <a:rPr lang="en-US" sz="2000" b="1" dirty="0" smtClean="0"/>
              <a:t>sigmoid</a:t>
            </a:r>
            <a:r>
              <a:rPr lang="en-US" sz="1600" dirty="0" smtClean="0"/>
              <a:t> : sigmoid activation function</a:t>
            </a:r>
          </a:p>
          <a:p>
            <a:pPr>
              <a:lnSpc>
                <a:spcPct val="200000"/>
              </a:lnSpc>
            </a:pPr>
            <a:r>
              <a:rPr lang="en-US" sz="1600" dirty="0" smtClean="0"/>
              <a:t>4) </a:t>
            </a:r>
            <a:r>
              <a:rPr lang="en-US" sz="2000" b="1" dirty="0" err="1" smtClean="0"/>
              <a:t>standard_scaler</a:t>
            </a:r>
            <a:r>
              <a:rPr lang="en-US" sz="1600" dirty="0" smtClean="0"/>
              <a:t> : scale the columns into Gaussian Distribution</a:t>
            </a:r>
          </a:p>
          <a:p>
            <a:pPr>
              <a:lnSpc>
                <a:spcPct val="200000"/>
              </a:lnSpc>
            </a:pPr>
            <a:r>
              <a:rPr lang="en-US" sz="1600" dirty="0" smtClean="0"/>
              <a:t>5) </a:t>
            </a:r>
            <a:r>
              <a:rPr lang="en-US" sz="2000" b="1" dirty="0" err="1" smtClean="0"/>
              <a:t>loss_func</a:t>
            </a:r>
            <a:r>
              <a:rPr lang="en-US" sz="1600" dirty="0" smtClean="0"/>
              <a:t> : use </a:t>
            </a:r>
            <a:r>
              <a:rPr lang="en-US" sz="1600" dirty="0" err="1" smtClean="0"/>
              <a:t>LogLoss</a:t>
            </a:r>
            <a:r>
              <a:rPr lang="en-US" sz="1600" dirty="0" smtClean="0"/>
              <a:t> as a loss(cost) function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31130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428596" y="3214692"/>
            <a:ext cx="4786346" cy="16430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286248" y="71420"/>
            <a:ext cx="4210246" cy="576064"/>
          </a:xfrm>
        </p:spPr>
        <p:txBody>
          <a:bodyPr/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 1. Karate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1406" y="250015"/>
            <a:ext cx="2500330" cy="0"/>
          </a:xfrm>
          <a:prstGeom prst="line">
            <a:avLst/>
          </a:prstGeom>
          <a:ln w="25400">
            <a:solidFill>
              <a:schemeClr val="accent6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0"/>
          <p:cNvGrpSpPr/>
          <p:nvPr/>
        </p:nvGrpSpPr>
        <p:grpSpPr>
          <a:xfrm>
            <a:off x="323128" y="71420"/>
            <a:ext cx="423180" cy="357190"/>
            <a:chOff x="1835696" y="2517293"/>
            <a:chExt cx="792088" cy="792088"/>
          </a:xfrm>
        </p:grpSpPr>
        <p:sp>
          <p:nvSpPr>
            <p:cNvPr id="10" name="Diamond 9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Diamond 8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Group 11"/>
          <p:cNvGrpSpPr/>
          <p:nvPr/>
        </p:nvGrpSpPr>
        <p:grpSpPr>
          <a:xfrm>
            <a:off x="1128214" y="71420"/>
            <a:ext cx="423180" cy="357190"/>
            <a:chOff x="1835696" y="2517293"/>
            <a:chExt cx="792088" cy="792088"/>
          </a:xfrm>
        </p:grpSpPr>
        <p:sp>
          <p:nvSpPr>
            <p:cNvPr id="13" name="Diamond 12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Diamond 13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Group 14"/>
          <p:cNvGrpSpPr/>
          <p:nvPr/>
        </p:nvGrpSpPr>
        <p:grpSpPr>
          <a:xfrm>
            <a:off x="285720" y="1"/>
            <a:ext cx="2073563" cy="500048"/>
            <a:chOff x="-1253413" y="2358917"/>
            <a:chExt cx="3881197" cy="1108884"/>
          </a:xfrm>
        </p:grpSpPr>
        <p:sp>
          <p:nvSpPr>
            <p:cNvPr id="16" name="Diamond 15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7" name="Diamond 16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Diamond 16"/>
            <p:cNvSpPr/>
            <p:nvPr/>
          </p:nvSpPr>
          <p:spPr>
            <a:xfrm>
              <a:off x="-1253413" y="2358917"/>
              <a:ext cx="936000" cy="1108884"/>
            </a:xfrm>
            <a:prstGeom prst="diamo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9" name="Rectangle 36"/>
          <p:cNvSpPr/>
          <p:nvPr/>
        </p:nvSpPr>
        <p:spPr>
          <a:xfrm>
            <a:off x="1274917" y="204233"/>
            <a:ext cx="129772" cy="915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ardrop 6"/>
          <p:cNvSpPr/>
          <p:nvPr/>
        </p:nvSpPr>
        <p:spPr>
          <a:xfrm rot="8100000">
            <a:off x="2086993" y="191746"/>
            <a:ext cx="129824" cy="10958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Rounded Rectangle 27"/>
          <p:cNvSpPr/>
          <p:nvPr/>
        </p:nvSpPr>
        <p:spPr>
          <a:xfrm>
            <a:off x="467087" y="202687"/>
            <a:ext cx="135263" cy="8769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42844" y="571486"/>
            <a:ext cx="378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2. Define Functions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7158" y="857238"/>
            <a:ext cx="3000396" cy="482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500" b="1" dirty="0" smtClean="0"/>
              <a:t>1) </a:t>
            </a:r>
            <a:r>
              <a:rPr lang="en-US" sz="1500" b="1" dirty="0" err="1" smtClean="0"/>
              <a:t>train_test_split</a:t>
            </a:r>
            <a:endParaRPr lang="ko-KR" altLang="en-US" sz="1500" b="1" dirty="0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975" y="1403350"/>
            <a:ext cx="6065851" cy="1713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TextBox 20"/>
          <p:cNvSpPr txBox="1"/>
          <p:nvPr/>
        </p:nvSpPr>
        <p:spPr>
          <a:xfrm>
            <a:off x="571472" y="3143254"/>
            <a:ext cx="464347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[ process ]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400" dirty="0" smtClean="0"/>
              <a:t>scale every columns ( into Gaussian Distribution )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400" dirty="0" smtClean="0"/>
              <a:t>choose random sample x%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400" dirty="0" smtClean="0"/>
              <a:t>use x% as test dataset, (100-x)%as train dataset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400" dirty="0" smtClean="0"/>
              <a:t>separate X &amp; Y</a:t>
            </a:r>
            <a:endParaRPr lang="ko-KR" altLang="en-US" sz="1400" dirty="0"/>
          </a:p>
        </p:txBody>
      </p:sp>
      <p:pic>
        <p:nvPicPr>
          <p:cNvPr id="70660" name="Picture 4" descr="Image result for train test split sklear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14522" y="3429006"/>
            <a:ext cx="3272320" cy="1071570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>
            <a:off x="6072198" y="4617051"/>
            <a:ext cx="242889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/>
              <a:t>https://miro.medium.com/max/2272/1*-8_kogvwmL1H6ooN1A1tsQ.png</a:t>
            </a:r>
            <a:endParaRPr lang="ko-KR" altLang="en-US" sz="500" dirty="0"/>
          </a:p>
        </p:txBody>
      </p:sp>
    </p:spTree>
    <p:extLst>
      <p:ext uri="{BB962C8B-B14F-4D97-AF65-F5344CB8AC3E}">
        <p14:creationId xmlns:p14="http://schemas.microsoft.com/office/powerpoint/2010/main" xmlns="" val="31130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286248" y="71420"/>
            <a:ext cx="4210246" cy="576064"/>
          </a:xfrm>
        </p:spPr>
        <p:txBody>
          <a:bodyPr/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 1. Karate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1406" y="250015"/>
            <a:ext cx="2500330" cy="0"/>
          </a:xfrm>
          <a:prstGeom prst="line">
            <a:avLst/>
          </a:prstGeom>
          <a:ln w="25400">
            <a:solidFill>
              <a:schemeClr val="accent6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0"/>
          <p:cNvGrpSpPr/>
          <p:nvPr/>
        </p:nvGrpSpPr>
        <p:grpSpPr>
          <a:xfrm>
            <a:off x="323128" y="71420"/>
            <a:ext cx="423180" cy="357190"/>
            <a:chOff x="1835696" y="2517293"/>
            <a:chExt cx="792088" cy="792088"/>
          </a:xfrm>
        </p:grpSpPr>
        <p:sp>
          <p:nvSpPr>
            <p:cNvPr id="10" name="Diamond 9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Diamond 8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Group 11"/>
          <p:cNvGrpSpPr/>
          <p:nvPr/>
        </p:nvGrpSpPr>
        <p:grpSpPr>
          <a:xfrm>
            <a:off x="1128214" y="71420"/>
            <a:ext cx="423180" cy="357190"/>
            <a:chOff x="1835696" y="2517293"/>
            <a:chExt cx="792088" cy="792088"/>
          </a:xfrm>
        </p:grpSpPr>
        <p:sp>
          <p:nvSpPr>
            <p:cNvPr id="13" name="Diamond 12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Diamond 13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Group 14"/>
          <p:cNvGrpSpPr/>
          <p:nvPr/>
        </p:nvGrpSpPr>
        <p:grpSpPr>
          <a:xfrm>
            <a:off x="285720" y="1"/>
            <a:ext cx="2073563" cy="500048"/>
            <a:chOff x="-1253413" y="2358917"/>
            <a:chExt cx="3881197" cy="1108884"/>
          </a:xfrm>
        </p:grpSpPr>
        <p:sp>
          <p:nvSpPr>
            <p:cNvPr id="16" name="Diamond 15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7" name="Diamond 16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Diamond 16"/>
            <p:cNvSpPr/>
            <p:nvPr/>
          </p:nvSpPr>
          <p:spPr>
            <a:xfrm>
              <a:off x="-1253413" y="2358917"/>
              <a:ext cx="936000" cy="1108884"/>
            </a:xfrm>
            <a:prstGeom prst="diamo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9" name="Rectangle 36"/>
          <p:cNvSpPr/>
          <p:nvPr/>
        </p:nvSpPr>
        <p:spPr>
          <a:xfrm>
            <a:off x="1274917" y="204233"/>
            <a:ext cx="129772" cy="915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ardrop 6"/>
          <p:cNvSpPr/>
          <p:nvPr/>
        </p:nvSpPr>
        <p:spPr>
          <a:xfrm rot="8100000">
            <a:off x="2086993" y="191746"/>
            <a:ext cx="129824" cy="10958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Rounded Rectangle 27"/>
          <p:cNvSpPr/>
          <p:nvPr/>
        </p:nvSpPr>
        <p:spPr>
          <a:xfrm>
            <a:off x="467087" y="202687"/>
            <a:ext cx="135263" cy="8769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42844" y="571486"/>
            <a:ext cx="378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2. Define Functions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7158" y="1000114"/>
            <a:ext cx="30003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500" b="1" dirty="0" smtClean="0"/>
              <a:t>2) </a:t>
            </a:r>
            <a:r>
              <a:rPr lang="en-US" sz="1500" b="1" dirty="0" err="1" smtClean="0"/>
              <a:t>mul</a:t>
            </a:r>
            <a:r>
              <a:rPr lang="en-US" sz="1500" b="1" dirty="0" smtClean="0"/>
              <a:t>      &amp;   3) sigmoid</a:t>
            </a:r>
            <a:endParaRPr lang="ko-KR" altLang="en-US" sz="15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85720" y="3071816"/>
            <a:ext cx="30003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500" b="1" dirty="0" smtClean="0"/>
              <a:t>4) </a:t>
            </a:r>
            <a:r>
              <a:rPr lang="en-US" sz="1500" b="1" dirty="0" err="1" smtClean="0"/>
              <a:t>standard_scaler</a:t>
            </a:r>
            <a:endParaRPr lang="ko-KR" altLang="en-US" sz="1500" b="1" dirty="0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571618"/>
            <a:ext cx="2969034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3643320"/>
            <a:ext cx="2286016" cy="769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TextBox 24"/>
          <p:cNvSpPr txBox="1"/>
          <p:nvPr/>
        </p:nvSpPr>
        <p:spPr>
          <a:xfrm>
            <a:off x="4500562" y="1000114"/>
            <a:ext cx="30003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500" b="1" dirty="0" smtClean="0"/>
              <a:t>5) </a:t>
            </a:r>
            <a:r>
              <a:rPr lang="en-US" sz="1500" b="1" dirty="0" err="1" smtClean="0"/>
              <a:t>loss_fun</a:t>
            </a:r>
            <a:endParaRPr lang="ko-KR" altLang="en-US" sz="1500" b="1" dirty="0"/>
          </a:p>
        </p:txBody>
      </p:sp>
      <p:pic>
        <p:nvPicPr>
          <p:cNvPr id="7168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1714494"/>
            <a:ext cx="4286280" cy="495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8" name="직선 연결선 27"/>
          <p:cNvCxnSpPr/>
          <p:nvPr/>
        </p:nvCxnSpPr>
        <p:spPr>
          <a:xfrm rot="5400000">
            <a:off x="2357422" y="2928940"/>
            <a:ext cx="3857652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168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71736" y="3741257"/>
            <a:ext cx="1357306" cy="6164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71687" name="Picture 7" descr="Image result for log loss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0562" y="2285998"/>
            <a:ext cx="4286280" cy="1049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cxnSp>
        <p:nvCxnSpPr>
          <p:cNvPr id="39" name="직선 연결선 38"/>
          <p:cNvCxnSpPr/>
          <p:nvPr/>
        </p:nvCxnSpPr>
        <p:spPr>
          <a:xfrm>
            <a:off x="142844" y="3000378"/>
            <a:ext cx="4143404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786314" y="3643320"/>
            <a:ext cx="3786214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use log loss (binary cross entropy) as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a loss function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31130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286248" y="71420"/>
            <a:ext cx="4210246" cy="576064"/>
          </a:xfrm>
        </p:spPr>
        <p:txBody>
          <a:bodyPr/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 1. Karate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1406" y="250015"/>
            <a:ext cx="2500330" cy="0"/>
          </a:xfrm>
          <a:prstGeom prst="line">
            <a:avLst/>
          </a:prstGeom>
          <a:ln w="25400">
            <a:solidFill>
              <a:schemeClr val="accent6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0"/>
          <p:cNvGrpSpPr/>
          <p:nvPr/>
        </p:nvGrpSpPr>
        <p:grpSpPr>
          <a:xfrm>
            <a:off x="323128" y="71420"/>
            <a:ext cx="423180" cy="357190"/>
            <a:chOff x="1835696" y="2517293"/>
            <a:chExt cx="792088" cy="792088"/>
          </a:xfrm>
        </p:grpSpPr>
        <p:sp>
          <p:nvSpPr>
            <p:cNvPr id="10" name="Diamond 9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Diamond 8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Group 11"/>
          <p:cNvGrpSpPr/>
          <p:nvPr/>
        </p:nvGrpSpPr>
        <p:grpSpPr>
          <a:xfrm>
            <a:off x="1128214" y="71420"/>
            <a:ext cx="423180" cy="357190"/>
            <a:chOff x="1835696" y="2517293"/>
            <a:chExt cx="792088" cy="792088"/>
          </a:xfrm>
        </p:grpSpPr>
        <p:sp>
          <p:nvSpPr>
            <p:cNvPr id="13" name="Diamond 12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Diamond 13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Group 14"/>
          <p:cNvGrpSpPr/>
          <p:nvPr/>
        </p:nvGrpSpPr>
        <p:grpSpPr>
          <a:xfrm>
            <a:off x="285720" y="1"/>
            <a:ext cx="2073563" cy="500048"/>
            <a:chOff x="-1253413" y="2358917"/>
            <a:chExt cx="3881197" cy="1108884"/>
          </a:xfrm>
        </p:grpSpPr>
        <p:sp>
          <p:nvSpPr>
            <p:cNvPr id="16" name="Diamond 15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7" name="Diamond 16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Diamond 16"/>
            <p:cNvSpPr/>
            <p:nvPr/>
          </p:nvSpPr>
          <p:spPr>
            <a:xfrm>
              <a:off x="-1253413" y="2358917"/>
              <a:ext cx="936000" cy="1108884"/>
            </a:xfrm>
            <a:prstGeom prst="diamo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9" name="Rectangle 36"/>
          <p:cNvSpPr/>
          <p:nvPr/>
        </p:nvSpPr>
        <p:spPr>
          <a:xfrm>
            <a:off x="1274917" y="204233"/>
            <a:ext cx="129772" cy="915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ardrop 6"/>
          <p:cNvSpPr/>
          <p:nvPr/>
        </p:nvSpPr>
        <p:spPr>
          <a:xfrm rot="8100000">
            <a:off x="2086993" y="191746"/>
            <a:ext cx="129824" cy="10958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Rounded Rectangle 27"/>
          <p:cNvSpPr/>
          <p:nvPr/>
        </p:nvSpPr>
        <p:spPr>
          <a:xfrm>
            <a:off x="467087" y="202687"/>
            <a:ext cx="135263" cy="8769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42844" y="571486"/>
            <a:ext cx="378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3. Modeling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7158" y="857238"/>
            <a:ext cx="30003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500" b="1" dirty="0" smtClean="0"/>
              <a:t>1. Logistic Regression</a:t>
            </a:r>
            <a:endParaRPr lang="ko-KR" altLang="en-US" sz="1500" b="1" dirty="0"/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28742"/>
            <a:ext cx="4139002" cy="3424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37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91981" y="1428742"/>
            <a:ext cx="3451919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TextBox 26"/>
          <p:cNvSpPr txBox="1"/>
          <p:nvPr/>
        </p:nvSpPr>
        <p:spPr>
          <a:xfrm>
            <a:off x="4643438" y="857238"/>
            <a:ext cx="30003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500" b="1" dirty="0" smtClean="0"/>
              <a:t>2. Multi Layer </a:t>
            </a:r>
            <a:r>
              <a:rPr lang="en-US" sz="1500" b="1" dirty="0" err="1" smtClean="0"/>
              <a:t>Perceptron</a:t>
            </a:r>
            <a:endParaRPr lang="ko-KR" altLang="en-US" sz="1500" b="1" dirty="0"/>
          </a:p>
        </p:txBody>
      </p:sp>
      <p:cxnSp>
        <p:nvCxnSpPr>
          <p:cNvPr id="28" name="직선 연결선 27"/>
          <p:cNvCxnSpPr/>
          <p:nvPr/>
        </p:nvCxnSpPr>
        <p:spPr>
          <a:xfrm rot="5400000">
            <a:off x="2499504" y="2999584"/>
            <a:ext cx="3857652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130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286248" y="71420"/>
            <a:ext cx="4210246" cy="576064"/>
          </a:xfrm>
        </p:spPr>
        <p:txBody>
          <a:bodyPr/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 1. Karate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1406" y="250015"/>
            <a:ext cx="2500330" cy="0"/>
          </a:xfrm>
          <a:prstGeom prst="line">
            <a:avLst/>
          </a:prstGeom>
          <a:ln w="25400">
            <a:solidFill>
              <a:schemeClr val="accent6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0"/>
          <p:cNvGrpSpPr/>
          <p:nvPr/>
        </p:nvGrpSpPr>
        <p:grpSpPr>
          <a:xfrm>
            <a:off x="323128" y="71420"/>
            <a:ext cx="423180" cy="357190"/>
            <a:chOff x="1835696" y="2517293"/>
            <a:chExt cx="792088" cy="792088"/>
          </a:xfrm>
        </p:grpSpPr>
        <p:sp>
          <p:nvSpPr>
            <p:cNvPr id="10" name="Diamond 9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Diamond 8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Group 11"/>
          <p:cNvGrpSpPr/>
          <p:nvPr/>
        </p:nvGrpSpPr>
        <p:grpSpPr>
          <a:xfrm>
            <a:off x="1128214" y="71420"/>
            <a:ext cx="423180" cy="357190"/>
            <a:chOff x="1835696" y="2517293"/>
            <a:chExt cx="792088" cy="792088"/>
          </a:xfrm>
        </p:grpSpPr>
        <p:sp>
          <p:nvSpPr>
            <p:cNvPr id="13" name="Diamond 12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Diamond 13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Group 14"/>
          <p:cNvGrpSpPr/>
          <p:nvPr/>
        </p:nvGrpSpPr>
        <p:grpSpPr>
          <a:xfrm>
            <a:off x="285720" y="1"/>
            <a:ext cx="2073563" cy="500048"/>
            <a:chOff x="-1253413" y="2358917"/>
            <a:chExt cx="3881197" cy="1108884"/>
          </a:xfrm>
        </p:grpSpPr>
        <p:sp>
          <p:nvSpPr>
            <p:cNvPr id="16" name="Diamond 15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7" name="Diamond 16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Diamond 16"/>
            <p:cNvSpPr/>
            <p:nvPr/>
          </p:nvSpPr>
          <p:spPr>
            <a:xfrm>
              <a:off x="-1253413" y="2358917"/>
              <a:ext cx="936000" cy="1108884"/>
            </a:xfrm>
            <a:prstGeom prst="diamo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9" name="Rectangle 36"/>
          <p:cNvSpPr/>
          <p:nvPr/>
        </p:nvSpPr>
        <p:spPr>
          <a:xfrm>
            <a:off x="1274917" y="204233"/>
            <a:ext cx="129772" cy="915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ardrop 6"/>
          <p:cNvSpPr/>
          <p:nvPr/>
        </p:nvSpPr>
        <p:spPr>
          <a:xfrm rot="8100000">
            <a:off x="2086993" y="191746"/>
            <a:ext cx="129824" cy="10958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Rounded Rectangle 27"/>
          <p:cNvSpPr/>
          <p:nvPr/>
        </p:nvSpPr>
        <p:spPr>
          <a:xfrm>
            <a:off x="467087" y="202687"/>
            <a:ext cx="135263" cy="8769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42844" y="571486"/>
            <a:ext cx="378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3. Modeling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7158" y="857238"/>
            <a:ext cx="30003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500" b="1" dirty="0" smtClean="0"/>
              <a:t>1. Logistic Regression</a:t>
            </a:r>
            <a:endParaRPr lang="ko-KR" altLang="en-US" sz="1500" b="1" dirty="0"/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28742"/>
            <a:ext cx="4139002" cy="3424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37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91981" y="1428742"/>
            <a:ext cx="3451919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TextBox 26"/>
          <p:cNvSpPr txBox="1"/>
          <p:nvPr/>
        </p:nvSpPr>
        <p:spPr>
          <a:xfrm>
            <a:off x="4643438" y="857238"/>
            <a:ext cx="3000396" cy="482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500" b="1" dirty="0" smtClean="0"/>
              <a:t>Multi Layer </a:t>
            </a:r>
            <a:r>
              <a:rPr lang="en-US" sz="1500" b="1" dirty="0" err="1" smtClean="0"/>
              <a:t>Perceptron</a:t>
            </a:r>
            <a:endParaRPr lang="ko-KR" altLang="en-US" sz="1500" b="1" dirty="0"/>
          </a:p>
        </p:txBody>
      </p:sp>
      <p:cxnSp>
        <p:nvCxnSpPr>
          <p:cNvPr id="28" name="직선 연결선 27"/>
          <p:cNvCxnSpPr/>
          <p:nvPr/>
        </p:nvCxnSpPr>
        <p:spPr>
          <a:xfrm rot="5400000">
            <a:off x="2499504" y="2999584"/>
            <a:ext cx="3857652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4357654" y="857238"/>
            <a:ext cx="4357750" cy="41434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572000" y="1142990"/>
            <a:ext cx="3786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1600" dirty="0" smtClean="0"/>
              <a:t>1. Initialize W &amp; b</a:t>
            </a:r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3438" y="2124854"/>
            <a:ext cx="3357586" cy="589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TextBox 30"/>
          <p:cNvSpPr txBox="1"/>
          <p:nvPr/>
        </p:nvSpPr>
        <p:spPr>
          <a:xfrm>
            <a:off x="4572000" y="1643056"/>
            <a:ext cx="3786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1600" dirty="0" smtClean="0"/>
              <a:t>2. Find the probability 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572000" y="3071816"/>
            <a:ext cx="3786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1600" dirty="0" smtClean="0"/>
              <a:t>3. Update weights</a:t>
            </a:r>
          </a:p>
        </p:txBody>
      </p:sp>
      <p:pic>
        <p:nvPicPr>
          <p:cNvPr id="74756" name="Picture 4" descr="Image result for logistic regression gradient descent derivatio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3438" y="3497850"/>
            <a:ext cx="3857652" cy="10741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130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286248" y="71420"/>
            <a:ext cx="4210246" cy="576064"/>
          </a:xfrm>
        </p:spPr>
        <p:txBody>
          <a:bodyPr/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 1. Karate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1406" y="250015"/>
            <a:ext cx="2500330" cy="0"/>
          </a:xfrm>
          <a:prstGeom prst="line">
            <a:avLst/>
          </a:prstGeom>
          <a:ln w="25400">
            <a:solidFill>
              <a:schemeClr val="accent6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0"/>
          <p:cNvGrpSpPr/>
          <p:nvPr/>
        </p:nvGrpSpPr>
        <p:grpSpPr>
          <a:xfrm>
            <a:off x="323128" y="71420"/>
            <a:ext cx="423180" cy="357190"/>
            <a:chOff x="1835696" y="2517293"/>
            <a:chExt cx="792088" cy="792088"/>
          </a:xfrm>
        </p:grpSpPr>
        <p:sp>
          <p:nvSpPr>
            <p:cNvPr id="10" name="Diamond 9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Diamond 8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Group 11"/>
          <p:cNvGrpSpPr/>
          <p:nvPr/>
        </p:nvGrpSpPr>
        <p:grpSpPr>
          <a:xfrm>
            <a:off x="1128214" y="71420"/>
            <a:ext cx="423180" cy="357190"/>
            <a:chOff x="1835696" y="2517293"/>
            <a:chExt cx="792088" cy="792088"/>
          </a:xfrm>
        </p:grpSpPr>
        <p:sp>
          <p:nvSpPr>
            <p:cNvPr id="13" name="Diamond 12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Diamond 13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Group 14"/>
          <p:cNvGrpSpPr/>
          <p:nvPr/>
        </p:nvGrpSpPr>
        <p:grpSpPr>
          <a:xfrm>
            <a:off x="285720" y="1"/>
            <a:ext cx="2073563" cy="500048"/>
            <a:chOff x="-1253413" y="2358917"/>
            <a:chExt cx="3881197" cy="1108884"/>
          </a:xfrm>
        </p:grpSpPr>
        <p:sp>
          <p:nvSpPr>
            <p:cNvPr id="16" name="Diamond 15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7" name="Diamond 16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Diamond 16"/>
            <p:cNvSpPr/>
            <p:nvPr/>
          </p:nvSpPr>
          <p:spPr>
            <a:xfrm>
              <a:off x="-1253413" y="2358917"/>
              <a:ext cx="936000" cy="1108884"/>
            </a:xfrm>
            <a:prstGeom prst="diamo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9" name="Rectangle 36"/>
          <p:cNvSpPr/>
          <p:nvPr/>
        </p:nvSpPr>
        <p:spPr>
          <a:xfrm>
            <a:off x="1274917" y="204233"/>
            <a:ext cx="129772" cy="915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ardrop 6"/>
          <p:cNvSpPr/>
          <p:nvPr/>
        </p:nvSpPr>
        <p:spPr>
          <a:xfrm rot="8100000">
            <a:off x="2086993" y="191746"/>
            <a:ext cx="129824" cy="10958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Rounded Rectangle 27"/>
          <p:cNvSpPr/>
          <p:nvPr/>
        </p:nvSpPr>
        <p:spPr>
          <a:xfrm>
            <a:off x="467087" y="202687"/>
            <a:ext cx="135263" cy="8769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42844" y="571486"/>
            <a:ext cx="378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3. Modeling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7158" y="857238"/>
            <a:ext cx="3000396" cy="482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500" b="1" dirty="0" smtClean="0"/>
              <a:t>Logistic Regression</a:t>
            </a:r>
            <a:endParaRPr lang="ko-KR" altLang="en-US" sz="1500" b="1" dirty="0"/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28742"/>
            <a:ext cx="4139002" cy="3424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37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91981" y="1428742"/>
            <a:ext cx="3451919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TextBox 26"/>
          <p:cNvSpPr txBox="1"/>
          <p:nvPr/>
        </p:nvSpPr>
        <p:spPr>
          <a:xfrm>
            <a:off x="4643438" y="857238"/>
            <a:ext cx="30003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500" b="1" dirty="0" smtClean="0"/>
              <a:t>2. Multi Layer </a:t>
            </a:r>
            <a:r>
              <a:rPr lang="en-US" sz="1500" b="1" dirty="0" err="1" smtClean="0"/>
              <a:t>Perceptron</a:t>
            </a:r>
            <a:endParaRPr lang="ko-KR" altLang="en-US" sz="1500" b="1" dirty="0"/>
          </a:p>
        </p:txBody>
      </p:sp>
      <p:cxnSp>
        <p:nvCxnSpPr>
          <p:cNvPr id="28" name="직선 연결선 27"/>
          <p:cNvCxnSpPr/>
          <p:nvPr/>
        </p:nvCxnSpPr>
        <p:spPr>
          <a:xfrm rot="5400000">
            <a:off x="2499504" y="2999584"/>
            <a:ext cx="3857652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142844" y="928676"/>
            <a:ext cx="4357750" cy="41434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85720" y="1008999"/>
            <a:ext cx="3786214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400" dirty="0" smtClean="0"/>
              <a:t>1. Input :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200" dirty="0" smtClean="0"/>
              <a:t>- number of neurons in input layer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200" dirty="0" smtClean="0"/>
              <a:t>- number of neurons in hidden layer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200" dirty="0" smtClean="0"/>
              <a:t>- number of neurons in output layer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200" dirty="0" smtClean="0"/>
              <a:t>- number of hidden layers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200" dirty="0" smtClean="0"/>
              <a:t>- activation function 1 &amp; 2</a:t>
            </a:r>
          </a:p>
        </p:txBody>
      </p:sp>
      <p:pic>
        <p:nvPicPr>
          <p:cNvPr id="7373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3286131"/>
            <a:ext cx="3929090" cy="435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" name="TextBox 33"/>
          <p:cNvSpPr txBox="1"/>
          <p:nvPr/>
        </p:nvSpPr>
        <p:spPr>
          <a:xfrm>
            <a:off x="214282" y="2857502"/>
            <a:ext cx="3786214" cy="69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400" dirty="0" smtClean="0"/>
              <a:t>2. Network Architecture :</a:t>
            </a:r>
            <a:br>
              <a:rPr lang="en-US" altLang="ko-KR" sz="1400" dirty="0" smtClean="0"/>
            </a:br>
            <a:endParaRPr lang="en-US" altLang="ko-KR" sz="1400" dirty="0" smtClean="0"/>
          </a:p>
        </p:txBody>
      </p:sp>
      <p:grpSp>
        <p:nvGrpSpPr>
          <p:cNvPr id="65" name="그룹 64"/>
          <p:cNvGrpSpPr/>
          <p:nvPr/>
        </p:nvGrpSpPr>
        <p:grpSpPr>
          <a:xfrm>
            <a:off x="1357290" y="4000510"/>
            <a:ext cx="1714512" cy="714380"/>
            <a:chOff x="1071538" y="3929072"/>
            <a:chExt cx="2143140" cy="857256"/>
          </a:xfrm>
        </p:grpSpPr>
        <p:sp>
          <p:nvSpPr>
            <p:cNvPr id="35" name="타원 34"/>
            <p:cNvSpPr/>
            <p:nvPr/>
          </p:nvSpPr>
          <p:spPr>
            <a:xfrm>
              <a:off x="1071538" y="3929072"/>
              <a:ext cx="285752" cy="28575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1071538" y="4500576"/>
              <a:ext cx="285752" cy="28575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2000232" y="3929072"/>
              <a:ext cx="285752" cy="28575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2000232" y="4500576"/>
              <a:ext cx="285752" cy="28575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2928926" y="3929072"/>
              <a:ext cx="285752" cy="28575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/>
            <p:cNvSpPr/>
            <p:nvPr/>
          </p:nvSpPr>
          <p:spPr>
            <a:xfrm>
              <a:off x="2928926" y="4500576"/>
              <a:ext cx="285752" cy="28575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2" name="직선 연결선 41"/>
            <p:cNvCxnSpPr/>
            <p:nvPr/>
          </p:nvCxnSpPr>
          <p:spPr>
            <a:xfrm rot="16200000" flipH="1">
              <a:off x="1321571" y="3964791"/>
              <a:ext cx="714380" cy="7858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rot="16200000" flipH="1">
              <a:off x="2250265" y="3964791"/>
              <a:ext cx="714380" cy="7858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>
              <a:stCxn id="36" idx="5"/>
            </p:cNvCxnSpPr>
            <p:nvPr/>
          </p:nvCxnSpPr>
          <p:spPr>
            <a:xfrm rot="5400000" flipH="1" flipV="1">
              <a:off x="1393008" y="3994382"/>
              <a:ext cx="672533" cy="8276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stCxn id="38" idx="4"/>
              <a:endCxn id="39" idx="2"/>
            </p:cNvCxnSpPr>
            <p:nvPr/>
          </p:nvCxnSpPr>
          <p:spPr>
            <a:xfrm rot="5400000" flipH="1" flipV="1">
              <a:off x="2178827" y="4036229"/>
              <a:ext cx="714380" cy="7858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>
              <a:stCxn id="35" idx="6"/>
              <a:endCxn id="37" idx="6"/>
            </p:cNvCxnSpPr>
            <p:nvPr/>
          </p:nvCxnSpPr>
          <p:spPr>
            <a:xfrm>
              <a:off x="1357290" y="4071948"/>
              <a:ext cx="92869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2143108" y="4071948"/>
              <a:ext cx="92869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2143108" y="4714890"/>
              <a:ext cx="92869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1214414" y="4714890"/>
              <a:ext cx="92869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오른쪽 화살표 62"/>
          <p:cNvSpPr/>
          <p:nvPr/>
        </p:nvSpPr>
        <p:spPr>
          <a:xfrm>
            <a:off x="1071538" y="4286262"/>
            <a:ext cx="142876" cy="14287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오른쪽 화살표 63"/>
          <p:cNvSpPr/>
          <p:nvPr/>
        </p:nvSpPr>
        <p:spPr>
          <a:xfrm>
            <a:off x="3214678" y="4286262"/>
            <a:ext cx="142876" cy="14287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285720" y="4085422"/>
            <a:ext cx="1000132" cy="629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 smtClean="0"/>
              <a:t>(input)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2D data</a:t>
            </a:r>
            <a:endParaRPr lang="ko-KR" alt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3357554" y="4085422"/>
            <a:ext cx="1071570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 smtClean="0"/>
              <a:t>(output)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Probability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31130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286248" y="71420"/>
            <a:ext cx="4210246" cy="576064"/>
          </a:xfrm>
        </p:spPr>
        <p:txBody>
          <a:bodyPr/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 1. Karate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1406" y="250015"/>
            <a:ext cx="2500330" cy="0"/>
          </a:xfrm>
          <a:prstGeom prst="line">
            <a:avLst/>
          </a:prstGeom>
          <a:ln w="25400">
            <a:solidFill>
              <a:schemeClr val="accent6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0"/>
          <p:cNvGrpSpPr/>
          <p:nvPr/>
        </p:nvGrpSpPr>
        <p:grpSpPr>
          <a:xfrm>
            <a:off x="323128" y="71420"/>
            <a:ext cx="423180" cy="357190"/>
            <a:chOff x="1835696" y="2517293"/>
            <a:chExt cx="792088" cy="792088"/>
          </a:xfrm>
        </p:grpSpPr>
        <p:sp>
          <p:nvSpPr>
            <p:cNvPr id="10" name="Diamond 9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Diamond 8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Group 11"/>
          <p:cNvGrpSpPr/>
          <p:nvPr/>
        </p:nvGrpSpPr>
        <p:grpSpPr>
          <a:xfrm>
            <a:off x="1128214" y="71420"/>
            <a:ext cx="423180" cy="357190"/>
            <a:chOff x="1835696" y="2517293"/>
            <a:chExt cx="792088" cy="792088"/>
          </a:xfrm>
        </p:grpSpPr>
        <p:sp>
          <p:nvSpPr>
            <p:cNvPr id="13" name="Diamond 12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Diamond 13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Group 14"/>
          <p:cNvGrpSpPr/>
          <p:nvPr/>
        </p:nvGrpSpPr>
        <p:grpSpPr>
          <a:xfrm>
            <a:off x="285720" y="1"/>
            <a:ext cx="2073563" cy="500048"/>
            <a:chOff x="-1253413" y="2358917"/>
            <a:chExt cx="3881197" cy="1108884"/>
          </a:xfrm>
        </p:grpSpPr>
        <p:sp>
          <p:nvSpPr>
            <p:cNvPr id="16" name="Diamond 15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7" name="Diamond 16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Diamond 16"/>
            <p:cNvSpPr/>
            <p:nvPr/>
          </p:nvSpPr>
          <p:spPr>
            <a:xfrm>
              <a:off x="-1253413" y="2358917"/>
              <a:ext cx="936000" cy="1108884"/>
            </a:xfrm>
            <a:prstGeom prst="diamo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9" name="Rectangle 36"/>
          <p:cNvSpPr/>
          <p:nvPr/>
        </p:nvSpPr>
        <p:spPr>
          <a:xfrm>
            <a:off x="1274917" y="204233"/>
            <a:ext cx="129772" cy="915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ardrop 6"/>
          <p:cNvSpPr/>
          <p:nvPr/>
        </p:nvSpPr>
        <p:spPr>
          <a:xfrm rot="8100000">
            <a:off x="2086993" y="191746"/>
            <a:ext cx="129824" cy="10958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Rounded Rectangle 27"/>
          <p:cNvSpPr/>
          <p:nvPr/>
        </p:nvSpPr>
        <p:spPr>
          <a:xfrm>
            <a:off x="467087" y="202687"/>
            <a:ext cx="135263" cy="8769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42844" y="571486"/>
            <a:ext cx="378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4. Prediction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7158" y="857238"/>
            <a:ext cx="30003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500" b="1" dirty="0" smtClean="0"/>
              <a:t>1. Logistic Regression</a:t>
            </a:r>
            <a:endParaRPr lang="ko-KR" altLang="en-US" sz="1500" b="1" dirty="0"/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689476"/>
            <a:ext cx="4214842" cy="596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TextBox 24"/>
          <p:cNvSpPr txBox="1"/>
          <p:nvPr/>
        </p:nvSpPr>
        <p:spPr>
          <a:xfrm>
            <a:off x="4929190" y="1428742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10%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4929190" y="2428874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30%</a:t>
            </a:r>
            <a:endParaRPr lang="ko-KR" alt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4929190" y="3429006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50%</a:t>
            </a:r>
            <a:endParaRPr lang="ko-KR" alt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4929190" y="4286262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70%</a:t>
            </a:r>
            <a:endParaRPr lang="ko-KR" altLang="en-US" sz="1400" dirty="0"/>
          </a:p>
        </p:txBody>
      </p:sp>
      <p:pic>
        <p:nvPicPr>
          <p:cNvPr id="7680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1239854"/>
            <a:ext cx="3016250" cy="368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680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2228" y="2789908"/>
            <a:ext cx="3333954" cy="2282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" name="TextBox 35"/>
          <p:cNvSpPr txBox="1"/>
          <p:nvPr/>
        </p:nvSpPr>
        <p:spPr>
          <a:xfrm>
            <a:off x="428596" y="1366057"/>
            <a:ext cx="2428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u="sng" dirty="0" smtClean="0"/>
              <a:t>(1) Split the data</a:t>
            </a:r>
            <a:endParaRPr lang="ko-KR" altLang="en-US" sz="1200" u="sng" dirty="0"/>
          </a:p>
        </p:txBody>
      </p:sp>
      <p:sp>
        <p:nvSpPr>
          <p:cNvPr id="37" name="TextBox 36"/>
          <p:cNvSpPr txBox="1"/>
          <p:nvPr/>
        </p:nvSpPr>
        <p:spPr>
          <a:xfrm>
            <a:off x="5000628" y="865991"/>
            <a:ext cx="2428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u="sng" dirty="0" smtClean="0"/>
              <a:t>(2) Train the model</a:t>
            </a:r>
            <a:endParaRPr lang="ko-KR" altLang="en-US" sz="1200" u="sng" dirty="0"/>
          </a:p>
        </p:txBody>
      </p:sp>
      <p:sp>
        <p:nvSpPr>
          <p:cNvPr id="38" name="TextBox 37"/>
          <p:cNvSpPr txBox="1"/>
          <p:nvPr/>
        </p:nvSpPr>
        <p:spPr>
          <a:xfrm>
            <a:off x="357158" y="2437627"/>
            <a:ext cx="3786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u="sng" dirty="0" smtClean="0"/>
              <a:t>(3) Make a prediction based on cut-off value of 0.5</a:t>
            </a:r>
            <a:endParaRPr lang="ko-KR" altLang="en-US" sz="1200" u="sng" dirty="0"/>
          </a:p>
        </p:txBody>
      </p:sp>
    </p:spTree>
    <p:extLst>
      <p:ext uri="{BB962C8B-B14F-4D97-AF65-F5344CB8AC3E}">
        <p14:creationId xmlns:p14="http://schemas.microsoft.com/office/powerpoint/2010/main" xmlns="" val="31130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286248" y="71420"/>
            <a:ext cx="4210246" cy="576064"/>
          </a:xfrm>
        </p:spPr>
        <p:txBody>
          <a:bodyPr/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 1. Karate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1406" y="250015"/>
            <a:ext cx="2500330" cy="0"/>
          </a:xfrm>
          <a:prstGeom prst="line">
            <a:avLst/>
          </a:prstGeom>
          <a:ln w="25400">
            <a:solidFill>
              <a:schemeClr val="accent6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0"/>
          <p:cNvGrpSpPr/>
          <p:nvPr/>
        </p:nvGrpSpPr>
        <p:grpSpPr>
          <a:xfrm>
            <a:off x="323128" y="71420"/>
            <a:ext cx="423180" cy="357190"/>
            <a:chOff x="1835696" y="2517293"/>
            <a:chExt cx="792088" cy="792088"/>
          </a:xfrm>
        </p:grpSpPr>
        <p:sp>
          <p:nvSpPr>
            <p:cNvPr id="10" name="Diamond 9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Diamond 8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Group 11"/>
          <p:cNvGrpSpPr/>
          <p:nvPr/>
        </p:nvGrpSpPr>
        <p:grpSpPr>
          <a:xfrm>
            <a:off x="1128214" y="71420"/>
            <a:ext cx="423180" cy="357190"/>
            <a:chOff x="1835696" y="2517293"/>
            <a:chExt cx="792088" cy="792088"/>
          </a:xfrm>
        </p:grpSpPr>
        <p:sp>
          <p:nvSpPr>
            <p:cNvPr id="13" name="Diamond 12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Diamond 13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Group 14"/>
          <p:cNvGrpSpPr/>
          <p:nvPr/>
        </p:nvGrpSpPr>
        <p:grpSpPr>
          <a:xfrm>
            <a:off x="285720" y="1"/>
            <a:ext cx="2073563" cy="500048"/>
            <a:chOff x="-1253413" y="2358917"/>
            <a:chExt cx="3881197" cy="1108884"/>
          </a:xfrm>
        </p:grpSpPr>
        <p:sp>
          <p:nvSpPr>
            <p:cNvPr id="16" name="Diamond 15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7" name="Diamond 16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Diamond 16"/>
            <p:cNvSpPr/>
            <p:nvPr/>
          </p:nvSpPr>
          <p:spPr>
            <a:xfrm>
              <a:off x="-1253413" y="2358917"/>
              <a:ext cx="936000" cy="1108884"/>
            </a:xfrm>
            <a:prstGeom prst="diamo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9" name="Rectangle 36"/>
          <p:cNvSpPr/>
          <p:nvPr/>
        </p:nvSpPr>
        <p:spPr>
          <a:xfrm>
            <a:off x="1274917" y="204233"/>
            <a:ext cx="129772" cy="915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ardrop 6"/>
          <p:cNvSpPr/>
          <p:nvPr/>
        </p:nvSpPr>
        <p:spPr>
          <a:xfrm rot="8100000">
            <a:off x="2086993" y="191746"/>
            <a:ext cx="129824" cy="10958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Rounded Rectangle 27"/>
          <p:cNvSpPr/>
          <p:nvPr/>
        </p:nvSpPr>
        <p:spPr>
          <a:xfrm>
            <a:off x="467087" y="202687"/>
            <a:ext cx="135263" cy="8769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42844" y="571486"/>
            <a:ext cx="378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4. Prediction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7158" y="857238"/>
            <a:ext cx="30003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500" b="1" dirty="0" smtClean="0"/>
              <a:t>1. Logistic Regression</a:t>
            </a:r>
            <a:endParaRPr lang="ko-KR" altLang="en-US" sz="1500" b="1" dirty="0"/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689476"/>
            <a:ext cx="4214842" cy="596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TextBox 24"/>
          <p:cNvSpPr txBox="1"/>
          <p:nvPr/>
        </p:nvSpPr>
        <p:spPr>
          <a:xfrm>
            <a:off x="4929190" y="1428742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10%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4929190" y="2428874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30%</a:t>
            </a:r>
            <a:endParaRPr lang="ko-KR" alt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4929190" y="3429006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50%</a:t>
            </a:r>
            <a:endParaRPr lang="ko-KR" alt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4929190" y="4286262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70%</a:t>
            </a:r>
            <a:endParaRPr lang="ko-KR" altLang="en-US" sz="1400" dirty="0"/>
          </a:p>
        </p:txBody>
      </p:sp>
      <p:pic>
        <p:nvPicPr>
          <p:cNvPr id="7680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1239854"/>
            <a:ext cx="3016250" cy="368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680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2228" y="2789908"/>
            <a:ext cx="3333954" cy="2282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" name="TextBox 35"/>
          <p:cNvSpPr txBox="1"/>
          <p:nvPr/>
        </p:nvSpPr>
        <p:spPr>
          <a:xfrm>
            <a:off x="428596" y="1366057"/>
            <a:ext cx="2428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u="sng" dirty="0" smtClean="0"/>
              <a:t>(1) Split the data</a:t>
            </a:r>
            <a:endParaRPr lang="ko-KR" altLang="en-US" sz="1200" u="sng" dirty="0"/>
          </a:p>
        </p:txBody>
      </p:sp>
      <p:sp>
        <p:nvSpPr>
          <p:cNvPr id="37" name="TextBox 36"/>
          <p:cNvSpPr txBox="1"/>
          <p:nvPr/>
        </p:nvSpPr>
        <p:spPr>
          <a:xfrm>
            <a:off x="5000628" y="865991"/>
            <a:ext cx="2428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u="sng" dirty="0" smtClean="0"/>
              <a:t>(2) Train the model</a:t>
            </a:r>
            <a:endParaRPr lang="ko-KR" altLang="en-US" sz="1200" u="sng" dirty="0"/>
          </a:p>
        </p:txBody>
      </p:sp>
      <p:sp>
        <p:nvSpPr>
          <p:cNvPr id="38" name="TextBox 37"/>
          <p:cNvSpPr txBox="1"/>
          <p:nvPr/>
        </p:nvSpPr>
        <p:spPr>
          <a:xfrm>
            <a:off x="357158" y="2437627"/>
            <a:ext cx="3786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u="sng" dirty="0" smtClean="0"/>
              <a:t>(3) Make a prediction based on cut-off value of 0.5</a:t>
            </a:r>
            <a:endParaRPr lang="ko-KR" altLang="en-US" sz="1200" u="sng" dirty="0"/>
          </a:p>
        </p:txBody>
      </p:sp>
    </p:spTree>
    <p:extLst>
      <p:ext uri="{BB962C8B-B14F-4D97-AF65-F5344CB8AC3E}">
        <p14:creationId xmlns:p14="http://schemas.microsoft.com/office/powerpoint/2010/main" xmlns="" val="31130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286248" y="71420"/>
            <a:ext cx="4210246" cy="576064"/>
          </a:xfrm>
        </p:spPr>
        <p:txBody>
          <a:bodyPr/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 1. Karate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1406" y="250015"/>
            <a:ext cx="2500330" cy="0"/>
          </a:xfrm>
          <a:prstGeom prst="line">
            <a:avLst/>
          </a:prstGeom>
          <a:ln w="25400">
            <a:solidFill>
              <a:schemeClr val="accent6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0"/>
          <p:cNvGrpSpPr/>
          <p:nvPr/>
        </p:nvGrpSpPr>
        <p:grpSpPr>
          <a:xfrm>
            <a:off x="323128" y="71420"/>
            <a:ext cx="423180" cy="357190"/>
            <a:chOff x="1835696" y="2517293"/>
            <a:chExt cx="792088" cy="792088"/>
          </a:xfrm>
        </p:grpSpPr>
        <p:sp>
          <p:nvSpPr>
            <p:cNvPr id="10" name="Diamond 9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Diamond 8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Group 11"/>
          <p:cNvGrpSpPr/>
          <p:nvPr/>
        </p:nvGrpSpPr>
        <p:grpSpPr>
          <a:xfrm>
            <a:off x="1128214" y="71420"/>
            <a:ext cx="423180" cy="357190"/>
            <a:chOff x="1835696" y="2517293"/>
            <a:chExt cx="792088" cy="792088"/>
          </a:xfrm>
        </p:grpSpPr>
        <p:sp>
          <p:nvSpPr>
            <p:cNvPr id="13" name="Diamond 12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Diamond 13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Group 14"/>
          <p:cNvGrpSpPr/>
          <p:nvPr/>
        </p:nvGrpSpPr>
        <p:grpSpPr>
          <a:xfrm>
            <a:off x="285720" y="1"/>
            <a:ext cx="2073563" cy="500048"/>
            <a:chOff x="-1253413" y="2358917"/>
            <a:chExt cx="3881197" cy="1108884"/>
          </a:xfrm>
        </p:grpSpPr>
        <p:sp>
          <p:nvSpPr>
            <p:cNvPr id="16" name="Diamond 15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7" name="Diamond 16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Diamond 16"/>
            <p:cNvSpPr/>
            <p:nvPr/>
          </p:nvSpPr>
          <p:spPr>
            <a:xfrm>
              <a:off x="-1253413" y="2358917"/>
              <a:ext cx="936000" cy="1108884"/>
            </a:xfrm>
            <a:prstGeom prst="diamo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9" name="Rectangle 36"/>
          <p:cNvSpPr/>
          <p:nvPr/>
        </p:nvSpPr>
        <p:spPr>
          <a:xfrm>
            <a:off x="1274917" y="204233"/>
            <a:ext cx="129772" cy="915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ardrop 6"/>
          <p:cNvSpPr/>
          <p:nvPr/>
        </p:nvSpPr>
        <p:spPr>
          <a:xfrm rot="8100000">
            <a:off x="2086993" y="191746"/>
            <a:ext cx="129824" cy="10958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Rounded Rectangle 27"/>
          <p:cNvSpPr/>
          <p:nvPr/>
        </p:nvSpPr>
        <p:spPr>
          <a:xfrm>
            <a:off x="467087" y="202687"/>
            <a:ext cx="135263" cy="8769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42844" y="571486"/>
            <a:ext cx="378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4. Prediction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7158" y="857238"/>
            <a:ext cx="30003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500" b="1" dirty="0" smtClean="0"/>
              <a:t>2. Multi Layer </a:t>
            </a:r>
            <a:r>
              <a:rPr lang="en-US" sz="1500" b="1" dirty="0" err="1" smtClean="0"/>
              <a:t>Perceptron</a:t>
            </a:r>
            <a:endParaRPr lang="ko-KR" altLang="en-US" sz="15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57158" y="3192667"/>
            <a:ext cx="4357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 Same data preprocessing as Logistic Regression )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5000628" y="1008867"/>
            <a:ext cx="2428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u="sng" dirty="0" smtClean="0"/>
              <a:t>(2) Train the model</a:t>
            </a:r>
            <a:endParaRPr lang="ko-KR" altLang="en-US" sz="1200" u="sng" dirty="0"/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96776" y="1428742"/>
            <a:ext cx="3790066" cy="3511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832352"/>
            <a:ext cx="4214842" cy="596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" name="TextBox 38"/>
          <p:cNvSpPr txBox="1"/>
          <p:nvPr/>
        </p:nvSpPr>
        <p:spPr>
          <a:xfrm>
            <a:off x="428596" y="1508933"/>
            <a:ext cx="2428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u="sng" dirty="0" smtClean="0"/>
              <a:t>(1) Split the data</a:t>
            </a:r>
            <a:endParaRPr lang="ko-KR" altLang="en-US" sz="1200" u="sng" dirty="0"/>
          </a:p>
        </p:txBody>
      </p:sp>
    </p:spTree>
    <p:extLst>
      <p:ext uri="{BB962C8B-B14F-4D97-AF65-F5344CB8AC3E}">
        <p14:creationId xmlns:p14="http://schemas.microsoft.com/office/powerpoint/2010/main" xmlns="" val="31130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5000628" y="4429138"/>
            <a:ext cx="328614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 flipV="1">
            <a:off x="1142976" y="4429138"/>
            <a:ext cx="2786082" cy="3571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142844" y="857238"/>
            <a:ext cx="8786874" cy="12858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Goal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1285866"/>
            <a:ext cx="9144000" cy="288032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en-US" altLang="ko-KR" sz="1800" dirty="0" smtClean="0"/>
              <a:t>1) Implement classification model using 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Logistic Regression 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/ 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OVR </a:t>
            </a:r>
            <a:r>
              <a:rPr lang="en-US" altLang="ko-KR" sz="1800" dirty="0" smtClean="0"/>
              <a:t>&amp;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 MLP</a:t>
            </a:r>
            <a:endParaRPr lang="en-US" altLang="ko-KR" sz="1800" b="1" dirty="0" smtClean="0">
              <a:solidFill>
                <a:schemeClr val="tx1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ko-KR" sz="1800" dirty="0" smtClean="0">
                <a:solidFill>
                  <a:schemeClr val="tx1"/>
                </a:solidFill>
              </a:rPr>
              <a:t> 2)</a:t>
            </a:r>
            <a:r>
              <a:rPr lang="en-US" altLang="ko-KR" sz="1800" dirty="0" smtClean="0"/>
              <a:t> Evaluate with various metrics ( 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precision</a:t>
            </a:r>
            <a:r>
              <a:rPr lang="en-US" altLang="ko-KR" sz="1800" dirty="0" smtClean="0"/>
              <a:t>, 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recall</a:t>
            </a:r>
            <a:r>
              <a:rPr lang="en-US" altLang="ko-KR" sz="1800" dirty="0" smtClean="0"/>
              <a:t>, </a:t>
            </a:r>
            <a:r>
              <a:rPr lang="en-US" altLang="ko-KR" sz="1800" b="1" dirty="0" err="1" smtClean="0">
                <a:solidFill>
                  <a:srgbClr val="FF0000"/>
                </a:solidFill>
              </a:rPr>
              <a:t>accuarcy</a:t>
            </a:r>
            <a:r>
              <a:rPr lang="en-US" altLang="ko-KR" sz="1800" dirty="0" smtClean="0"/>
              <a:t>, 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F1-score</a:t>
            </a:r>
            <a:r>
              <a:rPr lang="en-US" altLang="ko-KR" sz="1800" dirty="0" smtClean="0"/>
              <a:t> )</a:t>
            </a:r>
            <a:endParaRPr lang="en-US" altLang="ko-KR" sz="1800" dirty="0">
              <a:solidFill>
                <a:schemeClr val="tx1"/>
              </a:solidFill>
            </a:endParaRPr>
          </a:p>
        </p:txBody>
      </p:sp>
      <p:pic>
        <p:nvPicPr>
          <p:cNvPr id="45058" name="Picture 2" descr="Image result for multilayer perceptr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4942" y="2214560"/>
            <a:ext cx="3000396" cy="2110768"/>
          </a:xfrm>
          <a:prstGeom prst="rect">
            <a:avLst/>
          </a:prstGeom>
          <a:noFill/>
        </p:spPr>
      </p:pic>
      <p:sp>
        <p:nvSpPr>
          <p:cNvPr id="45060" name="AutoShape 4" descr="Image result for logistic regressio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5062" name="AutoShape 6" descr="Image result for logistic regressio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5064" name="AutoShape 8" descr="Image result for logistic regressio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5066" name="Picture 10" descr="Image result for logistic regressi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795" y="2285998"/>
            <a:ext cx="4223643" cy="1942876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1071538" y="4857766"/>
            <a:ext cx="328614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https://miro.medium.com/max/2400/1*RqXFpiNGwdiKBWyLJc_E7g.png</a:t>
            </a:r>
            <a:endParaRPr lang="ko-KR" altLang="en-US" sz="600" dirty="0"/>
          </a:p>
        </p:txBody>
      </p:sp>
      <p:sp>
        <p:nvSpPr>
          <p:cNvPr id="14" name="직사각형 13"/>
          <p:cNvSpPr/>
          <p:nvPr/>
        </p:nvSpPr>
        <p:spPr>
          <a:xfrm>
            <a:off x="4929222" y="4857766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500" dirty="0" smtClean="0"/>
              <a:t>https://www.researchgate.net/profile/Mohamed_Zahran6/publication/303875065/figure/fig4/AS:371118507610123@14654</a:t>
            </a:r>
          </a:p>
          <a:p>
            <a:r>
              <a:rPr lang="en-US" altLang="ko-KR" sz="500" dirty="0" smtClean="0"/>
              <a:t>92955561/A-hypothetical-example-of-Multilayer-Perceptron-Network.png</a:t>
            </a:r>
            <a:endParaRPr lang="ko-KR" altLang="en-US" sz="500" dirty="0"/>
          </a:p>
        </p:txBody>
      </p:sp>
      <p:sp>
        <p:nvSpPr>
          <p:cNvPr id="15" name="TextBox 14"/>
          <p:cNvSpPr txBox="1"/>
          <p:nvPr/>
        </p:nvSpPr>
        <p:spPr>
          <a:xfrm>
            <a:off x="928662" y="4429138"/>
            <a:ext cx="328614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Logistic Regression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000628" y="4416996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Multi Layer </a:t>
            </a:r>
            <a:r>
              <a:rPr lang="en-US" altLang="ko-KR" dirty="0" err="1" smtClean="0"/>
              <a:t>Perceptron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130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5786446" y="2786064"/>
            <a:ext cx="2857520" cy="20717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286248" y="71420"/>
            <a:ext cx="4210246" cy="576064"/>
          </a:xfrm>
        </p:spPr>
        <p:txBody>
          <a:bodyPr/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 1. Karate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1406" y="250015"/>
            <a:ext cx="2500330" cy="0"/>
          </a:xfrm>
          <a:prstGeom prst="line">
            <a:avLst/>
          </a:prstGeom>
          <a:ln w="25400">
            <a:solidFill>
              <a:schemeClr val="accent6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0"/>
          <p:cNvGrpSpPr/>
          <p:nvPr/>
        </p:nvGrpSpPr>
        <p:grpSpPr>
          <a:xfrm>
            <a:off x="323128" y="71420"/>
            <a:ext cx="423180" cy="357190"/>
            <a:chOff x="1835696" y="2517293"/>
            <a:chExt cx="792088" cy="792088"/>
          </a:xfrm>
        </p:grpSpPr>
        <p:sp>
          <p:nvSpPr>
            <p:cNvPr id="10" name="Diamond 9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Diamond 8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Group 11"/>
          <p:cNvGrpSpPr/>
          <p:nvPr/>
        </p:nvGrpSpPr>
        <p:grpSpPr>
          <a:xfrm>
            <a:off x="1128214" y="71420"/>
            <a:ext cx="423180" cy="357190"/>
            <a:chOff x="1835696" y="2517293"/>
            <a:chExt cx="792088" cy="792088"/>
          </a:xfrm>
        </p:grpSpPr>
        <p:sp>
          <p:nvSpPr>
            <p:cNvPr id="13" name="Diamond 12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Diamond 13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Group 14"/>
          <p:cNvGrpSpPr/>
          <p:nvPr/>
        </p:nvGrpSpPr>
        <p:grpSpPr>
          <a:xfrm>
            <a:off x="285720" y="1"/>
            <a:ext cx="2073563" cy="500048"/>
            <a:chOff x="-1253413" y="2358917"/>
            <a:chExt cx="3881197" cy="1108884"/>
          </a:xfrm>
        </p:grpSpPr>
        <p:sp>
          <p:nvSpPr>
            <p:cNvPr id="16" name="Diamond 15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7" name="Diamond 16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Diamond 16"/>
            <p:cNvSpPr/>
            <p:nvPr/>
          </p:nvSpPr>
          <p:spPr>
            <a:xfrm>
              <a:off x="-1253413" y="2358917"/>
              <a:ext cx="936000" cy="1108884"/>
            </a:xfrm>
            <a:prstGeom prst="diamo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9" name="Rectangle 36"/>
          <p:cNvSpPr/>
          <p:nvPr/>
        </p:nvSpPr>
        <p:spPr>
          <a:xfrm>
            <a:off x="1274917" y="204233"/>
            <a:ext cx="129772" cy="915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ardrop 6"/>
          <p:cNvSpPr/>
          <p:nvPr/>
        </p:nvSpPr>
        <p:spPr>
          <a:xfrm rot="8100000">
            <a:off x="2086993" y="191746"/>
            <a:ext cx="129824" cy="10958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Rounded Rectangle 27"/>
          <p:cNvSpPr/>
          <p:nvPr/>
        </p:nvSpPr>
        <p:spPr>
          <a:xfrm>
            <a:off x="467087" y="202687"/>
            <a:ext cx="135263" cy="8769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42844" y="571486"/>
            <a:ext cx="378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5. Evaluation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778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14428"/>
            <a:ext cx="5181600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3" name="TextBox 42"/>
          <p:cNvSpPr txBox="1"/>
          <p:nvPr/>
        </p:nvSpPr>
        <p:spPr>
          <a:xfrm>
            <a:off x="6072198" y="2847336"/>
            <a:ext cx="21431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Return 4 metrics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600" dirty="0" smtClean="0"/>
              <a:t>Accuracy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600" dirty="0" smtClean="0"/>
              <a:t>Precision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600" dirty="0" smtClean="0"/>
              <a:t>Recall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600" dirty="0" smtClean="0"/>
              <a:t>F1-Score</a:t>
            </a:r>
            <a:endParaRPr lang="ko-KR" altLang="en-US" sz="1600" dirty="0"/>
          </a:p>
        </p:txBody>
      </p:sp>
      <p:pic>
        <p:nvPicPr>
          <p:cNvPr id="77832" name="Picture 8" descr="Image result for confusion matrix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19821" y="839378"/>
            <a:ext cx="2366955" cy="17752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130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286248" y="71420"/>
            <a:ext cx="4210246" cy="576064"/>
          </a:xfrm>
        </p:spPr>
        <p:txBody>
          <a:bodyPr/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 1. Karate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1406" y="250015"/>
            <a:ext cx="2500330" cy="0"/>
          </a:xfrm>
          <a:prstGeom prst="line">
            <a:avLst/>
          </a:prstGeom>
          <a:ln w="25400">
            <a:solidFill>
              <a:schemeClr val="accent6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0"/>
          <p:cNvGrpSpPr/>
          <p:nvPr/>
        </p:nvGrpSpPr>
        <p:grpSpPr>
          <a:xfrm>
            <a:off x="323128" y="71420"/>
            <a:ext cx="423180" cy="357190"/>
            <a:chOff x="1835696" y="2517293"/>
            <a:chExt cx="792088" cy="792088"/>
          </a:xfrm>
        </p:grpSpPr>
        <p:sp>
          <p:nvSpPr>
            <p:cNvPr id="10" name="Diamond 9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Diamond 8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Group 11"/>
          <p:cNvGrpSpPr/>
          <p:nvPr/>
        </p:nvGrpSpPr>
        <p:grpSpPr>
          <a:xfrm>
            <a:off x="1128214" y="71420"/>
            <a:ext cx="423180" cy="357190"/>
            <a:chOff x="1835696" y="2517293"/>
            <a:chExt cx="792088" cy="792088"/>
          </a:xfrm>
        </p:grpSpPr>
        <p:sp>
          <p:nvSpPr>
            <p:cNvPr id="13" name="Diamond 12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Diamond 13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Group 14"/>
          <p:cNvGrpSpPr/>
          <p:nvPr/>
        </p:nvGrpSpPr>
        <p:grpSpPr>
          <a:xfrm>
            <a:off x="285720" y="1"/>
            <a:ext cx="2073563" cy="500048"/>
            <a:chOff x="-1253413" y="2358917"/>
            <a:chExt cx="3881197" cy="1108884"/>
          </a:xfrm>
        </p:grpSpPr>
        <p:sp>
          <p:nvSpPr>
            <p:cNvPr id="16" name="Diamond 15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7" name="Diamond 16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Diamond 16"/>
            <p:cNvSpPr/>
            <p:nvPr/>
          </p:nvSpPr>
          <p:spPr>
            <a:xfrm>
              <a:off x="-1253413" y="2358917"/>
              <a:ext cx="936000" cy="1108884"/>
            </a:xfrm>
            <a:prstGeom prst="diamo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9" name="Rectangle 36"/>
          <p:cNvSpPr/>
          <p:nvPr/>
        </p:nvSpPr>
        <p:spPr>
          <a:xfrm>
            <a:off x="1274917" y="204233"/>
            <a:ext cx="129772" cy="915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ardrop 6"/>
          <p:cNvSpPr/>
          <p:nvPr/>
        </p:nvSpPr>
        <p:spPr>
          <a:xfrm rot="8100000">
            <a:off x="2086993" y="191746"/>
            <a:ext cx="129824" cy="10958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Rounded Rectangle 27"/>
          <p:cNvSpPr/>
          <p:nvPr/>
        </p:nvSpPr>
        <p:spPr>
          <a:xfrm>
            <a:off x="467087" y="202687"/>
            <a:ext cx="135263" cy="8769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42844" y="571486"/>
            <a:ext cx="378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5. Evaluation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7158" y="857238"/>
            <a:ext cx="30003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500" b="1" dirty="0" smtClean="0"/>
              <a:t>1. Logistic Regression</a:t>
            </a:r>
            <a:endParaRPr lang="ko-KR" altLang="en-US" sz="1500" b="1" dirty="0"/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343254"/>
            <a:ext cx="3214710" cy="16838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778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1285866"/>
            <a:ext cx="3214710" cy="180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778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4414" y="3200642"/>
            <a:ext cx="3210309" cy="180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778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02127" y="3214692"/>
            <a:ext cx="3256021" cy="180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5" name="TextBox 34"/>
          <p:cNvSpPr txBox="1"/>
          <p:nvPr/>
        </p:nvSpPr>
        <p:spPr>
          <a:xfrm>
            <a:off x="3714744" y="2559608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10%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072330" y="2559608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30%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072330" y="4500576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70%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714744" y="4500576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50%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130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286248" y="71420"/>
            <a:ext cx="4210246" cy="576064"/>
          </a:xfrm>
        </p:spPr>
        <p:txBody>
          <a:bodyPr/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 1. Karate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1406" y="250015"/>
            <a:ext cx="2500330" cy="0"/>
          </a:xfrm>
          <a:prstGeom prst="line">
            <a:avLst/>
          </a:prstGeom>
          <a:ln w="25400">
            <a:solidFill>
              <a:schemeClr val="accent6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0"/>
          <p:cNvGrpSpPr/>
          <p:nvPr/>
        </p:nvGrpSpPr>
        <p:grpSpPr>
          <a:xfrm>
            <a:off x="323128" y="71420"/>
            <a:ext cx="423180" cy="357190"/>
            <a:chOff x="1835696" y="2517293"/>
            <a:chExt cx="792088" cy="792088"/>
          </a:xfrm>
        </p:grpSpPr>
        <p:sp>
          <p:nvSpPr>
            <p:cNvPr id="10" name="Diamond 9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Diamond 8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Group 11"/>
          <p:cNvGrpSpPr/>
          <p:nvPr/>
        </p:nvGrpSpPr>
        <p:grpSpPr>
          <a:xfrm>
            <a:off x="1128214" y="71420"/>
            <a:ext cx="423180" cy="357190"/>
            <a:chOff x="1835696" y="2517293"/>
            <a:chExt cx="792088" cy="792088"/>
          </a:xfrm>
        </p:grpSpPr>
        <p:sp>
          <p:nvSpPr>
            <p:cNvPr id="13" name="Diamond 12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Diamond 13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Group 14"/>
          <p:cNvGrpSpPr/>
          <p:nvPr/>
        </p:nvGrpSpPr>
        <p:grpSpPr>
          <a:xfrm>
            <a:off x="285720" y="1"/>
            <a:ext cx="2073563" cy="500048"/>
            <a:chOff x="-1253413" y="2358917"/>
            <a:chExt cx="3881197" cy="1108884"/>
          </a:xfrm>
        </p:grpSpPr>
        <p:sp>
          <p:nvSpPr>
            <p:cNvPr id="16" name="Diamond 15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7" name="Diamond 16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Diamond 16"/>
            <p:cNvSpPr/>
            <p:nvPr/>
          </p:nvSpPr>
          <p:spPr>
            <a:xfrm>
              <a:off x="-1253413" y="2358917"/>
              <a:ext cx="936000" cy="1108884"/>
            </a:xfrm>
            <a:prstGeom prst="diamo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9" name="Rectangle 36"/>
          <p:cNvSpPr/>
          <p:nvPr/>
        </p:nvSpPr>
        <p:spPr>
          <a:xfrm>
            <a:off x="1274917" y="204233"/>
            <a:ext cx="129772" cy="915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ardrop 6"/>
          <p:cNvSpPr/>
          <p:nvPr/>
        </p:nvSpPr>
        <p:spPr>
          <a:xfrm rot="8100000">
            <a:off x="2086993" y="191746"/>
            <a:ext cx="129824" cy="10958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Rounded Rectangle 27"/>
          <p:cNvSpPr/>
          <p:nvPr/>
        </p:nvSpPr>
        <p:spPr>
          <a:xfrm>
            <a:off x="467087" y="202687"/>
            <a:ext cx="135263" cy="8769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42844" y="571486"/>
            <a:ext cx="378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5. Evaluation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7158" y="857238"/>
            <a:ext cx="30003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500" b="1" dirty="0" smtClean="0"/>
              <a:t>1. Logistic Regression</a:t>
            </a:r>
            <a:endParaRPr lang="ko-KR" altLang="en-US" sz="1500" b="1" dirty="0"/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343254"/>
            <a:ext cx="3214710" cy="16838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778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1285866"/>
            <a:ext cx="3214710" cy="180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778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4414" y="3200642"/>
            <a:ext cx="3210309" cy="180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778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02127" y="3214692"/>
            <a:ext cx="3256021" cy="1800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35" name="TextBox 34"/>
          <p:cNvSpPr txBox="1"/>
          <p:nvPr/>
        </p:nvSpPr>
        <p:spPr>
          <a:xfrm>
            <a:off x="3714744" y="2559608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10%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072330" y="2559608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30%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072330" y="4500576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70%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714744" y="4500576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50%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130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286248" y="71420"/>
            <a:ext cx="4210246" cy="576064"/>
          </a:xfrm>
        </p:spPr>
        <p:txBody>
          <a:bodyPr/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 1. Karate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1406" y="250015"/>
            <a:ext cx="2500330" cy="0"/>
          </a:xfrm>
          <a:prstGeom prst="line">
            <a:avLst/>
          </a:prstGeom>
          <a:ln w="25400">
            <a:solidFill>
              <a:schemeClr val="accent6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0"/>
          <p:cNvGrpSpPr/>
          <p:nvPr/>
        </p:nvGrpSpPr>
        <p:grpSpPr>
          <a:xfrm>
            <a:off x="323128" y="71420"/>
            <a:ext cx="423180" cy="357190"/>
            <a:chOff x="1835696" y="2517293"/>
            <a:chExt cx="792088" cy="792088"/>
          </a:xfrm>
        </p:grpSpPr>
        <p:sp>
          <p:nvSpPr>
            <p:cNvPr id="10" name="Diamond 9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Diamond 8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Group 11"/>
          <p:cNvGrpSpPr/>
          <p:nvPr/>
        </p:nvGrpSpPr>
        <p:grpSpPr>
          <a:xfrm>
            <a:off x="1128214" y="71420"/>
            <a:ext cx="423180" cy="357190"/>
            <a:chOff x="1835696" y="2517293"/>
            <a:chExt cx="792088" cy="792088"/>
          </a:xfrm>
        </p:grpSpPr>
        <p:sp>
          <p:nvSpPr>
            <p:cNvPr id="13" name="Diamond 12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Diamond 13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Group 14"/>
          <p:cNvGrpSpPr/>
          <p:nvPr/>
        </p:nvGrpSpPr>
        <p:grpSpPr>
          <a:xfrm>
            <a:off x="285720" y="1"/>
            <a:ext cx="2073563" cy="500048"/>
            <a:chOff x="-1253413" y="2358917"/>
            <a:chExt cx="3881197" cy="1108884"/>
          </a:xfrm>
        </p:grpSpPr>
        <p:sp>
          <p:nvSpPr>
            <p:cNvPr id="16" name="Diamond 15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7" name="Diamond 16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Diamond 16"/>
            <p:cNvSpPr/>
            <p:nvPr/>
          </p:nvSpPr>
          <p:spPr>
            <a:xfrm>
              <a:off x="-1253413" y="2358917"/>
              <a:ext cx="936000" cy="1108884"/>
            </a:xfrm>
            <a:prstGeom prst="diamo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9" name="Rectangle 36"/>
          <p:cNvSpPr/>
          <p:nvPr/>
        </p:nvSpPr>
        <p:spPr>
          <a:xfrm>
            <a:off x="1274917" y="204233"/>
            <a:ext cx="129772" cy="915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ardrop 6"/>
          <p:cNvSpPr/>
          <p:nvPr/>
        </p:nvSpPr>
        <p:spPr>
          <a:xfrm rot="8100000">
            <a:off x="2086993" y="191746"/>
            <a:ext cx="129824" cy="10958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Rounded Rectangle 27"/>
          <p:cNvSpPr/>
          <p:nvPr/>
        </p:nvSpPr>
        <p:spPr>
          <a:xfrm>
            <a:off x="467087" y="202687"/>
            <a:ext cx="135263" cy="8769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42844" y="571486"/>
            <a:ext cx="378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5. Evaluation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7158" y="946366"/>
            <a:ext cx="3000396" cy="482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500" b="1" dirty="0" smtClean="0"/>
              <a:t>2. Multi Layer </a:t>
            </a:r>
            <a:r>
              <a:rPr lang="en-US" sz="1500" b="1" dirty="0" err="1" smtClean="0"/>
              <a:t>Perceptron</a:t>
            </a:r>
            <a:endParaRPr lang="ko-KR" altLang="en-US" sz="1500" b="1" dirty="0"/>
          </a:p>
        </p:txBody>
      </p:sp>
      <p:pic>
        <p:nvPicPr>
          <p:cNvPr id="7987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785932"/>
            <a:ext cx="5143536" cy="25801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1" name="TextBox 30"/>
          <p:cNvSpPr txBox="1"/>
          <p:nvPr/>
        </p:nvSpPr>
        <p:spPr>
          <a:xfrm>
            <a:off x="5643570" y="2300115"/>
            <a:ext cx="35004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/>
              <a:t>TOO SMALL dataset to be 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/>
              <a:t>used on Neural Network!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130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0" y="1714494"/>
            <a:ext cx="9144000" cy="20717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286248" y="71420"/>
            <a:ext cx="4210246" cy="576064"/>
          </a:xfrm>
        </p:spPr>
        <p:txBody>
          <a:bodyPr/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 1. Karate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1406" y="250015"/>
            <a:ext cx="2500330" cy="0"/>
          </a:xfrm>
          <a:prstGeom prst="line">
            <a:avLst/>
          </a:prstGeom>
          <a:ln w="25400">
            <a:solidFill>
              <a:schemeClr val="accent6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0"/>
          <p:cNvGrpSpPr/>
          <p:nvPr/>
        </p:nvGrpSpPr>
        <p:grpSpPr>
          <a:xfrm>
            <a:off x="323128" y="71420"/>
            <a:ext cx="423180" cy="357190"/>
            <a:chOff x="1835696" y="2517293"/>
            <a:chExt cx="792088" cy="792088"/>
          </a:xfrm>
        </p:grpSpPr>
        <p:sp>
          <p:nvSpPr>
            <p:cNvPr id="10" name="Diamond 9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Diamond 8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Group 11"/>
          <p:cNvGrpSpPr/>
          <p:nvPr/>
        </p:nvGrpSpPr>
        <p:grpSpPr>
          <a:xfrm>
            <a:off x="1128214" y="71420"/>
            <a:ext cx="423180" cy="357190"/>
            <a:chOff x="1835696" y="2517293"/>
            <a:chExt cx="792088" cy="792088"/>
          </a:xfrm>
        </p:grpSpPr>
        <p:sp>
          <p:nvSpPr>
            <p:cNvPr id="13" name="Diamond 12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Diamond 13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Group 14"/>
          <p:cNvGrpSpPr/>
          <p:nvPr/>
        </p:nvGrpSpPr>
        <p:grpSpPr>
          <a:xfrm>
            <a:off x="285720" y="1"/>
            <a:ext cx="2073563" cy="500048"/>
            <a:chOff x="-1253413" y="2358917"/>
            <a:chExt cx="3881197" cy="1108884"/>
          </a:xfrm>
        </p:grpSpPr>
        <p:sp>
          <p:nvSpPr>
            <p:cNvPr id="16" name="Diamond 15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7" name="Diamond 16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Diamond 16"/>
            <p:cNvSpPr/>
            <p:nvPr/>
          </p:nvSpPr>
          <p:spPr>
            <a:xfrm>
              <a:off x="-1253413" y="2358917"/>
              <a:ext cx="936000" cy="1108884"/>
            </a:xfrm>
            <a:prstGeom prst="diamo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9" name="Rectangle 36"/>
          <p:cNvSpPr/>
          <p:nvPr/>
        </p:nvSpPr>
        <p:spPr>
          <a:xfrm>
            <a:off x="1274917" y="204233"/>
            <a:ext cx="129772" cy="915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ardrop 6"/>
          <p:cNvSpPr/>
          <p:nvPr/>
        </p:nvSpPr>
        <p:spPr>
          <a:xfrm rot="8100000">
            <a:off x="2086993" y="191746"/>
            <a:ext cx="129824" cy="10958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Rounded Rectangle 27"/>
          <p:cNvSpPr/>
          <p:nvPr/>
        </p:nvSpPr>
        <p:spPr>
          <a:xfrm>
            <a:off x="467087" y="202687"/>
            <a:ext cx="135263" cy="8769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357158" y="1038515"/>
            <a:ext cx="378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Implication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57158" y="1902554"/>
            <a:ext cx="87868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2400" dirty="0" smtClean="0"/>
              <a:t>Too Small Dataset!</a:t>
            </a:r>
          </a:p>
          <a:p>
            <a:pPr algn="ctr">
              <a:lnSpc>
                <a:spcPct val="200000"/>
              </a:lnSpc>
            </a:pPr>
            <a:r>
              <a:rPr lang="en-US" altLang="ko-KR" sz="2400" dirty="0" smtClean="0"/>
              <a:t>Should use most of the data to train the model </a:t>
            </a:r>
          </a:p>
        </p:txBody>
      </p:sp>
    </p:spTree>
    <p:extLst>
      <p:ext uri="{BB962C8B-B14F-4D97-AF65-F5344CB8AC3E}">
        <p14:creationId xmlns:p14="http://schemas.microsoft.com/office/powerpoint/2010/main" xmlns="" val="31130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57356" y="500048"/>
            <a:ext cx="5500726" cy="50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2. Other Datasets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34" y="1146941"/>
            <a:ext cx="721523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 smtClean="0"/>
              <a:t>[ Glass Dataset ]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dirty="0" smtClean="0"/>
              <a:t>- Goal : classify which type the </a:t>
            </a:r>
            <a:r>
              <a:rPr lang="en-US" altLang="ko-KR" sz="1600" b="1" dirty="0" smtClean="0"/>
              <a:t>glass</a:t>
            </a:r>
            <a:r>
              <a:rPr lang="en-US" altLang="ko-KR" sz="1600" dirty="0" smtClean="0"/>
              <a:t> belongs to!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dirty="0" smtClean="0"/>
              <a:t>- Number of classes : 6</a:t>
            </a:r>
            <a:endParaRPr lang="en-US" altLang="ko-KR" sz="1600" b="1" dirty="0" smtClean="0"/>
          </a:p>
          <a:p>
            <a:pPr marL="342900" indent="-342900">
              <a:lnSpc>
                <a:spcPct val="150000"/>
              </a:lnSpc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</a:pPr>
            <a:r>
              <a:rPr lang="en-US" altLang="ko-KR" dirty="0" smtClean="0"/>
              <a:t>[ Wine Dataset ]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dirty="0" smtClean="0"/>
              <a:t>- Goal : classify which type the </a:t>
            </a:r>
            <a:r>
              <a:rPr lang="en-US" altLang="ko-KR" sz="1600" b="1" dirty="0" smtClean="0"/>
              <a:t>wine</a:t>
            </a:r>
            <a:r>
              <a:rPr lang="en-US" altLang="ko-KR" sz="1600" dirty="0" smtClean="0"/>
              <a:t> belongs to!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dirty="0" smtClean="0"/>
              <a:t>- Number of classes : </a:t>
            </a:r>
            <a:r>
              <a:rPr lang="en-US" altLang="ko-KR" sz="1600" b="1" dirty="0" smtClean="0"/>
              <a:t>3</a:t>
            </a:r>
            <a:endParaRPr lang="ko-KR" altLang="en-US" sz="1600" b="1" dirty="0"/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4942" y="1500180"/>
            <a:ext cx="3207017" cy="1091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88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4942" y="3458630"/>
            <a:ext cx="3571868" cy="899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000628" y="71420"/>
            <a:ext cx="464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( unable to open </a:t>
            </a:r>
            <a:r>
              <a:rPr lang="en-US" altLang="ko-KR" dirty="0" err="1" smtClean="0">
                <a:solidFill>
                  <a:srgbClr val="FF0000"/>
                </a:solidFill>
              </a:rPr>
              <a:t>BlogCatalog</a:t>
            </a:r>
            <a:r>
              <a:rPr lang="en-US" altLang="ko-KR" dirty="0" smtClean="0">
                <a:solidFill>
                  <a:srgbClr val="FF0000"/>
                </a:solidFill>
              </a:rPr>
              <a:t> 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57356" y="500048"/>
            <a:ext cx="5500726" cy="50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2. Other Datasets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844" y="1285866"/>
            <a:ext cx="5214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all the other settings are same as [ 1.Karate ] except…</a:t>
            </a:r>
            <a:endParaRPr lang="ko-KR" altLang="en-US" sz="1600" dirty="0"/>
          </a:p>
        </p:txBody>
      </p:sp>
      <p:cxnSp>
        <p:nvCxnSpPr>
          <p:cNvPr id="15" name="직선 연결선 14"/>
          <p:cNvCxnSpPr/>
          <p:nvPr/>
        </p:nvCxnSpPr>
        <p:spPr>
          <a:xfrm rot="5400000">
            <a:off x="3429786" y="3071816"/>
            <a:ext cx="371477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43570" y="1423940"/>
            <a:ext cx="30718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[ Implementation ] 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1. OVR 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2. Confusion Matrix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3. F1-Score </a:t>
            </a:r>
            <a:br>
              <a:rPr lang="en-US" altLang="ko-KR" sz="2400" dirty="0" smtClean="0"/>
            </a:br>
            <a:r>
              <a:rPr lang="en-US" altLang="ko-KR" sz="2400" dirty="0" smtClean="0"/>
              <a:t>( micro &amp; macro )</a:t>
            </a:r>
            <a:endParaRPr lang="ko-KR" altLang="en-US" sz="2400" dirty="0"/>
          </a:p>
        </p:txBody>
      </p:sp>
      <p:grpSp>
        <p:nvGrpSpPr>
          <p:cNvPr id="19" name="그룹 18"/>
          <p:cNvGrpSpPr/>
          <p:nvPr/>
        </p:nvGrpSpPr>
        <p:grpSpPr>
          <a:xfrm>
            <a:off x="142844" y="2071685"/>
            <a:ext cx="5286412" cy="1857387"/>
            <a:chOff x="142844" y="2071685"/>
            <a:chExt cx="5786478" cy="2071701"/>
          </a:xfrm>
        </p:grpSpPr>
        <p:sp>
          <p:nvSpPr>
            <p:cNvPr id="7" name="TextBox 6"/>
            <p:cNvSpPr txBox="1"/>
            <p:nvPr/>
          </p:nvSpPr>
          <p:spPr>
            <a:xfrm>
              <a:off x="285720" y="2071685"/>
              <a:ext cx="19202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Binary Classification</a:t>
              </a:r>
              <a:endParaRPr lang="ko-KR" alt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168958" y="2071685"/>
              <a:ext cx="27603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FF0000"/>
                  </a:solidFill>
                </a:rPr>
                <a:t>Multi-Class Classification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42844" y="2474516"/>
              <a:ext cx="2428892" cy="166887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7158" y="2980537"/>
              <a:ext cx="1920253" cy="612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dirty="0" smtClean="0"/>
                <a:t>Logistic Regression</a:t>
              </a:r>
              <a:br>
                <a:rPr lang="en-US" altLang="ko-KR" sz="1200" dirty="0" smtClean="0"/>
              </a:br>
              <a:r>
                <a:rPr lang="en-US" altLang="ko-KR" sz="1200" dirty="0" smtClean="0"/>
                <a:t>( 1 classifier )</a:t>
              </a:r>
              <a:endParaRPr lang="ko-KR" altLang="en-US" sz="12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108950" y="2474516"/>
              <a:ext cx="2391744" cy="166887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00364" y="2992441"/>
              <a:ext cx="2520333" cy="612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 smtClean="0">
                  <a:solidFill>
                    <a:srgbClr val="FF0000"/>
                  </a:solidFill>
                </a:rPr>
                <a:t>OVR (One-Versus-Rest)</a:t>
              </a:r>
              <a:br>
                <a:rPr lang="en-US" altLang="ko-KR" sz="1200" b="1" dirty="0" smtClean="0">
                  <a:solidFill>
                    <a:srgbClr val="FF0000"/>
                  </a:solidFill>
                </a:rPr>
              </a:br>
              <a:r>
                <a:rPr lang="en-US" altLang="ko-KR" sz="1200" b="1" dirty="0" smtClean="0">
                  <a:solidFill>
                    <a:srgbClr val="FF0000"/>
                  </a:solidFill>
                </a:rPr>
                <a:t>( C classifier )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오른쪽 화살표 17"/>
            <p:cNvSpPr/>
            <p:nvPr/>
          </p:nvSpPr>
          <p:spPr>
            <a:xfrm>
              <a:off x="2714612" y="3071816"/>
              <a:ext cx="214314" cy="285752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5500694" y="1285866"/>
            <a:ext cx="3429024" cy="3500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071552"/>
            <a:ext cx="7778750" cy="273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286248" y="71420"/>
            <a:ext cx="4210246" cy="576064"/>
          </a:xfrm>
        </p:spPr>
        <p:txBody>
          <a:bodyPr/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 1. Karate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5720" y="571486"/>
            <a:ext cx="378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1. OVR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86578" y="1214428"/>
            <a:ext cx="2000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(1) Split the dataset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43504" y="1977092"/>
            <a:ext cx="350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(2) Return 1 if ( class = index )</a:t>
            </a:r>
            <a:br>
              <a:rPr lang="en-US" altLang="ko-KR" sz="1400" dirty="0" smtClean="0">
                <a:solidFill>
                  <a:srgbClr val="FF0000"/>
                </a:solidFill>
              </a:rPr>
            </a:br>
            <a:r>
              <a:rPr lang="en-US" altLang="ko-KR" sz="1400" dirty="0" smtClean="0">
                <a:solidFill>
                  <a:srgbClr val="FF0000"/>
                </a:solidFill>
              </a:rPr>
              <a:t>                  0 if ( class! = index 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43504" y="2571750"/>
            <a:ext cx="3500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(3) Modeling &amp; Training &amp; Predicting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28662" y="1285866"/>
            <a:ext cx="5857916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285852" y="2071684"/>
            <a:ext cx="3857652" cy="357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285852" y="2428874"/>
            <a:ext cx="3857652" cy="7143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2428860" y="1580371"/>
            <a:ext cx="4071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loop ‘C’ times ( C : number of unique classes )</a:t>
            </a:r>
            <a:endParaRPr lang="ko-KR" altLang="en-US" sz="1200" b="1" dirty="0"/>
          </a:p>
        </p:txBody>
      </p:sp>
      <p:sp>
        <p:nvSpPr>
          <p:cNvPr id="37" name="직사각형 36"/>
          <p:cNvSpPr/>
          <p:nvPr/>
        </p:nvSpPr>
        <p:spPr>
          <a:xfrm>
            <a:off x="928662" y="3143254"/>
            <a:ext cx="7500990" cy="42862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071802" y="3571882"/>
            <a:ext cx="3500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(4) Classify according to =&gt;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pic>
        <p:nvPicPr>
          <p:cNvPr id="79879" name="Picture 7" descr="Image result for one versus rest classificati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00694" y="3643320"/>
            <a:ext cx="3529034" cy="13573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130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785800"/>
            <a:ext cx="3949700" cy="374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직선 연결선 7"/>
          <p:cNvCxnSpPr/>
          <p:nvPr/>
        </p:nvCxnSpPr>
        <p:spPr>
          <a:xfrm rot="5400000">
            <a:off x="3571868" y="1570824"/>
            <a:ext cx="857256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5400000">
            <a:off x="3571868" y="2570956"/>
            <a:ext cx="857256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rot="5400000">
            <a:off x="3571868" y="3571088"/>
            <a:ext cx="857256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rot="5400000">
            <a:off x="3858017" y="4285865"/>
            <a:ext cx="285752" cy="7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43372" y="1357304"/>
            <a:ext cx="471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Classifier 1 : [ Class </a:t>
            </a:r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r>
              <a:rPr lang="en-US" altLang="ko-KR" dirty="0" smtClean="0"/>
              <a:t> ]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[ Rest ]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143372" y="2357436"/>
            <a:ext cx="471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Classifier 2 : [ Class </a:t>
            </a:r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r>
              <a:rPr lang="en-US" altLang="ko-KR" dirty="0" smtClean="0"/>
              <a:t> ]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[ Rest ]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143372" y="3357568"/>
            <a:ext cx="471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Classifier 3 : [ Class </a:t>
            </a:r>
            <a:r>
              <a:rPr lang="en-US" altLang="ko-KR" dirty="0" smtClean="0">
                <a:solidFill>
                  <a:srgbClr val="FF0000"/>
                </a:solidFill>
              </a:rPr>
              <a:t>3</a:t>
            </a:r>
            <a:r>
              <a:rPr lang="en-US" altLang="ko-KR" dirty="0" smtClean="0"/>
              <a:t> ]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[ Rest ]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43372" y="4143386"/>
            <a:ext cx="471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Classifier 4 : [ Class </a:t>
            </a:r>
            <a:r>
              <a:rPr lang="en-US" altLang="ko-KR" dirty="0" smtClean="0">
                <a:solidFill>
                  <a:srgbClr val="FF0000"/>
                </a:solidFill>
              </a:rPr>
              <a:t>4</a:t>
            </a:r>
            <a:r>
              <a:rPr lang="en-US" altLang="ko-KR" dirty="0" smtClean="0"/>
              <a:t> ]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[ Rest ]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00034" y="285734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Result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5720" y="571486"/>
            <a:ext cx="378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2. Confusion Matrix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pic>
        <p:nvPicPr>
          <p:cNvPr id="32771" name="Picture 3" descr="Image result for confusion matrix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37840" y="3071816"/>
            <a:ext cx="3799140" cy="1747830"/>
          </a:xfrm>
          <a:prstGeom prst="rect">
            <a:avLst/>
          </a:prstGeom>
          <a:noFill/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000114"/>
            <a:ext cx="8769350" cy="15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직선 연결선 9"/>
          <p:cNvCxnSpPr/>
          <p:nvPr/>
        </p:nvCxnSpPr>
        <p:spPr>
          <a:xfrm>
            <a:off x="5643570" y="2285998"/>
            <a:ext cx="78581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7572396" y="2285998"/>
            <a:ext cx="11430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rot="5400000">
            <a:off x="7393801" y="2678907"/>
            <a:ext cx="857256" cy="714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hape 15"/>
          <p:cNvCxnSpPr>
            <a:endCxn id="32771" idx="1"/>
          </p:cNvCxnSpPr>
          <p:nvPr/>
        </p:nvCxnSpPr>
        <p:spPr>
          <a:xfrm rot="5400000">
            <a:off x="4689434" y="2634404"/>
            <a:ext cx="1659733" cy="962920"/>
          </a:xfrm>
          <a:prstGeom prst="bentConnector4">
            <a:avLst>
              <a:gd name="adj1" fmla="val 23673"/>
              <a:gd name="adj2" fmla="val 12374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2714626"/>
            <a:ext cx="3624264" cy="2222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4000496" y="3000378"/>
            <a:ext cx="7143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Class 1</a:t>
            </a:r>
            <a:endParaRPr lang="ko-KR" altLang="en-US" sz="900" dirty="0"/>
          </a:p>
        </p:txBody>
      </p:sp>
      <p:sp>
        <p:nvSpPr>
          <p:cNvPr id="13" name="TextBox 12"/>
          <p:cNvSpPr txBox="1"/>
          <p:nvPr/>
        </p:nvSpPr>
        <p:spPr>
          <a:xfrm>
            <a:off x="4000496" y="3214692"/>
            <a:ext cx="7143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Class 2</a:t>
            </a:r>
            <a:endParaRPr lang="ko-KR" altLang="en-US" sz="900" dirty="0"/>
          </a:p>
        </p:txBody>
      </p:sp>
      <p:sp>
        <p:nvSpPr>
          <p:cNvPr id="15" name="TextBox 14"/>
          <p:cNvSpPr txBox="1"/>
          <p:nvPr/>
        </p:nvSpPr>
        <p:spPr>
          <a:xfrm>
            <a:off x="4000496" y="3500444"/>
            <a:ext cx="7143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Class 3</a:t>
            </a:r>
            <a:endParaRPr lang="ko-KR" altLang="en-US" sz="900" dirty="0"/>
          </a:p>
        </p:txBody>
      </p:sp>
      <p:sp>
        <p:nvSpPr>
          <p:cNvPr id="17" name="TextBox 16"/>
          <p:cNvSpPr txBox="1"/>
          <p:nvPr/>
        </p:nvSpPr>
        <p:spPr>
          <a:xfrm>
            <a:off x="4000496" y="4071948"/>
            <a:ext cx="7143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Class 1</a:t>
            </a:r>
            <a:endParaRPr lang="ko-KR" altLang="en-US" sz="900" dirty="0"/>
          </a:p>
        </p:txBody>
      </p:sp>
      <p:sp>
        <p:nvSpPr>
          <p:cNvPr id="18" name="TextBox 17"/>
          <p:cNvSpPr txBox="1"/>
          <p:nvPr/>
        </p:nvSpPr>
        <p:spPr>
          <a:xfrm>
            <a:off x="4000496" y="4357700"/>
            <a:ext cx="7143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Class 2</a:t>
            </a:r>
            <a:endParaRPr lang="ko-KR" altLang="en-US" sz="900" dirty="0"/>
          </a:p>
        </p:txBody>
      </p:sp>
      <p:sp>
        <p:nvSpPr>
          <p:cNvPr id="19" name="TextBox 18"/>
          <p:cNvSpPr txBox="1"/>
          <p:nvPr/>
        </p:nvSpPr>
        <p:spPr>
          <a:xfrm>
            <a:off x="4000496" y="4643452"/>
            <a:ext cx="7143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Class 3</a:t>
            </a:r>
            <a:endParaRPr lang="ko-KR" altLang="en-US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267744" y="1280246"/>
            <a:ext cx="6552728" cy="914400"/>
            <a:chOff x="1151472" y="3187501"/>
            <a:chExt cx="6552728" cy="914400"/>
          </a:xfrm>
        </p:grpSpPr>
        <p:sp>
          <p:nvSpPr>
            <p:cNvPr id="5" name="Pentagon 4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Pentagon 5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직사각형 39"/>
          <p:cNvSpPr/>
          <p:nvPr/>
        </p:nvSpPr>
        <p:spPr>
          <a:xfrm>
            <a:off x="2509438" y="1483591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1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382961" y="1460287"/>
            <a:ext cx="4752528" cy="546274"/>
            <a:chOff x="2299400" y="1781114"/>
            <a:chExt cx="4576856" cy="546274"/>
          </a:xfrm>
        </p:grpSpPr>
        <p:sp>
          <p:nvSpPr>
            <p:cNvPr id="10" name="TextBox 10"/>
            <p:cNvSpPr txBox="1"/>
            <p:nvPr/>
          </p:nvSpPr>
          <p:spPr bwMode="auto">
            <a:xfrm>
              <a:off x="2299400" y="1781114"/>
              <a:ext cx="4576856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smtClean="0">
                  <a:cs typeface="Arial" pitchFamily="34" charset="0"/>
                </a:rPr>
                <a:t>Introduction</a:t>
              </a:r>
              <a:endParaRPr lang="en-US" altLang="ko-KR" sz="1400" b="1" dirty="0">
                <a:cs typeface="Arial" pitchFamily="34" charset="0"/>
              </a:endParaRPr>
            </a:p>
          </p:txBody>
        </p:sp>
        <p:sp>
          <p:nvSpPr>
            <p:cNvPr id="11" name="TextBox 12"/>
            <p:cNvSpPr txBox="1"/>
            <p:nvPr/>
          </p:nvSpPr>
          <p:spPr bwMode="auto">
            <a:xfrm>
              <a:off x="2299400" y="2050389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Brief overview of Algorithm ( Logistic Regression / OVR &amp; MLP )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285984" y="2334179"/>
            <a:ext cx="6552728" cy="1666331"/>
            <a:chOff x="1151472" y="3187501"/>
            <a:chExt cx="6552728" cy="1666331"/>
          </a:xfrm>
        </p:grpSpPr>
        <p:sp>
          <p:nvSpPr>
            <p:cNvPr id="13" name="Pentagon 12"/>
            <p:cNvSpPr/>
            <p:nvPr/>
          </p:nvSpPr>
          <p:spPr>
            <a:xfrm>
              <a:off x="1633824" y="3276576"/>
              <a:ext cx="6070376" cy="1577256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Pentagon 13"/>
            <p:cNvSpPr/>
            <p:nvPr/>
          </p:nvSpPr>
          <p:spPr>
            <a:xfrm>
              <a:off x="1672784" y="3284700"/>
              <a:ext cx="5876010" cy="1563512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Diamond 14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4" name="직사각형 39"/>
          <p:cNvSpPr/>
          <p:nvPr/>
        </p:nvSpPr>
        <p:spPr>
          <a:xfrm>
            <a:off x="2509438" y="2539019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2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382961" y="2494692"/>
            <a:ext cx="4752528" cy="1471689"/>
            <a:chOff x="2299400" y="1760091"/>
            <a:chExt cx="4576856" cy="1471689"/>
          </a:xfrm>
        </p:grpSpPr>
        <p:sp>
          <p:nvSpPr>
            <p:cNvPr id="26" name="TextBox 10"/>
            <p:cNvSpPr txBox="1"/>
            <p:nvPr/>
          </p:nvSpPr>
          <p:spPr bwMode="auto">
            <a:xfrm>
              <a:off x="2299400" y="1760091"/>
              <a:ext cx="4576856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smtClean="0">
                  <a:cs typeface="Arial" pitchFamily="34" charset="0"/>
                </a:rPr>
                <a:t>Implementation</a:t>
              </a:r>
              <a:endParaRPr lang="en-US" altLang="ko-KR" sz="1400" b="1" dirty="0">
                <a:cs typeface="Arial" pitchFamily="34" charset="0"/>
              </a:endParaRPr>
            </a:p>
          </p:txBody>
        </p:sp>
        <p:sp>
          <p:nvSpPr>
            <p:cNvPr id="27" name="TextBox 12"/>
            <p:cNvSpPr txBox="1"/>
            <p:nvPr/>
          </p:nvSpPr>
          <p:spPr bwMode="auto">
            <a:xfrm>
              <a:off x="2299400" y="2031451"/>
              <a:ext cx="4576856" cy="120032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indent="-228600">
                <a:lnSpc>
                  <a:spcPct val="150000"/>
                </a:lnSpc>
                <a:buAutoNum type="arabicParenR"/>
                <a:defRPr/>
              </a:pP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Karate </a:t>
              </a:r>
              <a:b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</a:b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 Logistic Regression &amp; MLP )</a:t>
              </a:r>
            </a:p>
            <a:p>
              <a:pPr marL="228600" indent="-228600">
                <a:lnSpc>
                  <a:spcPct val="150000"/>
                </a:lnSpc>
                <a:buAutoNum type="arabicParenR"/>
                <a:defRPr/>
              </a:pP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Other datasets</a:t>
              </a:r>
              <a:b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</a:b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 OVR )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095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5720" y="357172"/>
            <a:ext cx="378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3. F1-Score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3357568"/>
            <a:ext cx="738505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49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285866"/>
            <a:ext cx="2632517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642910" y="928676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u="sng" dirty="0" smtClean="0"/>
              <a:t>Micro</a:t>
            </a:r>
            <a:endParaRPr lang="ko-KR" altLang="en-US" b="1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642910" y="2857502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u="sng" dirty="0" smtClean="0"/>
              <a:t>Macro</a:t>
            </a:r>
            <a:endParaRPr lang="ko-KR" altLang="en-US" b="1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1571604" y="2845360"/>
            <a:ext cx="471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 average &amp; weighted average )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4500562" y="1857370"/>
            <a:ext cx="1214446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14876" y="1345162"/>
            <a:ext cx="392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weight : number of actual class</a:t>
            </a:r>
            <a:endParaRPr lang="ko-KR" altLang="en-US" b="1" dirty="0"/>
          </a:p>
        </p:txBody>
      </p:sp>
      <p:sp>
        <p:nvSpPr>
          <p:cNvPr id="15" name="직사각형 14"/>
          <p:cNvSpPr/>
          <p:nvPr/>
        </p:nvSpPr>
        <p:spPr>
          <a:xfrm>
            <a:off x="1500166" y="928676"/>
            <a:ext cx="214314" cy="2143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1</a:t>
            </a:r>
            <a:endParaRPr lang="ko-KR" altLang="en-US" sz="1600" b="1" dirty="0"/>
          </a:p>
        </p:txBody>
      </p:sp>
      <p:sp>
        <p:nvSpPr>
          <p:cNvPr id="16" name="직사각형 15"/>
          <p:cNvSpPr/>
          <p:nvPr/>
        </p:nvSpPr>
        <p:spPr>
          <a:xfrm>
            <a:off x="2071670" y="2643188"/>
            <a:ext cx="214314" cy="2143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2</a:t>
            </a:r>
            <a:endParaRPr lang="ko-KR" altLang="en-US" sz="1600" b="1" dirty="0"/>
          </a:p>
        </p:txBody>
      </p:sp>
      <p:sp>
        <p:nvSpPr>
          <p:cNvPr id="17" name="직사각형 16"/>
          <p:cNvSpPr/>
          <p:nvPr/>
        </p:nvSpPr>
        <p:spPr>
          <a:xfrm>
            <a:off x="3428992" y="2643188"/>
            <a:ext cx="214314" cy="2143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3</a:t>
            </a:r>
            <a:endParaRPr lang="ko-KR" alt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5720" y="357172"/>
            <a:ext cx="378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3. F1-Score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857238"/>
            <a:ext cx="5803900" cy="423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직사각형 6"/>
          <p:cNvSpPr/>
          <p:nvPr/>
        </p:nvSpPr>
        <p:spPr>
          <a:xfrm>
            <a:off x="4000496" y="1500180"/>
            <a:ext cx="214314" cy="2143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1</a:t>
            </a:r>
            <a:endParaRPr lang="ko-KR" altLang="en-US" sz="1600" b="1" dirty="0"/>
          </a:p>
        </p:txBody>
      </p:sp>
      <p:sp>
        <p:nvSpPr>
          <p:cNvPr id="8" name="직사각형 7"/>
          <p:cNvSpPr/>
          <p:nvPr/>
        </p:nvSpPr>
        <p:spPr>
          <a:xfrm>
            <a:off x="3071802" y="3714758"/>
            <a:ext cx="214314" cy="2143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2</a:t>
            </a:r>
            <a:endParaRPr lang="ko-KR" altLang="en-US" sz="1600" b="1" dirty="0"/>
          </a:p>
        </p:txBody>
      </p:sp>
      <p:sp>
        <p:nvSpPr>
          <p:cNvPr id="9" name="직사각형 8"/>
          <p:cNvSpPr/>
          <p:nvPr/>
        </p:nvSpPr>
        <p:spPr>
          <a:xfrm>
            <a:off x="3071802" y="4357700"/>
            <a:ext cx="214314" cy="2143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3</a:t>
            </a:r>
            <a:endParaRPr lang="ko-KR" alt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1357290" y="2786064"/>
            <a:ext cx="7500990" cy="2143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357290" y="714362"/>
            <a:ext cx="7500990" cy="1928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00034" y="285734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Result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714480" y="714362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Glass Data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286380" y="714362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Wine Data</a:t>
            </a:r>
            <a:endParaRPr lang="ko-KR" altLang="en-US" dirty="0"/>
          </a:p>
        </p:txBody>
      </p:sp>
      <p:pic>
        <p:nvPicPr>
          <p:cNvPr id="8602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438" y="1142990"/>
            <a:ext cx="3857652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6023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2928940"/>
            <a:ext cx="6362694" cy="1885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TextBox 25"/>
          <p:cNvSpPr txBox="1"/>
          <p:nvPr/>
        </p:nvSpPr>
        <p:spPr>
          <a:xfrm>
            <a:off x="71438" y="1285866"/>
            <a:ext cx="1285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Confusion</a:t>
            </a:r>
          </a:p>
          <a:p>
            <a:pPr algn="ctr"/>
            <a:r>
              <a:rPr lang="en-US" altLang="ko-KR" dirty="0" smtClean="0"/>
              <a:t>matrix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1438" y="3571882"/>
            <a:ext cx="1285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F1-Score</a:t>
            </a:r>
            <a:endParaRPr lang="ko-KR" altLang="en-US" dirty="0"/>
          </a:p>
        </p:txBody>
      </p:sp>
      <p:cxnSp>
        <p:nvCxnSpPr>
          <p:cNvPr id="29" name="직선 화살표 연결선 28"/>
          <p:cNvCxnSpPr/>
          <p:nvPr/>
        </p:nvCxnSpPr>
        <p:spPr>
          <a:xfrm rot="5400000">
            <a:off x="7036611" y="2536031"/>
            <a:ext cx="714380" cy="50006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71605" y="1214428"/>
            <a:ext cx="2857520" cy="1268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Thank You!!</a:t>
            </a:r>
            <a:endParaRPr lang="ko-KR" altLang="en-US" dirty="0"/>
          </a:p>
        </p:txBody>
      </p:sp>
      <p:sp>
        <p:nvSpPr>
          <p:cNvPr id="10" name="Oval 32"/>
          <p:cNvSpPr/>
          <p:nvPr/>
        </p:nvSpPr>
        <p:spPr>
          <a:xfrm>
            <a:off x="4242791" y="1739280"/>
            <a:ext cx="658417" cy="792088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009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1. Introduction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213800" y="2783784"/>
            <a:ext cx="4930200" cy="288032"/>
          </a:xfrm>
        </p:spPr>
        <p:txBody>
          <a:bodyPr/>
          <a:lstStyle/>
          <a:p>
            <a:pPr lvl="0"/>
            <a:r>
              <a:rPr lang="en-US" altLang="ko-KR" dirty="0" smtClean="0"/>
              <a:t>Brief overview of </a:t>
            </a:r>
            <a:r>
              <a:rPr lang="en-US" altLang="ko-KR" b="1" dirty="0" smtClean="0">
                <a:solidFill>
                  <a:srgbClr val="FF0000"/>
                </a:solidFill>
              </a:rPr>
              <a:t>Logistic Regression</a:t>
            </a:r>
            <a:r>
              <a:rPr lang="en-US" altLang="ko-KR" dirty="0" smtClean="0"/>
              <a:t> / </a:t>
            </a:r>
            <a:r>
              <a:rPr lang="en-US" altLang="ko-KR" b="1" dirty="0" smtClean="0">
                <a:solidFill>
                  <a:srgbClr val="FF0000"/>
                </a:solidFill>
              </a:rPr>
              <a:t>OVR</a:t>
            </a:r>
            <a:r>
              <a:rPr lang="en-US" altLang="ko-KR" dirty="0" smtClean="0"/>
              <a:t>&amp; </a:t>
            </a:r>
            <a:r>
              <a:rPr lang="en-US" altLang="ko-KR" b="1" dirty="0" smtClean="0">
                <a:solidFill>
                  <a:srgbClr val="FF0000"/>
                </a:solidFill>
              </a:rPr>
              <a:t>MLP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2082864" y="2298958"/>
            <a:ext cx="624548" cy="504056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0123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 Introduction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1406" y="949266"/>
            <a:ext cx="3357586" cy="288032"/>
          </a:xfrm>
        </p:spPr>
        <p:txBody>
          <a:bodyPr/>
          <a:lstStyle/>
          <a:p>
            <a:pPr lvl="0"/>
            <a:r>
              <a:rPr lang="en-US" altLang="ko-KR" sz="2000" b="1" dirty="0" smtClean="0">
                <a:solidFill>
                  <a:srgbClr val="FF0000"/>
                </a:solidFill>
              </a:rPr>
              <a:t>1. Logistic Regression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7158" y="1380174"/>
            <a:ext cx="58579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 Regression (X) </a:t>
            </a:r>
            <a:r>
              <a:rPr lang="en-US" altLang="ko-KR" sz="2000" b="1" dirty="0" smtClean="0"/>
              <a:t>Classification</a:t>
            </a:r>
            <a:r>
              <a:rPr lang="en-US" altLang="ko-KR" dirty="0" smtClean="0"/>
              <a:t> (O)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 Sigmoid Function ( output value : </a:t>
            </a:r>
            <a:r>
              <a:rPr lang="en-US" altLang="ko-KR" sz="2000" b="1" dirty="0" smtClean="0"/>
              <a:t>0 ~ 1</a:t>
            </a:r>
            <a:r>
              <a:rPr lang="en-US" altLang="ko-KR" dirty="0" smtClean="0"/>
              <a:t> 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 used as a “</a:t>
            </a:r>
            <a:r>
              <a:rPr lang="en-US" altLang="ko-KR" sz="2000" b="1" dirty="0" smtClean="0"/>
              <a:t>binary</a:t>
            </a:r>
            <a:r>
              <a:rPr lang="en-US" altLang="ko-KR" dirty="0" smtClean="0"/>
              <a:t>” classifier</a:t>
            </a:r>
            <a:endParaRPr lang="ko-KR" altLang="en-US" dirty="0"/>
          </a:p>
        </p:txBody>
      </p:sp>
      <p:pic>
        <p:nvPicPr>
          <p:cNvPr id="41986" name="Picture 2" descr="Logistic Regress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4810" y="2473912"/>
            <a:ext cx="4714908" cy="2526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428596" y="3505808"/>
            <a:ext cx="3000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/>
              <a:t>Find the best </a:t>
            </a:r>
            <a:r>
              <a:rPr lang="en-US" altLang="ko-KR" dirty="0" smtClean="0">
                <a:solidFill>
                  <a:srgbClr val="FF0000"/>
                </a:solidFill>
              </a:rPr>
              <a:t>b0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FF0000"/>
                </a:solidFill>
              </a:rPr>
              <a:t>b1</a:t>
            </a:r>
            <a:r>
              <a:rPr lang="en-US" altLang="ko-KR" dirty="0" smtClean="0"/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dirty="0" smtClean="0"/>
              <a:t>that best fits the data!</a:t>
            </a:r>
            <a:endParaRPr lang="ko-KR" altLang="en-US" dirty="0"/>
          </a:p>
        </p:txBody>
      </p:sp>
      <p:sp>
        <p:nvSpPr>
          <p:cNvPr id="15" name="오른쪽 화살표 14"/>
          <p:cNvSpPr/>
          <p:nvPr/>
        </p:nvSpPr>
        <p:spPr>
          <a:xfrm>
            <a:off x="3357554" y="3857634"/>
            <a:ext cx="357190" cy="35719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286544" y="2188159"/>
            <a:ext cx="235742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/>
              <a:t>http://juangabrielgomila.com/wp-content/uploads/2015/04/LogReg_1.png</a:t>
            </a:r>
            <a:endParaRPr lang="ko-KR" altLang="en-US" sz="500" dirty="0"/>
          </a:p>
        </p:txBody>
      </p:sp>
    </p:spTree>
    <p:extLst>
      <p:ext uri="{BB962C8B-B14F-4D97-AF65-F5344CB8AC3E}">
        <p14:creationId xmlns:p14="http://schemas.microsoft.com/office/powerpoint/2010/main" xmlns="" val="31130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 Introduction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1406" y="975526"/>
            <a:ext cx="3357586" cy="288032"/>
          </a:xfrm>
        </p:spPr>
        <p:txBody>
          <a:bodyPr/>
          <a:lstStyle/>
          <a:p>
            <a:pPr lvl="0"/>
            <a:r>
              <a:rPr lang="en-US" altLang="ko-KR" sz="2000" b="1" dirty="0" smtClean="0">
                <a:solidFill>
                  <a:srgbClr val="FF0000"/>
                </a:solidFill>
              </a:rPr>
              <a:t>OVR ( One-Versus-Rest )</a:t>
            </a:r>
            <a:endParaRPr lang="en-US" altLang="ko-KR" sz="20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7158" y="1406434"/>
            <a:ext cx="70009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 used in </a:t>
            </a:r>
            <a:r>
              <a:rPr lang="en-US" altLang="ko-KR" sz="2000" b="1" dirty="0" smtClean="0"/>
              <a:t>MULTI CLASS</a:t>
            </a:r>
            <a:r>
              <a:rPr lang="en-US" altLang="ko-KR" dirty="0" smtClean="0"/>
              <a:t> Classification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 compare </a:t>
            </a:r>
            <a:r>
              <a:rPr lang="en-US" altLang="ko-KR" sz="2000" b="1" dirty="0" smtClean="0"/>
              <a:t>ONE</a:t>
            </a:r>
            <a:r>
              <a:rPr lang="en-US" altLang="ko-KR" dirty="0" smtClean="0"/>
              <a:t> group with all the </a:t>
            </a:r>
            <a:r>
              <a:rPr lang="en-US" altLang="ko-KR" sz="2000" b="1" dirty="0" smtClean="0"/>
              <a:t>REST</a:t>
            </a:r>
            <a:r>
              <a:rPr lang="en-US" altLang="ko-KR" dirty="0" smtClean="0"/>
              <a:t>  </a:t>
            </a:r>
            <a:br>
              <a:rPr lang="en-US" altLang="ko-KR" dirty="0" smtClean="0"/>
            </a:br>
            <a:r>
              <a:rPr lang="en-US" altLang="ko-KR" dirty="0" smtClean="0"/>
              <a:t> ( rest : treat the others as same one group 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 need </a:t>
            </a:r>
            <a:r>
              <a:rPr lang="en-US" altLang="ko-KR" sz="2000" b="1" dirty="0" smtClean="0"/>
              <a:t>“C” Classifiers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dirty="0" smtClean="0"/>
              <a:t>  ( C : unique number of classes )</a:t>
            </a:r>
            <a:endParaRPr lang="ko-KR" altLang="en-US" dirty="0"/>
          </a:p>
        </p:txBody>
      </p:sp>
      <p:pic>
        <p:nvPicPr>
          <p:cNvPr id="1026" name="Picture 2" descr="Image result for one versus res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1860" y="2571750"/>
            <a:ext cx="3656473" cy="2286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" name="Picture 2" descr="Logistic Regressi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7884" y="1000114"/>
            <a:ext cx="2048824" cy="10979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cxnSp>
        <p:nvCxnSpPr>
          <p:cNvPr id="13" name="직선 화살표 연결선 12"/>
          <p:cNvCxnSpPr/>
          <p:nvPr/>
        </p:nvCxnSpPr>
        <p:spPr>
          <a:xfrm rot="5400000">
            <a:off x="6572264" y="2571750"/>
            <a:ext cx="857256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357950" y="4929204"/>
            <a:ext cx="321471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/>
              <a:t>https://houxianxu.github.io/images/logisticRegression/4.png</a:t>
            </a:r>
            <a:endParaRPr lang="ko-KR" altLang="en-US" sz="500" dirty="0"/>
          </a:p>
        </p:txBody>
      </p:sp>
    </p:spTree>
    <p:extLst>
      <p:ext uri="{BB962C8B-B14F-4D97-AF65-F5344CB8AC3E}">
        <p14:creationId xmlns:p14="http://schemas.microsoft.com/office/powerpoint/2010/main" xmlns="" val="31130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 Introduction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14282" y="854958"/>
            <a:ext cx="3357586" cy="288032"/>
          </a:xfrm>
        </p:spPr>
        <p:txBody>
          <a:bodyPr/>
          <a:lstStyle/>
          <a:p>
            <a:pPr lvl="0"/>
            <a:r>
              <a:rPr lang="en-US" altLang="ko-KR" sz="2000" b="1" dirty="0" smtClean="0">
                <a:solidFill>
                  <a:srgbClr val="FF0000"/>
                </a:solidFill>
              </a:rPr>
              <a:t>2. Multi Layer 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Perceptron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7158" y="1142990"/>
            <a:ext cx="52149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 find the weight using </a:t>
            </a:r>
            <a:r>
              <a:rPr lang="en-US" altLang="ko-KR" sz="2000" b="1" dirty="0" smtClean="0"/>
              <a:t>back propagation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 need </a:t>
            </a:r>
            <a:r>
              <a:rPr lang="en-US" altLang="ko-KR" sz="2000" b="1" dirty="0" smtClean="0"/>
              <a:t>large datasets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 be aware of </a:t>
            </a:r>
            <a:r>
              <a:rPr lang="en-US" altLang="ko-KR" sz="2000" b="1" dirty="0" err="1" smtClean="0"/>
              <a:t>overfitting</a:t>
            </a:r>
            <a:r>
              <a:rPr lang="en-US" altLang="ko-KR" dirty="0" smtClean="0"/>
              <a:t> ( many parameters 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8596" y="3505808"/>
            <a:ext cx="3000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/>
              <a:t>Find the best </a:t>
            </a:r>
            <a:r>
              <a:rPr lang="en-US" altLang="ko-KR" dirty="0" smtClean="0">
                <a:solidFill>
                  <a:srgbClr val="FF0000"/>
                </a:solidFill>
              </a:rPr>
              <a:t>w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FF0000"/>
                </a:solidFill>
              </a:rPr>
              <a:t>b</a:t>
            </a:r>
            <a:endParaRPr lang="en-US" altLang="ko-KR" dirty="0" smtClean="0"/>
          </a:p>
          <a:p>
            <a:pPr algn="ctr">
              <a:lnSpc>
                <a:spcPct val="150000"/>
              </a:lnSpc>
            </a:pPr>
            <a:r>
              <a:rPr lang="en-US" altLang="ko-KR" dirty="0" smtClean="0"/>
              <a:t>that best fits the data!</a:t>
            </a:r>
            <a:endParaRPr lang="ko-KR" altLang="en-US" dirty="0"/>
          </a:p>
        </p:txBody>
      </p:sp>
      <p:sp>
        <p:nvSpPr>
          <p:cNvPr id="15" name="오른쪽 화살표 14"/>
          <p:cNvSpPr/>
          <p:nvPr/>
        </p:nvSpPr>
        <p:spPr>
          <a:xfrm>
            <a:off x="3357554" y="3857634"/>
            <a:ext cx="357190" cy="35719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9636" name="Picture 4" descr="Image result for multilayer perceptr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4810" y="2714626"/>
            <a:ext cx="3423208" cy="2221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5357850" y="2473911"/>
            <a:ext cx="400049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/>
              <a:t>https://www.mdpi.com/information/information-03-00756/article_deploy/html/images/information-03-00756-g002.png</a:t>
            </a:r>
            <a:endParaRPr lang="ko-KR" altLang="en-US" sz="500" dirty="0"/>
          </a:p>
        </p:txBody>
      </p:sp>
    </p:spTree>
    <p:extLst>
      <p:ext uri="{BB962C8B-B14F-4D97-AF65-F5344CB8AC3E}">
        <p14:creationId xmlns:p14="http://schemas.microsoft.com/office/powerpoint/2010/main" xmlns="" val="31130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213800" y="1598108"/>
            <a:ext cx="4930200" cy="473576"/>
          </a:xfrm>
        </p:spPr>
        <p:txBody>
          <a:bodyPr/>
          <a:lstStyle/>
          <a:p>
            <a:r>
              <a:rPr lang="en-US" altLang="ko-KR" dirty="0" smtClean="0"/>
              <a:t>2. Implementation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356708" y="2926660"/>
            <a:ext cx="4930200" cy="288032"/>
          </a:xfrm>
        </p:spPr>
        <p:txBody>
          <a:bodyPr/>
          <a:lstStyle/>
          <a:p>
            <a:pPr marL="228600" indent="-228600">
              <a:defRPr/>
            </a:pPr>
            <a:endParaRPr lang="en-US" altLang="ko-KR" sz="1600" b="1" dirty="0" smtClean="0"/>
          </a:p>
          <a:p>
            <a:pPr marL="228600" indent="-228600">
              <a:buAutoNum type="arabicParenR"/>
              <a:defRPr/>
            </a:pPr>
            <a:r>
              <a:rPr lang="en-US" altLang="ko-KR" sz="1600" b="1" dirty="0" smtClean="0"/>
              <a:t>Karate </a:t>
            </a:r>
            <a:br>
              <a:rPr lang="en-US" altLang="ko-KR" sz="1600" b="1" dirty="0" smtClean="0"/>
            </a:br>
            <a:r>
              <a:rPr lang="en-US" altLang="ko-KR" sz="1500" dirty="0" smtClean="0"/>
              <a:t>( binary classification : </a:t>
            </a:r>
            <a:r>
              <a:rPr lang="en-US" altLang="ko-KR" sz="1500" dirty="0" smtClean="0">
                <a:solidFill>
                  <a:srgbClr val="FF0000"/>
                </a:solidFill>
              </a:rPr>
              <a:t>Logistic Regression</a:t>
            </a:r>
            <a:r>
              <a:rPr lang="en-US" altLang="ko-KR" sz="1500" dirty="0" smtClean="0"/>
              <a:t> &amp; </a:t>
            </a:r>
            <a:r>
              <a:rPr lang="en-US" altLang="ko-KR" sz="1500" dirty="0" smtClean="0">
                <a:solidFill>
                  <a:srgbClr val="FF0000"/>
                </a:solidFill>
              </a:rPr>
              <a:t>MLP</a:t>
            </a:r>
            <a:r>
              <a:rPr lang="en-US" altLang="ko-KR" sz="1500" dirty="0" smtClean="0"/>
              <a:t> )</a:t>
            </a:r>
          </a:p>
          <a:p>
            <a:pPr marL="228600" indent="-228600">
              <a:buAutoNum type="arabicParenR"/>
              <a:defRPr/>
            </a:pPr>
            <a:endParaRPr lang="en-US" altLang="ko-KR" sz="1600" b="1" dirty="0" smtClean="0"/>
          </a:p>
          <a:p>
            <a:pPr marL="228600" indent="-228600">
              <a:buAutoNum type="arabicParenR"/>
              <a:defRPr/>
            </a:pPr>
            <a:r>
              <a:rPr lang="en-US" altLang="ko-KR" sz="1600" b="1" dirty="0" smtClean="0"/>
              <a:t>Other data </a:t>
            </a:r>
            <a:br>
              <a:rPr lang="en-US" altLang="ko-KR" sz="1600" b="1" dirty="0" smtClean="0"/>
            </a:br>
            <a:r>
              <a:rPr lang="en-US" altLang="ko-KR" dirty="0" smtClean="0"/>
              <a:t>( multi-class  (over 2) classification  : </a:t>
            </a:r>
            <a:r>
              <a:rPr lang="en-US" altLang="ko-KR" dirty="0" smtClean="0">
                <a:solidFill>
                  <a:srgbClr val="FF0000"/>
                </a:solidFill>
              </a:rPr>
              <a:t>OVR</a:t>
            </a:r>
            <a:r>
              <a:rPr lang="en-US" altLang="ko-KR" dirty="0" smtClean="0"/>
              <a:t> )</a:t>
            </a:r>
            <a:endParaRPr lang="en-US" altLang="ko-KR" sz="1600" dirty="0" smtClean="0"/>
          </a:p>
        </p:txBody>
      </p:sp>
      <p:sp>
        <p:nvSpPr>
          <p:cNvPr id="4" name="Freeform 3"/>
          <p:cNvSpPr/>
          <p:nvPr/>
        </p:nvSpPr>
        <p:spPr>
          <a:xfrm>
            <a:off x="2082864" y="2298958"/>
            <a:ext cx="624548" cy="504056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0123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57356" y="500048"/>
            <a:ext cx="5500726" cy="50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1. Karate Dataset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910" y="1142990"/>
            <a:ext cx="7215238" cy="3884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dirty="0" smtClean="0"/>
              <a:t>Import Dataset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dirty="0" smtClean="0"/>
              <a:t>Define Functions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dirty="0" smtClean="0"/>
              <a:t>Modeling </a:t>
            </a:r>
            <a:br>
              <a:rPr lang="en-US" altLang="ko-KR" dirty="0" smtClean="0"/>
            </a:br>
            <a:r>
              <a:rPr lang="en-US" altLang="ko-KR" dirty="0" smtClean="0"/>
              <a:t>( 1. Logistic Regression &amp; 2. MLP )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dirty="0" smtClean="0"/>
              <a:t>Prediction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dirty="0" smtClean="0"/>
              <a:t>Evaluation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endParaRPr lang="ko-KR" altLang="en-US" dirty="0"/>
          </a:p>
        </p:txBody>
      </p:sp>
      <p:pic>
        <p:nvPicPr>
          <p:cNvPr id="77826" name="Picture 2" descr="Image result for karate grap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77282" y="1643056"/>
            <a:ext cx="3679424" cy="259424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857884" y="4331299"/>
            <a:ext cx="292895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/>
              <a:t>https://bookdown.org/omarlizardo/_main/images/karate.jpg</a:t>
            </a:r>
            <a:endParaRPr lang="ko-KR" altLang="en-US" sz="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2999</TotalTime>
  <Words>944</Words>
  <Application>Microsoft Office PowerPoint</Application>
  <PresentationFormat>화면 슬라이드 쇼(16:9)</PresentationFormat>
  <Paragraphs>226</Paragraphs>
  <Slides>33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33</vt:i4>
      </vt:variant>
    </vt:vector>
  </HeadingPairs>
  <TitlesOfParts>
    <vt:vector size="36" baseType="lpstr">
      <vt:lpstr>Cover and End Slide Master</vt:lpstr>
      <vt:lpstr>Contents Slide Master</vt:lpstr>
      <vt:lpstr>Section Break Slide Master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samsung</cp:lastModifiedBy>
  <cp:revision>164</cp:revision>
  <dcterms:created xsi:type="dcterms:W3CDTF">2016-12-05T23:26:54Z</dcterms:created>
  <dcterms:modified xsi:type="dcterms:W3CDTF">2020-01-22T05:38:44Z</dcterms:modified>
</cp:coreProperties>
</file>