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308" r:id="rId7"/>
    <p:sldId id="309" r:id="rId8"/>
    <p:sldId id="274" r:id="rId9"/>
    <p:sldId id="301" r:id="rId10"/>
    <p:sldId id="302" r:id="rId11"/>
    <p:sldId id="303" r:id="rId12"/>
    <p:sldId id="311" r:id="rId13"/>
    <p:sldId id="310" r:id="rId14"/>
    <p:sldId id="312" r:id="rId15"/>
    <p:sldId id="304" r:id="rId16"/>
    <p:sldId id="305" r:id="rId17"/>
    <p:sldId id="306" r:id="rId18"/>
    <p:sldId id="313" r:id="rId19"/>
    <p:sldId id="316" r:id="rId20"/>
    <p:sldId id="315" r:id="rId21"/>
    <p:sldId id="317" r:id="rId22"/>
    <p:sldId id="318" r:id="rId23"/>
    <p:sldId id="319" r:id="rId24"/>
    <p:sldId id="320" r:id="rId25"/>
    <p:sldId id="314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285998"/>
            <a:ext cx="5220072" cy="1080120"/>
          </a:xfrm>
        </p:spPr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Link Prediction &amp;</a:t>
            </a:r>
          </a:p>
          <a:p>
            <a:pPr lvl="0"/>
            <a:r>
              <a:rPr lang="en-US" altLang="ko-KR" dirty="0" smtClean="0">
                <a:ea typeface="맑은 고딕" pitchFamily="50" charset="-127"/>
              </a:rPr>
              <a:t>ROC / AUC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723878"/>
            <a:ext cx="4791476" cy="504056"/>
          </a:xfrm>
        </p:spPr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 err="1" smtClean="0"/>
              <a:t>Seunghan</a:t>
            </a:r>
            <a:r>
              <a:rPr lang="en-US" altLang="ko-KR" sz="1800" b="1" dirty="0" smtClean="0"/>
              <a:t> Lee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 smtClean="0"/>
              <a:t>2020-02-03</a:t>
            </a:r>
            <a:endParaRPr lang="en-US" altLang="ko-KR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00562" y="3000378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Negative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 sampling UNCONNECTED nodes 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16"/>
          <p:cNvGrpSpPr/>
          <p:nvPr/>
        </p:nvGrpSpPr>
        <p:grpSpPr>
          <a:xfrm>
            <a:off x="142844" y="1857371"/>
            <a:ext cx="2857520" cy="2214577"/>
            <a:chOff x="142844" y="1643056"/>
            <a:chExt cx="3000396" cy="2279351"/>
          </a:xfrm>
        </p:grpSpPr>
        <p:cxnSp>
          <p:nvCxnSpPr>
            <p:cNvPr id="32" name="직선 연결선 31"/>
            <p:cNvCxnSpPr>
              <a:stCxn id="25" idx="6"/>
              <a:endCxn id="21" idx="3"/>
            </p:cNvCxnSpPr>
            <p:nvPr/>
          </p:nvCxnSpPr>
          <p:spPr>
            <a:xfrm flipH="1" flipV="1">
              <a:off x="684757" y="3601473"/>
              <a:ext cx="1244037" cy="41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 flipH="1" flipV="1">
              <a:off x="1464445" y="1286006"/>
              <a:ext cx="29591" cy="1184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5400000">
              <a:off x="2528040" y="3137110"/>
              <a:ext cx="928693" cy="16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14282" y="2000246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 rot="10800000" flipV="1">
              <a:off x="1714482" y="3500443"/>
              <a:ext cx="1285883" cy="172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16200000" flipV="1">
              <a:off x="937329" y="1663980"/>
              <a:ext cx="655198" cy="958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28728" y="164305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2872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92983" y="3637306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8191" y="2893022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57422" y="3571882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직선 화살표 연결선 113"/>
          <p:cNvCxnSpPr>
            <a:stCxn id="118" idx="3"/>
          </p:cNvCxnSpPr>
          <p:nvPr/>
        </p:nvCxnSpPr>
        <p:spPr>
          <a:xfrm>
            <a:off x="3357554" y="2964659"/>
            <a:ext cx="1000132" cy="8215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액자 117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rot="10800000" flipH="1" flipV="1">
            <a:off x="2871095" y="2759673"/>
            <a:ext cx="57831" cy="920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14876" y="1357304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Positive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 remaining 50% edges )</a:t>
            </a:r>
          </a:p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714876" y="3000378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Negative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 sampling UNCONNECTED nodes 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16"/>
          <p:cNvGrpSpPr/>
          <p:nvPr/>
        </p:nvGrpSpPr>
        <p:grpSpPr>
          <a:xfrm>
            <a:off x="142844" y="1857371"/>
            <a:ext cx="3000396" cy="2151012"/>
            <a:chOff x="142844" y="1643056"/>
            <a:chExt cx="3150416" cy="2213927"/>
          </a:xfrm>
        </p:grpSpPr>
        <p:cxnSp>
          <p:nvCxnSpPr>
            <p:cNvPr id="98" name="직선 연결선 97"/>
            <p:cNvCxnSpPr/>
            <p:nvPr/>
          </p:nvCxnSpPr>
          <p:spPr>
            <a:xfrm rot="16200000" flipV="1">
              <a:off x="121922" y="2836579"/>
              <a:ext cx="827665" cy="500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>
              <a:off x="-107189" y="2678907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4" idx="6"/>
            </p:cNvCxnSpPr>
            <p:nvPr/>
          </p:nvCxnSpPr>
          <p:spPr>
            <a:xfrm>
              <a:off x="1928794" y="2571750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3" idx="2"/>
              <a:endCxn id="21" idx="3"/>
            </p:cNvCxnSpPr>
            <p:nvPr/>
          </p:nvCxnSpPr>
          <p:spPr>
            <a:xfrm rot="10800000" flipV="1">
              <a:off x="684758" y="2571749"/>
              <a:ext cx="2172731" cy="1029723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>
              <a:off x="142844" y="2000246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1643042" y="2000246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5" idx="0"/>
            </p:cNvCxnSpPr>
            <p:nvPr/>
          </p:nvCxnSpPr>
          <p:spPr>
            <a:xfrm rot="10800000" flipV="1">
              <a:off x="1785918" y="2500312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6"/>
              <a:endCxn id="22" idx="6"/>
            </p:cNvCxnSpPr>
            <p:nvPr/>
          </p:nvCxnSpPr>
          <p:spPr>
            <a:xfrm>
              <a:off x="2357422" y="1928808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6200000" flipH="1">
              <a:off x="392877" y="2250278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357159" y="2571750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 flipH="1" flipV="1">
              <a:off x="1464446" y="1286006"/>
              <a:ext cx="29591" cy="1184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886814" y="3517102"/>
              <a:ext cx="899105" cy="1847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14282" y="200024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4348" y="26431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8591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50029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1670" y="3143254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 rot="10800000" flipV="1">
              <a:off x="1714482" y="3500443"/>
              <a:ext cx="1285883" cy="172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16200000" flipV="1">
              <a:off x="937329" y="1663980"/>
              <a:ext cx="655198" cy="958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28728" y="164305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2872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282" y="2857502"/>
              <a:ext cx="285752" cy="285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07508" y="2819495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71538" y="3563779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57422" y="3571882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 flipV="1">
            <a:off x="3286116" y="1928808"/>
            <a:ext cx="1143008" cy="7143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8" idx="3"/>
          </p:cNvCxnSpPr>
          <p:nvPr/>
        </p:nvCxnSpPr>
        <p:spPr>
          <a:xfrm>
            <a:off x="3357554" y="2964659"/>
            <a:ext cx="1000132" cy="8215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액자 117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000628" y="78580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Same number of pairs ( pos = </a:t>
            </a:r>
            <a:r>
              <a:rPr lang="en-US" altLang="ko-KR" dirty="0" err="1" smtClean="0">
                <a:solidFill>
                  <a:srgbClr val="FF0000"/>
                </a:solidFill>
              </a:rPr>
              <a:t>neg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14876" y="1357304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Positive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 remaining 50% edges )</a:t>
            </a:r>
          </a:p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714876" y="3000378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Negative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 sampling UNCONNECTED nodes 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 flipV="1">
            <a:off x="3286116" y="1928808"/>
            <a:ext cx="1143008" cy="7143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3357554" y="2964659"/>
            <a:ext cx="1000132" cy="8215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000628" y="78580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Same number of pairs ( pos = </a:t>
            </a:r>
            <a:r>
              <a:rPr lang="en-US" altLang="ko-KR" dirty="0" err="1" smtClean="0">
                <a:solidFill>
                  <a:srgbClr val="FF0000"/>
                </a:solidFill>
              </a:rPr>
              <a:t>neg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 rot="10800000" flipH="1" flipV="1">
            <a:off x="2871095" y="2759673"/>
            <a:ext cx="57831" cy="920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116"/>
          <p:cNvGrpSpPr/>
          <p:nvPr/>
        </p:nvGrpSpPr>
        <p:grpSpPr>
          <a:xfrm>
            <a:off x="142844" y="1857371"/>
            <a:ext cx="3000396" cy="2151012"/>
            <a:chOff x="142844" y="1643056"/>
            <a:chExt cx="3150416" cy="2213927"/>
          </a:xfrm>
        </p:grpSpPr>
        <p:cxnSp>
          <p:nvCxnSpPr>
            <p:cNvPr id="70" name="직선 연결선 69"/>
            <p:cNvCxnSpPr/>
            <p:nvPr/>
          </p:nvCxnSpPr>
          <p:spPr>
            <a:xfrm rot="16200000" flipV="1">
              <a:off x="121922" y="2836579"/>
              <a:ext cx="827665" cy="500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>
              <a:off x="-107189" y="2678907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22" idx="6"/>
            </p:cNvCxnSpPr>
            <p:nvPr/>
          </p:nvCxnSpPr>
          <p:spPr>
            <a:xfrm>
              <a:off x="1928794" y="2571750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32" idx="2"/>
              <a:endCxn id="120" idx="3"/>
            </p:cNvCxnSpPr>
            <p:nvPr/>
          </p:nvCxnSpPr>
          <p:spPr>
            <a:xfrm rot="10800000" flipV="1">
              <a:off x="684758" y="2571749"/>
              <a:ext cx="2172731" cy="1029723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5400000">
              <a:off x="142844" y="2000246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5400000">
              <a:off x="1643042" y="2000246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endCxn id="123" idx="0"/>
            </p:cNvCxnSpPr>
            <p:nvPr/>
          </p:nvCxnSpPr>
          <p:spPr>
            <a:xfrm rot="10800000" flipV="1">
              <a:off x="1785918" y="2500312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25" idx="6"/>
              <a:endCxn id="133" idx="6"/>
            </p:cNvCxnSpPr>
            <p:nvPr/>
          </p:nvCxnSpPr>
          <p:spPr>
            <a:xfrm>
              <a:off x="2357422" y="1928808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6200000" flipH="1">
              <a:off x="392877" y="2250278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357159" y="2571750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 flipH="1" flipV="1">
              <a:off x="1464446" y="1286006"/>
              <a:ext cx="29591" cy="1184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886814" y="3517102"/>
              <a:ext cx="899105" cy="1847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14282" y="200024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4348" y="26431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8591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0029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71670" y="3143254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 rot="10800000" flipV="1">
              <a:off x="1714482" y="3500443"/>
              <a:ext cx="1285883" cy="172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16200000" flipV="1">
              <a:off x="937329" y="1663980"/>
              <a:ext cx="655198" cy="958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28728" y="164305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2872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4282" y="2857502"/>
              <a:ext cx="285752" cy="285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07508" y="2819495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71538" y="3563779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57422" y="3571882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액자 133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오른쪽 화살표 60"/>
          <p:cNvSpPr/>
          <p:nvPr/>
        </p:nvSpPr>
        <p:spPr>
          <a:xfrm>
            <a:off x="3643306" y="2714626"/>
            <a:ext cx="428628" cy="3571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500562" y="2143122"/>
            <a:ext cx="428628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Make a classification model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( with positive &amp; negative sample 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		         * equal number of pairs</a:t>
            </a:r>
            <a:endParaRPr lang="ko-KR" alt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  <p:cxnSp>
        <p:nvCxnSpPr>
          <p:cNvPr id="60" name="직선 연결선 59"/>
          <p:cNvCxnSpPr/>
          <p:nvPr/>
        </p:nvCxnSpPr>
        <p:spPr>
          <a:xfrm rot="10800000" flipH="1" flipV="1">
            <a:off x="2871095" y="2759673"/>
            <a:ext cx="57831" cy="920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116"/>
          <p:cNvGrpSpPr/>
          <p:nvPr/>
        </p:nvGrpSpPr>
        <p:grpSpPr>
          <a:xfrm>
            <a:off x="142844" y="1857371"/>
            <a:ext cx="3000396" cy="2151012"/>
            <a:chOff x="142844" y="1643056"/>
            <a:chExt cx="3150416" cy="2213927"/>
          </a:xfrm>
        </p:grpSpPr>
        <p:cxnSp>
          <p:nvCxnSpPr>
            <p:cNvPr id="65" name="직선 연결선 64"/>
            <p:cNvCxnSpPr/>
            <p:nvPr/>
          </p:nvCxnSpPr>
          <p:spPr>
            <a:xfrm rot="16200000" flipV="1">
              <a:off x="121922" y="2836579"/>
              <a:ext cx="827665" cy="500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-107189" y="2678907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14" idx="6"/>
            </p:cNvCxnSpPr>
            <p:nvPr/>
          </p:nvCxnSpPr>
          <p:spPr>
            <a:xfrm>
              <a:off x="1928794" y="2571750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26" idx="2"/>
              <a:endCxn id="113" idx="3"/>
            </p:cNvCxnSpPr>
            <p:nvPr/>
          </p:nvCxnSpPr>
          <p:spPr>
            <a:xfrm rot="10800000" flipV="1">
              <a:off x="684758" y="2571749"/>
              <a:ext cx="2172731" cy="1029723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5400000">
              <a:off x="142844" y="2000246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>
              <a:off x="1643042" y="2000246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endCxn id="115" idx="0"/>
            </p:cNvCxnSpPr>
            <p:nvPr/>
          </p:nvCxnSpPr>
          <p:spPr>
            <a:xfrm rot="10800000" flipV="1">
              <a:off x="1785918" y="2500312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17" idx="6"/>
              <a:endCxn id="127" idx="6"/>
            </p:cNvCxnSpPr>
            <p:nvPr/>
          </p:nvCxnSpPr>
          <p:spPr>
            <a:xfrm>
              <a:off x="2357422" y="1928808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 flipH="1">
              <a:off x="392877" y="2250278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357159" y="2571750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 flipH="1" flipV="1">
              <a:off x="1464446" y="1286006"/>
              <a:ext cx="29591" cy="11848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886814" y="3517102"/>
              <a:ext cx="899105" cy="1847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14282" y="200024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4348" y="26431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8591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0029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71670" y="3143254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 rot="10800000" flipV="1">
              <a:off x="1714482" y="3500443"/>
              <a:ext cx="1285883" cy="172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6200000" flipV="1">
              <a:off x="937329" y="1663980"/>
              <a:ext cx="655198" cy="958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28728" y="164305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2872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4282" y="2857502"/>
              <a:ext cx="285752" cy="285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07508" y="2819495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1538" y="3563779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57422" y="3571882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액자 127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16"/>
          <p:cNvGrpSpPr/>
          <p:nvPr/>
        </p:nvGrpSpPr>
        <p:grpSpPr>
          <a:xfrm>
            <a:off x="142844" y="1926779"/>
            <a:ext cx="2857520" cy="2012829"/>
            <a:chOff x="142844" y="1714494"/>
            <a:chExt cx="3000396" cy="2071702"/>
          </a:xfrm>
        </p:grpSpPr>
        <p:cxnSp>
          <p:nvCxnSpPr>
            <p:cNvPr id="31" name="직선 연결선 30"/>
            <p:cNvCxnSpPr/>
            <p:nvPr/>
          </p:nvCxnSpPr>
          <p:spPr>
            <a:xfrm rot="5400000">
              <a:off x="-107189" y="2678907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4" idx="6"/>
            </p:cNvCxnSpPr>
            <p:nvPr/>
          </p:nvCxnSpPr>
          <p:spPr>
            <a:xfrm>
              <a:off x="1928794" y="2571750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1643042" y="2000246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6200000" flipH="1">
              <a:off x="392877" y="2250278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액자 117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29190" y="50004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test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with Masked Edges!</a:t>
            </a:r>
          </a:p>
        </p:txBody>
      </p:sp>
      <p:cxnSp>
        <p:nvCxnSpPr>
          <p:cNvPr id="89" name="직선 연결선 88"/>
          <p:cNvCxnSpPr>
            <a:stCxn id="21" idx="7"/>
            <a:endCxn id="23" idx="3"/>
          </p:cNvCxnSpPr>
          <p:nvPr/>
        </p:nvCxnSpPr>
        <p:spPr>
          <a:xfrm rot="5400000" flipH="1" flipV="1">
            <a:off x="1456737" y="2252482"/>
            <a:ext cx="705986" cy="1916687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928794" y="1071552"/>
            <a:ext cx="2500330" cy="14287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786314" y="1214428"/>
            <a:ext cx="3571900" cy="1000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[ACTUAL]</a:t>
            </a:r>
            <a:r>
              <a:rPr lang="en-US" altLang="ko-KR" sz="1600" dirty="0" smtClean="0"/>
              <a:t> 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[PREDICTION]</a:t>
            </a:r>
            <a:r>
              <a:rPr lang="en-US" altLang="ko-KR" sz="1600" dirty="0" smtClean="0"/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628" y="857238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Predict these missing edges! )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857488" y="3214692"/>
            <a:ext cx="1785950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3" idx="4"/>
          </p:cNvCxnSpPr>
          <p:nvPr/>
        </p:nvCxnSpPr>
        <p:spPr>
          <a:xfrm rot="5400000">
            <a:off x="2488475" y="3267503"/>
            <a:ext cx="744830" cy="68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4876" y="2786064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test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with </a:t>
            </a:r>
            <a:r>
              <a:rPr lang="en-US" altLang="ko-KR" sz="2000" b="1" dirty="0" smtClean="0"/>
              <a:t>Unconnected </a:t>
            </a:r>
            <a:r>
              <a:rPr lang="en-US" altLang="ko-KR" sz="2000" b="1" dirty="0" smtClean="0"/>
              <a:t>Edges!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857752" y="3571882"/>
            <a:ext cx="3571900" cy="1000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[ACTUAL]</a:t>
            </a:r>
            <a:r>
              <a:rPr lang="en-US" altLang="ko-KR" sz="1600" dirty="0" smtClean="0"/>
              <a:t> 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0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[PREDICTION]</a:t>
            </a:r>
            <a:r>
              <a:rPr lang="en-US" altLang="ko-KR" sz="1600" dirty="0" smtClean="0"/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9190" y="3143254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Predict these </a:t>
            </a:r>
            <a:r>
              <a:rPr lang="en-US" altLang="ko-KR" sz="1600" dirty="0" smtClean="0"/>
              <a:t>unconnected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edges! )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1928808"/>
            <a:ext cx="9144000" cy="21431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5000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Metric</a:t>
            </a:r>
            <a:r>
              <a:rPr lang="en-US" altLang="ko-KR" sz="2400" b="1" dirty="0" smtClean="0"/>
              <a:t> for evaluating </a:t>
            </a:r>
          </a:p>
          <a:p>
            <a:pPr algn="ctr"/>
            <a:r>
              <a:rPr lang="en-US" altLang="ko-KR" sz="2400" b="1" dirty="0" smtClean="0"/>
              <a:t>model performance in </a:t>
            </a:r>
            <a:r>
              <a:rPr lang="en-US" altLang="ko-KR" sz="3200" b="1" dirty="0" smtClean="0"/>
              <a:t>Link Prediction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57422" y="2071684"/>
            <a:ext cx="5929354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dirty="0" smtClean="0"/>
              <a:t>1.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ROC curve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2400" b="1" dirty="0" smtClean="0"/>
              <a:t>2.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AUC ( Area Under Curve 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429124" y="857238"/>
            <a:ext cx="4286280" cy="3786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Before ROC &amp; AUC…</a:t>
            </a:r>
          </a:p>
        </p:txBody>
      </p:sp>
      <p:pic>
        <p:nvPicPr>
          <p:cNvPr id="4098" name="Picture 2" descr="Image result for confusion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3786214" cy="263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571472" y="3857634"/>
            <a:ext cx="371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https://miro.medium.com/max/1194/0*wKaznIJzZF54b87B.jpg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857224" y="420268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Confusion matrix ]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14876" y="1000114"/>
            <a:ext cx="47149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Precision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 </a:t>
            </a:r>
            <a:r>
              <a:rPr lang="en-US" altLang="ko-KR" dirty="0" smtClean="0"/>
              <a:t>TP / TP+FP</a:t>
            </a:r>
            <a:br>
              <a:rPr lang="en-US" altLang="ko-KR" dirty="0" smtClean="0"/>
            </a:br>
            <a:r>
              <a:rPr lang="en-US" altLang="ko-KR" sz="1400" dirty="0" smtClean="0"/>
              <a:t> ( Real Positive, among Predicted Positive )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Recall</a:t>
            </a:r>
            <a:r>
              <a:rPr lang="en-US" altLang="ko-KR" dirty="0" smtClean="0"/>
              <a:t> = TP / TP+FN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( Predicted Positive, among Actual Positive 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Specificity</a:t>
            </a:r>
            <a:r>
              <a:rPr lang="en-US" altLang="ko-KR" dirty="0" smtClean="0"/>
              <a:t> = TN / TN+FP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( Predicted Negative, among Actual Negative 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429124" y="857238"/>
            <a:ext cx="4286280" cy="3786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Before ROC &amp; AUC…</a:t>
            </a:r>
          </a:p>
        </p:txBody>
      </p:sp>
      <p:pic>
        <p:nvPicPr>
          <p:cNvPr id="4098" name="Picture 2" descr="Image result for confusion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3786214" cy="263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571472" y="3857634"/>
            <a:ext cx="371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https://miro.medium.com/max/1194/0*wKaznIJzZF54b87B.jpg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857224" y="420268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Confusion matrix ]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14876" y="1000114"/>
            <a:ext cx="47149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Precision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 </a:t>
            </a:r>
            <a:r>
              <a:rPr lang="en-US" altLang="ko-KR" dirty="0" smtClean="0"/>
              <a:t>TP / TP+FP</a:t>
            </a:r>
            <a:br>
              <a:rPr lang="en-US" altLang="ko-KR" dirty="0" smtClean="0"/>
            </a:br>
            <a:r>
              <a:rPr lang="en-US" altLang="ko-KR" sz="1400" dirty="0" smtClean="0"/>
              <a:t> ( Real Positive, among Predicted Positive )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Recall</a:t>
            </a:r>
            <a:r>
              <a:rPr lang="en-US" altLang="ko-KR" dirty="0" smtClean="0"/>
              <a:t> = TP / TP+FN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( Predicted Positive, among Actual Positive 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Specificity</a:t>
            </a:r>
            <a:r>
              <a:rPr lang="en-US" altLang="ko-KR" dirty="0" smtClean="0"/>
              <a:t> = TN / TN+FP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( Predicted Negative, among Actual Negative 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4429124" y="2071684"/>
            <a:ext cx="4357718" cy="2286016"/>
          </a:xfrm>
          <a:prstGeom prst="frame">
            <a:avLst>
              <a:gd name="adj1" fmla="val 49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ROC Curve</a:t>
            </a:r>
          </a:p>
        </p:txBody>
      </p:sp>
      <p:pic>
        <p:nvPicPr>
          <p:cNvPr id="2050" name="Picture 2" descr="Image result for roc 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4572032" cy="342902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14876" y="1214428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X axis : False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1 – Specificity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309045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 axis : True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Recall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572132" y="2071684"/>
            <a:ext cx="100013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2066" y="39461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6380" y="2071684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394770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72000" y="2713038"/>
            <a:ext cx="42862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0892" y="100011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FP / FP+TN)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2906915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TP / TP+FN)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ROC Curve</a:t>
            </a:r>
          </a:p>
        </p:txBody>
      </p:sp>
      <p:pic>
        <p:nvPicPr>
          <p:cNvPr id="2050" name="Picture 2" descr="Image result for roc 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4572032" cy="342902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14876" y="1214428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X axis : False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1 – Specificity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309045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 axis : True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Recall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572132" y="2071684"/>
            <a:ext cx="100013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2066" y="39461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6380" y="2071684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394770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72000" y="2713038"/>
            <a:ext cx="42862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0892" y="100011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FP / FP+TN)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2906915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TP / TP+FN)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1535885" y="2107403"/>
            <a:ext cx="714380" cy="642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32" y="1864993"/>
            <a:ext cx="2214578" cy="4924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The greater the gap, </a:t>
            </a:r>
          </a:p>
          <a:p>
            <a:r>
              <a:rPr lang="en-US" altLang="ko-KR" sz="1300" dirty="0" smtClean="0"/>
              <a:t>the better the classification</a:t>
            </a:r>
            <a:endParaRPr lang="ko-KR" alt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383066"/>
            <a:ext cx="6552728" cy="1188683"/>
            <a:chOff x="1151472" y="3284701"/>
            <a:chExt cx="6552728" cy="1188683"/>
          </a:xfrm>
        </p:grpSpPr>
        <p:sp>
          <p:nvSpPr>
            <p:cNvPr id="5" name="Pentagon 4"/>
            <p:cNvSpPr/>
            <p:nvPr/>
          </p:nvSpPr>
          <p:spPr>
            <a:xfrm>
              <a:off x="1633824" y="3347029"/>
              <a:ext cx="6070376" cy="112635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1117246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34467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61990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500180"/>
            <a:ext cx="4752528" cy="785818"/>
            <a:chOff x="2299400" y="1633903"/>
            <a:chExt cx="4576856" cy="78581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633903"/>
              <a:ext cx="457685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Link Prediction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node2vec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2954703"/>
            <a:ext cx="6552728" cy="1331559"/>
            <a:chOff x="1151472" y="3284701"/>
            <a:chExt cx="6552728" cy="1545873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29"/>
              <a:ext cx="6070376" cy="148354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1462937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667366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340585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3039039"/>
            <a:ext cx="4752528" cy="1032909"/>
            <a:chOff x="2299400" y="1781114"/>
            <a:chExt cx="4576856" cy="1032909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 for evaluating Link Prediction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167692"/>
              <a:ext cx="4576856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  <a:defRPr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ROC </a:t>
              </a:r>
            </a:p>
            <a:p>
              <a:pPr>
                <a:buFontTx/>
                <a:buChar char="-"/>
                <a:defRPr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ROC Curve</a:t>
            </a:r>
          </a:p>
        </p:txBody>
      </p:sp>
      <p:pic>
        <p:nvPicPr>
          <p:cNvPr id="2050" name="Picture 2" descr="Image result for roc 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4572032" cy="342902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14876" y="1214428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X axis : False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1 – Specificity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309045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 axis : True Positive Rate</a:t>
            </a:r>
            <a:br>
              <a:rPr lang="en-US" altLang="ko-KR" dirty="0" smtClean="0"/>
            </a:br>
            <a:r>
              <a:rPr lang="en-US" altLang="ko-KR" dirty="0" smtClean="0"/>
              <a:t>( = </a:t>
            </a:r>
            <a:r>
              <a:rPr lang="en-US" altLang="ko-KR" dirty="0" smtClean="0">
                <a:solidFill>
                  <a:srgbClr val="FF0000"/>
                </a:solidFill>
              </a:rPr>
              <a:t>Recall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572132" y="2071684"/>
            <a:ext cx="100013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2066" y="39461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6380" y="2071684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394770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The bigger, the better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72000" y="2713038"/>
            <a:ext cx="42862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0892" y="100011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FP / FP+TN)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2906915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= TP / TP+FN)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1535885" y="2107403"/>
            <a:ext cx="714380" cy="642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32" y="1864993"/>
            <a:ext cx="2214578" cy="4924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The greater the gap, </a:t>
            </a:r>
          </a:p>
          <a:p>
            <a:r>
              <a:rPr lang="en-US" altLang="ko-KR" sz="1300" dirty="0" smtClean="0"/>
              <a:t>the better the classification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0" y="785800"/>
            <a:ext cx="9144000" cy="392909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684" name="Picture 4" descr="Image result for worst r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964395"/>
            <a:ext cx="4714908" cy="353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4282" y="21429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AUC </a:t>
            </a:r>
            <a:r>
              <a:rPr lang="en-US" altLang="ko-KR" sz="2000" b="1" dirty="0" smtClean="0"/>
              <a:t>( Area Under Curve )</a:t>
            </a:r>
            <a:endParaRPr lang="en-US" altLang="ko-KR" sz="28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00034" y="4303768"/>
            <a:ext cx="5143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https://media.springernature.com/original/springer-static/image/art%3A10.1007%2Fs10115-017-1022-8/MediaObjects/10115_2017_1022_Fig1_HTML.gif</a:t>
            </a:r>
            <a:endParaRPr lang="ko-KR" altLang="en-US" sz="900" dirty="0"/>
          </a:p>
        </p:txBody>
      </p:sp>
      <p:pic>
        <p:nvPicPr>
          <p:cNvPr id="74754" name="Picture 2" descr="Image result for AU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03972"/>
            <a:ext cx="3071834" cy="3039414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357686" y="1462625"/>
            <a:ext cx="4786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Area below the ROC curve!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 range : 0.5 ~ 1 )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 0.5 : tossing a coin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1142990"/>
            <a:ext cx="81495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0004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(optional) How to draw an ROC curve?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0" y="2784651"/>
            <a:ext cx="9144000" cy="2143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0" y="857238"/>
            <a:ext cx="9144000" cy="1643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4282" y="28573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SUMMARY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8596" y="928676"/>
            <a:ext cx="864399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Link Prediction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Remove some edges with </a:t>
            </a:r>
            <a:r>
              <a:rPr lang="en-US" altLang="ko-KR" sz="1400" dirty="0" smtClean="0">
                <a:solidFill>
                  <a:srgbClr val="FF0000"/>
                </a:solidFill>
              </a:rPr>
              <a:t>masking</a:t>
            </a:r>
            <a:r>
              <a:rPr lang="en-US" altLang="ko-KR" sz="1400" dirty="0" smtClean="0"/>
              <a:t>, for testing in the future!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Make </a:t>
            </a:r>
            <a:r>
              <a:rPr lang="en-US" altLang="ko-KR" sz="1400" dirty="0" smtClean="0">
                <a:solidFill>
                  <a:srgbClr val="FF0000"/>
                </a:solidFill>
              </a:rPr>
              <a:t>binary classification</a:t>
            </a:r>
            <a:r>
              <a:rPr lang="en-US" altLang="ko-KR" sz="1400" dirty="0" smtClean="0"/>
              <a:t> model with “remained </a:t>
            </a:r>
            <a:r>
              <a:rPr lang="en-US" altLang="ko-KR" sz="1400" dirty="0" smtClean="0">
                <a:solidFill>
                  <a:srgbClr val="FF0000"/>
                </a:solidFill>
              </a:rPr>
              <a:t>positive</a:t>
            </a:r>
            <a:r>
              <a:rPr lang="en-US" altLang="ko-KR" sz="1400" dirty="0" smtClean="0"/>
              <a:t> edges” &amp;  “sampled </a:t>
            </a:r>
            <a:r>
              <a:rPr lang="en-US" altLang="ko-KR" sz="1400" dirty="0" smtClean="0">
                <a:solidFill>
                  <a:srgbClr val="FF0000"/>
                </a:solidFill>
              </a:rPr>
              <a:t>negative</a:t>
            </a:r>
            <a:r>
              <a:rPr lang="en-US" altLang="ko-KR" sz="1400" dirty="0" smtClean="0"/>
              <a:t> edges”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Predict the removed edges ( for testing 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2713213"/>
            <a:ext cx="8643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ROC &amp; AUC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Metric for </a:t>
            </a:r>
            <a:r>
              <a:rPr lang="en-US" altLang="ko-KR" sz="1400" dirty="0" smtClean="0">
                <a:solidFill>
                  <a:srgbClr val="FF0000"/>
                </a:solidFill>
              </a:rPr>
              <a:t>evaluating binary classification</a:t>
            </a:r>
            <a:r>
              <a:rPr lang="en-US" altLang="ko-KR" sz="1400" dirty="0" smtClean="0"/>
              <a:t> model performance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ROC</a:t>
            </a:r>
            <a:r>
              <a:rPr lang="en-US" altLang="ko-KR" sz="1400" dirty="0" smtClean="0"/>
              <a:t>  : checking how well a classification is done </a:t>
            </a:r>
            <a:r>
              <a:rPr lang="en-US" altLang="ko-KR" sz="1400" dirty="0" smtClean="0">
                <a:solidFill>
                  <a:srgbClr val="FF0000"/>
                </a:solidFill>
              </a:rPr>
              <a:t>visually</a:t>
            </a:r>
            <a:r>
              <a:rPr lang="en-US" altLang="ko-KR" sz="1400" dirty="0" smtClean="0"/>
              <a:t> ( by comparing FPR &amp; TPR 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AUC</a:t>
            </a:r>
            <a:r>
              <a:rPr lang="en-US" altLang="ko-KR" sz="1400" dirty="0" smtClean="0"/>
              <a:t> : checking how well a classification is done </a:t>
            </a:r>
            <a:r>
              <a:rPr lang="en-US" altLang="ko-KR" sz="1400" dirty="0" smtClean="0">
                <a:solidFill>
                  <a:srgbClr val="FF0000"/>
                </a:solidFill>
              </a:rPr>
              <a:t>numerically</a:t>
            </a:r>
            <a:r>
              <a:rPr lang="en-US" altLang="ko-KR" sz="1400" dirty="0" smtClean="0"/>
              <a:t>, ( by finding the area under the ROC Curve 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(both ROC &amp; AUC) </a:t>
            </a:r>
            <a:r>
              <a:rPr lang="en-US" altLang="ko-KR" sz="1400" dirty="0" smtClean="0">
                <a:solidFill>
                  <a:srgbClr val="FF0000"/>
                </a:solidFill>
              </a:rPr>
              <a:t>the BIGGER, the BETTER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52877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Link Prediction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783784"/>
            <a:ext cx="4930200" cy="288032"/>
          </a:xfrm>
        </p:spPr>
        <p:txBody>
          <a:bodyPr/>
          <a:lstStyle/>
          <a:p>
            <a:pPr lvl="0"/>
            <a:r>
              <a:rPr lang="en-US" altLang="ko-KR" sz="1800" dirty="0" smtClean="0"/>
              <a:t>node2vec</a:t>
            </a:r>
            <a:endParaRPr lang="en-US" altLang="ko-KR" sz="18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1208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Link Prediction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1928808"/>
            <a:ext cx="84296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Predict whether there is is a </a:t>
            </a:r>
            <a:r>
              <a:rPr lang="en-US" altLang="ko-KR" sz="2000" b="1" dirty="0" smtClean="0"/>
              <a:t>connection(link) between two nodes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Binary Classification</a:t>
            </a:r>
            <a:r>
              <a:rPr lang="en-US" altLang="ko-KR" dirty="0" smtClean="0"/>
              <a:t> Problem!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Take one edge, and classify either into “</a:t>
            </a:r>
            <a:r>
              <a:rPr lang="en-US" altLang="ko-KR" sz="2400" b="1" dirty="0" smtClean="0"/>
              <a:t>connected</a:t>
            </a:r>
            <a:r>
              <a:rPr lang="en-US" altLang="ko-KR" dirty="0" smtClean="0"/>
              <a:t>” or “</a:t>
            </a:r>
            <a:r>
              <a:rPr lang="en-US" altLang="ko-KR" sz="2400" b="1" dirty="0" smtClean="0"/>
              <a:t>un-connected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14296"/>
            <a:ext cx="2738363" cy="1098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43504" y="1381446"/>
            <a:ext cx="464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 node2vec: Scalable Feature Learning for Networks )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1208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Link Prediction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1928808"/>
            <a:ext cx="84296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Predict whether there is is a </a:t>
            </a:r>
            <a:r>
              <a:rPr lang="en-US" altLang="ko-KR" sz="2000" b="1" dirty="0" smtClean="0"/>
              <a:t>connection(link) between two nodes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Binary Classification</a:t>
            </a:r>
            <a:r>
              <a:rPr lang="en-US" altLang="ko-KR" dirty="0" smtClean="0"/>
              <a:t> Problem!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Take one edge, and classify either into “</a:t>
            </a:r>
            <a:r>
              <a:rPr lang="en-US" altLang="ko-KR" sz="2400" b="1" dirty="0" smtClean="0"/>
              <a:t>connected</a:t>
            </a:r>
            <a:r>
              <a:rPr lang="en-US" altLang="ko-KR" dirty="0" smtClean="0"/>
              <a:t>” or “</a:t>
            </a:r>
            <a:r>
              <a:rPr lang="en-US" altLang="ko-KR" sz="2400" b="1" dirty="0" smtClean="0"/>
              <a:t>un-connected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92" y="3929072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[Q] (in the case of weighted graph) </a:t>
            </a:r>
            <a:br>
              <a:rPr lang="en-US" altLang="ko-KR" sz="1600" dirty="0" smtClean="0">
                <a:solidFill>
                  <a:srgbClr val="FF0000"/>
                </a:solidFill>
              </a:rPr>
            </a:br>
            <a:r>
              <a:rPr lang="en-US" altLang="ko-KR" sz="1600" dirty="0" smtClean="0">
                <a:solidFill>
                  <a:srgbClr val="FF0000"/>
                </a:solidFill>
              </a:rPr>
              <a:t>Can’t it be a regression problem,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of predicting the “strength of the connection”( = weight ) 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14296"/>
            <a:ext cx="2738363" cy="1098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43504" y="1381446"/>
            <a:ext cx="464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 node2vec: Scalable Feature Learning for Networks )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785786" y="3429006"/>
            <a:ext cx="450059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57224" y="1071552"/>
            <a:ext cx="7000924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Network with edges &amp; nodes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57224" y="2143122"/>
            <a:ext cx="3500462" cy="642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 INPUT ] Network with (100-x)% of edges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아래쪽 화살표 94"/>
          <p:cNvSpPr/>
          <p:nvPr/>
        </p:nvSpPr>
        <p:spPr>
          <a:xfrm>
            <a:off x="2928926" y="1643056"/>
            <a:ext cx="142876" cy="42862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428992" y="1643056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Masking</a:t>
            </a:r>
            <a:r>
              <a:rPr lang="en-US" altLang="ko-KR" sz="1600" dirty="0" smtClean="0"/>
              <a:t> ( Remove x% of edges )</a:t>
            </a:r>
            <a:endParaRPr lang="ko-KR" altLang="en-US" sz="1600" dirty="0"/>
          </a:p>
        </p:txBody>
      </p:sp>
      <p:sp>
        <p:nvSpPr>
          <p:cNvPr id="97" name="직사각형 96"/>
          <p:cNvSpPr/>
          <p:nvPr/>
        </p:nvSpPr>
        <p:spPr>
          <a:xfrm>
            <a:off x="4429124" y="2143122"/>
            <a:ext cx="3429024" cy="642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(removed) Network with x% of edges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아래쪽 화살표 100"/>
          <p:cNvSpPr/>
          <p:nvPr/>
        </p:nvSpPr>
        <p:spPr>
          <a:xfrm>
            <a:off x="2928926" y="2928940"/>
            <a:ext cx="142876" cy="42862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928662" y="3571882"/>
            <a:ext cx="4286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Classification Model</a:t>
            </a:r>
          </a:p>
          <a:p>
            <a:pPr algn="ctr"/>
            <a:r>
              <a:rPr lang="en-US" altLang="ko-KR" sz="1600" dirty="0" smtClean="0"/>
              <a:t>( whether the edge is connected(1) or not(0) 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14678" y="292894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train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5" name="굽은 화살표 104"/>
          <p:cNvSpPr/>
          <p:nvPr/>
        </p:nvSpPr>
        <p:spPr>
          <a:xfrm rot="10800000">
            <a:off x="5357818" y="2928940"/>
            <a:ext cx="1285884" cy="1071570"/>
          </a:xfrm>
          <a:prstGeom prst="bentArrow">
            <a:avLst>
              <a:gd name="adj1" fmla="val 5606"/>
              <a:gd name="adj2" fmla="val 15676"/>
              <a:gd name="adj3" fmla="val 13314"/>
              <a:gd name="adj4" fmla="val 4449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15140" y="300037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test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35717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Link Prediction Algorithm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1794685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Node2vec paper : mask 50%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3714758"/>
            <a:ext cx="9144000" cy="1071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5107785" y="1964527"/>
            <a:ext cx="1744103" cy="101029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6"/>
          </p:cNvCxnSpPr>
          <p:nvPr/>
        </p:nvCxnSpPr>
        <p:spPr>
          <a:xfrm>
            <a:off x="7143768" y="1857370"/>
            <a:ext cx="1071570" cy="928694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2"/>
            <a:endCxn id="21" idx="3"/>
          </p:cNvCxnSpPr>
          <p:nvPr/>
        </p:nvCxnSpPr>
        <p:spPr>
          <a:xfrm rot="10800000" flipV="1">
            <a:off x="5899732" y="1857369"/>
            <a:ext cx="2172731" cy="1029723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57224" y="100011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57224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071802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071802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857356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857356" y="278606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7158" y="178593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85984" y="107155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5400000">
            <a:off x="357158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857356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0"/>
          </p:cNvCxnSpPr>
          <p:nvPr/>
        </p:nvCxnSpPr>
        <p:spPr>
          <a:xfrm rot="10800000" flipV="1">
            <a:off x="2000232" y="1785932"/>
            <a:ext cx="1143008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7" idx="3"/>
          </p:cNvCxnSpPr>
          <p:nvPr/>
        </p:nvCxnSpPr>
        <p:spPr>
          <a:xfrm rot="5400000">
            <a:off x="77535" y="1964527"/>
            <a:ext cx="1744103" cy="10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9" idx="2"/>
            <a:endCxn id="57" idx="3"/>
          </p:cNvCxnSpPr>
          <p:nvPr/>
        </p:nvCxnSpPr>
        <p:spPr>
          <a:xfrm rot="10800000" flipV="1">
            <a:off x="899072" y="1857369"/>
            <a:ext cx="2172731" cy="1029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3" idx="6"/>
            <a:endCxn id="58" idx="6"/>
          </p:cNvCxnSpPr>
          <p:nvPr/>
        </p:nvCxnSpPr>
        <p:spPr>
          <a:xfrm>
            <a:off x="2571736" y="1214428"/>
            <a:ext cx="785818" cy="157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 flipH="1">
            <a:off x="607191" y="1535898"/>
            <a:ext cx="1785951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0" idx="6"/>
          </p:cNvCxnSpPr>
          <p:nvPr/>
        </p:nvCxnSpPr>
        <p:spPr>
          <a:xfrm>
            <a:off x="2143108" y="1857370"/>
            <a:ext cx="1071570" cy="928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71473" y="1857370"/>
            <a:ext cx="1428759" cy="71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857884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72462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72462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57818" y="178593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5357818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6858016" y="1285866"/>
            <a:ext cx="785818" cy="500066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0"/>
          </p:cNvCxnSpPr>
          <p:nvPr/>
        </p:nvCxnSpPr>
        <p:spPr>
          <a:xfrm rot="10800000" flipV="1">
            <a:off x="7000892" y="1785932"/>
            <a:ext cx="1143008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6"/>
            <a:endCxn id="22" idx="6"/>
          </p:cNvCxnSpPr>
          <p:nvPr/>
        </p:nvCxnSpPr>
        <p:spPr>
          <a:xfrm>
            <a:off x="7572396" y="1214428"/>
            <a:ext cx="785818" cy="157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H="1">
            <a:off x="5607851" y="1535898"/>
            <a:ext cx="1785951" cy="1000132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572133" y="1857370"/>
            <a:ext cx="1428759" cy="71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3929058" y="2000246"/>
            <a:ext cx="785818" cy="2857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43306" y="14572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MASKING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37861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Remove </a:t>
            </a:r>
            <a:r>
              <a:rPr lang="en-US" altLang="ko-KR" dirty="0" smtClean="0">
                <a:solidFill>
                  <a:srgbClr val="FF0000"/>
                </a:solidFill>
              </a:rPr>
              <a:t>x%</a:t>
            </a:r>
            <a:r>
              <a:rPr lang="en-US" altLang="ko-KR" dirty="0" smtClean="0"/>
              <a:t> of connected edges ( grey edge 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Train model only with the </a:t>
            </a:r>
            <a:r>
              <a:rPr lang="en-US" altLang="ko-KR" dirty="0" smtClean="0">
                <a:solidFill>
                  <a:srgbClr val="FF0000"/>
                </a:solidFill>
              </a:rPr>
              <a:t>(100-x)%</a:t>
            </a:r>
            <a:r>
              <a:rPr lang="en-US" altLang="ko-KR" dirty="0" smtClean="0"/>
              <a:t> remaining edges ( black edge )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 rot="16200000" flipH="1">
            <a:off x="220411" y="2107403"/>
            <a:ext cx="1059314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5221070" y="2107403"/>
            <a:ext cx="1059314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857884" y="100011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58016" y="278606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71538" y="4879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 edges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57950" y="4879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edges 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14678" y="119240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remove 5 edges (50%) )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6858016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286644" y="107155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3714758"/>
            <a:ext cx="9144000" cy="1071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5107785" y="1964527"/>
            <a:ext cx="1744103" cy="101029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6"/>
          </p:cNvCxnSpPr>
          <p:nvPr/>
        </p:nvCxnSpPr>
        <p:spPr>
          <a:xfrm>
            <a:off x="7143768" y="1857370"/>
            <a:ext cx="1071570" cy="928694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2"/>
            <a:endCxn id="21" idx="3"/>
          </p:cNvCxnSpPr>
          <p:nvPr/>
        </p:nvCxnSpPr>
        <p:spPr>
          <a:xfrm rot="10800000" flipV="1">
            <a:off x="5899732" y="1857369"/>
            <a:ext cx="2172731" cy="1029723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57224" y="100011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57224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071802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071802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857356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857356" y="278606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7158" y="178593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85984" y="107155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5400000">
            <a:off x="357158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857356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0"/>
          </p:cNvCxnSpPr>
          <p:nvPr/>
        </p:nvCxnSpPr>
        <p:spPr>
          <a:xfrm rot="10800000" flipV="1">
            <a:off x="2000232" y="1785932"/>
            <a:ext cx="1143008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7" idx="3"/>
          </p:cNvCxnSpPr>
          <p:nvPr/>
        </p:nvCxnSpPr>
        <p:spPr>
          <a:xfrm rot="5400000">
            <a:off x="77535" y="1964527"/>
            <a:ext cx="1744103" cy="10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9" idx="2"/>
            <a:endCxn id="57" idx="3"/>
          </p:cNvCxnSpPr>
          <p:nvPr/>
        </p:nvCxnSpPr>
        <p:spPr>
          <a:xfrm rot="10800000" flipV="1">
            <a:off x="899072" y="1857369"/>
            <a:ext cx="2172731" cy="1029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3" idx="6"/>
            <a:endCxn id="58" idx="6"/>
          </p:cNvCxnSpPr>
          <p:nvPr/>
        </p:nvCxnSpPr>
        <p:spPr>
          <a:xfrm>
            <a:off x="2571736" y="1214428"/>
            <a:ext cx="785818" cy="157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 flipH="1">
            <a:off x="607191" y="1535898"/>
            <a:ext cx="1785951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0" idx="6"/>
          </p:cNvCxnSpPr>
          <p:nvPr/>
        </p:nvCxnSpPr>
        <p:spPr>
          <a:xfrm>
            <a:off x="2143108" y="1857370"/>
            <a:ext cx="1071570" cy="928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71473" y="1857370"/>
            <a:ext cx="1428759" cy="71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857884" y="100011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7884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72462" y="264318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72462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58016" y="171449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58016" y="278606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57818" y="178593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286644" y="1071552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5357818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6858016" y="1285866"/>
            <a:ext cx="785818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0"/>
          </p:cNvCxnSpPr>
          <p:nvPr/>
        </p:nvCxnSpPr>
        <p:spPr>
          <a:xfrm rot="10800000" flipV="1">
            <a:off x="7000892" y="1785932"/>
            <a:ext cx="1143008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6"/>
            <a:endCxn id="22" idx="6"/>
          </p:cNvCxnSpPr>
          <p:nvPr/>
        </p:nvCxnSpPr>
        <p:spPr>
          <a:xfrm>
            <a:off x="7572396" y="1214428"/>
            <a:ext cx="785818" cy="157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H="1">
            <a:off x="5607851" y="1535898"/>
            <a:ext cx="1785951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572133" y="1857370"/>
            <a:ext cx="1428759" cy="71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3929058" y="2000246"/>
            <a:ext cx="785818" cy="2857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43306" y="14572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MASKING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37861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Remove </a:t>
            </a:r>
            <a:r>
              <a:rPr lang="en-US" altLang="ko-KR" dirty="0" smtClean="0">
                <a:solidFill>
                  <a:srgbClr val="FF0000"/>
                </a:solidFill>
              </a:rPr>
              <a:t>x%</a:t>
            </a:r>
            <a:r>
              <a:rPr lang="en-US" altLang="ko-KR" dirty="0" smtClean="0"/>
              <a:t> of connected edges ( grey edge 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Train model only with the </a:t>
            </a:r>
            <a:r>
              <a:rPr lang="en-US" altLang="ko-KR" dirty="0" smtClean="0">
                <a:solidFill>
                  <a:srgbClr val="FF0000"/>
                </a:solidFill>
              </a:rPr>
              <a:t>(100-x)%</a:t>
            </a:r>
            <a:r>
              <a:rPr lang="en-US" altLang="ko-KR" dirty="0" smtClean="0"/>
              <a:t> remaining edges ( black edge 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0" y="357172"/>
            <a:ext cx="9144000" cy="38576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액자 42"/>
          <p:cNvSpPr/>
          <p:nvPr/>
        </p:nvSpPr>
        <p:spPr>
          <a:xfrm>
            <a:off x="928662" y="4214824"/>
            <a:ext cx="7143800" cy="571504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39118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/>
              <a:t>HOW?</a:t>
            </a:r>
            <a:endParaRPr lang="ko-KR" alt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0"/>
            <a:ext cx="2071670" cy="128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14876" y="1357304"/>
            <a:ext cx="4429124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Positive Sample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 remaining 50% edges )</a:t>
            </a:r>
          </a:p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71406" y="71420"/>
            <a:ext cx="1785950" cy="1143008"/>
            <a:chOff x="214282" y="214296"/>
            <a:chExt cx="3000396" cy="2071702"/>
          </a:xfrm>
        </p:grpSpPr>
        <p:cxnSp>
          <p:nvCxnSpPr>
            <p:cNvPr id="52" name="직선 연결선 51"/>
            <p:cNvCxnSpPr/>
            <p:nvPr/>
          </p:nvCxnSpPr>
          <p:spPr>
            <a:xfrm rot="5400000">
              <a:off x="-35751" y="1178709"/>
              <a:ext cx="1744103" cy="10102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72" idx="6"/>
            </p:cNvCxnSpPr>
            <p:nvPr/>
          </p:nvCxnSpPr>
          <p:spPr>
            <a:xfrm>
              <a:off x="2000232" y="1071552"/>
              <a:ext cx="1071570" cy="92869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71" idx="2"/>
              <a:endCxn id="64" idx="3"/>
            </p:cNvCxnSpPr>
            <p:nvPr/>
          </p:nvCxnSpPr>
          <p:spPr>
            <a:xfrm rot="10800000" flipV="1">
              <a:off x="756196" y="1071551"/>
              <a:ext cx="2172731" cy="1029723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14348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928926" y="185737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28926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100011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rot="5400000">
              <a:off x="214282" y="500048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5400000">
              <a:off x="1714480" y="500048"/>
              <a:ext cx="785818" cy="50006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73" idx="0"/>
            </p:cNvCxnSpPr>
            <p:nvPr/>
          </p:nvCxnSpPr>
          <p:spPr>
            <a:xfrm rot="10800000" flipV="1">
              <a:off x="1857356" y="1000114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5" idx="6"/>
              <a:endCxn id="68" idx="6"/>
            </p:cNvCxnSpPr>
            <p:nvPr/>
          </p:nvCxnSpPr>
          <p:spPr>
            <a:xfrm>
              <a:off x="2428860" y="428610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H="1">
              <a:off x="464315" y="750080"/>
              <a:ext cx="1785951" cy="1000132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428597" y="1071552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74" idx="6"/>
              <a:endCxn id="64" idx="4"/>
            </p:cNvCxnSpPr>
            <p:nvPr/>
          </p:nvCxnSpPr>
          <p:spPr>
            <a:xfrm>
              <a:off x="500033" y="1142990"/>
              <a:ext cx="357190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14480" y="92867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43108" y="28573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4348" y="2142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714480" y="200024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42844" y="1926779"/>
            <a:ext cx="2857520" cy="2012829"/>
            <a:chOff x="142844" y="1714494"/>
            <a:chExt cx="3000396" cy="2071702"/>
          </a:xfrm>
        </p:grpSpPr>
        <p:cxnSp>
          <p:nvCxnSpPr>
            <p:cNvPr id="98" name="직선 연결선 97"/>
            <p:cNvCxnSpPr/>
            <p:nvPr/>
          </p:nvCxnSpPr>
          <p:spPr>
            <a:xfrm rot="16200000" flipV="1">
              <a:off x="121922" y="2836579"/>
              <a:ext cx="827665" cy="500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>
              <a:off x="142844" y="2000246"/>
              <a:ext cx="785818" cy="500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5" idx="0"/>
            </p:cNvCxnSpPr>
            <p:nvPr/>
          </p:nvCxnSpPr>
          <p:spPr>
            <a:xfrm rot="10800000" flipV="1">
              <a:off x="1785918" y="2500312"/>
              <a:ext cx="1143008" cy="1000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6"/>
              <a:endCxn id="22" idx="6"/>
            </p:cNvCxnSpPr>
            <p:nvPr/>
          </p:nvCxnSpPr>
          <p:spPr>
            <a:xfrm>
              <a:off x="2357422" y="1928808"/>
              <a:ext cx="785818" cy="1571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357159" y="2571750"/>
              <a:ext cx="1428759" cy="71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14282" y="2000246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4348" y="264318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500298" y="2071684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1670" y="3143254"/>
              <a:ext cx="285752" cy="2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910" y="171449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2910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857488" y="3357568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857488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3042" y="242887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43042" y="35004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2844" y="250031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071670" y="17859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282" y="2857502"/>
              <a:ext cx="285752" cy="285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 flipV="1">
            <a:off x="3286116" y="1928808"/>
            <a:ext cx="1143008" cy="7143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액자 117"/>
          <p:cNvSpPr/>
          <p:nvPr/>
        </p:nvSpPr>
        <p:spPr>
          <a:xfrm>
            <a:off x="0" y="1643056"/>
            <a:ext cx="3357554" cy="2643206"/>
          </a:xfrm>
          <a:prstGeom prst="frame">
            <a:avLst>
              <a:gd name="adj1" fmla="val 33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1670" y="-1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Black : remained</a:t>
            </a:r>
          </a:p>
          <a:p>
            <a:r>
              <a:rPr lang="en-US" altLang="ko-KR" sz="1400" dirty="0" smtClean="0"/>
              <a:t>Grey : removed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781</Words>
  <Application>Microsoft Office PowerPoint</Application>
  <PresentationFormat>화면 슬라이드 쇼(16:9)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104</cp:revision>
  <dcterms:created xsi:type="dcterms:W3CDTF">2016-12-05T23:26:54Z</dcterms:created>
  <dcterms:modified xsi:type="dcterms:W3CDTF">2020-02-04T04:07:34Z</dcterms:modified>
</cp:coreProperties>
</file>