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handoutMasterIdLst>
    <p:handoutMasterId r:id="rId45"/>
  </p:handoutMasterIdLst>
  <p:sldIdLst>
    <p:sldId id="256" r:id="rId4"/>
    <p:sldId id="301" r:id="rId5"/>
    <p:sldId id="261" r:id="rId6"/>
    <p:sldId id="264" r:id="rId7"/>
    <p:sldId id="304" r:id="rId8"/>
    <p:sldId id="363" r:id="rId9"/>
    <p:sldId id="357" r:id="rId10"/>
    <p:sldId id="361" r:id="rId11"/>
    <p:sldId id="358" r:id="rId12"/>
    <p:sldId id="360" r:id="rId13"/>
    <p:sldId id="364" r:id="rId14"/>
    <p:sldId id="306" r:id="rId15"/>
    <p:sldId id="366" r:id="rId16"/>
    <p:sldId id="365" r:id="rId17"/>
    <p:sldId id="395" r:id="rId18"/>
    <p:sldId id="396" r:id="rId19"/>
    <p:sldId id="371" r:id="rId20"/>
    <p:sldId id="375" r:id="rId21"/>
    <p:sldId id="307" r:id="rId22"/>
    <p:sldId id="392" r:id="rId23"/>
    <p:sldId id="393" r:id="rId24"/>
    <p:sldId id="373" r:id="rId25"/>
    <p:sldId id="368" r:id="rId26"/>
    <p:sldId id="376" r:id="rId27"/>
    <p:sldId id="377" r:id="rId28"/>
    <p:sldId id="378" r:id="rId29"/>
    <p:sldId id="379" r:id="rId30"/>
    <p:sldId id="380" r:id="rId31"/>
    <p:sldId id="381" r:id="rId32"/>
    <p:sldId id="369" r:id="rId33"/>
    <p:sldId id="382" r:id="rId34"/>
    <p:sldId id="383" r:id="rId35"/>
    <p:sldId id="370" r:id="rId36"/>
    <p:sldId id="384" r:id="rId37"/>
    <p:sldId id="385" r:id="rId38"/>
    <p:sldId id="386" r:id="rId39"/>
    <p:sldId id="390" r:id="rId40"/>
    <p:sldId id="391" r:id="rId41"/>
    <p:sldId id="353" r:id="rId42"/>
    <p:sldId id="270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BD8D1"/>
    <a:srgbClr val="98DFBB"/>
    <a:srgbClr val="9AD3E9"/>
    <a:srgbClr val="F8B2A3"/>
    <a:srgbClr val="A4B4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77EF-545C-4746-AECF-C3FF83C18BD1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EACF-BA6B-48FF-A388-F83F932CE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ing.tistory.com/29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ng.tistory.com/29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7422" y="2357436"/>
            <a:ext cx="6643734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node2vec</a:t>
            </a:r>
          </a:p>
          <a:p>
            <a:r>
              <a:rPr lang="en-US" sz="1800" dirty="0" smtClean="0"/>
              <a:t>Scalable Feature Learning for Networks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126" y="3857634"/>
            <a:ext cx="3148402" cy="504056"/>
          </a:xfrm>
        </p:spPr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/>
                </a:solidFill>
              </a:rPr>
              <a:t>Seunghan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Lee</a:t>
            </a:r>
            <a:r>
              <a:rPr lang="en-US" altLang="ko-KR" sz="1600" b="1" dirty="0" smtClean="0"/>
              <a:t> (CSE-URP)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20.02.17(Mon)</a:t>
            </a:r>
            <a:endParaRPr lang="en-US" altLang="ko-KR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071670" y="2643188"/>
            <a:ext cx="142876" cy="1714512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Placeholder 2"/>
          <p:cNvSpPr txBox="1">
            <a:spLocks/>
          </p:cNvSpPr>
          <p:nvPr/>
        </p:nvSpPr>
        <p:spPr>
          <a:xfrm>
            <a:off x="6429388" y="-18"/>
            <a:ext cx="2643206" cy="5000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[ Network Embedding ]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1785932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538" y="1835345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SGD with “negative sampling” -&gt; efficient in huge network )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57356" y="2571750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2643188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provides parameter to tune the explored search space -&gt;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BFS, DFS</a:t>
            </a:r>
            <a:r>
              <a:rPr lang="en-US" altLang="ko-KR" sz="1400" dirty="0" smtClean="0"/>
              <a:t> )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143372" y="342900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538" y="3500444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classic : node embedding -&gt; node2vec : node embedding &amp;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edge embedding</a:t>
            </a:r>
            <a:r>
              <a:rPr lang="en-US" altLang="ko-KR" sz="1400" dirty="0" smtClean="0"/>
              <a:t> )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286116" y="4356112"/>
            <a:ext cx="37862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2976" y="4357700"/>
            <a:ext cx="700092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( (1) multi-label classification : classify which class the node belongs to )</a:t>
            </a:r>
            <a:br>
              <a:rPr lang="en-US" altLang="ko-KR" sz="1400" dirty="0" smtClean="0"/>
            </a:br>
            <a:r>
              <a:rPr lang="en-US" altLang="ko-KR" sz="1400" dirty="0" smtClean="0"/>
              <a:t>( (2)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link prediction </a:t>
            </a:r>
            <a:r>
              <a:rPr lang="en-US" altLang="ko-KR" sz="1400" dirty="0" smtClean="0"/>
              <a:t>: predict if there is a link between to nodes 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14744" y="1857370"/>
            <a:ext cx="5144546" cy="473576"/>
          </a:xfrm>
        </p:spPr>
        <p:txBody>
          <a:bodyPr/>
          <a:lstStyle/>
          <a:p>
            <a:r>
              <a:rPr lang="en-US" altLang="ko-KR" dirty="0" smtClean="0"/>
              <a:t>2. node2vec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1934" y="2500312"/>
            <a:ext cx="4572032" cy="928694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Classic Search Algorithm : BFS &amp; DFS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Random Walk in node2vec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57158" y="1428742"/>
            <a:ext cx="857256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4692865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( Breadth-First Search )</a:t>
            </a:r>
            <a:endParaRPr lang="ko-KR" altLang="en-US" sz="1400" b="1" dirty="0"/>
          </a:p>
        </p:txBody>
      </p:sp>
      <p:pic>
        <p:nvPicPr>
          <p:cNvPr id="49154" name="Picture 2" descr="Image result for bfs dfs 비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8"/>
            <a:ext cx="5668950" cy="2357454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857620" y="2071684"/>
            <a:ext cx="3500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https://t1.daumcdn.net/cfile/tistory/997183445C7625B921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4643438" y="4692865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DFS ( Depth-First Search )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910" y="1435236"/>
            <a:ext cx="892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“An algorithm for traversing or searching tree or graph data structures”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wikipedia</a:t>
            </a:r>
            <a:r>
              <a:rPr lang="en-US" sz="1200" b="1" dirty="0" smtClean="0"/>
              <a:t>)</a:t>
            </a:r>
            <a:endParaRPr lang="en-US" sz="1600" b="1" dirty="0" smtClean="0"/>
          </a:p>
          <a:p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500180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( Breadth-First Search )</a:t>
            </a:r>
            <a:endParaRPr lang="ko-KR" altLang="en-US" sz="1400" b="1" dirty="0"/>
          </a:p>
        </p:txBody>
      </p:sp>
      <p:pic>
        <p:nvPicPr>
          <p:cNvPr id="5" name="그림 4" descr="9955D24A5C76320A3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928808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662" y="4357700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https://seing.tistory.com/29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286116" y="1869086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Search the node with the same level (breadth)!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After finishing searching the certain level (breadth), </a:t>
            </a:r>
            <a:br>
              <a:rPr lang="en-US" altLang="ko-KR" sz="1600" dirty="0" smtClean="0"/>
            </a:br>
            <a:r>
              <a:rPr lang="en-US" altLang="ko-KR" sz="1600" dirty="0" smtClean="0"/>
              <a:t>get down to the below level (depth)!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500180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DFS ( Depth-First Search )</a:t>
            </a:r>
            <a:endParaRPr lang="ko-KR" altLang="en-US" sz="1400" b="1" dirty="0"/>
          </a:p>
        </p:txBody>
      </p:sp>
      <p:pic>
        <p:nvPicPr>
          <p:cNvPr id="10" name="그림 9" descr="99D8C0365C762AC52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928808"/>
            <a:ext cx="2428892" cy="2428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6116" y="1869086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Search the child node first!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After finishing searching the last child node, </a:t>
            </a:r>
            <a:br>
              <a:rPr lang="en-US" altLang="ko-KR" sz="1600" dirty="0" smtClean="0"/>
            </a:br>
            <a:r>
              <a:rPr lang="en-US" altLang="ko-KR" sz="1600" dirty="0" smtClean="0"/>
              <a:t>“Backtracking” ( returning back to the parent node 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4357700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https://seing.tistory.com/29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8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15873"/>
            <a:ext cx="6113052" cy="2484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500694" y="155947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BFS &amp; DFS in graph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9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15873"/>
            <a:ext cx="6113052" cy="2484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500694" y="155947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BFS &amp; DFS in graph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1142990"/>
            <a:ext cx="9144000" cy="3286148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How can these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BFS/DFS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algorithms 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be applied in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graph search of node2vec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?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9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1658161"/>
            <a:ext cx="80724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before moving on…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In the phrase “</a:t>
            </a:r>
            <a:r>
              <a:rPr lang="en-US" altLang="ko-KR" sz="2000" b="1" i="1" dirty="0" smtClean="0"/>
              <a:t>Nodes with high similarity should be also embedded closely in the representative space</a:t>
            </a:r>
            <a:r>
              <a:rPr lang="en-US" altLang="ko-KR" sz="2000" dirty="0" smtClean="0"/>
              <a:t>”,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can we define the word </a:t>
            </a:r>
            <a:r>
              <a:rPr lang="en-US" altLang="ko-KR" sz="2000" b="1" dirty="0" smtClean="0"/>
              <a:t>“</a:t>
            </a:r>
            <a:r>
              <a:rPr lang="en-US" altLang="ko-KR" sz="2400" b="1" dirty="0" smtClean="0"/>
              <a:t>similarity</a:t>
            </a:r>
            <a:r>
              <a:rPr lang="en-US" altLang="ko-KR" sz="2000" b="1" dirty="0" smtClean="0"/>
              <a:t>”</a:t>
            </a:r>
            <a:r>
              <a:rPr lang="en-US" altLang="ko-KR" sz="2000" dirty="0" smtClean="0"/>
              <a:t> ?</a:t>
            </a:r>
            <a:endParaRPr lang="ko-KR" altLang="en-US" sz="200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1658161"/>
            <a:ext cx="80724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before moving on…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In the phrase “</a:t>
            </a:r>
            <a:r>
              <a:rPr lang="en-US" altLang="ko-KR" sz="2000" b="1" i="1" dirty="0" smtClean="0"/>
              <a:t>Nodes with high similarity should be also embedded closely in the representative space</a:t>
            </a:r>
            <a:r>
              <a:rPr lang="en-US" altLang="ko-KR" sz="2000" dirty="0" smtClean="0"/>
              <a:t>”,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how can we define the word </a:t>
            </a:r>
            <a:r>
              <a:rPr lang="en-US" altLang="ko-KR" sz="2000" b="1" dirty="0" smtClean="0"/>
              <a:t>“</a:t>
            </a:r>
            <a:r>
              <a:rPr lang="en-US" altLang="ko-KR" sz="2400" b="1" dirty="0" smtClean="0"/>
              <a:t>similarity</a:t>
            </a:r>
            <a:r>
              <a:rPr lang="en-US" altLang="ko-KR" sz="2000" b="1" dirty="0" smtClean="0"/>
              <a:t>”</a:t>
            </a:r>
            <a:r>
              <a:rPr lang="en-US" altLang="ko-KR" sz="2000" dirty="0" smtClean="0"/>
              <a:t> ?</a:t>
            </a:r>
            <a:endParaRPr lang="ko-KR" altLang="en-US" sz="200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997834"/>
            <a:ext cx="5500726" cy="288032"/>
          </a:xfrm>
        </p:spPr>
        <p:txBody>
          <a:bodyPr/>
          <a:lstStyle/>
          <a:p>
            <a:pPr lvl="0" algn="l"/>
            <a:r>
              <a:rPr lang="en-US" altLang="ko-KR" sz="2000" b="1" dirty="0" smtClean="0">
                <a:solidFill>
                  <a:srgbClr val="FF0000"/>
                </a:solidFill>
              </a:rPr>
              <a:t>1. Classic Search Algorithm : BFS &amp; DFS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20" y="3929072"/>
            <a:ext cx="8501122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en-US" altLang="ko-KR" b="1" dirty="0" smtClean="0">
                <a:solidFill>
                  <a:srgbClr val="FF0000"/>
                </a:solidFill>
              </a:rPr>
              <a:t>how to sample the random walk</a:t>
            </a:r>
            <a:r>
              <a:rPr lang="en-US" altLang="ko-KR" sz="1600" dirty="0" smtClean="0">
                <a:solidFill>
                  <a:schemeClr val="tx1"/>
                </a:solidFill>
              </a:rPr>
              <a:t>” is affected by “</a:t>
            </a:r>
            <a:r>
              <a:rPr lang="en-US" altLang="ko-KR" b="1" dirty="0" smtClean="0">
                <a:solidFill>
                  <a:srgbClr val="FF0000"/>
                </a:solidFill>
              </a:rPr>
              <a:t>how we define ‘similarity’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0694" y="1000114"/>
            <a:ext cx="3429024" cy="500066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chemeClr val="tx1"/>
                </a:solidFill>
              </a:rPr>
              <a:t>Two kinds of Similarity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0034" y="1571618"/>
            <a:ext cx="3857652" cy="3214710"/>
            <a:chOff x="1000100" y="1643056"/>
            <a:chExt cx="3071834" cy="2857520"/>
          </a:xfrm>
        </p:grpSpPr>
        <p:sp>
          <p:nvSpPr>
            <p:cNvPr id="30" name="직사각형 29"/>
            <p:cNvSpPr/>
            <p:nvPr/>
          </p:nvSpPr>
          <p:spPr>
            <a:xfrm>
              <a:off x="1000100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00100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1. </a:t>
              </a:r>
              <a:r>
                <a:rPr lang="en-US" altLang="ko-KR" b="1" dirty="0" err="1" smtClean="0"/>
                <a:t>Homophily</a:t>
              </a:r>
              <a:endParaRPr lang="ko-KR" altLang="en-US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60302" y="1571618"/>
            <a:ext cx="3926539" cy="3214710"/>
            <a:chOff x="5072066" y="1643056"/>
            <a:chExt cx="3071834" cy="2857520"/>
          </a:xfrm>
        </p:grpSpPr>
        <p:sp>
          <p:nvSpPr>
            <p:cNvPr id="31" name="직사각형 30"/>
            <p:cNvSpPr/>
            <p:nvPr/>
          </p:nvSpPr>
          <p:spPr>
            <a:xfrm>
              <a:off x="5072066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72066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2. Structural Equivalence</a:t>
              </a:r>
              <a:endParaRPr lang="ko-KR" altLang="en-US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9278" y="3452300"/>
            <a:ext cx="2755466" cy="1048275"/>
            <a:chOff x="928662" y="3429006"/>
            <a:chExt cx="2928958" cy="10715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3435703"/>
              <a:ext cx="2928958" cy="1064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타원 41"/>
            <p:cNvSpPr/>
            <p:nvPr/>
          </p:nvSpPr>
          <p:spPr>
            <a:xfrm>
              <a:off x="1000100" y="342900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357290" y="37861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29190" y="2111895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have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similar structural roles</a:t>
            </a:r>
            <a:r>
              <a:rPr lang="en-US" altLang="ko-KR" sz="1600" dirty="0" smtClean="0"/>
              <a:t>” in networks should be embedded closely together</a:t>
            </a:r>
            <a:endParaRPr lang="ko-KR" altLang="en-US" sz="16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052" y="3458852"/>
            <a:ext cx="2865286" cy="10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6870772" y="3792408"/>
            <a:ext cx="344433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651" y="3792408"/>
            <a:ext cx="275547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8920" y="2097778"/>
            <a:ext cx="378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are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highly interconnected</a:t>
            </a:r>
            <a:r>
              <a:rPr lang="en-US" altLang="ko-KR" sz="1600" dirty="0" smtClean="0"/>
              <a:t>” and belong to similar network clusters should be embedded closely together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230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71406" y="854958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Classic Search Algorithm : BFS &amp; DFS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22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0034" y="3000378"/>
            <a:ext cx="4929222" cy="1000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직사각형 48"/>
          <p:cNvSpPr/>
          <p:nvPr/>
        </p:nvSpPr>
        <p:spPr>
          <a:xfrm>
            <a:off x="500034" y="1643056"/>
            <a:ext cx="4929222" cy="1000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209736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38" y="928676"/>
            <a:ext cx="3214678" cy="288032"/>
          </a:xfrm>
        </p:spPr>
        <p:txBody>
          <a:bodyPr/>
          <a:lstStyle/>
          <a:p>
            <a:pPr lvl="0"/>
            <a:r>
              <a:rPr lang="en-US" altLang="ko-KR" sz="2000" dirty="0" smtClean="0"/>
              <a:t>Summary of </a:t>
            </a:r>
            <a:r>
              <a:rPr lang="en-US" altLang="ko-KR" sz="2000" dirty="0" smtClean="0">
                <a:solidFill>
                  <a:srgbClr val="FF0000"/>
                </a:solidFill>
              </a:rPr>
              <a:t>node2vec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1714494"/>
            <a:ext cx="68580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node2vec algorithm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about DFS &amp; BFS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3071816"/>
            <a:ext cx="68580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node2vec implementation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with </a:t>
            </a:r>
            <a:r>
              <a:rPr lang="en-US" altLang="ko-KR" sz="1400" dirty="0" err="1" smtClean="0"/>
              <a:t>numpy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918" y="1355734"/>
            <a:ext cx="3220362" cy="3216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0694" y="1000114"/>
            <a:ext cx="3429024" cy="500066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chemeClr val="tx1"/>
                </a:solidFill>
              </a:rPr>
              <a:t>Two kinds of Similarity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37"/>
          <p:cNvGrpSpPr/>
          <p:nvPr/>
        </p:nvGrpSpPr>
        <p:grpSpPr>
          <a:xfrm>
            <a:off x="500034" y="1571618"/>
            <a:ext cx="3857652" cy="3214710"/>
            <a:chOff x="1000100" y="1643056"/>
            <a:chExt cx="3071834" cy="2857520"/>
          </a:xfrm>
        </p:grpSpPr>
        <p:sp>
          <p:nvSpPr>
            <p:cNvPr id="30" name="직사각형 29"/>
            <p:cNvSpPr/>
            <p:nvPr/>
          </p:nvSpPr>
          <p:spPr>
            <a:xfrm>
              <a:off x="1000100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00100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1. </a:t>
              </a:r>
              <a:r>
                <a:rPr lang="en-US" altLang="ko-KR" b="1" dirty="0" err="1" smtClean="0"/>
                <a:t>Homophily</a:t>
              </a:r>
              <a:endParaRPr lang="ko-KR" altLang="en-US" b="1" dirty="0"/>
            </a:p>
          </p:txBody>
        </p:sp>
      </p:grpSp>
      <p:grpSp>
        <p:nvGrpSpPr>
          <p:cNvPr id="4" name="그룹 38"/>
          <p:cNvGrpSpPr/>
          <p:nvPr/>
        </p:nvGrpSpPr>
        <p:grpSpPr>
          <a:xfrm>
            <a:off x="4860302" y="1571618"/>
            <a:ext cx="3926539" cy="3214710"/>
            <a:chOff x="5072066" y="1643056"/>
            <a:chExt cx="3071834" cy="2857520"/>
          </a:xfrm>
        </p:grpSpPr>
        <p:sp>
          <p:nvSpPr>
            <p:cNvPr id="31" name="직사각형 30"/>
            <p:cNvSpPr/>
            <p:nvPr/>
          </p:nvSpPr>
          <p:spPr>
            <a:xfrm>
              <a:off x="5072066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72066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2. Structural Equivalence</a:t>
              </a:r>
              <a:endParaRPr lang="ko-KR" altLang="en-US" b="1" dirty="0"/>
            </a:p>
          </p:txBody>
        </p:sp>
      </p:grpSp>
      <p:grpSp>
        <p:nvGrpSpPr>
          <p:cNvPr id="5" name="그룹 49"/>
          <p:cNvGrpSpPr/>
          <p:nvPr/>
        </p:nvGrpSpPr>
        <p:grpSpPr>
          <a:xfrm>
            <a:off x="959278" y="3452300"/>
            <a:ext cx="2755466" cy="1048275"/>
            <a:chOff x="928662" y="3429006"/>
            <a:chExt cx="2928958" cy="10715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3435703"/>
              <a:ext cx="2928958" cy="1064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타원 41"/>
            <p:cNvSpPr/>
            <p:nvPr/>
          </p:nvSpPr>
          <p:spPr>
            <a:xfrm>
              <a:off x="1000100" y="342900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357290" y="37861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29190" y="2111895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have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similar structural roles</a:t>
            </a:r>
            <a:r>
              <a:rPr lang="en-US" altLang="ko-KR" sz="1600" dirty="0" smtClean="0"/>
              <a:t>” in networks should be embedded closely together</a:t>
            </a:r>
            <a:endParaRPr lang="ko-KR" altLang="en-US" sz="16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052" y="3458852"/>
            <a:ext cx="2865286" cy="10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6870772" y="3792408"/>
            <a:ext cx="344433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651" y="3792408"/>
            <a:ext cx="275547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8920" y="2097778"/>
            <a:ext cx="378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are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highly interconnected</a:t>
            </a:r>
            <a:r>
              <a:rPr lang="en-US" altLang="ko-KR" sz="1600" dirty="0" smtClean="0"/>
              <a:t>” and belong to similar network clusters should be embedded closely together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230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71406" y="854958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Classic Search Algorithm : BFS &amp; DFS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22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00034" y="2214560"/>
            <a:ext cx="714380" cy="28575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Networks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929190" y="2928940"/>
            <a:ext cx="3429024" cy="28575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 the similar space inside its own network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0694" y="1000114"/>
            <a:ext cx="3429024" cy="500066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chemeClr val="tx1"/>
                </a:solidFill>
              </a:rPr>
              <a:t>Two kinds of Similarity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37"/>
          <p:cNvGrpSpPr/>
          <p:nvPr/>
        </p:nvGrpSpPr>
        <p:grpSpPr>
          <a:xfrm>
            <a:off x="500034" y="1571618"/>
            <a:ext cx="3857652" cy="3214710"/>
            <a:chOff x="1000100" y="1643056"/>
            <a:chExt cx="3071834" cy="2857520"/>
          </a:xfrm>
        </p:grpSpPr>
        <p:sp>
          <p:nvSpPr>
            <p:cNvPr id="30" name="직사각형 29"/>
            <p:cNvSpPr/>
            <p:nvPr/>
          </p:nvSpPr>
          <p:spPr>
            <a:xfrm>
              <a:off x="1000100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00100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1. </a:t>
              </a:r>
              <a:r>
                <a:rPr lang="en-US" altLang="ko-KR" b="1" dirty="0" err="1" smtClean="0"/>
                <a:t>Homophily</a:t>
              </a:r>
              <a:endParaRPr lang="ko-KR" altLang="en-US" b="1" dirty="0"/>
            </a:p>
          </p:txBody>
        </p:sp>
      </p:grpSp>
      <p:grpSp>
        <p:nvGrpSpPr>
          <p:cNvPr id="4" name="그룹 38"/>
          <p:cNvGrpSpPr/>
          <p:nvPr/>
        </p:nvGrpSpPr>
        <p:grpSpPr>
          <a:xfrm>
            <a:off x="4860302" y="1571618"/>
            <a:ext cx="3926539" cy="3214710"/>
            <a:chOff x="5072066" y="1643056"/>
            <a:chExt cx="3071834" cy="2857520"/>
          </a:xfrm>
        </p:grpSpPr>
        <p:sp>
          <p:nvSpPr>
            <p:cNvPr id="31" name="직사각형 30"/>
            <p:cNvSpPr/>
            <p:nvPr/>
          </p:nvSpPr>
          <p:spPr>
            <a:xfrm>
              <a:off x="5072066" y="1643056"/>
              <a:ext cx="3071834" cy="2857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72066" y="1643056"/>
              <a:ext cx="3071834" cy="428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2. Structural Equivalence</a:t>
              </a:r>
              <a:endParaRPr lang="ko-KR" altLang="en-US" b="1" dirty="0"/>
            </a:p>
          </p:txBody>
        </p:sp>
      </p:grpSp>
      <p:grpSp>
        <p:nvGrpSpPr>
          <p:cNvPr id="5" name="그룹 49"/>
          <p:cNvGrpSpPr/>
          <p:nvPr/>
        </p:nvGrpSpPr>
        <p:grpSpPr>
          <a:xfrm>
            <a:off x="959278" y="3452300"/>
            <a:ext cx="2755466" cy="1048275"/>
            <a:chOff x="928662" y="3429006"/>
            <a:chExt cx="2928958" cy="10715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3435703"/>
              <a:ext cx="2928958" cy="1064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타원 41"/>
            <p:cNvSpPr/>
            <p:nvPr/>
          </p:nvSpPr>
          <p:spPr>
            <a:xfrm>
              <a:off x="1000100" y="342900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357290" y="378619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929190" y="2111895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have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similar structural roles</a:t>
            </a:r>
            <a:r>
              <a:rPr lang="en-US" altLang="ko-KR" sz="1600" dirty="0" smtClean="0"/>
              <a:t>” in networks should be embedded closely together</a:t>
            </a:r>
            <a:endParaRPr lang="ko-KR" altLang="en-US" sz="16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052" y="3458852"/>
            <a:ext cx="2865286" cy="10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6870772" y="3792408"/>
            <a:ext cx="344433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25212" y="3792408"/>
            <a:ext cx="275547" cy="27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8920" y="2097778"/>
            <a:ext cx="378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nodes that are 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highly interconnected</a:t>
            </a:r>
            <a:r>
              <a:rPr lang="en-US" altLang="ko-KR" sz="1600" dirty="0" smtClean="0"/>
              <a:t>” and belong to similar network clusters should be embedded closely together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230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71406" y="854958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Classic Search Algorithm : BFS &amp; DFS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224" y="4466494"/>
            <a:ext cx="3168786" cy="24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Node2vec_Scalable Feature Learning for Networks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00034" y="2214560"/>
            <a:ext cx="714380" cy="28575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Networks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857752" y="2214560"/>
            <a:ext cx="714380" cy="28575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Networks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0" y="857238"/>
            <a:ext cx="9144000" cy="4071966"/>
          </a:xfrm>
          <a:prstGeom prst="rect">
            <a:avLst/>
          </a:prstGeom>
          <a:solidFill>
            <a:schemeClr val="accent6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643042" y="2143122"/>
            <a:ext cx="285752" cy="285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00100" y="1214428"/>
            <a:ext cx="285752" cy="285752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00100" y="2214560"/>
            <a:ext cx="285752" cy="285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43042" y="1071552"/>
            <a:ext cx="285752" cy="285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643042" y="1643056"/>
            <a:ext cx="285752" cy="285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071670" y="3071816"/>
            <a:ext cx="285752" cy="28575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714612" y="3500444"/>
            <a:ext cx="285752" cy="28575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714612" y="4071948"/>
            <a:ext cx="285752" cy="28575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071670" y="4071948"/>
            <a:ext cx="285752" cy="28575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714612" y="3000378"/>
            <a:ext cx="285752" cy="28575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000892" y="1214428"/>
            <a:ext cx="285752" cy="285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6357950" y="2357436"/>
            <a:ext cx="285752" cy="285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072330" y="2357436"/>
            <a:ext cx="285752" cy="285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000892" y="1785932"/>
            <a:ext cx="285752" cy="285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6357950" y="1285866"/>
            <a:ext cx="285752" cy="285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85786" y="1000114"/>
            <a:ext cx="1357322" cy="178595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857356" y="2786064"/>
            <a:ext cx="1500198" cy="1785950"/>
          </a:xfrm>
          <a:prstGeom prst="round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43636" y="1071552"/>
            <a:ext cx="1500198" cy="1857388"/>
          </a:xfrm>
          <a:prstGeom prst="round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rot="16200000" flipH="1">
            <a:off x="1357290" y="2857502"/>
            <a:ext cx="357190" cy="35719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2428860" y="1857370"/>
            <a:ext cx="3429024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3286116" y="2071684"/>
            <a:ext cx="2571768" cy="78582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1071538" y="785800"/>
            <a:ext cx="785818" cy="2143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KOREA</a:t>
            </a:r>
            <a:endParaRPr lang="ko-KR" altLang="en-US" sz="12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14546" y="2571750"/>
            <a:ext cx="785818" cy="2143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JAPAN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00826" y="857238"/>
            <a:ext cx="785818" cy="2143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U.S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71868" y="3143254"/>
            <a:ext cx="5500726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(Network) </a:t>
            </a:r>
            <a:r>
              <a:rPr lang="en-US" altLang="ko-KR" sz="1400" b="1" dirty="0" err="1" smtClean="0"/>
              <a:t>Homophily</a:t>
            </a:r>
            <a:r>
              <a:rPr lang="en-US" altLang="ko-KR" sz="1400" b="1" dirty="0" smtClean="0"/>
              <a:t>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  - similar networks -&gt; embedded closely </a:t>
            </a:r>
          </a:p>
          <a:p>
            <a:r>
              <a:rPr lang="en-US" altLang="ko-KR" sz="1200" dirty="0" smtClean="0"/>
              <a:t>  - ex) </a:t>
            </a:r>
            <a:r>
              <a:rPr lang="en-US" altLang="ko-KR" sz="1200" dirty="0" err="1" smtClean="0"/>
              <a:t>Korea,Japan</a:t>
            </a:r>
            <a:r>
              <a:rPr lang="en-US" altLang="ko-KR" sz="1200" dirty="0" smtClean="0"/>
              <a:t> &lt;-&gt; U.S </a:t>
            </a:r>
          </a:p>
          <a:p>
            <a:endParaRPr lang="en-US" altLang="ko-KR" sz="1200" dirty="0" smtClean="0"/>
          </a:p>
          <a:p>
            <a:r>
              <a:rPr lang="en-US" altLang="ko-KR" sz="1400" b="1" dirty="0" smtClean="0"/>
              <a:t>Structural Equivalence :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- nodes with similar role (ex.hub) -&gt; should be embedded in the similar space</a:t>
            </a:r>
            <a:br>
              <a:rPr lang="en-US" altLang="ko-KR" sz="1200" dirty="0" smtClean="0"/>
            </a:br>
            <a:r>
              <a:rPr lang="en-US" altLang="ko-KR" sz="1200" dirty="0" smtClean="0"/>
              <a:t>  - ex) ‘capital’ of each country should be located “UP-LEFT” in its own cluster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43570" y="857238"/>
            <a:ext cx="3429024" cy="500066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chemeClr val="tx1"/>
                </a:solidFill>
              </a:rPr>
              <a:t>BFS &amp; DFS in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3426605"/>
            <a:ext cx="54292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BFS (Breadth-first Sampling)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neighborhood : only immediate neighbors of the source node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micro</a:t>
            </a:r>
            <a:r>
              <a:rPr lang="en-US" altLang="ko-KR" sz="1400" dirty="0" smtClean="0"/>
              <a:t> view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to capture “</a:t>
            </a:r>
            <a:r>
              <a:rPr lang="en-US" altLang="ko-KR" sz="1400" dirty="0" smtClean="0">
                <a:solidFill>
                  <a:srgbClr val="FF0000"/>
                </a:solidFill>
              </a:rPr>
              <a:t>structural equivalence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596" y="1388928"/>
            <a:ext cx="564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DFS (Depth-first Sampling)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neighborhood : nodes sequentially sampled at increasing distance</a:t>
            </a:r>
            <a:br>
              <a:rPr lang="en-US" altLang="ko-KR" sz="1400" dirty="0" smtClean="0"/>
            </a:br>
            <a:r>
              <a:rPr lang="en-US" altLang="ko-KR" sz="1400" dirty="0" smtClean="0"/>
              <a:t>   from the source node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macro</a:t>
            </a:r>
            <a:r>
              <a:rPr lang="en-US" altLang="ko-KR" sz="1400" dirty="0" smtClean="0"/>
              <a:t> view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 to capture 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homophily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85720" y="1428742"/>
            <a:ext cx="585791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20" y="3286130"/>
            <a:ext cx="585791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71406" y="854958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Classic Search Algorithm : BFS &amp; DFS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00180"/>
            <a:ext cx="289033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357568"/>
            <a:ext cx="289033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타원 30"/>
          <p:cNvSpPr/>
          <p:nvPr/>
        </p:nvSpPr>
        <p:spPr>
          <a:xfrm rot="19616359">
            <a:off x="6342005" y="1248078"/>
            <a:ext cx="1000132" cy="207170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6" name="타원 35"/>
          <p:cNvSpPr/>
          <p:nvPr/>
        </p:nvSpPr>
        <p:spPr>
          <a:xfrm rot="19616359">
            <a:off x="8238109" y="1321395"/>
            <a:ext cx="1000132" cy="116602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86512" y="3429006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501090" y="3429006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715140" y="421482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85786" y="1428742"/>
            <a:ext cx="7429552" cy="85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00180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Considers both “</a:t>
            </a:r>
            <a:r>
              <a:rPr lang="en-US" altLang="ko-KR" sz="2000" b="1" dirty="0" err="1" smtClean="0"/>
              <a:t>homophily</a:t>
            </a:r>
            <a:r>
              <a:rPr lang="en-US" altLang="ko-KR" dirty="0" smtClean="0"/>
              <a:t>” and “</a:t>
            </a:r>
            <a:r>
              <a:rPr lang="en-US" altLang="ko-KR" sz="2000" b="1" dirty="0" smtClean="0"/>
              <a:t>structural equivalence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928926" y="1906783"/>
            <a:ext cx="135732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29190" y="1906783"/>
            <a:ext cx="2714644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4678" y="190678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with DFS 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190678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with BFS 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2615515"/>
            <a:ext cx="71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These two similarities are not exclusive!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Introduce a </a:t>
            </a:r>
            <a:r>
              <a:rPr lang="en-US" altLang="ko-KR" sz="2000" b="1" dirty="0" smtClean="0"/>
              <a:t>“search bias”</a:t>
            </a:r>
            <a:r>
              <a:rPr lang="en-US" altLang="ko-KR" dirty="0" smtClean="0"/>
              <a:t> term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( Define a “</a:t>
            </a:r>
            <a:r>
              <a:rPr lang="en-US" altLang="ko-KR" sz="1600" b="1" dirty="0" smtClean="0"/>
              <a:t>second order random walk</a:t>
            </a:r>
            <a:r>
              <a:rPr lang="en-US" altLang="ko-KR" sz="1400" dirty="0" smtClean="0"/>
              <a:t>”  with two parameters p &amp; q  )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728150"/>
            <a:ext cx="2714644" cy="1058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23" name="직선 연결선 22"/>
          <p:cNvCxnSpPr/>
          <p:nvPr/>
        </p:nvCxnSpPr>
        <p:spPr>
          <a:xfrm>
            <a:off x="2143108" y="3929072"/>
            <a:ext cx="142876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3108" y="2813628"/>
            <a:ext cx="1857388" cy="338554"/>
            <a:chOff x="714348" y="1345162"/>
            <a:chExt cx="1857388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4348" y="1345162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Search bias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8794" y="1428742"/>
              <a:ext cx="214314" cy="17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96928"/>
            <a:ext cx="4572032" cy="755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9" y="2000246"/>
            <a:ext cx="4500594" cy="670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28596" y="141660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Transition probability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2822563" y="2746035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4678363" y="2746035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0496" y="2813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 of edge</a:t>
            </a:r>
            <a:endParaRPr lang="ko-KR" altLang="en-US" sz="1600" dirty="0"/>
          </a:p>
        </p:txBody>
      </p:sp>
      <p:sp>
        <p:nvSpPr>
          <p:cNvPr id="30" name="원형 화살표 29"/>
          <p:cNvSpPr/>
          <p:nvPr/>
        </p:nvSpPr>
        <p:spPr>
          <a:xfrm rot="5400000">
            <a:off x="5429256" y="2568234"/>
            <a:ext cx="1500198" cy="1357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85843"/>
              <a:gd name="adj5" fmla="val 125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0892" y="292542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normalize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5570" y="1928706"/>
            <a:ext cx="3398000" cy="1324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20" y="141660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 bias 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488038"/>
            <a:ext cx="214314" cy="17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3" y="1856526"/>
            <a:ext cx="1928826" cy="139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28596" y="3395969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500" dirty="0" smtClean="0"/>
              <a:t> : previous node /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</a:t>
            </a:r>
            <a:r>
              <a:rPr lang="en-US" altLang="ko-KR" sz="1500" dirty="0" smtClean="0"/>
              <a:t> : current node /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</a:t>
            </a:r>
            <a:r>
              <a:rPr lang="en-US" altLang="ko-KR" sz="1500" dirty="0" smtClean="0"/>
              <a:t> : node to choose as the next step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421482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Consider the previous node(t) to sample the next node! </a:t>
            </a:r>
            <a:endParaRPr lang="ko-KR" altLang="en-US" b="1" i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129913"/>
            <a:ext cx="2643206" cy="393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49" y="2590470"/>
            <a:ext cx="2714645" cy="448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>
            <a:off x="5857884" y="2467275"/>
            <a:ext cx="214314" cy="21431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071934" y="1214428"/>
            <a:ext cx="4286280" cy="1785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5720" y="1928808"/>
            <a:ext cx="3571900" cy="1928826"/>
            <a:chOff x="285720" y="1643056"/>
            <a:chExt cx="4929222" cy="242889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928808"/>
              <a:ext cx="4582239" cy="1785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2428860" y="2000246"/>
              <a:ext cx="357190" cy="57150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28860" y="3000378"/>
              <a:ext cx="357190" cy="57150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2786050" y="1643056"/>
              <a:ext cx="2428892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786050" y="3357568"/>
              <a:ext cx="2428892" cy="714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4071934" y="1214428"/>
            <a:ext cx="4286280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43372" y="121442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return parameter,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43372" y="1500180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p &gt; max(q,1) : 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en-US" altLang="ko-KR" sz="1200" dirty="0" smtClean="0"/>
              <a:t>getting further from the previous node! </a:t>
            </a:r>
            <a:r>
              <a:rPr lang="en-US" altLang="ko-KR" sz="1200" dirty="0" smtClean="0">
                <a:solidFill>
                  <a:srgbClr val="FF0000"/>
                </a:solidFill>
              </a:rPr>
              <a:t>DFS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600" dirty="0" smtClean="0"/>
              <a:t>If p &lt; min(q,1) :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 getting closer to the previous node ( Local search ) </a:t>
            </a:r>
            <a:r>
              <a:rPr lang="en-US" altLang="ko-KR" sz="1200" dirty="0" smtClean="0">
                <a:solidFill>
                  <a:srgbClr val="FF0000"/>
                </a:solidFill>
              </a:rPr>
              <a:t>BFS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71934" y="3214692"/>
            <a:ext cx="4286280" cy="1857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71934" y="3214692"/>
            <a:ext cx="4286280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43372" y="321469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return parameter, </a:t>
            </a:r>
            <a:r>
              <a:rPr lang="en-US" altLang="ko-KR" b="1" dirty="0" smtClean="0">
                <a:solidFill>
                  <a:srgbClr val="FF0000"/>
                </a:solidFill>
              </a:rPr>
              <a:t>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3372" y="3500444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q &gt; 1: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en-US" altLang="ko-KR" sz="1200" dirty="0" smtClean="0"/>
              <a:t>getting closer to the previous node! </a:t>
            </a:r>
            <a:r>
              <a:rPr lang="en-US" altLang="ko-KR" sz="1200" dirty="0" smtClean="0">
                <a:solidFill>
                  <a:srgbClr val="FF0000"/>
                </a:solidFill>
              </a:rPr>
              <a:t>BFS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If q &lt; 1: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 getting further from the previous node! </a:t>
            </a:r>
            <a:r>
              <a:rPr lang="en-US" altLang="ko-KR" sz="1200" dirty="0" smtClean="0">
                <a:solidFill>
                  <a:srgbClr val="FF0000"/>
                </a:solidFill>
              </a:rPr>
              <a:t>DFS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676357"/>
            <a:ext cx="1571636" cy="113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80"/>
            <a:ext cx="6173786" cy="290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714480" y="450057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Tune p &amp; q to choose the similarity to focus on!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14876" y="1214428"/>
            <a:ext cx="4000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http://nocotan.github.io/images/20170701/fig2.png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14876" y="1928808"/>
            <a:ext cx="4214842" cy="2857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4876" y="1928808"/>
            <a:ext cx="4214842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7158" y="1928808"/>
            <a:ext cx="4214842" cy="2857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7158" y="1928808"/>
            <a:ext cx="4214842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node2vec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2844" y="926396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Random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Walk in node2vec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142874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Benefits of Random Walk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10130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Space complexity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213098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Time complexity</a:t>
            </a:r>
            <a:endParaRPr lang="ko-KR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101301"/>
            <a:ext cx="1214446" cy="3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962294"/>
            <a:ext cx="1300173" cy="6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723379"/>
            <a:ext cx="350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Space complexity to store immediate neighbors : 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725132"/>
            <a:ext cx="642635" cy="27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3071816"/>
            <a:ext cx="3643338" cy="15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2876754"/>
            <a:ext cx="4000528" cy="26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3357568"/>
            <a:ext cx="2924175" cy="40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7752" y="4000510"/>
            <a:ext cx="2928958" cy="4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7143768" y="1580371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 </a:t>
            </a:r>
            <a:r>
              <a:rPr lang="en-US" altLang="ko-KR" sz="1200" dirty="0" smtClean="0"/>
              <a:t>: Node2vec(</a:t>
            </a:r>
            <a:r>
              <a:rPr lang="ko-KR" altLang="en-US" sz="1200" dirty="0" smtClean="0"/>
              <a:t>서창원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18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9058" y="2071684"/>
            <a:ext cx="6572296" cy="473576"/>
          </a:xfrm>
        </p:spPr>
        <p:txBody>
          <a:bodyPr/>
          <a:lstStyle/>
          <a:p>
            <a:r>
              <a:rPr lang="en-US" altLang="ko-KR" sz="2800" dirty="0" smtClean="0"/>
              <a:t>3. node2vec implementation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9058" y="2855222"/>
            <a:ext cx="5214942" cy="28803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Embedding</a:t>
            </a:r>
          </a:p>
          <a:p>
            <a:pPr marL="342900" lvl="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Classification with MLP &amp; Logistic Regression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19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92867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13202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108717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Introduction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Contribution of node2vec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5984" y="1928808"/>
            <a:ext cx="6552728" cy="1517835"/>
            <a:chOff x="1151472" y="3187501"/>
            <a:chExt cx="6552728" cy="1666331"/>
          </a:xfrm>
        </p:grpSpPr>
        <p:sp>
          <p:nvSpPr>
            <p:cNvPr id="13" name="Pentagon 12"/>
            <p:cNvSpPr/>
            <p:nvPr/>
          </p:nvSpPr>
          <p:spPr>
            <a:xfrm>
              <a:off x="1633824" y="3276576"/>
              <a:ext cx="6070376" cy="157725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72784" y="3284700"/>
              <a:ext cx="5876010" cy="156351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05552" y="3571882"/>
            <a:ext cx="6552728" cy="1285884"/>
            <a:chOff x="1151472" y="3187502"/>
            <a:chExt cx="6552728" cy="879528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2"/>
              <a:ext cx="914400" cy="53748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07168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25742" y="371475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3835609"/>
            <a:ext cx="4752528" cy="723854"/>
            <a:chOff x="2299400" y="1603534"/>
            <a:chExt cx="4576856" cy="72385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60353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node2vec implementation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Embedding &amp; Classification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8"/>
          <p:cNvGrpSpPr/>
          <p:nvPr/>
        </p:nvGrpSpPr>
        <p:grpSpPr>
          <a:xfrm>
            <a:off x="3391372" y="2171679"/>
            <a:ext cx="4752528" cy="1100272"/>
            <a:chOff x="2299400" y="1781114"/>
            <a:chExt cx="4576856" cy="1100272"/>
          </a:xfrm>
        </p:grpSpPr>
        <p:sp>
          <p:nvSpPr>
            <p:cNvPr id="2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cs typeface="Arial" pitchFamily="34" charset="0"/>
                </a:rPr>
                <a:t>node2vec algorithm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30" name="TextBox 12"/>
            <p:cNvSpPr txBox="1"/>
            <p:nvPr/>
          </p:nvSpPr>
          <p:spPr bwMode="auto">
            <a:xfrm>
              <a:off x="2299400" y="2050389"/>
              <a:ext cx="4576856" cy="83099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20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Classic Search Algorithm : BFS &amp; DFS</a:t>
              </a:r>
            </a:p>
            <a:p>
              <a:pPr marL="228600" indent="-228600">
                <a:lnSpc>
                  <a:spcPct val="20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Random Walk in node2vec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72000" y="1357304"/>
            <a:ext cx="4286280" cy="3429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5720" y="2928940"/>
            <a:ext cx="4071966" cy="1857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720" y="1357304"/>
            <a:ext cx="4071966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Embedding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377" y="1500180"/>
            <a:ext cx="224723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95628"/>
            <a:ext cx="3571900" cy="119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428742"/>
            <a:ext cx="31155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0034" y="2428874"/>
            <a:ext cx="328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Sigmoid function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429138"/>
            <a:ext cx="328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Getting the positive &amp; negative nodes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52" y="428626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Choosing the next step, based on transition probability (considering search bias)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0496" y="1357304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00496" y="2928940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501090" y="1357304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7158" y="1500180"/>
            <a:ext cx="4071966" cy="314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Embedding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643320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Random Step :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make the random step of length 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num_walk</a:t>
            </a:r>
            <a:r>
              <a:rPr lang="en-US" altLang="ko-KR" sz="1200" dirty="0" smtClean="0">
                <a:solidFill>
                  <a:srgbClr val="FF0000"/>
                </a:solidFill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based on 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next_choice</a:t>
            </a:r>
            <a:r>
              <a:rPr lang="en-US" altLang="ko-KR" sz="1200" dirty="0" smtClean="0">
                <a:solidFill>
                  <a:srgbClr val="FF0000"/>
                </a:solidFill>
              </a:rPr>
              <a:t>’ (considering BFS &amp;DFS)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1934" y="1500180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37080"/>
            <a:ext cx="3462330" cy="173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7158" y="1500180"/>
            <a:ext cx="4071966" cy="314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Embedding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643320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Random Step :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make the random step of length 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num_walk</a:t>
            </a:r>
            <a:r>
              <a:rPr lang="en-US" altLang="ko-KR" sz="1200" dirty="0" smtClean="0">
                <a:solidFill>
                  <a:srgbClr val="FF0000"/>
                </a:solidFill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based on 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next_choice</a:t>
            </a:r>
            <a:r>
              <a:rPr lang="en-US" altLang="ko-KR" sz="1200" dirty="0" smtClean="0">
                <a:solidFill>
                  <a:srgbClr val="FF0000"/>
                </a:solidFill>
              </a:rPr>
              <a:t>’ (considering BFS &amp;DFS)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1934" y="1500180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37080"/>
            <a:ext cx="3462330" cy="173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26"/>
          <p:cNvGrpSpPr/>
          <p:nvPr/>
        </p:nvGrpSpPr>
        <p:grpSpPr>
          <a:xfrm>
            <a:off x="5072066" y="1500180"/>
            <a:ext cx="3286148" cy="357190"/>
            <a:chOff x="5072066" y="1500180"/>
            <a:chExt cx="3286148" cy="357190"/>
          </a:xfrm>
        </p:grpSpPr>
        <p:sp>
          <p:nvSpPr>
            <p:cNvPr id="23" name="직사각형 22"/>
            <p:cNvSpPr/>
            <p:nvPr/>
          </p:nvSpPr>
          <p:spPr>
            <a:xfrm>
              <a:off x="5072066" y="1500180"/>
              <a:ext cx="3286148" cy="3571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sigmoid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72066" y="1500180"/>
              <a:ext cx="285752" cy="35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" name="그룹 27"/>
          <p:cNvGrpSpPr/>
          <p:nvPr/>
        </p:nvGrpSpPr>
        <p:grpSpPr>
          <a:xfrm>
            <a:off x="5072066" y="2000246"/>
            <a:ext cx="3286148" cy="357190"/>
            <a:chOff x="5072066" y="1500180"/>
            <a:chExt cx="3286148" cy="357190"/>
          </a:xfrm>
        </p:grpSpPr>
        <p:sp>
          <p:nvSpPr>
            <p:cNvPr id="30" name="직사각형 29"/>
            <p:cNvSpPr/>
            <p:nvPr/>
          </p:nvSpPr>
          <p:spPr>
            <a:xfrm>
              <a:off x="5072066" y="1500180"/>
              <a:ext cx="3286148" cy="3571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pos_list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&amp;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neg_list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72066" y="1500180"/>
              <a:ext cx="285752" cy="35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4" name="그룹 31"/>
          <p:cNvGrpSpPr/>
          <p:nvPr/>
        </p:nvGrpSpPr>
        <p:grpSpPr>
          <a:xfrm>
            <a:off x="5072066" y="2500312"/>
            <a:ext cx="3286148" cy="357190"/>
            <a:chOff x="5072066" y="1500180"/>
            <a:chExt cx="3286148" cy="357190"/>
          </a:xfrm>
        </p:grpSpPr>
        <p:sp>
          <p:nvSpPr>
            <p:cNvPr id="33" name="직사각형 32"/>
            <p:cNvSpPr/>
            <p:nvPr/>
          </p:nvSpPr>
          <p:spPr>
            <a:xfrm>
              <a:off x="5072066" y="1500180"/>
              <a:ext cx="3286148" cy="3571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next_choice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72066" y="1500180"/>
              <a:ext cx="285752" cy="35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5072066" y="3000378"/>
            <a:ext cx="3286148" cy="357190"/>
            <a:chOff x="5072066" y="1500180"/>
            <a:chExt cx="3286148" cy="357190"/>
          </a:xfrm>
        </p:grpSpPr>
        <p:sp>
          <p:nvSpPr>
            <p:cNvPr id="36" name="직사각형 35"/>
            <p:cNvSpPr/>
            <p:nvPr/>
          </p:nvSpPr>
          <p:spPr>
            <a:xfrm>
              <a:off x="5072066" y="1500180"/>
              <a:ext cx="3286148" cy="3571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random_step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72066" y="1500180"/>
              <a:ext cx="285752" cy="35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38" name="아래쪽 화살표 37"/>
          <p:cNvSpPr/>
          <p:nvPr/>
        </p:nvSpPr>
        <p:spPr>
          <a:xfrm>
            <a:off x="6500826" y="3571882"/>
            <a:ext cx="285752" cy="3571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5008" y="4048794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node2vec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29354" y="1142990"/>
            <a:ext cx="3143272" cy="2428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0792" y="1406434"/>
            <a:ext cx="3214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dim ( dimension to reduce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num_epoch</a:t>
            </a:r>
            <a:r>
              <a:rPr lang="en-US" altLang="ko-KR" sz="1200" dirty="0" smtClean="0"/>
              <a:t> ( number of epoch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length ( walk length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lr</a:t>
            </a:r>
            <a:r>
              <a:rPr lang="en-US" altLang="ko-KR" sz="1200" dirty="0" smtClean="0"/>
              <a:t> ( learning rate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k ( context size a)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p &amp; q ( parameter for search bias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num_neg</a:t>
            </a:r>
            <a:r>
              <a:rPr lang="en-US" altLang="ko-KR" sz="1200" dirty="0" smtClean="0"/>
              <a:t> ( number of negative samples 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929354" y="4143386"/>
            <a:ext cx="314327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Embedded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29618" y="928676"/>
            <a:ext cx="1143008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input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29618" y="3929072"/>
            <a:ext cx="1143008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output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7358114" y="3643320"/>
            <a:ext cx="142876" cy="28575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42844" y="1410783"/>
            <a:ext cx="5715040" cy="3232669"/>
            <a:chOff x="71406" y="1142990"/>
            <a:chExt cx="5715040" cy="3232669"/>
          </a:xfrm>
        </p:grpSpPr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1142990"/>
              <a:ext cx="5715040" cy="3232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사각형 설명선 21"/>
            <p:cNvSpPr/>
            <p:nvPr/>
          </p:nvSpPr>
          <p:spPr>
            <a:xfrm>
              <a:off x="2714612" y="1785932"/>
              <a:ext cx="2428892" cy="285752"/>
            </a:xfrm>
            <a:prstGeom prst="wedgeRectCallout">
              <a:avLst>
                <a:gd name="adj1" fmla="val -61810"/>
                <a:gd name="adj2" fmla="val 571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1. Take random step ( with length ‘length’ )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5" name="사각형 설명선 24"/>
            <p:cNvSpPr/>
            <p:nvPr/>
          </p:nvSpPr>
          <p:spPr>
            <a:xfrm>
              <a:off x="2714612" y="2285998"/>
              <a:ext cx="2428892" cy="285752"/>
            </a:xfrm>
            <a:prstGeom prst="wedgeRectCallout">
              <a:avLst>
                <a:gd name="adj1" fmla="val -61810"/>
                <a:gd name="adj2" fmla="val 571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2. Negative sampling ( with size ‘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num_neg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’ )</a:t>
              </a:r>
              <a:endParaRPr lang="ko-KR" altLang="en-US" sz="900" dirty="0"/>
            </a:p>
          </p:txBody>
        </p:sp>
        <p:sp>
          <p:nvSpPr>
            <p:cNvPr id="26" name="사각형 설명선 25"/>
            <p:cNvSpPr/>
            <p:nvPr/>
          </p:nvSpPr>
          <p:spPr>
            <a:xfrm>
              <a:off x="3143240" y="3143254"/>
              <a:ext cx="2286016" cy="214314"/>
            </a:xfrm>
            <a:prstGeom prst="wedgeRectCallout">
              <a:avLst>
                <a:gd name="adj1" fmla="val -61810"/>
                <a:gd name="adj2" fmla="val 571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3. Update with “positive” samples</a:t>
              </a:r>
              <a:endParaRPr lang="ko-KR" altLang="en-US" sz="900" dirty="0"/>
            </a:p>
          </p:txBody>
        </p:sp>
        <p:sp>
          <p:nvSpPr>
            <p:cNvPr id="27" name="사각형 설명선 26"/>
            <p:cNvSpPr/>
            <p:nvPr/>
          </p:nvSpPr>
          <p:spPr>
            <a:xfrm>
              <a:off x="3143240" y="3643320"/>
              <a:ext cx="2286016" cy="214314"/>
            </a:xfrm>
            <a:prstGeom prst="wedgeRectCallout">
              <a:avLst>
                <a:gd name="adj1" fmla="val -61810"/>
                <a:gd name="adj2" fmla="val 571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4. Update with “negative” samples</a:t>
              </a:r>
              <a:endParaRPr lang="ko-KR" altLang="en-US" sz="900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Embedding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43438" y="1500180"/>
            <a:ext cx="4000528" cy="3286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8596" y="1500180"/>
            <a:ext cx="4000528" cy="3286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1. Embedding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000114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Result : Embedded into 2-dimension</a:t>
            </a:r>
            <a:endParaRPr lang="ko-KR" altLang="en-US" sz="1600" b="1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641072"/>
            <a:ext cx="3286148" cy="214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6"/>
            <a:ext cx="3377280" cy="216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995407"/>
            <a:ext cx="3643338" cy="3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963869"/>
            <a:ext cx="3857652" cy="39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428596" y="4500576"/>
            <a:ext cx="400052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1. Karate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3438" y="4500576"/>
            <a:ext cx="400052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2. Football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1140710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Classification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1894641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Karate ( Logistic Regression &amp; MLP 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2904656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Football ( OVR &amp; MLP )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334542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( + comparison with other methods 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8" y="4223577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 </a:t>
            </a:r>
            <a:r>
              <a:rPr lang="ko-KR" altLang="en-US" sz="1200" dirty="0" smtClean="0"/>
              <a:t>참고 </a:t>
            </a:r>
            <a:r>
              <a:rPr lang="en-US" altLang="ko-KR" sz="1200" dirty="0" smtClean="0"/>
              <a:t>: Node2vec_project(</a:t>
            </a:r>
            <a:r>
              <a:rPr lang="ko-KR" altLang="en-US" sz="1200" dirty="0" smtClean="0"/>
              <a:t>김주현</a:t>
            </a:r>
            <a:r>
              <a:rPr lang="en-US" altLang="ko-KR" sz="1200" dirty="0" smtClean="0"/>
              <a:t>) 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Classification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1500180"/>
            <a:ext cx="56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1) Karate ( Logistic Regression &amp; MLP )</a:t>
            </a:r>
            <a:endParaRPr lang="ko-KR" altLang="en-US" sz="1600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44" y="2143122"/>
            <a:ext cx="4180880" cy="1428760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4238" y="2178881"/>
            <a:ext cx="4021166" cy="13215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7158" y="3786196"/>
            <a:ext cx="40005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( epoch = 800,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lr</a:t>
            </a:r>
            <a:r>
              <a:rPr lang="en-US" altLang="ko-KR" sz="1200" dirty="0" smtClean="0">
                <a:solidFill>
                  <a:schemeClr val="tx1"/>
                </a:solidFill>
              </a:rPr>
              <a:t> = 0.05 )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6314" y="3786196"/>
            <a:ext cx="40005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Multi Layer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Perceptron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(epoch = 1000,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lr</a:t>
            </a:r>
            <a:r>
              <a:rPr lang="en-US" altLang="ko-KR" sz="1200" dirty="0" smtClean="0">
                <a:solidFill>
                  <a:schemeClr val="tx1"/>
                </a:solidFill>
              </a:rPr>
              <a:t> = 0.001 )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14744" y="2214560"/>
            <a:ext cx="714380" cy="1357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29520" y="2214560"/>
            <a:ext cx="642942" cy="1357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Classification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1428742"/>
            <a:ext cx="56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2) Football ( OVR &amp; MLP )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43438" y="2027254"/>
            <a:ext cx="235745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DeepWalk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5272" y="135730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(1) OVR</a:t>
            </a:r>
            <a:endParaRPr lang="ko-KR" altLang="en-US" sz="1600" b="1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1884378"/>
            <a:ext cx="2880000" cy="715688"/>
          </a:xfrm>
          <a:prstGeom prst="rect">
            <a:avLst/>
          </a:prstGeom>
        </p:spPr>
      </p:pic>
      <p:pic>
        <p:nvPicPr>
          <p:cNvPr id="1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2670196"/>
            <a:ext cx="2880000" cy="72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562" y="3456014"/>
            <a:ext cx="2880000" cy="756537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4313270"/>
            <a:ext cx="2880000" cy="6873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4643438" y="2786064"/>
            <a:ext cx="385765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Line with First Order Proximity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3438" y="3643320"/>
            <a:ext cx="385765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Line with Second Order Proximity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3438" y="4429138"/>
            <a:ext cx="235745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</a:rPr>
              <a:t>Node2Vec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node2vec 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997834"/>
            <a:ext cx="550072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Classification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1428742"/>
            <a:ext cx="56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2) Football ( OVR &amp; MLP )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43438" y="2027254"/>
            <a:ext cx="235745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DeepWalk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5272" y="135730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(2) MLP</a:t>
            </a:r>
            <a:endParaRPr lang="ko-KR" altLang="en-US" sz="1600" b="1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1884378"/>
            <a:ext cx="2880000" cy="7156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643438" y="2786064"/>
            <a:ext cx="385765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Line with First Order Proximity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3438" y="3571882"/>
            <a:ext cx="385765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Line with Second Order Proximity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3438" y="4429138"/>
            <a:ext cx="235745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</a:rPr>
              <a:t>Node2Vec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1857370"/>
            <a:ext cx="2880000" cy="770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2643188"/>
            <a:ext cx="2880000" cy="720000"/>
          </a:xfrm>
          <a:prstGeom prst="rect">
            <a:avLst/>
          </a:prstGeom>
        </p:spPr>
      </p:pic>
      <p:pic>
        <p:nvPicPr>
          <p:cNvPr id="22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3429006"/>
            <a:ext cx="2880000" cy="731185"/>
          </a:xfrm>
          <a:prstGeom prst="rect">
            <a:avLst/>
          </a:prstGeom>
        </p:spPr>
      </p:pic>
      <p:pic>
        <p:nvPicPr>
          <p:cNvPr id="23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3042" y="4286262"/>
            <a:ext cx="2880000" cy="7155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27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209736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674680"/>
            <a:ext cx="928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altLang="ko-KR" dirty="0" err="1" smtClean="0"/>
              <a:t>Aditya</a:t>
            </a:r>
            <a:r>
              <a:rPr lang="en-US" altLang="ko-KR" dirty="0" smtClean="0"/>
              <a:t> Grover : </a:t>
            </a:r>
            <a:r>
              <a:rPr lang="en-US" altLang="ko-KR" i="1" dirty="0" smtClean="0"/>
              <a:t>node2vec : Scalable Feature Learning for Networks</a:t>
            </a:r>
            <a:endParaRPr lang="en-US" i="1" dirty="0" smtClean="0"/>
          </a:p>
          <a:p>
            <a:endParaRPr lang="en-US" altLang="ko-KR" i="1" dirty="0" smtClean="0"/>
          </a:p>
          <a:p>
            <a:r>
              <a:rPr lang="en-US" altLang="ko-KR" dirty="0" smtClean="0"/>
              <a:t>[2] </a:t>
            </a:r>
            <a:r>
              <a:rPr lang="ko-KR" altLang="en-US" dirty="0" smtClean="0"/>
              <a:t>서창원 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node2vec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[3] </a:t>
            </a:r>
            <a:r>
              <a:rPr lang="ko-KR" altLang="en-US" dirty="0" smtClean="0"/>
              <a:t>김주현 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node2vec project</a:t>
            </a:r>
          </a:p>
          <a:p>
            <a:endParaRPr lang="en-US" altLang="ko-KR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28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57752" y="2855222"/>
            <a:ext cx="4286248" cy="288032"/>
          </a:xfrm>
        </p:spPr>
        <p:txBody>
          <a:bodyPr/>
          <a:lstStyle/>
          <a:p>
            <a:pPr lvl="0"/>
            <a:r>
              <a:rPr lang="en-US" altLang="ko-KR" sz="1800" dirty="0" smtClean="0"/>
              <a:t>Contribution of node2vec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Thank You!!</a:t>
            </a:r>
            <a:endParaRPr lang="ko-KR" altLang="en-US" dirty="0"/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1785932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538" y="1835345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SGD with “negative sampling” -&gt; efficient in huge network 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1785932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538" y="1835345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SGD with “negative sampling” -&gt; efficient in huge network )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57356" y="2571750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2643188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provides parameter to tune the explored search space -&gt; BFS, DFS 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1785932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538" y="1835345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SGD with “negative sampling” -&gt; efficient in huge network )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57356" y="2571750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2643188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provides parameter to tune the explored search space -&gt; BFS, DFS )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143372" y="342900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538" y="3500444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classic : node embedding -&gt; node2vec : node embedding &amp; edge embedding 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926396"/>
            <a:ext cx="3714776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contribution of node2vec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472" y="1357304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1. Efficient scalable algorithm for feature learning in networks ( using SGD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2214560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2. Provides flexibility in discovering representations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2" y="3071816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3. Extend node2vec from ‘nodes’ to ‘edges’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2" y="3929072"/>
            <a:ext cx="7358114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 4. Evaluate node2vec for (1) multi-label classification &amp; (2) link prediction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1785932"/>
            <a:ext cx="15716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538" y="1835345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SGD with “negative sampling” -&gt; efficient in huge network )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57356" y="2571750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2643188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provides parameter to tune the explored search space -&gt; BFS, DFS )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143372" y="342900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538" y="3500444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classic : node embedding -&gt; node2vec : node embedding &amp; edge embedding )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286116" y="4356112"/>
            <a:ext cx="37862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2976" y="4357700"/>
            <a:ext cx="7000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( (1) multi-label classification : classify which class the node belongs to )</a:t>
            </a:r>
            <a:br>
              <a:rPr lang="en-US" altLang="ko-KR" sz="1400" dirty="0" smtClean="0"/>
            </a:br>
            <a:r>
              <a:rPr lang="en-US" altLang="ko-KR" sz="1400" dirty="0" smtClean="0"/>
              <a:t>( (2) link prediction : predict if there is a link between to nodes 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6842" y="4786328"/>
            <a:ext cx="35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1752</Words>
  <Application>Microsoft Office PowerPoint</Application>
  <PresentationFormat>화면 슬라이드 쇼(16:9)</PresentationFormat>
  <Paragraphs>326</Paragraphs>
  <Slides>40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174</cp:revision>
  <dcterms:created xsi:type="dcterms:W3CDTF">2016-12-05T23:26:54Z</dcterms:created>
  <dcterms:modified xsi:type="dcterms:W3CDTF">2020-02-17T04:54:26Z</dcterms:modified>
</cp:coreProperties>
</file>