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8"/>
  </p:notesMasterIdLst>
  <p:sldIdLst>
    <p:sldId id="256" r:id="rId4"/>
    <p:sldId id="261" r:id="rId5"/>
    <p:sldId id="264" r:id="rId6"/>
    <p:sldId id="376" r:id="rId7"/>
    <p:sldId id="318" r:id="rId8"/>
    <p:sldId id="320" r:id="rId9"/>
    <p:sldId id="322" r:id="rId10"/>
    <p:sldId id="377" r:id="rId11"/>
    <p:sldId id="378" r:id="rId12"/>
    <p:sldId id="325" r:id="rId13"/>
    <p:sldId id="380" r:id="rId14"/>
    <p:sldId id="407" r:id="rId15"/>
    <p:sldId id="419" r:id="rId16"/>
    <p:sldId id="415" r:id="rId17"/>
    <p:sldId id="410" r:id="rId18"/>
    <p:sldId id="411" r:id="rId19"/>
    <p:sldId id="416" r:id="rId20"/>
    <p:sldId id="412" r:id="rId21"/>
    <p:sldId id="417" r:id="rId22"/>
    <p:sldId id="413" r:id="rId23"/>
    <p:sldId id="414" r:id="rId24"/>
    <p:sldId id="421" r:id="rId25"/>
    <p:sldId id="420" r:id="rId26"/>
    <p:sldId id="418" r:id="rId27"/>
    <p:sldId id="425" r:id="rId28"/>
    <p:sldId id="426" r:id="rId29"/>
    <p:sldId id="423" r:id="rId30"/>
    <p:sldId id="422" r:id="rId31"/>
    <p:sldId id="428" r:id="rId32"/>
    <p:sldId id="381" r:id="rId33"/>
    <p:sldId id="382" r:id="rId34"/>
    <p:sldId id="313" r:id="rId35"/>
    <p:sldId id="383" r:id="rId36"/>
    <p:sldId id="384" r:id="rId37"/>
    <p:sldId id="385" r:id="rId38"/>
    <p:sldId id="386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400" r:id="rId50"/>
    <p:sldId id="398" r:id="rId51"/>
    <p:sldId id="402" r:id="rId52"/>
    <p:sldId id="403" r:id="rId53"/>
    <p:sldId id="406" r:id="rId54"/>
    <p:sldId id="404" r:id="rId55"/>
    <p:sldId id="401" r:id="rId56"/>
    <p:sldId id="262" r:id="rId5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5624" autoAdjust="0"/>
  </p:normalViewPr>
  <p:slideViewPr>
    <p:cSldViewPr>
      <p:cViewPr varScale="1">
        <p:scale>
          <a:sx n="97" d="100"/>
          <a:sy n="97" d="100"/>
        </p:scale>
        <p:origin x="936" y="6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96D855-E38D-449B-AF9B-D27F527AD7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155A1-F86B-4130-A125-5AFB4F158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E7B88-E02A-4529-B3B0-1891FAA75470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419F3FF-E760-4E5B-BF52-4D0653E13A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19DC89E-4F16-4F14-9DDC-EA993B075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2B367-4D1D-4ADE-93AA-FFE1B58C93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8BA42-9E52-4B91-8EC3-999F07759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4A02B-3DCB-4679-800C-0BD32EAAA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라벨인코딩한</a:t>
            </a:r>
            <a:r>
              <a:rPr lang="ko-KR" altLang="en-US" dirty="0"/>
              <a:t> 부분은 어차피 당연한 거니까 언급만 하고 넘어가도 </a:t>
            </a:r>
            <a:r>
              <a:rPr lang="ko-KR" altLang="en-US" dirty="0" err="1"/>
              <a:t>괜찮을듯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여기 이후부터 모델링 파트 넣어줘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라벨인코딩한</a:t>
            </a:r>
            <a:r>
              <a:rPr lang="ko-KR" altLang="en-US" dirty="0"/>
              <a:t> 부분은 어차피 당연한 거니까 언급만 하고 넘어가도 </a:t>
            </a:r>
            <a:r>
              <a:rPr lang="ko-KR" altLang="en-US" dirty="0" err="1"/>
              <a:t>괜찮을듯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여기 이후부터 모델링 파트 넣어줘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제일 단순 </a:t>
            </a:r>
            <a:r>
              <a:rPr lang="en-US" altLang="ko-KR" dirty="0"/>
              <a:t>: linear –</a:t>
            </a:r>
            <a:r>
              <a:rPr lang="en-US" altLang="ko-KR" baseline="0" dirty="0"/>
              <a:t> feature</a:t>
            </a:r>
            <a:r>
              <a:rPr lang="ko-KR" altLang="en-US" baseline="0" dirty="0"/>
              <a:t>들 간의 작용 고려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E372-0032-4123-A948-14695BC7472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제일 단순 </a:t>
            </a:r>
            <a:r>
              <a:rPr lang="en-US" altLang="ko-KR" dirty="0"/>
              <a:t>: linear –</a:t>
            </a:r>
            <a:r>
              <a:rPr lang="en-US" altLang="ko-KR" baseline="0" dirty="0"/>
              <a:t> feature</a:t>
            </a:r>
            <a:r>
              <a:rPr lang="ko-KR" altLang="en-US" baseline="0" dirty="0"/>
              <a:t>들 간의 작용 고려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E372-0032-4123-A948-14695BC7472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제일 단순 </a:t>
            </a:r>
            <a:r>
              <a:rPr lang="en-US" altLang="ko-KR" dirty="0"/>
              <a:t>: linear –</a:t>
            </a:r>
            <a:r>
              <a:rPr lang="en-US" altLang="ko-KR" baseline="0" dirty="0"/>
              <a:t> feature</a:t>
            </a:r>
            <a:r>
              <a:rPr lang="ko-KR" altLang="en-US" baseline="0" dirty="0"/>
              <a:t>들 간의 작용 고려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E372-0032-4123-A948-14695BC7472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제일 단순 </a:t>
            </a:r>
            <a:r>
              <a:rPr lang="en-US" altLang="ko-KR" dirty="0"/>
              <a:t>: linear –</a:t>
            </a:r>
            <a:r>
              <a:rPr lang="en-US" altLang="ko-KR" baseline="0" dirty="0"/>
              <a:t> feature</a:t>
            </a:r>
            <a:r>
              <a:rPr lang="ko-KR" altLang="en-US" baseline="0" dirty="0"/>
              <a:t>들 간의 작용 고려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E372-0032-4123-A948-14695BC7472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제일 단순 </a:t>
            </a:r>
            <a:r>
              <a:rPr lang="en-US" altLang="ko-KR" dirty="0"/>
              <a:t>: linear –</a:t>
            </a:r>
            <a:r>
              <a:rPr lang="en-US" altLang="ko-KR" baseline="0" dirty="0"/>
              <a:t> feature</a:t>
            </a:r>
            <a:r>
              <a:rPr lang="ko-KR" altLang="en-US" baseline="0" dirty="0"/>
              <a:t>들 간의 작용 고려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E372-0032-4123-A948-14695BC74723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제일 단순 </a:t>
            </a:r>
            <a:r>
              <a:rPr lang="en-US" altLang="ko-KR" dirty="0"/>
              <a:t>: linear –</a:t>
            </a:r>
            <a:r>
              <a:rPr lang="en-US" altLang="ko-KR" baseline="0" dirty="0"/>
              <a:t> feature</a:t>
            </a:r>
            <a:r>
              <a:rPr lang="ko-KR" altLang="en-US" baseline="0" dirty="0"/>
              <a:t>들 간의 작용 고려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E372-0032-4123-A948-14695BC7472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제일 단순 </a:t>
            </a:r>
            <a:r>
              <a:rPr lang="en-US" altLang="ko-KR" dirty="0"/>
              <a:t>: linear –</a:t>
            </a:r>
            <a:r>
              <a:rPr lang="en-US" altLang="ko-KR" baseline="0" dirty="0"/>
              <a:t> feature</a:t>
            </a:r>
            <a:r>
              <a:rPr lang="ko-KR" altLang="en-US" baseline="0" dirty="0"/>
              <a:t>들 간의 작용 고려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E372-0032-4123-A948-14695BC7472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제일 단순 </a:t>
            </a:r>
            <a:r>
              <a:rPr lang="en-US" altLang="ko-KR" dirty="0"/>
              <a:t>: linear –</a:t>
            </a:r>
            <a:r>
              <a:rPr lang="en-US" altLang="ko-KR" baseline="0" dirty="0"/>
              <a:t> feature</a:t>
            </a:r>
            <a:r>
              <a:rPr lang="ko-KR" altLang="en-US" baseline="0" dirty="0"/>
              <a:t>들 간의 작용 고려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E372-0032-4123-A948-14695BC7472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40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40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40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64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64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라벨인코딩한</a:t>
            </a:r>
            <a:r>
              <a:rPr lang="ko-KR" altLang="en-US" dirty="0"/>
              <a:t> 부분은 어차피 당연한 거니까 언급만 하고 넘어가도 </a:t>
            </a:r>
            <a:r>
              <a:rPr lang="ko-KR" altLang="en-US" dirty="0" err="1"/>
              <a:t>괜찮을듯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여기 이후부터 모델링 파트 넣어줘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86116" y="1643056"/>
            <a:ext cx="5572132" cy="1080121"/>
          </a:xfrm>
        </p:spPr>
        <p:txBody>
          <a:bodyPr/>
          <a:lstStyle/>
          <a:p>
            <a:r>
              <a:rPr lang="en-US" altLang="ko-KR" sz="2500" dirty="0" err="1">
                <a:ea typeface="맑은 고딕" pitchFamily="50" charset="-127"/>
              </a:rPr>
              <a:t>IGAWorks</a:t>
            </a:r>
            <a:endParaRPr lang="en-US" altLang="ko-KR" sz="2500" dirty="0">
              <a:ea typeface="맑은 고딕" pitchFamily="50" charset="-127"/>
            </a:endParaRPr>
          </a:p>
          <a:p>
            <a:r>
              <a:rPr lang="en-US" altLang="ko-KR" sz="2500" dirty="0">
                <a:ea typeface="맑은 고딕" pitchFamily="50" charset="-127"/>
              </a:rPr>
              <a:t>BIG DATA COMPETITION</a:t>
            </a:r>
          </a:p>
          <a:p>
            <a:r>
              <a:rPr lang="en-US" altLang="ko-KR" sz="3600" dirty="0">
                <a:ea typeface="맑은 고딕" pitchFamily="50" charset="-127"/>
              </a:rPr>
              <a:t>	</a:t>
            </a:r>
            <a:r>
              <a:rPr lang="en-US" altLang="ko-KR" sz="4400" b="1" dirty="0">
                <a:solidFill>
                  <a:schemeClr val="tx2"/>
                </a:solidFill>
                <a:ea typeface="맑은 고딕" pitchFamily="50" charset="-127"/>
              </a:rPr>
              <a:t>CTR Prediction</a:t>
            </a:r>
            <a:endParaRPr lang="en-US" altLang="ko-KR" sz="4400" b="1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37902" y="4011760"/>
            <a:ext cx="3006064" cy="48881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600" b="1" dirty="0" err="1"/>
              <a:t>팀명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한강수</a:t>
            </a:r>
            <a:endParaRPr lang="en-US" altLang="ko-KR" sz="1600" b="1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600" b="1" dirty="0"/>
              <a:t>팀원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김연강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이승한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차수만</a:t>
            </a:r>
            <a:endParaRPr lang="en-US" altLang="ko-KR" sz="16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AFEA5F-416A-465F-BF8D-A54805B46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89" y="0"/>
            <a:ext cx="1611263" cy="6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929058" y="1357304"/>
            <a:ext cx="4572032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7158" y="1357304"/>
            <a:ext cx="3357586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>
                <a:latin typeface="나눔스퀘어" pitchFamily="50" charset="-127"/>
                <a:ea typeface="나눔스퀘어" pitchFamily="50" charset="-127"/>
              </a:rPr>
              <a:t>데이터 소개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2B9B32-C0D7-4F23-89E3-DA2FDDCD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덧셈 기호 16">
            <a:extLst>
              <a:ext uri="{FF2B5EF4-FFF2-40B4-BE49-F238E27FC236}">
                <a16:creationId xmlns:a16="http://schemas.microsoft.com/office/drawing/2014/main" id="{0046417C-5A1C-4DC7-B84B-A330087BC472}"/>
              </a:ext>
            </a:extLst>
          </p:cNvPr>
          <p:cNvSpPr/>
          <p:nvPr/>
        </p:nvSpPr>
        <p:spPr>
          <a:xfrm>
            <a:off x="6129721" y="2478227"/>
            <a:ext cx="392997" cy="392997"/>
          </a:xfrm>
          <a:prstGeom prst="mathPl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2814E-55E2-46FA-9E07-230270782577}"/>
              </a:ext>
            </a:extLst>
          </p:cNvPr>
          <p:cNvSpPr txBox="1"/>
          <p:nvPr/>
        </p:nvSpPr>
        <p:spPr>
          <a:xfrm>
            <a:off x="4709459" y="1695317"/>
            <a:ext cx="323352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audience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정보가 있는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train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데이터만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2,232,520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rows)</a:t>
            </a:r>
            <a:endParaRPr lang="ko-KR" altLang="en-US" sz="1400" dirty="0">
              <a:latin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47344-08E2-42E9-8FE9-F87C95E0227D}"/>
              </a:ext>
            </a:extLst>
          </p:cNvPr>
          <p:cNvSpPr txBox="1"/>
          <p:nvPr/>
        </p:nvSpPr>
        <p:spPr>
          <a:xfrm>
            <a:off x="4751877" y="2982077"/>
            <a:ext cx="3148686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audience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정보가 </a:t>
            </a:r>
            <a:r>
              <a:rPr lang="ko-KR" altLang="en-US" sz="1600" b="1" dirty="0">
                <a:latin typeface="나눔스퀘어" pitchFamily="50" charset="-127"/>
                <a:ea typeface="나눔스퀘어" pitchFamily="50" charset="-127"/>
              </a:rPr>
              <a:t>있는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test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데이터만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(183,609 rows)</a:t>
            </a:r>
            <a:endParaRPr lang="ko-KR" altLang="en-US" sz="1400" dirty="0">
              <a:latin typeface="나눔스퀘어" panose="020B0600000101010101" pitchFamily="50" charset="-127"/>
            </a:endParaRPr>
          </a:p>
        </p:txBody>
      </p:sp>
      <p:sp>
        <p:nvSpPr>
          <p:cNvPr id="28" name="덧셈 기호 16">
            <a:extLst>
              <a:ext uri="{FF2B5EF4-FFF2-40B4-BE49-F238E27FC236}">
                <a16:creationId xmlns:a16="http://schemas.microsoft.com/office/drawing/2014/main" id="{40E5A50D-27A2-493D-9E66-BF662D849D24}"/>
              </a:ext>
            </a:extLst>
          </p:cNvPr>
          <p:cNvSpPr/>
          <p:nvPr/>
        </p:nvSpPr>
        <p:spPr>
          <a:xfrm>
            <a:off x="1785918" y="2536119"/>
            <a:ext cx="392997" cy="392997"/>
          </a:xfrm>
          <a:prstGeom prst="mathPl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AC5AF-74B6-47D1-9B68-539C64B33B36}"/>
              </a:ext>
            </a:extLst>
          </p:cNvPr>
          <p:cNvSpPr txBox="1"/>
          <p:nvPr/>
        </p:nvSpPr>
        <p:spPr>
          <a:xfrm>
            <a:off x="500034" y="1714494"/>
            <a:ext cx="306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train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데이터 전체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5,500,000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rows)</a:t>
            </a:r>
            <a:endParaRPr lang="ko-KR" altLang="en-US" sz="1400" dirty="0">
              <a:latin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96D8E0-23BC-4F91-8158-B6C397D059BD}"/>
              </a:ext>
            </a:extLst>
          </p:cNvPr>
          <p:cNvSpPr txBox="1"/>
          <p:nvPr/>
        </p:nvSpPr>
        <p:spPr>
          <a:xfrm>
            <a:off x="500034" y="2982077"/>
            <a:ext cx="3063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audience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정보가 </a:t>
            </a:r>
            <a:r>
              <a:rPr lang="ko-KR" altLang="en-US" sz="1600" b="1" dirty="0">
                <a:latin typeface="나눔스퀘어" pitchFamily="50" charset="-127"/>
                <a:ea typeface="나눔스퀘어" pitchFamily="50" charset="-127"/>
              </a:rPr>
              <a:t>없는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test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데이터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(366,391 rows)</a:t>
            </a:r>
            <a:endParaRPr lang="ko-KR" altLang="en-US" sz="1400" dirty="0">
              <a:latin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034" y="1142990"/>
            <a:ext cx="3071834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[Data 1] </a:t>
            </a:r>
            <a:r>
              <a:rPr lang="en-US" altLang="ko-KR" b="1" dirty="0">
                <a:solidFill>
                  <a:schemeClr val="tx2"/>
                </a:solidFill>
              </a:rPr>
              <a:t>train/test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71934" y="1142990"/>
            <a:ext cx="4214842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[Data 2] </a:t>
            </a:r>
            <a:r>
              <a:rPr lang="en-US" altLang="ko-KR" b="1" dirty="0">
                <a:solidFill>
                  <a:schemeClr val="tx2"/>
                </a:solidFill>
              </a:rPr>
              <a:t>train/test &amp; </a:t>
            </a:r>
            <a:r>
              <a:rPr lang="en-US" altLang="ko-KR" b="1" dirty="0" err="1">
                <a:solidFill>
                  <a:schemeClr val="tx2"/>
                </a:solidFill>
              </a:rPr>
              <a:t>audience_profile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4072936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No_aud_merged</a:t>
            </a:r>
            <a:r>
              <a:rPr lang="en-US" altLang="ko-KR" sz="1600" b="1" dirty="0"/>
              <a:t>  </a:t>
            </a:r>
            <a:r>
              <a:rPr lang="en-US" altLang="ko-KR" sz="1400" dirty="0"/>
              <a:t>(5,866,391 rows 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86314" y="4064183"/>
            <a:ext cx="4000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aud_merged</a:t>
            </a:r>
            <a:r>
              <a:rPr lang="en-US" altLang="ko-KR" sz="1600" b="1" dirty="0"/>
              <a:t>  </a:t>
            </a:r>
            <a:r>
              <a:rPr lang="en-US" altLang="ko-KR" sz="1400" dirty="0"/>
              <a:t>(2,416,129 rows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589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929058" y="1357304"/>
            <a:ext cx="4572032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7158" y="1357304"/>
            <a:ext cx="3357586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>
                <a:latin typeface="나눔스퀘어" pitchFamily="50" charset="-127"/>
                <a:ea typeface="나눔스퀘어" pitchFamily="50" charset="-127"/>
              </a:rPr>
              <a:t>데이터 소개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2B9B32-C0D7-4F23-89E3-DA2FDDCD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덧셈 기호 16">
            <a:extLst>
              <a:ext uri="{FF2B5EF4-FFF2-40B4-BE49-F238E27FC236}">
                <a16:creationId xmlns:a16="http://schemas.microsoft.com/office/drawing/2014/main" id="{0046417C-5A1C-4DC7-B84B-A330087BC472}"/>
              </a:ext>
            </a:extLst>
          </p:cNvPr>
          <p:cNvSpPr/>
          <p:nvPr/>
        </p:nvSpPr>
        <p:spPr>
          <a:xfrm>
            <a:off x="6129722" y="2500312"/>
            <a:ext cx="392997" cy="392997"/>
          </a:xfrm>
          <a:prstGeom prst="mathPl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2814E-55E2-46FA-9E07-230270782577}"/>
              </a:ext>
            </a:extLst>
          </p:cNvPr>
          <p:cNvSpPr txBox="1"/>
          <p:nvPr/>
        </p:nvSpPr>
        <p:spPr>
          <a:xfrm>
            <a:off x="4722856" y="1669315"/>
            <a:ext cx="306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audience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정보가 있는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train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데이터만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2,232,520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rows)</a:t>
            </a:r>
            <a:endParaRPr lang="ko-KR" altLang="en-US" sz="1400" dirty="0">
              <a:latin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47344-08E2-42E9-8FE9-F87C95E0227D}"/>
              </a:ext>
            </a:extLst>
          </p:cNvPr>
          <p:cNvSpPr txBox="1"/>
          <p:nvPr/>
        </p:nvSpPr>
        <p:spPr>
          <a:xfrm>
            <a:off x="4794294" y="2982077"/>
            <a:ext cx="3063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audience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정보가 </a:t>
            </a:r>
            <a:r>
              <a:rPr lang="ko-KR" altLang="en-US" sz="1600" b="1" dirty="0">
                <a:latin typeface="나눔스퀘어" pitchFamily="50" charset="-127"/>
                <a:ea typeface="나눔스퀘어" pitchFamily="50" charset="-127"/>
              </a:rPr>
              <a:t>있는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test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데이터만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(183,609 rows)</a:t>
            </a:r>
            <a:endParaRPr lang="ko-KR" altLang="en-US" sz="1400" dirty="0">
              <a:latin typeface="나눔스퀘어" panose="020B0600000101010101" pitchFamily="50" charset="-127"/>
            </a:endParaRPr>
          </a:p>
        </p:txBody>
      </p:sp>
      <p:sp>
        <p:nvSpPr>
          <p:cNvPr id="28" name="덧셈 기호 16">
            <a:extLst>
              <a:ext uri="{FF2B5EF4-FFF2-40B4-BE49-F238E27FC236}">
                <a16:creationId xmlns:a16="http://schemas.microsoft.com/office/drawing/2014/main" id="{40E5A50D-27A2-493D-9E66-BF662D849D24}"/>
              </a:ext>
            </a:extLst>
          </p:cNvPr>
          <p:cNvSpPr/>
          <p:nvPr/>
        </p:nvSpPr>
        <p:spPr>
          <a:xfrm>
            <a:off x="1785918" y="2536119"/>
            <a:ext cx="392997" cy="392997"/>
          </a:xfrm>
          <a:prstGeom prst="mathPl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AC5AF-74B6-47D1-9B68-539C64B33B36}"/>
              </a:ext>
            </a:extLst>
          </p:cNvPr>
          <p:cNvSpPr txBox="1"/>
          <p:nvPr/>
        </p:nvSpPr>
        <p:spPr>
          <a:xfrm>
            <a:off x="500034" y="1714494"/>
            <a:ext cx="306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train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데이터 전체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5,500,000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rows)</a:t>
            </a:r>
            <a:endParaRPr lang="ko-KR" altLang="en-US" sz="1400" dirty="0">
              <a:latin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96D8E0-23BC-4F91-8158-B6C397D059BD}"/>
              </a:ext>
            </a:extLst>
          </p:cNvPr>
          <p:cNvSpPr txBox="1"/>
          <p:nvPr/>
        </p:nvSpPr>
        <p:spPr>
          <a:xfrm>
            <a:off x="500034" y="2982077"/>
            <a:ext cx="3063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audience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정보가 </a:t>
            </a:r>
            <a:r>
              <a:rPr lang="ko-KR" altLang="en-US" sz="1600" b="1" dirty="0">
                <a:latin typeface="나눔스퀘어" pitchFamily="50" charset="-127"/>
                <a:ea typeface="나눔스퀘어" pitchFamily="50" charset="-127"/>
              </a:rPr>
              <a:t>없는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test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데이터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(366,391 rows)</a:t>
            </a:r>
            <a:endParaRPr lang="ko-KR" altLang="en-US" sz="1400" dirty="0">
              <a:latin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034" y="1142990"/>
            <a:ext cx="3071834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[Data 1] </a:t>
            </a:r>
            <a:r>
              <a:rPr lang="en-US" altLang="ko-KR" b="1" dirty="0">
                <a:solidFill>
                  <a:schemeClr val="tx2"/>
                </a:solidFill>
              </a:rPr>
              <a:t>train/test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71934" y="1142990"/>
            <a:ext cx="4214842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[Data 2] </a:t>
            </a:r>
            <a:r>
              <a:rPr lang="en-US" altLang="ko-KR" b="1" dirty="0">
                <a:solidFill>
                  <a:schemeClr val="tx2"/>
                </a:solidFill>
              </a:rPr>
              <a:t>train/test &amp; </a:t>
            </a:r>
            <a:r>
              <a:rPr lang="en-US" altLang="ko-KR" b="1" dirty="0" err="1">
                <a:solidFill>
                  <a:schemeClr val="tx2"/>
                </a:solidFill>
              </a:rPr>
              <a:t>audience_profile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4072936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No_aud_merged</a:t>
            </a:r>
            <a:r>
              <a:rPr lang="en-US" altLang="ko-KR" sz="1600" b="1" dirty="0"/>
              <a:t>  </a:t>
            </a:r>
            <a:r>
              <a:rPr lang="en-US" altLang="ko-KR" sz="1400" dirty="0"/>
              <a:t>(5,866,391 rows 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86314" y="4064183"/>
            <a:ext cx="4000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aud_merged</a:t>
            </a:r>
            <a:r>
              <a:rPr lang="en-US" altLang="ko-KR" sz="1600" b="1" dirty="0"/>
              <a:t>  </a:t>
            </a:r>
            <a:r>
              <a:rPr lang="en-US" altLang="ko-KR" sz="1400" dirty="0"/>
              <a:t>(2,416,129 rows )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0" y="1214428"/>
            <a:ext cx="9144000" cy="3071834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ap</a:t>
            </a:r>
            <a:r>
              <a:rPr lang="ko-KR" altLang="en-US" sz="2000" b="1" dirty="0">
                <a:solidFill>
                  <a:schemeClr val="tx1"/>
                </a:solidFill>
              </a:rPr>
              <a:t>가 </a:t>
            </a:r>
            <a:r>
              <a:rPr lang="ko-KR" altLang="en-US" sz="2800" b="1" dirty="0">
                <a:solidFill>
                  <a:schemeClr val="tx1"/>
                </a:solidFill>
              </a:rPr>
              <a:t>없는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test data</a:t>
            </a:r>
            <a:r>
              <a:rPr lang="ko-KR" altLang="en-US" sz="20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Data1</a:t>
            </a:r>
            <a:r>
              <a:rPr lang="ko-KR" altLang="en-US" sz="2000" b="1" dirty="0">
                <a:solidFill>
                  <a:schemeClr val="tx1"/>
                </a:solidFill>
              </a:rPr>
              <a:t>로 만든 </a:t>
            </a:r>
            <a:r>
              <a:rPr lang="en-US" altLang="ko-KR" sz="2000" b="1" dirty="0">
                <a:solidFill>
                  <a:schemeClr val="tx1"/>
                </a:solidFill>
              </a:rPr>
              <a:t>Model</a:t>
            </a:r>
            <a:r>
              <a:rPr lang="ko-KR" altLang="en-US" sz="2000" b="1" dirty="0">
                <a:solidFill>
                  <a:schemeClr val="tx1"/>
                </a:solidFill>
              </a:rPr>
              <a:t>로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ap</a:t>
            </a:r>
            <a:r>
              <a:rPr lang="ko-KR" altLang="en-US" sz="2000" b="1" dirty="0">
                <a:solidFill>
                  <a:schemeClr val="tx1"/>
                </a:solidFill>
              </a:rPr>
              <a:t>가 </a:t>
            </a:r>
            <a:r>
              <a:rPr lang="ko-KR" altLang="en-US" sz="2800" b="1" dirty="0">
                <a:solidFill>
                  <a:schemeClr val="tx1"/>
                </a:solidFill>
              </a:rPr>
              <a:t>있는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test data</a:t>
            </a:r>
            <a:r>
              <a:rPr lang="ko-KR" altLang="en-US" sz="20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Data2</a:t>
            </a:r>
            <a:r>
              <a:rPr lang="ko-KR" altLang="en-US" sz="2000" b="1" dirty="0">
                <a:solidFill>
                  <a:schemeClr val="tx1"/>
                </a:solidFill>
              </a:rPr>
              <a:t>로 만든 </a:t>
            </a:r>
            <a:r>
              <a:rPr lang="en-US" altLang="ko-KR" sz="2000" b="1" dirty="0">
                <a:solidFill>
                  <a:schemeClr val="tx1"/>
                </a:solidFill>
              </a:rPr>
              <a:t>Model</a:t>
            </a:r>
            <a:r>
              <a:rPr lang="ko-KR" altLang="en-US" sz="2000" b="1" dirty="0">
                <a:solidFill>
                  <a:schemeClr val="tx1"/>
                </a:solidFill>
              </a:rPr>
              <a:t>로 </a:t>
            </a:r>
            <a:r>
              <a:rPr lang="en-US" altLang="ko-KR" sz="2000" b="1" dirty="0">
                <a:solidFill>
                  <a:schemeClr val="tx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audience_profile</a:t>
            </a:r>
            <a:r>
              <a:rPr lang="en-US" altLang="ko-KR" sz="1600" b="1" dirty="0">
                <a:solidFill>
                  <a:schemeClr val="tx1"/>
                </a:solidFill>
              </a:rPr>
              <a:t> : </a:t>
            </a:r>
            <a:r>
              <a:rPr lang="en-US" altLang="ko-KR" sz="1600" b="1" dirty="0" err="1">
                <a:solidFill>
                  <a:schemeClr val="tx1"/>
                </a:solidFill>
              </a:rPr>
              <a:t>ap</a:t>
            </a:r>
            <a:r>
              <a:rPr lang="en-US" altLang="ko-KR" sz="1600" b="1" dirty="0">
                <a:solidFill>
                  <a:schemeClr val="tx1"/>
                </a:solidFill>
              </a:rPr>
              <a:t> 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00114"/>
            <a:ext cx="9144000" cy="5000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Rectangle 13"/>
          <p:cNvSpPr/>
          <p:nvPr/>
        </p:nvSpPr>
        <p:spPr>
          <a:xfrm>
            <a:off x="0" y="142858"/>
            <a:ext cx="2143108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4014" y="1714494"/>
            <a:ext cx="4061390" cy="258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07155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GOAL : </a:t>
            </a:r>
            <a:r>
              <a:rPr lang="ko-KR" altLang="en-US" b="1" dirty="0"/>
              <a:t>유저가 특정 광고를 클릭할 지 여부를 파악</a:t>
            </a:r>
            <a:r>
              <a:rPr lang="en-US" altLang="ko-KR" b="1" dirty="0"/>
              <a:t>! ( y = click 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438621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Imbalanced Dataset</a:t>
            </a:r>
            <a:endParaRPr lang="ko-KR" altLang="en-US" sz="2000" b="1" dirty="0"/>
          </a:p>
        </p:txBody>
      </p:sp>
      <p:sp>
        <p:nvSpPr>
          <p:cNvPr id="9" name="사각형 설명선 8"/>
          <p:cNvSpPr/>
          <p:nvPr/>
        </p:nvSpPr>
        <p:spPr>
          <a:xfrm>
            <a:off x="8072462" y="2714626"/>
            <a:ext cx="1071570" cy="571504"/>
          </a:xfrm>
          <a:prstGeom prst="wedgeRectCallout">
            <a:avLst>
              <a:gd name="adj1" fmla="val -42345"/>
              <a:gd name="adj2" fmla="val 961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9%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1143008" y="1714494"/>
            <a:ext cx="2285984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날짜 데이터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8" y="2285998"/>
            <a:ext cx="2285984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광고 데이터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8" y="2857502"/>
            <a:ext cx="2285984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기기 데이터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786182" y="2928940"/>
            <a:ext cx="642942" cy="428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43008" y="3429006"/>
            <a:ext cx="2285984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4. </a:t>
            </a:r>
            <a:r>
              <a:rPr lang="ko-KR" altLang="en-US" sz="1400" b="1" dirty="0">
                <a:solidFill>
                  <a:schemeClr val="tx1"/>
                </a:solidFill>
              </a:rPr>
              <a:t>기타 데이터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282" y="1714494"/>
            <a:ext cx="857256" cy="2214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1.train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4282" y="4143386"/>
            <a:ext cx="3143272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en-US" altLang="ko-KR" dirty="0" err="1"/>
              <a:t>audience_profile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날짜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143386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요일</a:t>
            </a:r>
            <a:r>
              <a:rPr lang="ko-KR" altLang="en-US" sz="1600" dirty="0"/>
              <a:t> 별로 다른 </a:t>
            </a:r>
            <a:r>
              <a:rPr lang="en-US" altLang="ko-KR" sz="1600" dirty="0"/>
              <a:t>click </a:t>
            </a:r>
            <a:r>
              <a:rPr lang="ko-KR" altLang="en-US" sz="1600" dirty="0"/>
              <a:t>비율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1" y="1714494"/>
            <a:ext cx="3395665" cy="23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2475" y="1690699"/>
            <a:ext cx="3221425" cy="238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43504" y="4214824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시간대</a:t>
            </a:r>
            <a:r>
              <a:rPr lang="en-US" altLang="ko-KR" sz="1600" b="1" dirty="0">
                <a:solidFill>
                  <a:srgbClr val="FF0000"/>
                </a:solidFill>
              </a:rPr>
              <a:t>(0~23</a:t>
            </a:r>
            <a:r>
              <a:rPr lang="ko-KR" altLang="en-US" sz="1600" b="1" dirty="0">
                <a:solidFill>
                  <a:srgbClr val="FF0000"/>
                </a:solidFill>
              </a:rPr>
              <a:t>시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ko-KR" altLang="en-US" sz="1600" dirty="0"/>
              <a:t> 별로 다른 </a:t>
            </a:r>
            <a:r>
              <a:rPr lang="en-US" altLang="ko-KR" sz="1600" dirty="0"/>
              <a:t>click </a:t>
            </a:r>
            <a:r>
              <a:rPr lang="ko-KR" altLang="en-US" sz="1600" dirty="0"/>
              <a:t>비율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날짜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143386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요일</a:t>
            </a:r>
            <a:r>
              <a:rPr lang="ko-KR" altLang="en-US" sz="1600" dirty="0"/>
              <a:t> 별로 다른 </a:t>
            </a:r>
            <a:r>
              <a:rPr lang="en-US" altLang="ko-KR" sz="1600" dirty="0"/>
              <a:t>click </a:t>
            </a:r>
            <a:r>
              <a:rPr lang="ko-KR" altLang="en-US" sz="1600" dirty="0"/>
              <a:t>비율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1" y="1714494"/>
            <a:ext cx="3395665" cy="23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2475" y="1690699"/>
            <a:ext cx="3221425" cy="238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43504" y="4214824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시간대</a:t>
            </a:r>
            <a:r>
              <a:rPr lang="en-US" altLang="ko-KR" sz="1600" b="1" dirty="0">
                <a:solidFill>
                  <a:srgbClr val="FF0000"/>
                </a:solidFill>
              </a:rPr>
              <a:t>(0~23</a:t>
            </a:r>
            <a:r>
              <a:rPr lang="ko-KR" altLang="en-US" sz="1600" b="1" dirty="0">
                <a:solidFill>
                  <a:srgbClr val="FF0000"/>
                </a:solidFill>
              </a:rPr>
              <a:t>시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ko-KR" altLang="en-US" sz="1600" dirty="0"/>
              <a:t> 별로 다른 </a:t>
            </a:r>
            <a:r>
              <a:rPr lang="en-US" altLang="ko-KR" sz="1600" dirty="0"/>
              <a:t>click </a:t>
            </a:r>
            <a:r>
              <a:rPr lang="ko-KR" altLang="en-US" sz="1600" dirty="0"/>
              <a:t>비율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1714494"/>
            <a:ext cx="9144000" cy="2786082"/>
          </a:xfrm>
          <a:prstGeom prst="rect">
            <a:avLst/>
          </a:prstGeom>
          <a:solidFill>
            <a:srgbClr val="32AEB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변수 </a:t>
            </a:r>
            <a:r>
              <a:rPr lang="en-US" altLang="ko-KR" sz="2400" b="1" dirty="0">
                <a:solidFill>
                  <a:schemeClr val="tx1"/>
                </a:solidFill>
              </a:rPr>
              <a:t>‘</a:t>
            </a:r>
            <a:r>
              <a:rPr lang="en-US" altLang="ko-KR" sz="2400" b="1" dirty="0" err="1">
                <a:solidFill>
                  <a:schemeClr val="tx1"/>
                </a:solidFill>
              </a:rPr>
              <a:t>event_datetime</a:t>
            </a:r>
            <a:r>
              <a:rPr lang="en-US" altLang="ko-KR" sz="2400" b="1" dirty="0">
                <a:solidFill>
                  <a:schemeClr val="tx1"/>
                </a:solidFill>
              </a:rPr>
              <a:t>’</a:t>
            </a:r>
            <a:r>
              <a:rPr lang="ko-KR" altLang="en-US" sz="2400" b="1" dirty="0">
                <a:solidFill>
                  <a:schemeClr val="tx1"/>
                </a:solidFill>
              </a:rPr>
              <a:t>에서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‘</a:t>
            </a:r>
            <a:r>
              <a:rPr lang="en-US" altLang="ko-KR" sz="2400" b="1" dirty="0">
                <a:solidFill>
                  <a:srgbClr val="FF0000"/>
                </a:solidFill>
              </a:rPr>
              <a:t>weekday(</a:t>
            </a:r>
            <a:r>
              <a:rPr lang="ko-KR" altLang="en-US" sz="2400" b="1" dirty="0">
                <a:solidFill>
                  <a:srgbClr val="FF0000"/>
                </a:solidFill>
              </a:rPr>
              <a:t>요일</a:t>
            </a:r>
            <a:r>
              <a:rPr lang="en-US" altLang="ko-KR" sz="2400" b="1" dirty="0">
                <a:solidFill>
                  <a:srgbClr val="FF0000"/>
                </a:solidFill>
              </a:rPr>
              <a:t>)’</a:t>
            </a:r>
            <a:r>
              <a:rPr lang="en-US" altLang="ko-KR" sz="2400" b="1" dirty="0"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ko-KR" sz="2400" b="1" dirty="0">
                <a:solidFill>
                  <a:schemeClr val="tx1"/>
                </a:solidFill>
              </a:rPr>
              <a:t>‘</a:t>
            </a:r>
            <a:r>
              <a:rPr lang="en-US" altLang="ko-KR" sz="2400" b="1" dirty="0">
                <a:solidFill>
                  <a:srgbClr val="FF0000"/>
                </a:solidFill>
              </a:rPr>
              <a:t>hour(</a:t>
            </a:r>
            <a:r>
              <a:rPr lang="ko-KR" altLang="en-US" sz="2400" b="1" dirty="0">
                <a:solidFill>
                  <a:srgbClr val="FF0000"/>
                </a:solidFill>
              </a:rPr>
              <a:t>시간</a:t>
            </a:r>
            <a:r>
              <a:rPr lang="en-US" altLang="ko-KR" sz="2400" b="1" dirty="0">
                <a:solidFill>
                  <a:srgbClr val="FF0000"/>
                </a:solidFill>
              </a:rPr>
              <a:t>)’</a:t>
            </a:r>
            <a:r>
              <a:rPr lang="en-US" altLang="ko-KR" sz="2400" b="1" dirty="0">
                <a:solidFill>
                  <a:schemeClr val="tx1"/>
                </a:solidFill>
              </a:rPr>
              <a:t>,</a:t>
            </a:r>
            <a:r>
              <a:rPr lang="en-US" altLang="ko-KR" sz="2400" b="1" dirty="0">
                <a:solidFill>
                  <a:srgbClr val="FF0000"/>
                </a:solidFill>
              </a:rPr>
              <a:t> ‘min(</a:t>
            </a:r>
            <a:r>
              <a:rPr lang="ko-KR" altLang="en-US" sz="2400" b="1" dirty="0">
                <a:solidFill>
                  <a:srgbClr val="FF0000"/>
                </a:solidFill>
              </a:rPr>
              <a:t>분</a:t>
            </a:r>
            <a:r>
              <a:rPr lang="en-US" altLang="ko-KR" sz="2400" b="1" dirty="0">
                <a:solidFill>
                  <a:srgbClr val="FF0000"/>
                </a:solidFill>
              </a:rPr>
              <a:t>)’</a:t>
            </a:r>
            <a:r>
              <a:rPr lang="ko-KR" altLang="en-US" sz="2400" b="1" dirty="0">
                <a:solidFill>
                  <a:schemeClr val="tx1"/>
                </a:solidFill>
              </a:rPr>
              <a:t> 변수 가져오기</a:t>
            </a:r>
          </a:p>
        </p:txBody>
      </p:sp>
      <p:sp>
        <p:nvSpPr>
          <p:cNvPr id="10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광고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132" y="1782488"/>
            <a:ext cx="2880000" cy="196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749857"/>
            <a:ext cx="2786082" cy="203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1749857"/>
            <a:ext cx="2763602" cy="200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414338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ssp_id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</a:rPr>
              <a:t>adset_id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</a:rPr>
              <a:t>campaign_id</a:t>
            </a:r>
            <a:r>
              <a:rPr lang="ko-KR" altLang="en-US" sz="1600" dirty="0"/>
              <a:t> 별로 다른 </a:t>
            </a:r>
            <a:r>
              <a:rPr lang="en-US" altLang="ko-KR" sz="1600" dirty="0"/>
              <a:t>click </a:t>
            </a:r>
            <a:r>
              <a:rPr lang="ko-KR" altLang="en-US" sz="1600" dirty="0"/>
              <a:t>비율</a:t>
            </a:r>
          </a:p>
        </p:txBody>
      </p:sp>
      <p:sp>
        <p:nvSpPr>
          <p:cNvPr id="8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90987"/>
            <a:ext cx="3428991" cy="238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광고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627689"/>
            <a:ext cx="3576628" cy="244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16202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placement_type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</a:rPr>
              <a:t>media_domain</a:t>
            </a:r>
            <a:r>
              <a:rPr lang="ko-KR" altLang="en-US" sz="1600" dirty="0"/>
              <a:t> 별로 다른 </a:t>
            </a:r>
            <a:r>
              <a:rPr lang="en-US" altLang="ko-KR" sz="1600" dirty="0"/>
              <a:t>click </a:t>
            </a:r>
            <a:r>
              <a:rPr lang="ko-KR" altLang="en-US" sz="1600" dirty="0"/>
              <a:t>비율</a:t>
            </a:r>
          </a:p>
        </p:txBody>
      </p:sp>
      <p:sp>
        <p:nvSpPr>
          <p:cNvPr id="9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광고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14494"/>
            <a:ext cx="3199586" cy="238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94"/>
            <a:ext cx="3500462" cy="239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16202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publisher_name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</a:rPr>
              <a:t>publisher_id</a:t>
            </a:r>
            <a:r>
              <a:rPr lang="ko-KR" altLang="en-US" sz="1600" dirty="0"/>
              <a:t> 별로 다른 </a:t>
            </a:r>
            <a:r>
              <a:rPr lang="en-US" altLang="ko-KR" sz="1600" dirty="0"/>
              <a:t>click </a:t>
            </a:r>
            <a:r>
              <a:rPr lang="ko-KR" altLang="en-US" sz="1600" dirty="0"/>
              <a:t>비율</a:t>
            </a:r>
          </a:p>
        </p:txBody>
      </p:sp>
      <p:sp>
        <p:nvSpPr>
          <p:cNvPr id="11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85928"/>
            <a:ext cx="441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576517"/>
            <a:ext cx="22955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44" y="1862137"/>
            <a:ext cx="142876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media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844" y="2647955"/>
            <a:ext cx="142876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publisher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2719393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다중공선성</a:t>
            </a:r>
            <a:r>
              <a:rPr lang="en-US" altLang="ko-KR" b="1" dirty="0"/>
              <a:t> </a:t>
            </a:r>
            <a:r>
              <a:rPr lang="ko-KR" altLang="en-US" b="1" dirty="0"/>
              <a:t>문제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광고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85928"/>
            <a:ext cx="441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576517"/>
            <a:ext cx="22955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44" y="1862137"/>
            <a:ext cx="142876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media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844" y="2647955"/>
            <a:ext cx="142876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publisher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76" y="2719393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다중공산성</a:t>
            </a:r>
            <a:r>
              <a:rPr lang="en-US" altLang="ko-KR" b="1" dirty="0"/>
              <a:t> </a:t>
            </a:r>
            <a:r>
              <a:rPr lang="ko-KR" altLang="en-US" b="1" dirty="0"/>
              <a:t>문제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8" name="아래쪽 화살표 7"/>
          <p:cNvSpPr/>
          <p:nvPr/>
        </p:nvSpPr>
        <p:spPr>
          <a:xfrm>
            <a:off x="2214546" y="3357568"/>
            <a:ext cx="285752" cy="3571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2" y="3787184"/>
            <a:ext cx="578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BUT </a:t>
            </a:r>
            <a:r>
              <a:rPr lang="ko-KR" altLang="en-US" sz="1400" b="1" dirty="0"/>
              <a:t>특정 변수를 </a:t>
            </a:r>
            <a:r>
              <a:rPr lang="ko-KR" altLang="en-US" sz="1600" b="1" dirty="0">
                <a:solidFill>
                  <a:srgbClr val="FF0000"/>
                </a:solidFill>
              </a:rPr>
              <a:t>버리지 않는 것</a:t>
            </a:r>
            <a:r>
              <a:rPr lang="ko-KR" altLang="en-US" sz="1400" b="1" dirty="0"/>
              <a:t>이 더 나은 결과를 가져왔음</a:t>
            </a:r>
            <a:br>
              <a:rPr lang="en-US" altLang="ko-KR" sz="1400" b="1" dirty="0"/>
            </a:br>
            <a:r>
              <a:rPr lang="en-US" altLang="ko-KR" sz="1400" b="1" dirty="0"/>
              <a:t>+ </a:t>
            </a:r>
            <a:r>
              <a:rPr lang="ko-KR" altLang="en-US" sz="1600" b="1" dirty="0">
                <a:solidFill>
                  <a:srgbClr val="FF0000"/>
                </a:solidFill>
              </a:rPr>
              <a:t>다른 변수와의 상호작용 </a:t>
            </a:r>
            <a:r>
              <a:rPr lang="ko-KR" altLang="en-US" sz="1400" b="1" dirty="0"/>
              <a:t>고려 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다른 영향을 가질 수도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60" y="3909165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전부 사용</a:t>
            </a:r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광고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434936" cy="1429816"/>
            <a:chOff x="3851840" y="1356248"/>
            <a:chExt cx="4434936" cy="1429816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소개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 EDA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94208" y="2509065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변수 선택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63973"/>
            <a:ext cx="4392568" cy="532804"/>
            <a:chOff x="3851840" y="1369668"/>
            <a:chExt cx="4392568" cy="53280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6966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Preprocessing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434936" cy="561147"/>
            <a:chOff x="3851840" y="1356248"/>
            <a:chExt cx="4434936" cy="561147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94208" y="1640396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DeepFM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 Deep Factorization Machine 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143386"/>
            <a:ext cx="4392568" cy="442001"/>
            <a:chOff x="3851840" y="1460471"/>
            <a:chExt cx="4392568" cy="442001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460471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4">
            <a:extLst>
              <a:ext uri="{FF2B5EF4-FFF2-40B4-BE49-F238E27FC236}">
                <a16:creationId xmlns:a16="http://schemas.microsoft.com/office/drawing/2014/main" id="{530A31AE-A2AA-40F3-B4BC-782393BF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89" y="0"/>
            <a:ext cx="1611263" cy="6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298" y="1500180"/>
            <a:ext cx="2340000" cy="160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428742"/>
            <a:ext cx="2340000" cy="16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214692"/>
            <a:ext cx="2340000" cy="16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3143254"/>
            <a:ext cx="2340000" cy="172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0" y="857238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기기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2196770"/>
            <a:ext cx="5786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/>
              <a:t>각 종 </a:t>
            </a:r>
            <a:r>
              <a:rPr lang="ko-KR" altLang="en-US" sz="1600" b="1" dirty="0">
                <a:solidFill>
                  <a:srgbClr val="FF0000"/>
                </a:solidFill>
              </a:rPr>
              <a:t>기기</a:t>
            </a:r>
            <a:r>
              <a:rPr lang="en-US" altLang="ko-KR" sz="1600" b="1" dirty="0">
                <a:solidFill>
                  <a:srgbClr val="FF0000"/>
                </a:solidFill>
              </a:rPr>
              <a:t>(device) </a:t>
            </a:r>
            <a:r>
              <a:rPr lang="ko-KR" altLang="en-US" sz="1600" b="1" dirty="0">
                <a:solidFill>
                  <a:srgbClr val="FF0000"/>
                </a:solidFill>
              </a:rPr>
              <a:t>정보</a:t>
            </a:r>
            <a:r>
              <a:rPr lang="ko-KR" altLang="en-US" sz="1400" b="1" dirty="0"/>
              <a:t> 별로 다른 </a:t>
            </a:r>
            <a:r>
              <a:rPr lang="en-US" altLang="ko-KR" sz="1400" b="1" dirty="0"/>
              <a:t>click</a:t>
            </a:r>
            <a:r>
              <a:rPr lang="ko-KR" altLang="en-US" sz="1400" b="1" dirty="0"/>
              <a:t>률</a:t>
            </a:r>
            <a:r>
              <a:rPr lang="en-US" altLang="ko-KR" sz="1400" b="1" dirty="0"/>
              <a:t>!</a:t>
            </a:r>
          </a:p>
          <a:p>
            <a:pPr algn="ctr">
              <a:lnSpc>
                <a:spcPct val="200000"/>
              </a:lnSpc>
            </a:pPr>
            <a:r>
              <a:rPr lang="en-US" altLang="ko-KR" sz="1400" b="1" dirty="0"/>
              <a:t>( </a:t>
            </a:r>
            <a:r>
              <a:rPr lang="en-US" altLang="ko-KR" sz="1400" b="1" dirty="0" err="1"/>
              <a:t>device_os</a:t>
            </a:r>
            <a:r>
              <a:rPr lang="en-US" altLang="ko-KR" sz="1400" b="1" dirty="0"/>
              <a:t> , </a:t>
            </a:r>
            <a:r>
              <a:rPr lang="en-US" altLang="ko-KR" sz="1400" b="1" dirty="0" err="1"/>
              <a:t>device_os_version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 </a:t>
            </a:r>
            <a:r>
              <a:rPr lang="en-US" altLang="ko-KR" sz="1400" b="1" dirty="0" err="1"/>
              <a:t>device_model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device_carrier</a:t>
            </a:r>
            <a:r>
              <a:rPr lang="en-US" altLang="ko-KR" sz="1400" b="1" dirty="0"/>
              <a:t> )</a:t>
            </a:r>
          </a:p>
        </p:txBody>
      </p:sp>
      <p:sp>
        <p:nvSpPr>
          <p:cNvPr id="11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117514"/>
            <a:ext cx="2340000" cy="174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43"/>
            <a:ext cx="2340000" cy="158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298" y="3143254"/>
            <a:ext cx="2340000" cy="171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2066" y="1411325"/>
            <a:ext cx="2340000" cy="166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857238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기기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0" y="2196770"/>
            <a:ext cx="5786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/>
              <a:t>각 종 </a:t>
            </a:r>
            <a:r>
              <a:rPr lang="ko-KR" altLang="en-US" sz="1600" b="1" dirty="0">
                <a:solidFill>
                  <a:srgbClr val="FF0000"/>
                </a:solidFill>
              </a:rPr>
              <a:t>기기</a:t>
            </a:r>
            <a:r>
              <a:rPr lang="en-US" altLang="ko-KR" sz="1600" b="1" dirty="0">
                <a:solidFill>
                  <a:srgbClr val="FF0000"/>
                </a:solidFill>
              </a:rPr>
              <a:t>(device) </a:t>
            </a:r>
            <a:r>
              <a:rPr lang="ko-KR" altLang="en-US" sz="1600" b="1" dirty="0">
                <a:solidFill>
                  <a:srgbClr val="FF0000"/>
                </a:solidFill>
              </a:rPr>
              <a:t>정보</a:t>
            </a:r>
            <a:r>
              <a:rPr lang="ko-KR" altLang="en-US" sz="1400" b="1" dirty="0"/>
              <a:t> 별로 다른 </a:t>
            </a:r>
            <a:r>
              <a:rPr lang="en-US" altLang="ko-KR" sz="1400" b="1" dirty="0"/>
              <a:t>click</a:t>
            </a:r>
            <a:r>
              <a:rPr lang="ko-KR" altLang="en-US" sz="1400" b="1" dirty="0"/>
              <a:t>률</a:t>
            </a:r>
            <a:r>
              <a:rPr lang="en-US" altLang="ko-KR" sz="1400" b="1" dirty="0"/>
              <a:t>!</a:t>
            </a:r>
          </a:p>
          <a:p>
            <a:pPr algn="ctr">
              <a:lnSpc>
                <a:spcPct val="200000"/>
              </a:lnSpc>
            </a:pPr>
            <a:r>
              <a:rPr lang="en-US" altLang="ko-KR" sz="1400" b="1" dirty="0"/>
              <a:t>( </a:t>
            </a:r>
            <a:r>
              <a:rPr lang="en-US" altLang="ko-KR" sz="1400" b="1" dirty="0" err="1"/>
              <a:t>device_connection_type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device_region</a:t>
            </a:r>
            <a:r>
              <a:rPr lang="en-US" altLang="ko-KR" sz="1400" b="1" dirty="0"/>
              <a:t>,</a:t>
            </a:r>
          </a:p>
          <a:p>
            <a:pPr algn="ctr">
              <a:lnSpc>
                <a:spcPct val="200000"/>
              </a:lnSpc>
            </a:pPr>
            <a:r>
              <a:rPr lang="en-US" altLang="ko-KR" sz="1400" b="1" dirty="0" err="1"/>
              <a:t>Device_language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device_make</a:t>
            </a:r>
            <a:r>
              <a:rPr lang="en-US" altLang="ko-KR" sz="1400" b="1" dirty="0"/>
              <a:t> )</a:t>
            </a:r>
          </a:p>
        </p:txBody>
      </p:sp>
      <p:sp>
        <p:nvSpPr>
          <p:cNvPr id="9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857238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기타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0" y="1857370"/>
            <a:ext cx="492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광고</a:t>
            </a:r>
            <a:r>
              <a:rPr lang="en-US" altLang="ko-KR" sz="1600" b="1" dirty="0">
                <a:solidFill>
                  <a:srgbClr val="FF0000"/>
                </a:solidFill>
              </a:rPr>
              <a:t>(advertisement) </a:t>
            </a:r>
            <a:r>
              <a:rPr lang="ko-KR" altLang="en-US" sz="1600" b="1" dirty="0">
                <a:solidFill>
                  <a:srgbClr val="FF0000"/>
                </a:solidFill>
              </a:rPr>
              <a:t>정보</a:t>
            </a:r>
            <a:r>
              <a:rPr lang="ko-KR" altLang="en-US" sz="1400" b="1" dirty="0"/>
              <a:t> 별로 다른 </a:t>
            </a:r>
            <a:r>
              <a:rPr lang="en-US" altLang="ko-KR" sz="1400" b="1" dirty="0"/>
              <a:t>click</a:t>
            </a:r>
            <a:r>
              <a:rPr lang="ko-KR" altLang="en-US" sz="1400" b="1" dirty="0"/>
              <a:t>률</a:t>
            </a:r>
            <a:r>
              <a:rPr lang="en-US" altLang="ko-KR" sz="1400" b="1" dirty="0"/>
              <a:t>!</a:t>
            </a:r>
          </a:p>
          <a:p>
            <a:pPr algn="ctr">
              <a:lnSpc>
                <a:spcPct val="200000"/>
              </a:lnSpc>
            </a:pPr>
            <a:r>
              <a:rPr lang="en-US" altLang="ko-KR" sz="1400" b="1" dirty="0"/>
              <a:t>( </a:t>
            </a:r>
            <a:r>
              <a:rPr lang="en-US" altLang="ko-KR" sz="1400" b="1" dirty="0" err="1"/>
              <a:t>adset_id</a:t>
            </a:r>
            <a:r>
              <a:rPr lang="en-US" altLang="ko-KR" sz="1400" b="1" dirty="0"/>
              <a:t> &amp; </a:t>
            </a:r>
            <a:r>
              <a:rPr lang="en-US" altLang="ko-KR" sz="1400" b="1" dirty="0" err="1"/>
              <a:t>advertisement_id</a:t>
            </a:r>
            <a:r>
              <a:rPr lang="en-US" altLang="ko-KR" sz="1400" b="1" dirty="0"/>
              <a:t> )</a:t>
            </a:r>
          </a:p>
        </p:txBody>
      </p:sp>
      <p:sp>
        <p:nvSpPr>
          <p:cNvPr id="9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32"/>
            <a:ext cx="3578151" cy="271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857238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기타 데이터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0" y="1857370"/>
            <a:ext cx="492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광고</a:t>
            </a:r>
            <a:r>
              <a:rPr lang="en-US" altLang="ko-KR" sz="1600" b="1" dirty="0">
                <a:solidFill>
                  <a:srgbClr val="FF0000"/>
                </a:solidFill>
              </a:rPr>
              <a:t>(advertisement) </a:t>
            </a:r>
            <a:r>
              <a:rPr lang="ko-KR" altLang="en-US" sz="1600" b="1" dirty="0">
                <a:solidFill>
                  <a:srgbClr val="FF0000"/>
                </a:solidFill>
              </a:rPr>
              <a:t>정보</a:t>
            </a:r>
            <a:r>
              <a:rPr lang="ko-KR" altLang="en-US" sz="1400" b="1" dirty="0"/>
              <a:t> 별로 다른 </a:t>
            </a:r>
            <a:r>
              <a:rPr lang="en-US" altLang="ko-KR" sz="1400" b="1" dirty="0"/>
              <a:t>click</a:t>
            </a:r>
            <a:r>
              <a:rPr lang="ko-KR" altLang="en-US" sz="1400" b="1" dirty="0"/>
              <a:t>률</a:t>
            </a:r>
            <a:r>
              <a:rPr lang="en-US" altLang="ko-KR" sz="1400" b="1" dirty="0"/>
              <a:t>!</a:t>
            </a:r>
          </a:p>
          <a:p>
            <a:pPr algn="ctr">
              <a:lnSpc>
                <a:spcPct val="200000"/>
              </a:lnSpc>
            </a:pPr>
            <a:r>
              <a:rPr lang="en-US" altLang="ko-KR" sz="1400" b="1" dirty="0"/>
              <a:t>( </a:t>
            </a:r>
            <a:r>
              <a:rPr lang="en-US" altLang="ko-KR" sz="1400" b="1" dirty="0" err="1"/>
              <a:t>adset_id</a:t>
            </a:r>
            <a:r>
              <a:rPr lang="en-US" altLang="ko-KR" sz="1400" b="1" dirty="0"/>
              <a:t> &amp; </a:t>
            </a:r>
            <a:r>
              <a:rPr lang="en-US" altLang="ko-KR" sz="1400" b="1" dirty="0" err="1"/>
              <a:t>advertisement_id</a:t>
            </a:r>
            <a:r>
              <a:rPr lang="en-US" altLang="ko-KR" sz="1400" b="1" dirty="0"/>
              <a:t> )</a:t>
            </a:r>
          </a:p>
        </p:txBody>
      </p:sp>
      <p:sp>
        <p:nvSpPr>
          <p:cNvPr id="9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(1) train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32"/>
            <a:ext cx="3578151" cy="271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071934" y="3332155"/>
            <a:ext cx="492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/>
              <a:t>두 변수 중 하나만 사용하는 것 보다</a:t>
            </a:r>
            <a:r>
              <a:rPr lang="en-US" altLang="ko-KR" sz="1400" b="1" dirty="0"/>
              <a:t>, 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둘 다 사용</a:t>
            </a:r>
            <a:r>
              <a:rPr lang="ko-KR" altLang="en-US" sz="1400" b="1" dirty="0"/>
              <a:t>했을 때 더 좋은 결과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500694" y="2786064"/>
            <a:ext cx="242889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6347849" y="3010480"/>
            <a:ext cx="555973" cy="1071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(2) audience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80"/>
            <a:ext cx="2714644" cy="204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9657" y="1476391"/>
            <a:ext cx="3121103" cy="223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492929"/>
            <a:ext cx="2871775" cy="207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6" name="AutoShape 6" descr="data:image/png;base64,iVBORw0KGgoAAAANSUhEUgAAAYAAAAEJCAYAAACdePCvAAAABHNCSVQICAgIfAhkiAAAAAlwSFlzAAALEgAACxIB0t1+/AAAADh0RVh0U29mdHdhcmUAbWF0cGxvdGxpYiB2ZXJzaW9uMy4xLjEsIGh0dHA6Ly9tYXRwbG90bGliLm9yZy8QZhcZAAAgAElEQVR4nO3de5Qc5Xnn8W/NRTMjjTQazXAbSRgZFDuyY8cGA7GzmECcCF+QNwc/gC+LHWU5yYFgh/gkkIvjENsLmyyE2DgbRcQGXyI/wY4X7xIBwReMl7tjmwXsRAYZ3QCNNBqNNPeZ2j+qWmqa7pmamequavXvc45Od1fX5emWVE+/71v1vEEYhoiISONpyjoAERHJhhKAiEiDUgIQEWlQSgAiIg1KCUBEpEG1ZB3AHOmSJRGRuQvKLay3BMDu3bvnvW1vby/9/f0pRlMd9RIn1E+sijNdijNd1Yyzr6+v4nvqAhIRaVBKACIiDUoJQESkQSkBiIg0KCUAEZEGpQQgItKglABERBqUEsA8qIS2iBwLlADmaPrv/4rw7/571mGIiCyYEsAchc/8hPDx7xH+6NGsQxERWZBEpSDMbD1wM9AMbHb360vebwNuB04H9gEXu/t2M+sB7gDeBHze3a8s2uZ04PNAB3AX8GF3z3XfShiGcHAAgOmv3ErTul8kaGnNOCoRkfmZtQVgZs3ALcAFwDrgUjNbV7LaRmDA3U8DbgJuiJePAn8KfLTMrv8WuBxYG/9ZP58PUFMjwzA+Dj//enhxN+F938g6IhGReUvSBXQmsM3dn3H3cWALsKFknQ3AbfHzO4DzzSxw98Pu/gBRIjjCzE4Clrn7g/Gv/tuBdy/kg9RE/Os/ePP58AtnEH7jK4QjwxkHJSIyP0m6gFYCO4pe7wTOqrSOu0+a2SDQA1Qqb7cy3k/xPleWW9HMLidqKeDu9Pb2Jgi5vJaWlgVtP/78cwwAy08+hfCEEznwqT+ga/ggi1afPO99lrPQOGupXmJVnOlSnOnKKs4kCaBcHenSvvok68xrfXffBGwqrLOQkqkLLbk6/dx2AAZpgo5OAA785Cmaek6c9z7LqZcStlA/sSrOdCnOdGVVDjpJAtgJrC56vQooLcpfWGenmbUAXcD+Wfa5apZ95s9g1AVE1wpoa4OmJngh/2GLiJSTJAE8Cqw1szXALuAS4L0l69wJXAY8CFwEfHOmK3rcfY+ZDZnZ2cDDwH8BPj2P+GtrcABaWmHxEoIggN4T4IVdWUclIjIvsw4Cu/skcCVwN/B0tMifNLPrzOzCeLVbgR4z2wZcDVxT2N7MtgM3Ah80s51FVxD9DrAZ2Ab8FPiXdD5SFQ0OQFd3dPIHOGEloVoAIlKngjoraxBmOSXk1E0fg5Fhgl/+1SiYRx+A/3gKLv2vBEFA0znpXMlaL/2WUD+xKs50Kc501WAMoOycwLoTeC4GB6L+/4Jly2FqEkYOZxeTiMg8KQHMxeAAQdfyo6+Xxc8PDmYTj4jIAigBJBROTsChgyUtgK7o8eCBbIISEVkAJYCkCif54hbA4k5oblYCEJG6pASQ1GB0kg+KWgBBEMDSLiUAEalLSgBJDcb3tS3rfunyZcthSGMAIlJ/lAASCg8W7gIulwAOEk5P1T4oEZEFUAJI6kCcAAoDvwXLlkM4DYeGah+TiMgCKAEkdXAAOpe9fAKYpXFCUDeQiNQZJYCEwrgMxMsU7gUY1ECwiNQXJYCkKiWAtnZoboHhQ7WPSURkAZQAkhocICi9Aoj4UtD2DhgbySAoEZH5UwJI4Mhk8OVaAADt7TCqBCAi9UUJIInhQzA5OUMC6IDR0fLviYjklBJAEoWZwJYtL/9+W4daACJSd5QAkogHeIPOZeXfb48SQJ3NrSAiDU4JIImR4eixvaP8++0dMD2lgWARqStKAAmEw/GEL4uXlF+hkBiGDtYmIBGRFCgBJFFoAXQsLv9+W3v0qLuBRaSOKAEkcSQBzNYCUAIQkfqhBJDEyGFoaoJFbeXfjxNAqAQgInVECSCJkWHoWBLd9VtOm8YARKT+KAEkMXK4cv8/ELS2RvWAhlQQTkTqhxJAAuHI8IwJAIi6gdQCEJE6ogSQxMjhygPABe3thIc0BiAi9aMl6wDybPr+rdGT/hdgydKjr8tp64CDSgAiUj/UAkhifBwWLZp5nfYOUAtAROqIEkASE+PQWuES0IJ4DED1gESkXigBzCIMwzgBJGgBTIzDmMpCi0h9UAKYzeQEhOHsXUAqByEidUYJYDYT49FjkhYAKAGISN1QApjNeJwAkgwCg+4FEJG6kegyUDNbD9wMNAOb3f36kvfbgNuB04F9wMXuvj1+71pgIzAFXOXud8fLfw/4LSAEngA+5O7560A/0gKYZRC4rVAP6AAVCkaIiOTKrC0AM2sGbgEuANYBl5rZupLVNgID7n4acBNwQ7ztOuAS4DXAeuCzZtZsZiuBq4Az3P21RInlknQ+UsoKLYDW1pnXUwtAROpMki6gM4Ft7v6Mu48DW4ANJetsAG6Ln98BnG9mQbx8i7uPufuzwLZ4fxC1PjrMrAVYDOxe2Eepkomx6LFSJdBY0NoadRPpXgARqRNJuoBWAjuKXu8Ezqq0jrtPmtkg0BMvf6hk25Xu/qCZ/RXwHDAC3OPu95Q7uJldDlwe75ve3t4EIZfX0tIyp+2HOzsZbwoYA5Ys76aps3PG9Q93dbNofJSuBcQ4nzizVC+xKs50Kc50ZRVnkgRQrku79G6nSuuUXW5m3UStgzXAAeCfzOz97v7F0pXdfROwqbBtf39/gpDL6+3tZS7bTx86RDg0BMDhiQmCQ4dmXD9cvJTR/heZWECM84kzS/USq+JMl+JMVzXj7Ovrq/heki6gncDqotereHl3zZF14i6dLmD/DNv+KvCsu+919wnga8CbE8RSe+PjEATQMssYAMDSLo0BiEjdSNICeBRYa2ZrgF1Eg7XvLVnnTuAy4EHgIuCb7h6a2Z3Al83sRqAPWAs8AkwDZ5vZYqIuoPOBx1L4POmL7wKuOBlMkWDpMsLdz9UgKBGRhZu1BeDuk8CVwN3A09Eif9LMrjOzC+PVbgV6zGwbcDVwTbztk4ADTwFbgSvcfcrdHyYaLP4+0SWgTRzt5smXibHZbwIrWLochgZVD0hE6kJQZyercPfu+V8sNOcxgPu3En7rLjg8RPDOi2ffYPgw4Vdvo+nTXyEoXBZagzizVC+xKs50Kc501WAMoGwXhu4Enk2SQnAFS7uiR5WDEJE6oAQwm/HkCSDoVAIQkfqhBDCbiQSTwRQsKyQAXQkkIvmnBDCb8bHZ6wAVdC4D0NzAIlIXlABmcGQymKQtgMIYgOYGFpE6oAQwk8nJaDKYpIPAbe2qByQidUMJYCYTCecCiAVBAJ1dGgQWkbqgBDCTQiXQpGMAAEu7CDUILCJ1QAlgJklnAyu2VC0AEakPSgAzSTofcJFg6TIlABGpC0oAMxmfewJgaRccUj0gEck/JYCZzHEQGIgSwPg4jOVvemMRkWJKADOZRxeQ6gGJSL1QApjJPLqAjtQDOqQrgUQk35QAZhLPBZBkMpgjlkblIHQ3sIjknRLATCYmoDXBVJDF4i4g1QMSkbxTApjJxESyuYCLaQxAROqEEsBMJifmNgAMUT2g1kUqCS0iuacEMJPJubcAgiCI7wY+UKWgRETSoQQwk4nxuY8BgOoBiUhdUAKYyTxaAEB0JZDGAEQk55QAZjKfq4CAQAXhRKQOKAHMZJ4JoFAPSEQkz5QAKginp2Bqcn5dQJ1RPaBQ9YBEJMeUACoZK0wGM8fLQAGWFeYG1pVAIpJfSgCVjI5Ej/NoAagekIjUAyWASsbiBDCvMYC4HpAGgkUkx5QAKin038/rMtC4HpDuBRCRHGvJOoDcKnQBzWEMYPr+rQCEExPR448eYXpqgqZz1qcenojIQqkFUMlooQUwjxzZ0gLNzUeTiIhIDikBVBCODkdP5nEVUBAE0NahBCAiuZbo562ZrQduBpqBze5+fcn7bcDtwOnAPuBid98ev3ctsBGYAq5y97vj5cuBzcBrgRD4TXd/MIXPlI6FjAEAtCsBiEi+zdoCMLNm4BbgAmAdcKmZrStZbSMw4O6nATcBN8TbrgMuAV4DrAc+G+8PooSy1d1fDbweeHrhHydFowu4CgiiBDCmBCAi+ZWkBXAmsM3dnwEwsy3ABuCponU2AB+Pn98BfMbMgnj5FncfA541s23AmWb2JHAO8EEAdx8Hxhf8adK04BZAOwwOpBePiEjKkiSAlcCOotc7gbMqrePuk2Y2CPTEyx8q2XYlMALsBT5nZq8HHgc+7O6HSw9uZpcDl8f7pre3N0HI5bW0tCTefiiA4ZYWli5bNq9jjS7tYuK5Z+js7GTxHGOeS5xZq5dYFWe6FGe6soozSQIoNyN6mHCdSstbgDcCv+vuD5vZzcA1wJ+Wruzum4BNhW37+/sThFxeb28vSbefPrAfmls5dOjQvI4VNjXD5CRDAwMMzzHmucSZtXqJVXGmS3Gmq5px9vX1VXwvyVVAO4HVRa9XAbsrrWNmLUAXsH+GbXcCO9394Xj5HUQJIT/GRuff/w/RGABoHEBEcitJAngUWGtma8xsEdGg7p0l69wJXBY/vwj4pruH8fJLzKzNzNYAa4FH3P15YIeZvSre5nxeOqaQuXB0JJ0EoCuBRCSnZk0A7j4JXAncTXSljrv7k2Z2nZldGK92K9ATD/JeTdSdg7s/CTjRyX0rcIW7T8Xb/C7wJTP7EfCLwKfS+1gpGBud/wAwRPcBgBKAiORWEIal3fm5Fu7eXdr7lNxc+tmmPvVRGBshOP9d8zpWODQIX/8SvPk8mj/0kTltWy/9llA/sSrOdCnOdNVgDKDceKzuBK5odGRhLQB1AYlIzikBVDI2Mr/JYApaWlUPSERyTQmgktGFjQGoHpCI5J0SQBlhGMYtgAV0AYHKQYhIrikBlDM5CVNTCxsDABWEE5FcUwIoZyHTQRZrbz86r4CISM4oAZSzgAnhX0JjACKSY0oA5RQqgS7kKiCIuoCmJgnH1AoQkfxRAignrRZA4V6AocGF7UdEpAqUAMpJawygUA5i6ODC9iMiUgVKAOWk3QI4pBaAiOSPEkAZYeHKnTSuAgLCg0oAIpI/SgDljKkFICLHPiWActJqAbS0QlOzBoFFJJeUAMoZG4GgCZqTzJhZWRAEUStAXUAikkNKAOWMjkB7e3QCX6j2DsKhAwvfj4hIypQAyhkbPXoJ50It7oSBfensS0QkRUoA5cQtgFQs6YT9+Z+RSEQajxJAGWGaLYAlnTBymHB0OJ39iYikRAmgnNHho5dwLtTiJdGjWgEikjNKAOWMjaaYADqjR40DiEjOKAGUMzpC0JbiGAAQ7t+bzv5ERFKiBFBOqi2AJRAEMKAuIBHJFyWAckZHIaUWQNDUDMu6NQYgIrmjBFAinJ6K7gROqwUAsKKXUC0AEckZJYBShTpAHUvS22d3r1oAIpI7SgClCtfrp9gCCLp7YKCfMAxT26eIyEIpAZQaiUpBBx2L09vnit5oYHn4cHr7FBFZICWAUiPxSbo9xQTQfVz0qHEAEckRJYBShS6gFFsAwYre6IkSgIjkiBJAiTDuAkozAdAdJYBQA8EikiNKAKWODAKnmACWd0NTk64EEpFcSTTllZmtB24GmoHN7n59yfttwO3A6cA+4GJ33x6/dy2wEZgCrnL3u4u2awYeA3a5+zsX/GnSUBgDSLMLqKkZlq+AAZWDEJH8mLUFEJ+kbwEuANYBl5rZupLVNgID7n4acBNwQ7ztOuAS4DXAeuCz8f4KPgw8vdAPkaqRkah0Q1q1gAq6e9UFJCK5kqQL6Exgm7s/4+7jwBZgQ8k6G4Db4ud3AOebWRAv3+LuY+7+LLAt3h9mtgp4B7B54R8jRXEp6KAp3d6xoLtXg8AikitJuoBWAjuKXu8Ezqq0jrtPmtkg0BMvf6hk25Xx878G/gBYOtPBzexy4PJ43/T29iYIubyWlpZZtx8Mpxlf3Elvby/DnZ3zPlaxxb29DK1czfCPHqGnp2fWuYaTxJkX9RKr4kyX4kxXVnEmSQDlzlalt7RWWqfscjN7J/Ciuz9uZufOdHB33wRsKmzb3z//X9G9vb3Mtv3UwH5Y1EZ/fz/Thw7N+1jFhvv7mW5fAuPj9G9/lmDpsgXHmRf1EqviTJfiTFc14+zr66v4XpJ+jp3A6qLXq4DdldYxsxagC9g/w7ZvAS40s+1EXUrnmdkXE8RSfaPD6V4CGjt6L4AGgkUkH5K0AB4F1prZGmAX0aDue0vWuRO4DHgQuAj4pruHZnYn8GUzuxHoA9YCj7j7g8C1AHEL4KPu/v4UPs/CjQwfncYxTYW7gff3w8mnpr9/EZE5mrUF4O6TwJXA3URX7Li7P2lm15nZhfFqtwI9ZrYNuBq4Jt72ScCBp4CtwBXuPpX+x0jR6AhBmvcAFMQtAJWFFpG8SHQfgLvfBdxVsuxjRc9HgfdU2PaTwCdn2Pe3gW8niaMmRg5XpQuIpV3Q3KKbwUQkN3QncKmRkXTvAo4FTU3Q3aMEICK5oQRQ5MhsYNVoAQB09xBqEFhEckIJoNiR2cCqkwCC7uNgYF9V9i0iMldKAMVG0p8N7CVW9MLAPsLp6ersX0RkDhINAjeMuBJoqrOBAdP3bwUg3P8iTE0yfe/XCToW03TO+lSPIyIyF2oBFCu0ANKcEL7Y4ri0xOGh6uxfRGQO1AKg6Bf6ruei1z/+IcG+F9I/0JI4AQwfAk5If/8iInOgFkCxibHosXVRdfZ/pAWQTo0hEZGFUAIoNjERPVYrAbS1Q3Nz3AIQEcmWEkCxifHocVF1EkAQBFErQC0AEckBJYBihQTQ0lq9YyzuhOHD1du/iEhCSgDFxsehddGsE7YsyBK1AEQkH5QAik2MQ2sVf/1D1AIYOaybwUQkc0oAxSbGqzcAXLCkE8Lw6D0HIiIZUQIoNjFetQHgI15yL4CISHaUAIqN16AFoHsBRCQnlACK1aILqDDdpFoAIpIxJYBiExPVTwCL2qIbwgYHqnscEZFZKAEUq0ELIAgC6O4FzQ0sIhlTAoiF09MwWYMWAERTQx7YTzg1Vf1jiYhUoARQMFnlOkDFuntgagpe2FX9Y4mIVKAEUFAoA1HtG8Eg6gICwh3PVv9YIiIVKAEUjBcKwbVV/1hd3dDUBDu3V/9YIiIVKAEU1LAFEDQ3Q1c34U61AEQkO0oABUcSQA3GACDqBtqxvTbHEhEpQwmgoOYJoAcG9xMePFCb44mIlFACKBiLp4OsxRgAHBkIRt1AIpIRJYCC0ZHosb29Nsfr7gEgVDeQiGRECaBgdAQWtRE0NdfkcEF7ByzvUQtARDKjBFAwOgLtHbU95uo1uhdARDKjBFAwOgLti2t6yGDVKfD8TsKJiZoeV0QEoCXJSma2HrgZaAY2u/v1Je+3AbcDpwP7gIvdfXv83rXARmAKuMrd7zaz1fH6JwLTwCZ3vzmVTzRfo8NRl0wtrV4TlYTY8xycfGptjy0iDW/WFoCZNQO3ABcA64BLzWxdyWobgQF3Pw24Cbgh3nYdcAnwGmA98Nl4f5PA77v7zwNnA1eU2WdtZdAFFKxaA2ggWESykaQL6Exgm7s/4+7jwBZgQ8k6G4Db4ud3AOebWRAv3+LuY+7+LLANONPd97j79wHcfQh4Gli58I8zP+H0FIyP1X4M4ISToikoNRAsIhlI0gW0EthR9HoncFalddx90swGgZ54+UMl277kRG9mpwBvAB4ud3Azuxy4PN43vb29CUIur6Wlpez2h5qbOQy0dS1nUWfnvPc/V4uPP4F9rziN4PmdrCiKq1KceVQvsSrOdCnOdGUVZ5IEEJRZFiZcZ8ZtzawT+CrwEXc/WO7g7r4J2FTYtr9//hOp9Pb2Um77qX3RsrGgifFDtZuqcbi/n+kTVxF+/0H27t0bTRYzQ5x5VC+xKs50Kc50VTPOvr6+iu8l6QLaCawuer0K2F1pHTNrAbqA/TNta2atRCf/L7n71xLEUT1HbgKrcRcQRAPBh4dgYF/tjy0iDS1JC+BRYK2ZrQF2EQ3qvrdknTuBy4AHgYuAb7p7aGZ3Al82sxuBPmAt8Eg8PnAr8LS735jOR1mAsewSQLBqTdQk2vEsrMh/U1VEjh2ztgDcfRK4EribaLDW3f1JM7vOzC6MV7sV6DGzbcDVwDXxtk8CDjwFbAWucPcp4C3AB4DzzOwH8Z+3p/zZksuyBbDqFACVhhaRmkt0H4C73wXcVbLsY0XPR4H3VNj2k8AnS5Y9QPnxgWyMjkDQVLtCcEWCjsVw3IlRC0BEpIZ0JzAcuQegMAhbc6tOIdTsYCJSY4laAMe8LOoAAdP3b42exBPET933DYLWVviN99c8FhFpPGoBQGYJ4Ii4NDQHdCWQiNSOEgBknwCOPwmCAHb+LLsYRKThKAFAVAguwwQQtHfACSvhuZ8ShqX32ImIVEfDJ4BwbBQmJ7NtAQC84lQ4eEA3hIlIzTR8AmBoMHrMOgGc/MqoG+hnP802DhFpGEoAOUkAR7qBfrZN3UAiUhNKAAfzkQCAqBtoaJDJ7duyjkREGkDDJ4Bw6ED0pMbTQZYVdwONfe++rCMRkQbQ8AngaBdQe7ZxcLQbaPT/fkvdQCJSdUoABwehpZWgpTXrSCKvOJWpPTtUG0hEqk4JYOhAPvr/C05+JTQ1Ez7+vawjEZFjXMMngHBoMFcJIGjvYNEvvJHwsQfUDSQiVdXwCYD9e2HxkqyjeIm2N58HL+5RN5CIVFVDJ4Bwegr6X4ClXVmH8hLtZ78VmpoIH3sg61BE5BjW0AmAgf1RGYjOZVlH8hJNy5bDq19H+Pj31A0kIlXT2Alg757oMWctAIDgzLdG3UBPPJZ1KCJyjGroBBDufT56sjRfLQCA4Ky3wnEnMv212wmnp7MOR0SOQQ2dANi7B5pbYHFn1pG8TNDSQvDu98OunxE+8p2swxGRY1BDTwkZvrgHeo4naMpXHhy+5+tMHzoU9f+v6CXcspmpkWGC5maazlmfdXgicozI15mv1vY+D8efmHUUFQVBAG84Gw4PwY9/lHU4InKMadgEEIYh7H2e4Lj8JgAATloNq9fADx4m1GQxIpKihk0AHBqCkWE47qSsI5lREARw9rmwqA0euJdwYiLrkETkGNG4CSC+BDT3LQDiKqG/9CtwYD/hVz+vewNEJBUNmwCOXAKa8xZAQbDqFHj1LxDe9w3CL9xCODmZdUgiUucaNgEcuQnsuBOyjWMuzvhlgncY4XfvYfpv/pxw+HDWEYlIHWvcBPDi87C8h2BRW9aRJBYEAazohTefBz9+guk/v4qpe7/O9P1bsw5NROpQwyaAMOeXgM4kOPXVcO56OLAf7vm6WgIiMi8NdSNY4QYrAHZth76T6/bXc7DqFMLz3gHfvgv++YtM79xOcO4FBKetyzo0EakTDZUACsLJiegS0BzWAJqL4KRVhG9/D/zkCcIfPUr48HcIzjyHwDYSdHVnHZ6I5FxDJgB2bI8el9X/STLo6oYzzyF8wy/BUz+IZhL7wcPwilPh+JNoetelBD3HZx2miORQogRgZuuBm4FmYLO7X1/yfhtwO3A6sA+42N23x+9dC2wEpoCr3P3uJPuslvDQQXj4O9B7Aqw+pRaHrImgtRVe/ybCU06Df3sItm+D/3iK6e/dByt6o66hV5xKsPqVsHoNQc7mQBCR2ps1AZhZM3AL8DZgJ/Comd3p7k8VrbYRGHD308zsEuAG4GIzWwdcArwG6AP+1cx+Lt5mtn2mLpyagu/eG7345bcRNDVX83CZCLq64dwLohLSB/bDi7vhxT2E/+9xeOR+jtxC1t0LvcdHXWHDh6HnOIKTT40SY1NT/Kc5emxdRNDWBovaoa09uis5DGF6iomh/YSj49G8yhPjMD4WbdfeAS2tR5e1tUFHZ7S/8TGYnIj21bqIIAiiv5vpKWhpja52EpGqS9ICOBPY5u7PAJjZFmADUHyy3gB8PH5+B/AZMwvi5VvcfQx41sy2xfsjwT5TM3X1B2B8nENTE9EMYP/pbQR13v8/m6CpKbpkdEUvvPp1AISjIzDQD/v7o8fBA7BoEXR1w4F9hM/8O0yVv8Gs0r3H+xcaaHNznEziOQ+CAFpbISi5QC0MoyjCkucVI3upFxYa57zMPZG9EJD0I81PSrn1BdIMtHoJ/4UgiP+9zFGNf4TM+ve+bDnN129O/bhJEsBKYEfR653AWZXWcfdJMxsEeuLlD5VsuzJ+Pts+ATCzy4HL433T19eXIOQSW+6b+zYZW551ACJyzEtyH0C5VFiaqyqtM9flL+Pum9z9DHc/I95u3n/M7PGF7qMWf+olznqKVXEqzjz/qUGcZSVJADuB1UWvVwG7K61jZi1AF1HvQKVtk+xTRESqKEkX0KPAWjNbA+wiGtR9b8k6dwKXAQ8CFwHfdPfQzO4EvmxmNxINAq8FHiHKSLPtU0REqmjWFoC7TwJXAncDT0eL/Ekzu87MLoxXuxXoiQd5rwauibd9EnCiwd2twBXuPlVpn+l+tLI21eAYaaiXOKF+YlWc6VKc6cokzkC15UVEGlPDFoMTEWl0SgAiIg2qYWoBZVV6okIsq4lKZ5wITAOb3P1mM1sBfAU4BdgOmLsPxDfV3Qy8HRgGPuju369hvM3AY8Aud39nPHi/BVgBfB/4gLuPz1QSpAYxLgc2A68luqT4N4GfkLPv08x+D/itOMYngA8BJ5GD79PM/gF4J/Ciu782Xjbnf5NmdhnwJ/FuP+Hut9Ugzr8E3gWMAz8FPuTuB+L3MilHUy7Oovc+CvwlcJy792f1fTZEC6ConMUFwDrg0rhMRVYmgd93958HzgauiOO5BrjP3dcC98WvIYp7bfzncuBvaxzvh4kG6wtuAG6K4xwg+s8FRSVBgJvi9WrlZmCru78aeH0cb66+TzNbCVwFnBGfEJqJroDLy/f5eWB9ybI5fYdxwvgzohs7zwT+zMzSrrpYLs57gde6++uAfweujeMpLkezHvismTXX6JxQLs7CD8C3Ac8VLc7k+2yIBEBROQt3Hyf6tbUhq2DcfU8huwmhNiEAAAa/SURBVLv7ENHJamUcUyG73wa8O36+Abjd3UN3fwhYbmY1mczYzFYB7yD6dU38S+U8opIf5eIsxH8HcH68frVjXAacQ3Q1Gu4+Hv/6y933SdTq7ojvl1kM7CEn36e738/Lq3vM9Tv8deBed9/v7gNEJ+aXnQTTjtPd74mvLoSo+sCqoji3uPuYuz8LFMrRVP2cUOH7hCiZ/wEvvfk1k++zURJAuXIWKyusW1NmdgrwBuBh4AR33wNRkgAKdZyzjP+vif6xxsV66AEOFP1nK47lJSVBgEJJkGp7JbAX+JyZ/ZuZbTazJeTs+3T3XcBfEf3y20P0/TxO/r7PYnP9DvPwf+03gX+Jn+cqzvjS+V3u/sOStzKJs1ESQLlfTZlf/2pmncBXgY+4+8EZVs0kfjMr9F8+njCWrL7nFuCNwN+6+xuAwxztqignq++zm+iX3hqiGyOXEDX9K8WSy3+3sUqxZRqzmf0xURfrl+JFuYnTzBYDfwx8rMzbmcTZKAkgd6UnzKyV6OT/JXf/Wrz4hUJXRPz4Yrw8q/jfAlxoZtuJmsjnEbUIlsddGKWxVCoJUm07gZ3u/nD8+g6ihJC37/NXgWfdfa+7TwBfA95M/r7PYnP9DjP7vxYPlr4TeJ+7F06SeYrzVKLk/8P4/9Qq4PtmdmJWcTbKVUBJylnUTNyPeyvwtLvfWPRWoaTG9fHj/ypafmVcNvssYLDQLK8md7+Wo4Np5wIfdff3mdk/EZX82FImzpeVBKlBnM+b2Q4ze5W7/wQ4n+ju86fI0fdJ1PVzdvxLcCSO8zHgW+To+ywxp3+TZnY38KmigcpfI/43VE3xFT1/CLzV3YdL4s9FORp3f4KjXWjESeCM+CqgTL7PhkgAcYnqQumJZuAfalR6opK3AB8AnjCzH8TL/ojoP5mb2Uaik8V74vfuIro8bBvRJWIfqm24L/OHwBYz+wTwb8SDr/HjF+KSIPuJ/lPVyu8CXzKzRcAzRN9REzn6Pt39YTO7g+hSz0mi724T8H/IwfdpZv8InAv0mtlOoqtP5vRv0t33m9lfEP3oArjO3VNttVSI81qgDbjXzAAecvffjsvWFMrRTBKXo4n3U9VzQrk43f3WCqtn8n2qFISISINqlDEAEREpoQQgItKglABERBqUEoCISINSAhARaVBKACIxMzs3vlyvqtukxcw+bmZfzOLYcmxQAhCpA1kmGjl2KQGIiDSohrgTWI5N8a30f0d0V/VJwNeB3wE6gC8Q3VLfAnwP+G133xlvtwL4H0SldjuA77j7u8vs/yrgt4FfK2ybIKY+4NNE5akPEdX5/5v4vY8T1Z4fBf4z0Z21l7n7Y/H7byS6+/c0YCtRBdb/AP4bUXXLNjM7FB/q5+LHRWZ2e7n9icxGLQCpd+8jOpGfSnRS/BOif9efA14BnExUd+czRdt8gagW/2uIarPcVLpTM/tT4INEtWWSnvybgG8APyQq2Xs+8BEz+/Wi1S4kqvmznKhOzWfibRcB/0w0icgK4B+JTuq4+2GiqqG73b0z/rN7pv2JJKEWgNS7z7j7DgAz+yTwaXf/E6JKqxQt/1b8/CSik2lPPMEGwHeK9hfEhcPOBH7F3QfnEMubiKb4uy5+/YyZ/T1RDZ+742UPuPtdcSxfAD4SLz+b6P/j38QF375mZo8kOGal/YnMSglA6l3xZBk/A/riaps3Ec2cVKiiuDSeBnA1sL/o5F9qOdGUfBfP8eQPUYujz8wOFC1rBr5b9Pr5oufDQHtc6rmPaKKQ4uJcxZ+tkrL7K5pgRqQidQFJvSuulX4yUa303wdeBZzl7oXpIiEqAbwDWGHRJPLlDBDVlP+cmb1ljrHsIKr3v7zoz1J3f3uCbfcAK0umfCz+bKraKKlTApB6d4WZrYoHdv8I+AqwlKjf/0DRpNrAkWkN/4VocvBuM2s1s3OKd+ju3yYaW/hnMztrDrE8Ahw0sz80sw6LJh9/rZm9KcG2DwJTRDXhW8xsA1E3VMELQI+Zdc0hHpEZKQFIvfsycA/RHADPAJ8gmrWsA+gnmiB8a8k2HwAmgB8TzXD1sn5zd7+XqCb7nWZ2epJA4jrz7wJ+EXg2Pv5mopm8Ztt2HPgNYCNwAHg/8L+Bsfj9HxMNDD9jZgfiq41EFkTzAUjdii8D/S13/9esY6kGM3sY+J/u/rmsY5FjkwaBRXLCzN4K/ISo5fA+4HW8vPUikholAJFZmNkfEY0vlPquu1+Q4qFeBTjQCfwUuKhGcxVLg1IXkIhIg9IgsIhIg1ICEBFpUEoAIiINSglARKRBKQGIiDSo/w+voTy8luFy3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개인 정보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70" y="3977356"/>
            <a:ext cx="900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나이</a:t>
            </a:r>
            <a:r>
              <a:rPr lang="en-US" altLang="ko-KR" sz="1600" b="1" dirty="0">
                <a:solidFill>
                  <a:srgbClr val="FF0000"/>
                </a:solidFill>
              </a:rPr>
              <a:t>(age)</a:t>
            </a:r>
            <a:r>
              <a:rPr lang="en-US" altLang="ko-KR" sz="1600" b="1" dirty="0"/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성별</a:t>
            </a:r>
            <a:r>
              <a:rPr lang="en-US" altLang="ko-KR" sz="1600" b="1" dirty="0">
                <a:solidFill>
                  <a:srgbClr val="FF0000"/>
                </a:solidFill>
              </a:rPr>
              <a:t>(gender), </a:t>
            </a:r>
            <a:r>
              <a:rPr lang="ko-KR" altLang="en-US" sz="1600" b="1" dirty="0">
                <a:solidFill>
                  <a:srgbClr val="FF0000"/>
                </a:solidFill>
              </a:rPr>
              <a:t>결혼 여부</a:t>
            </a:r>
            <a:r>
              <a:rPr lang="en-US" altLang="ko-KR" sz="1600" b="1" dirty="0">
                <a:solidFill>
                  <a:srgbClr val="FF0000"/>
                </a:solidFill>
              </a:rPr>
              <a:t>(marry)</a:t>
            </a:r>
            <a:r>
              <a:rPr lang="ko-KR" altLang="en-US" sz="1600" b="1" dirty="0"/>
              <a:t>에 따라</a:t>
            </a:r>
            <a:r>
              <a:rPr lang="en-US" altLang="ko-KR" sz="1600" b="1" dirty="0"/>
              <a:t> click</a:t>
            </a:r>
            <a:r>
              <a:rPr lang="ko-KR" altLang="en-US" sz="1600" b="1" dirty="0" err="1"/>
              <a:t>률에</a:t>
            </a:r>
            <a:r>
              <a:rPr lang="ko-KR" altLang="en-US" sz="1600" b="1" dirty="0"/>
              <a:t> 큰 차이가 있음</a:t>
            </a:r>
            <a:endParaRPr lang="en-US" altLang="ko-KR" sz="1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(2) audience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246" name="AutoShape 6" descr="data:image/png;base64,iVBORw0KGgoAAAANSUhEUgAAAYAAAAEJCAYAAACdePCvAAAABHNCSVQICAgIfAhkiAAAAAlwSFlzAAALEgAACxIB0t1+/AAAADh0RVh0U29mdHdhcmUAbWF0cGxvdGxpYiB2ZXJzaW9uMy4xLjEsIGh0dHA6Ly9tYXRwbG90bGliLm9yZy8QZhcZAAAgAElEQVR4nO3de5Qc5Xnn8W/NRTMjjTQazXAbSRgZFDuyY8cGA7GzmECcCF+QNwc/gC+LHWU5yYFgh/gkkIvjENsLmyyE2DgbRcQGXyI/wY4X7xIBwReMl7tjmwXsRAYZ3QCNNBqNNPeZ2j+qWmqa7pmamequavXvc45Od1fX5emWVE+/71v1vEEYhoiISONpyjoAERHJhhKAiEiDUgIQEWlQSgAiIg1KCUBEpEG1ZB3AHOmSJRGRuQvKLay3BMDu3bvnvW1vby/9/f0pRlMd9RIn1E+sijNdijNd1Yyzr6+v4nvqAhIRaVBKACIiDUoJQESkQSkBiIg0KCUAEZEGpQQgItKglABERBqUEsA8qIS2iBwLlADmaPrv/4rw7/571mGIiCyYEsAchc/8hPDx7xH+6NGsQxERWZBEpSDMbD1wM9AMbHb360vebwNuB04H9gEXu/t2M+sB7gDeBHze3a8s2uZ04PNAB3AX8GF3z3XfShiGcHAAgOmv3ErTul8kaGnNOCoRkfmZtQVgZs3ALcAFwDrgUjNbV7LaRmDA3U8DbgJuiJePAn8KfLTMrv8WuBxYG/9ZP58PUFMjwzA+Dj//enhxN+F938g6IhGReUvSBXQmsM3dn3H3cWALsKFknQ3AbfHzO4DzzSxw98Pu/gBRIjjCzE4Clrn7g/Gv/tuBdy/kg9RE/Os/ePP58AtnEH7jK4QjwxkHJSIyP0m6gFYCO4pe7wTOqrSOu0+a2SDQA1Qqb7cy3k/xPleWW9HMLidqKeDu9Pb2Jgi5vJaWlgVtP/78cwwAy08+hfCEEznwqT+ga/ggi1afPO99lrPQOGupXmJVnOlSnOnKKs4kCaBcHenSvvok68xrfXffBGwqrLOQkqkLLbk6/dx2AAZpgo5OAA785Cmaek6c9z7LqZcStlA/sSrOdCnOdGVVDjpJAtgJrC56vQooLcpfWGenmbUAXcD+Wfa5apZ95s9g1AVE1wpoa4OmJngh/2GLiJSTJAE8Cqw1szXALuAS4L0l69wJXAY8CFwEfHOmK3rcfY+ZDZnZ2cDDwH8BPj2P+GtrcABaWmHxEoIggN4T4IVdWUclIjIvsw4Cu/skcCVwN/B0tMifNLPrzOzCeLVbgR4z2wZcDVxT2N7MtgM3Ah80s51FVxD9DrAZ2Ab8FPiXdD5SFQ0OQFd3dPIHOGEloVoAIlKngjoraxBmOSXk1E0fg5Fhgl/+1SiYRx+A/3gKLv2vBEFA0znpXMlaL/2WUD+xKs50Kc501WAMoOycwLoTeC4GB6L+/4Jly2FqEkYOZxeTiMg8KQHMxeAAQdfyo6+Xxc8PDmYTj4jIAigBJBROTsChgyUtgK7o8eCBbIISEVkAJYCkCif54hbA4k5oblYCEJG6pASQ1GB0kg+KWgBBEMDSLiUAEalLSgBJDcb3tS3rfunyZcthSGMAIlJ/lAASCg8W7gIulwAOEk5P1T4oEZEFUAJI6kCcAAoDvwXLlkM4DYeGah+TiMgCKAEkdXAAOpe9fAKYpXFCUDeQiNQZJYCEwrgMxMsU7gUY1ECwiNQXJYCkKiWAtnZoboHhQ7WPSURkAZQAkhocICi9Aoj4UtD2DhgbySAoEZH5UwJI4Mhk8OVaAADt7TCqBCAi9UUJIInhQzA5OUMC6IDR0fLviYjklBJAEoWZwJYtL/9+W4daACJSd5QAkogHeIPOZeXfb48SQJ3NrSAiDU4JIImR4eixvaP8++0dMD2lgWARqStKAAmEw/GEL4uXlF+hkBiGDtYmIBGRFCgBJFFoAXQsLv9+W3v0qLuBRaSOKAEkcSQBzNYCUAIQkfqhBJDEyGFoaoJFbeXfjxNAqAQgInVECSCJkWHoWBLd9VtOm8YARKT+KAEkMXK4cv8/ELS2RvWAhlQQTkTqhxJAAuHI8IwJAIi6gdQCEJE6ogSQxMjhygPABe3thIc0BiAi9aMl6wDybPr+rdGT/hdgydKjr8tp64CDSgAiUj/UAkhifBwWLZp5nfYOUAtAROqIEkASE+PQWuES0IJ4DED1gESkXigBzCIMwzgBJGgBTIzDmMpCi0h9UAKYzeQEhOHsXUAqByEidUYJYDYT49FjkhYAKAGISN1QApjNeJwAkgwCg+4FEJG6kegyUDNbD9wMNAOb3f36kvfbgNuB04F9wMXuvj1+71pgIzAFXOXud8fLfw/4LSAEngA+5O7560A/0gKYZRC4rVAP6AAVCkaIiOTKrC0AM2sGbgEuANYBl5rZupLVNgID7n4acBNwQ7ztOuAS4DXAeuCzZtZsZiuBq4Az3P21RInlknQ+UsoKLYDW1pnXUwtAROpMki6gM4Ft7v6Mu48DW4ANJetsAG6Ln98BnG9mQbx8i7uPufuzwLZ4fxC1PjrMrAVYDOxe2Eepkomx6LFSJdBY0NoadRPpXgARqRNJuoBWAjuKXu8Ezqq0jrtPmtkg0BMvf6hk25Xu/qCZ/RXwHDAC3OPu95Q7uJldDlwe75ve3t4EIZfX0tIyp+2HOzsZbwoYA5Ys76aps3PG9Q93dbNofJSuBcQ4nzizVC+xKs50Kc50ZRVnkgRQrku79G6nSuuUXW5m3UStgzXAAeCfzOz97v7F0pXdfROwqbBtf39/gpDL6+3tZS7bTx86RDg0BMDhiQmCQ4dmXD9cvJTR/heZWECM84kzS/USq+JMl+JMVzXj7Ovrq/heki6gncDqotereHl3zZF14i6dLmD/DNv+KvCsu+919wnga8CbE8RSe+PjEATQMssYAMDSLo0BiEjdSNICeBRYa2ZrgF1Eg7XvLVnnTuAy4EHgIuCb7h6a2Z3Al83sRqAPWAs8AkwDZ5vZYqIuoPOBx1L4POmL7wKuOBlMkWDpMsLdz9UgKBGRhZu1BeDuk8CVwN3A09Eif9LMrjOzC+PVbgV6zGwbcDVwTbztk4ADTwFbgSvcfcrdHyYaLP4+0SWgTRzt5smXibHZbwIrWLochgZVD0hE6kJQZyercPfu+V8sNOcxgPu3En7rLjg8RPDOi2ffYPgw4Vdvo+nTXyEoXBZagzizVC+xKs50Kc501WAMoGwXhu4Enk2SQnAFS7uiR5WDEJE6oAQwm/HkCSDoVAIQkfqhBDCbiQSTwRQsKyQAXQkkIvmnBDCb8bHZ6wAVdC4D0NzAIlIXlABmcGQymKQtgMIYgOYGFpE6oAQwk8nJaDKYpIPAbe2qByQidUMJYCYTCecCiAVBAJ1dGgQWkbqgBDCTQiXQpGMAAEu7CDUILCJ1QAlgJklnAyu2VC0AEakPSgAzSTofcJFg6TIlABGpC0oAMxmfewJgaRccUj0gEck/JYCZzHEQGIgSwPg4jOVvemMRkWJKADOZRxeQ6gGJSL1QApjJPLqAjtQDOqQrgUQk35QAZhLPBZBkMpgjlkblIHQ3sIjknRLATCYmoDXBVJDF4i4g1QMSkbxTApjJxESyuYCLaQxAROqEEsBMJifmNgAMUT2g1kUqCS0iuacEMJPJubcAgiCI7wY+UKWgRETSoQQwk4nxuY8BgOoBiUhdUAKYyTxaAEB0JZDGAEQk55QAZjKfq4CAQAXhRKQOKAHMZJ4JoFAPSEQkz5QAKginp2Bqcn5dQJ1RPaBQ9YBEJMeUACoZK0wGM8fLQAGWFeYG1pVAIpJfSgCVjI5Ej/NoAagekIjUAyWASsbiBDCvMYC4HpAGgkUkx5QAKin038/rMtC4HpDuBRCRHGvJOoDcKnQBzWEMYPr+rQCEExPR448eYXpqgqZz1qcenojIQqkFUMlooQUwjxzZ0gLNzUeTiIhIDikBVBCODkdP5nEVUBAE0NahBCAiuZbo562ZrQduBpqBze5+fcn7bcDtwOnAPuBid98ev3ctsBGYAq5y97vj5cuBzcBrgRD4TXd/MIXPlI6FjAEAtCsBiEi+zdoCMLNm4BbgAmAdcKmZrStZbSMw4O6nATcBN8TbrgMuAV4DrAc+G+8PooSy1d1fDbweeHrhHydFowu4CgiiBDCmBCAi+ZWkBXAmsM3dnwEwsy3ABuCponU2AB+Pn98BfMbMgnj5FncfA541s23AmWb2JHAO8EEAdx8Hxhf8adK04BZAOwwOpBePiEjKkiSAlcCOotc7gbMqrePuk2Y2CPTEyx8q2XYlMALsBT5nZq8HHgc+7O6HSw9uZpcDl8f7pre3N0HI5bW0tCTefiiA4ZYWli5bNq9jjS7tYuK5Z+js7GTxHGOeS5xZq5dYFWe6FGe6soozSQIoNyN6mHCdSstbgDcCv+vuD5vZzcA1wJ+Wruzum4BNhW37+/sThFxeb28vSbefPrAfmls5dOjQvI4VNjXD5CRDAwMMzzHmucSZtXqJVXGmS3Gmq5px9vX1VXwvyVVAO4HVRa9XAbsrrWNmLUAXsH+GbXcCO9394Xj5HUQJIT/GRuff/w/RGABoHEBEcitJAngUWGtma8xsEdGg7p0l69wJXBY/vwj4pruH8fJLzKzNzNYAa4FH3P15YIeZvSre5nxeOqaQuXB0JJ0EoCuBRCSnZk0A7j4JXAncTXSljrv7k2Z2nZldGK92K9ATD/JeTdSdg7s/CTjRyX0rcIW7T8Xb/C7wJTP7EfCLwKfS+1gpGBud/wAwRPcBgBKAiORWEIal3fm5Fu7eXdr7lNxc+tmmPvVRGBshOP9d8zpWODQIX/8SvPk8mj/0kTltWy/9llA/sSrOdCnOdNVgDKDceKzuBK5odGRhLQB1AYlIzikBVDI2Mr/JYApaWlUPSERyTQmgktGFjQGoHpCI5J0SQBlhGMYtgAV0AYHKQYhIrikBlDM5CVNTCxsDABWEE5FcUwIoZyHTQRZrbz86r4CISM4oAZSzgAnhX0JjACKSY0oA5RQqgS7kKiCIuoCmJgnH1AoQkfxRAignrRZA4V6AocGF7UdEpAqUAMpJawygUA5i6ODC9iMiUgVKAOWk3QI4pBaAiOSPEkAZYeHKnTSuAgLCg0oAIpI/SgDljKkFICLHPiWActJqAbS0QlOzBoFFJJeUAMoZG4GgCZqTzJhZWRAEUStAXUAikkNKAOWMjkB7e3QCX6j2DsKhAwvfj4hIypQAyhkbPXoJ50It7oSBfensS0QkRUoA5cQtgFQs6YT9+Z+RSEQajxJAGWGaLYAlnTBymHB0OJ39iYikRAmgnNHho5dwLtTiJdGjWgEikjNKAOWMjaaYADqjR40DiEjOKAGUMzpC0JbiGAAQ7t+bzv5ERFKiBFBOqi2AJRAEMKAuIBHJFyWAckZHIaUWQNDUDMu6NQYgIrmjBFAinJ6K7gROqwUAsKKXUC0AEckZJYBShTpAHUvS22d3r1oAIpI7SgClCtfrp9gCCLp7YKCfMAxT26eIyEIpAZQaiUpBBx2L09vnit5oYHn4cHr7FBFZICWAUiPxSbo9xQTQfVz0qHEAEckRJYBShS6gFFsAwYre6IkSgIjkiBJAiTDuAkozAdAdJYBQA8EikiNKAKWODAKnmACWd0NTk64EEpFcSTTllZmtB24GmoHN7n59yfttwO3A6cA+4GJ33x6/dy2wEZgCrnL3u4u2awYeA3a5+zsX/GnSUBgDSLMLqKkZlq+AAZWDEJH8mLUFEJ+kbwEuANYBl5rZupLVNgID7n4acBNwQ7ztOuAS4DXAeuCz8f4KPgw8vdAPkaqRkah0Q1q1gAq6e9UFJCK5kqQL6Exgm7s/4+7jwBZgQ8k6G4Db4ud3AOebWRAv3+LuY+7+LLAt3h9mtgp4B7B54R8jRXEp6KAp3d6xoLtXg8AikitJuoBWAjuKXu8Ezqq0jrtPmtkg0BMvf6hk25Xx878G/gBYOtPBzexy4PJ43/T29iYIubyWlpZZtx8Mpxlf3Elvby/DnZ3zPlaxxb29DK1czfCPHqGnp2fWuYaTxJkX9RKr4kyX4kxXVnEmSQDlzlalt7RWWqfscjN7J/Ciuz9uZufOdHB33wRsKmzb3z//X9G9vb3Mtv3UwH5Y1EZ/fz/Thw7N+1jFhvv7mW5fAuPj9G9/lmDpsgXHmRf1EqviTJfiTFc14+zr66v4XpJ+jp3A6qLXq4DdldYxsxagC9g/w7ZvAS40s+1EXUrnmdkXE8RSfaPD6V4CGjt6L4AGgkUkH5K0AB4F1prZGmAX0aDue0vWuRO4DHgQuAj4pruHZnYn8GUzuxHoA9YCj7j7g8C1AHEL4KPu/v4UPs/CjQwfncYxTYW7gff3w8mnpr9/EZE5mrUF4O6TwJXA3URX7Li7P2lm15nZhfFqtwI9ZrYNuBq4Jt72ScCBp4CtwBXuPpX+x0jR6AhBmvcAFMQtAJWFFpG8SHQfgLvfBdxVsuxjRc9HgfdU2PaTwCdn2Pe3gW8niaMmRg5XpQuIpV3Q3KKbwUQkN3QncKmRkXTvAo4FTU3Q3aMEICK5oQRQ5MhsYNVoAQB09xBqEFhEckIJoNiR2cCqkwCC7uNgYF9V9i0iMldKAMVG0p8N7CVW9MLAPsLp6ersX0RkDhINAjeMuBJoqrOBAdP3bwUg3P8iTE0yfe/XCToW03TO+lSPIyIyF2oBFCu0ANKcEL7Y4ri0xOGh6uxfRGQO1AKg6Bf6ruei1z/+IcG+F9I/0JI4AQwfAk5If/8iInOgFkCxibHosXVRdfZ/pAWQTo0hEZGFUAIoNjERPVYrAbS1Q3Nz3AIQEcmWEkCxifHocVF1EkAQBFErQC0AEckBJYBihQTQ0lq9YyzuhOHD1du/iEhCSgDFxsehddGsE7YsyBK1AEQkH5QAik2MQ2sVf/1D1AIYOaybwUQkc0oAxSbGqzcAXLCkE8Lw6D0HIiIZUQIoNjFetQHgI15yL4CISHaUAIqN16AFoHsBRCQnlACK1aILqDDdpFoAIpIxJYBiExPVTwCL2qIbwgYHqnscEZFZKAEUq0ELIAgC6O4FzQ0sIhlTAoiF09MwWYMWAERTQx7YTzg1Vf1jiYhUoARQMFnlOkDFuntgagpe2FX9Y4mIVKAEUFAoA1HtG8Eg6gICwh3PVv9YIiIVKAEUjBcKwbVV/1hd3dDUBDu3V/9YIiIVKAEU1LAFEDQ3Q1c34U61AEQkO0oABUcSQA3GACDqBtqxvTbHEhEpQwmgoOYJoAcG9xMePFCb44mIlFACKBiLp4OsxRgAHBkIRt1AIpIRJYCC0ZHosb29Nsfr7gEgVDeQiGRECaBgdAQWtRE0NdfkcEF7ByzvUQtARDKjBFAwOgLtHbU95uo1uhdARDKjBFAwOgLti2t6yGDVKfD8TsKJiZoeV0QEoCXJSma2HrgZaAY2u/v1Je+3AbcDpwP7gIvdfXv83rXARmAKuMrd7zaz1fH6JwLTwCZ3vzmVTzRfo8NRl0wtrV4TlYTY8xycfGptjy0iDW/WFoCZNQO3ABcA64BLzWxdyWobgQF3Pw24Cbgh3nYdcAnwGmA98Nl4f5PA77v7zwNnA1eU2WdtZdAFFKxaA2ggWESykaQL6Exgm7s/4+7jwBZgQ8k6G4Db4ud3AOebWRAv3+LuY+7+LLANONPd97j79wHcfQh4Gli58I8zP+H0FIyP1X4M4ISToikoNRAsIhlI0gW0EthR9HoncFalddx90swGgZ54+UMl277kRG9mpwBvAB4ud3Azuxy4PN43vb29CUIur6Wlpez2h5qbOQy0dS1nUWfnvPc/V4uPP4F9rziN4PmdrCiKq1KceVQvsSrOdCnOdGUVZ5IEEJRZFiZcZ8ZtzawT+CrwEXc/WO7g7r4J2FTYtr9//hOp9Pb2Um77qX3RsrGgifFDtZuqcbi/n+kTVxF+/0H27t0bTRYzQ5x5VC+xKs50Kc50VTPOvr6+iu8l6QLaCawuer0K2F1pHTNrAbqA/TNta2atRCf/L7n71xLEUT1HbgKrcRcQRAPBh4dgYF/tjy0iDS1JC+BRYK2ZrQF2EQ3qvrdknTuBy4AHgYuAb7p7aGZ3Al82sxuBPmAt8Eg8PnAr8LS735jOR1mAsewSQLBqTdQk2vEsrMh/U1VEjh2ztgDcfRK4EribaLDW3f1JM7vOzC6MV7sV6DGzbcDVwDXxtk8CDjwFbAWucPcp4C3AB4DzzOwH8Z+3p/zZksuyBbDqFACVhhaRmkt0H4C73wXcVbLsY0XPR4H3VNj2k8AnS5Y9QPnxgWyMjkDQVLtCcEWCjsVw3IlRC0BEpIZ0JzAcuQegMAhbc6tOIdTsYCJSY4laAMe8LOoAAdP3b42exBPET933DYLWVviN99c8FhFpPGoBQGYJ4Ii4NDQHdCWQiNSOEgBknwCOPwmCAHb+LLsYRKThKAFAVAguwwQQtHfACSvhuZ8ShqX32ImIVEfDJ4BwbBQmJ7NtAQC84lQ4eEA3hIlIzTR8AmBoMHrMOgGc/MqoG+hnP802DhFpGEoAOUkAR7qBfrZN3UAiUhNKAAfzkQCAqBtoaJDJ7duyjkREGkDDJ4Bw6ED0pMbTQZYVdwONfe++rCMRkQbQ8AngaBdQe7ZxcLQbaPT/fkvdQCJSdUoABwehpZWgpTXrSCKvOJWpPTtUG0hEqk4JYOhAPvr/C05+JTQ1Ez7+vawjEZFjXMMngHBoMFcJIGjvYNEvvJHwsQfUDSQiVdXwCYD9e2HxkqyjeIm2N58HL+5RN5CIVFVDJ4Bwegr6X4ClXVmH8hLtZ78VmpoIH3sg61BE5BjW0AmAgf1RGYjOZVlH8hJNy5bDq19H+Pj31A0kIlXT2Alg757oMWctAIDgzLdG3UBPPJZ1KCJyjGroBBDufT56sjRfLQCA4Ky3wnEnMv212wmnp7MOR0SOQQ2dANi7B5pbYHFn1pG8TNDSQvDu98OunxE+8p2swxGRY1BDTwkZvrgHeo4naMpXHhy+5+tMHzoU9f+v6CXcspmpkWGC5maazlmfdXgicozI15mv1vY+D8efmHUUFQVBAG84Gw4PwY9/lHU4InKMadgEEIYh7H2e4Lj8JgAATloNq9fADx4m1GQxIpKihk0AHBqCkWE47qSsI5lREARw9rmwqA0euJdwYiLrkETkGNG4CSC+BDT3LQDiKqG/9CtwYD/hVz+vewNEJBUNmwCOXAKa8xZAQbDqFHj1LxDe9w3CL9xCODmZdUgiUucaNgEcuQnsuBOyjWMuzvhlgncY4XfvYfpv/pxw+HDWEYlIHWvcBPDi87C8h2BRW9aRJBYEAazohTefBz9+guk/v4qpe7/O9P1bsw5NROpQwyaAMOeXgM4kOPXVcO56OLAf7vm6WgIiMi8NdSNY4QYrAHZth76T6/bXc7DqFMLz3gHfvgv++YtM79xOcO4FBKetyzo0EakTDZUACsLJiegS0BzWAJqL4KRVhG9/D/zkCcIfPUr48HcIzjyHwDYSdHVnHZ6I5FxDJgB2bI8el9X/STLo6oYzzyF8wy/BUz+IZhL7wcPwilPh+JNoetelBD3HZx2miORQogRgZuuBm4FmYLO7X1/yfhtwO3A6sA+42N23x+9dC2wEpoCr3P3uJPuslvDQQXj4O9B7Aqw+pRaHrImgtRVe/ybCU06Df3sItm+D/3iK6e/dByt6o66hV5xKsPqVsHoNQc7mQBCR2ps1AZhZM3AL8DZgJ/Comd3p7k8VrbYRGHD308zsEuAG4GIzWwdcArwG6AP+1cx+Lt5mtn2mLpyagu/eG7345bcRNDVX83CZCLq64dwLohLSB/bDi7vhxT2E/+9xeOR+jtxC1t0LvcdHXWHDh6HnOIKTT40SY1NT/Kc5emxdRNDWBovaoa09uis5DGF6iomh/YSj49G8yhPjMD4WbdfeAS2tR5e1tUFHZ7S/8TGYnIj21bqIIAiiv5vpKWhpja52EpGqS9ICOBPY5u7PAJjZFmADUHyy3gB8PH5+B/AZMwvi5VvcfQx41sy2xfsjwT5TM3X1B2B8nENTE9EMYP/pbQR13v8/m6CpKbpkdEUvvPp1AISjIzDQD/v7o8fBA7BoEXR1w4F9hM/8O0yVv8Gs0r3H+xcaaHNznEziOQ+CAFpbISi5QC0MoyjCkucVI3upFxYa57zMPZG9EJD0I81PSrn1BdIMtHoJ/4UgiP+9zFGNf4TM+ve+bDnN129O/bhJEsBKYEfR653AWZXWcfdJMxsEeuLlD5VsuzJ+Pts+ATCzy4HL433T19eXIOQSW+6b+zYZW551ACJyzEtyH0C5VFiaqyqtM9flL+Pum9z9DHc/I95u3n/M7PGF7qMWf+olznqKVXEqzjz/qUGcZSVJADuB1UWvVwG7K61jZi1AF1HvQKVtk+xTRESqKEkX0KPAWjNbA+wiGtR9b8k6dwKXAQ8CFwHfdPfQzO4EvmxmNxINAq8FHiHKSLPtU0REqmjWFoC7TwJXAncDT0eL/Ekzu87MLoxXuxXoiQd5rwauibd9EnCiwd2twBXuPlVpn+l+tLI21eAYaaiXOKF+YlWc6VKc6cokzkC15UVEGlPDFoMTEWl0SgAiIg2qYWoBZVV6okIsq4lKZ5wITAOb3P1mM1sBfAU4BdgOmLsPxDfV3Qy8HRgGPuju369hvM3AY8Aud39nPHi/BVgBfB/4gLuPz1QSpAYxLgc2A68luqT4N4GfkLPv08x+D/itOMYngA8BJ5GD79PM/gF4J/Ciu782Xjbnf5NmdhnwJ/FuP+Hut9Ugzr8E3gWMAz8FPuTuB+L3MilHUy7Oovc+CvwlcJy792f1fTZEC6ConMUFwDrg0rhMRVYmgd93958HzgauiOO5BrjP3dcC98WvIYp7bfzncuBvaxzvh4kG6wtuAG6K4xwg+s8FRSVBgJvi9WrlZmCru78aeH0cb66+TzNbCVwFnBGfEJqJroDLy/f5eWB9ybI5fYdxwvgzohs7zwT+zMzSrrpYLs57gde6++uAfweujeMpLkezHvismTXX6JxQLs7CD8C3Ac8VLc7k+2yIBEBROQt3Hyf6tbUhq2DcfU8huwmhNiEAAAa/SURBVLv7ENHJamUcUyG73wa8O36+Abjd3UN3fwhYbmY1mczYzFYB7yD6dU38S+U8opIf5eIsxH8HcH68frVjXAacQ3Q1Gu4+Hv/6y933SdTq7ojvl1kM7CEn36e738/Lq3vM9Tv8deBed9/v7gNEJ+aXnQTTjtPd74mvLoSo+sCqoji3uPuYuz8LFMrRVP2cUOH7hCiZ/wEvvfk1k++zURJAuXIWKyusW1NmdgrwBuBh4AR33wNRkgAKdZyzjP+vif6xxsV66AEOFP1nK47lJSVBgEJJkGp7JbAX+JyZ/ZuZbTazJeTs+3T3XcBfEf3y20P0/TxO/r7PYnP9DvPwf+03gX+Jn+cqzvjS+V3u/sOStzKJs1ESQLlfTZlf/2pmncBXgY+4+8EZVs0kfjMr9F8+njCWrL7nFuCNwN+6+xuAwxztqignq++zm+iX3hqiGyOXEDX9K8WSy3+3sUqxZRqzmf0xURfrl+JFuYnTzBYDfwx8rMzbmcTZKAkgd6UnzKyV6OT/JXf/Wrz4hUJXRPz4Yrw8q/jfAlxoZtuJmsjnEbUIlsddGKWxVCoJUm07gZ3u/nD8+g6ihJC37/NXgWfdfa+7TwBfA95M/r7PYnP9DjP7vxYPlr4TeJ+7F06SeYrzVKLk/8P4/9Qq4PtmdmJWcTbKVUBJylnUTNyPeyvwtLvfWPRWoaTG9fHj/ypafmVcNvssYLDQLK8md7+Wo4Np5wIfdff3mdk/EZX82FImzpeVBKlBnM+b2Q4ze5W7/wQ4n+ju86fI0fdJ1PVzdvxLcCSO8zHgW+To+ywxp3+TZnY38KmigcpfI/43VE3xFT1/CLzV3YdL4s9FORp3f4KjXWjESeCM+CqgTL7PhkgAcYnqQumJZuAfalR6opK3AB8AnjCzH8TL/ojoP5mb2Uaik8V74vfuIro8bBvRJWIfqm24L/OHwBYz+wTwb8SDr/HjF+KSIPuJ/lPVyu8CXzKzRcAzRN9REzn6Pt39YTO7g+hSz0mi724T8H/IwfdpZv8InAv0mtlOoqtP5vRv0t33m9lfEP3oArjO3VNttVSI81qgDbjXzAAecvffjsvWFMrRTBKXo4n3U9VzQrk43f3WCqtn8n2qFISISINqlDEAEREpoQQgItKglABERBqUEoCISINSAhARaVBKACIxMzs3vlyvqtukxcw+bmZfzOLYcmxQAhCpA1kmGjl2KQGIiDSohrgTWI5N8a30f0d0V/VJwNeB3wE6gC8Q3VLfAnwP+G133xlvtwL4H0SldjuA77j7u8vs/yrgt4FfK2ybIKY+4NNE5akPEdX5/5v4vY8T1Z4fBf4z0Z21l7n7Y/H7byS6+/c0YCtRBdb/AP4bUXXLNjM7FB/q5+LHRWZ2e7n9icxGLQCpd+8jOpGfSnRS/BOif9efA14BnExUd+czRdt8gagW/2uIarPcVLpTM/tT4INEtWWSnvybgG8APyQq2Xs+8BEz+/Wi1S4kqvmznKhOzWfibRcB/0w0icgK4B+JTuq4+2GiqqG73b0z/rN7pv2JJKEWgNS7z7j7DgAz+yTwaXf/E6JKqxQt/1b8/CSik2lPPMEGwHeK9hfEhcPOBH7F3QfnEMubiKb4uy5+/YyZ/T1RDZ+742UPuPtdcSxfAD4SLz+b6P/j38QF375mZo8kOGal/YnMSglA6l3xZBk/A/riaps3Ec2cVKiiuDSeBnA1sL/o5F9qOdGUfBfP8eQPUYujz8wOFC1rBr5b9Pr5oufDQHtc6rmPaKKQ4uJcxZ+tkrL7K5pgRqQidQFJvSuulX4yUa303wdeBZzl7oXpIiEqAbwDWGHRJPLlDBDVlP+cmb1ljrHsIKr3v7zoz1J3f3uCbfcAK0umfCz+bKraKKlTApB6d4WZrYoHdv8I+AqwlKjf/0DRpNrAkWkN/4VocvBuM2s1s3OKd+ju3yYaW/hnMztrDrE8Ahw0sz80sw6LJh9/rZm9KcG2DwJTRDXhW8xsA1E3VMELQI+Zdc0hHpEZKQFIvfsycA/RHADPAJ8gmrWsA+gnmiB8a8k2HwAmgB8TzXD1sn5zd7+XqCb7nWZ2epJA4jrz7wJ+EXg2Pv5mopm8Ztt2HPgNYCNwAHg/8L+Bsfj9HxMNDD9jZgfiq41EFkTzAUjdii8D/S13/9esY6kGM3sY+J/u/rmsY5FjkwaBRXLCzN4K/ISo5fA+4HW8vPUikholAJFZmNkfEY0vlPquu1+Q4qFeBTjQCfwUuKhGcxVLg1IXkIhIg9IgsIhIg1ICEBFpUEoAIiINSglARKRBKQGIiDSo/w+voTy8luFy3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714494"/>
            <a:ext cx="3857653" cy="148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00246"/>
            <a:ext cx="3562342" cy="72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 err="1">
                <a:solidFill>
                  <a:schemeClr val="tx1"/>
                </a:solidFill>
              </a:rPr>
              <a:t>앱</a:t>
            </a:r>
            <a:r>
              <a:rPr lang="ko-KR" altLang="en-US" b="1" dirty="0">
                <a:solidFill>
                  <a:schemeClr val="tx1"/>
                </a:solidFill>
              </a:rPr>
              <a:t> 설치 정보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3992745"/>
            <a:ext cx="87868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[PROBLEM] </a:t>
            </a:r>
            <a:r>
              <a:rPr lang="ko-KR" altLang="en-US" b="1" dirty="0">
                <a:solidFill>
                  <a:srgbClr val="FF0000"/>
                </a:solidFill>
              </a:rPr>
              <a:t>너무 많은</a:t>
            </a:r>
            <a:r>
              <a:rPr lang="ko-KR" altLang="en-US" b="1" dirty="0"/>
              <a:t> </a:t>
            </a:r>
            <a:r>
              <a:rPr lang="en-US" altLang="ko-KR" b="1" dirty="0"/>
              <a:t>‘</a:t>
            </a:r>
            <a:r>
              <a:rPr lang="ko-KR" altLang="en-US" b="1" dirty="0"/>
              <a:t>설치한 </a:t>
            </a:r>
            <a:r>
              <a:rPr lang="ko-KR" altLang="en-US" b="1" dirty="0" err="1"/>
              <a:t>앱</a:t>
            </a:r>
            <a:r>
              <a:rPr lang="en-US" altLang="ko-KR" b="1" dirty="0"/>
              <a:t>’</a:t>
            </a:r>
            <a:r>
              <a:rPr lang="ko-KR" altLang="en-US" b="1" dirty="0"/>
              <a:t> 종류</a:t>
            </a:r>
            <a:r>
              <a:rPr lang="en-US" altLang="ko-KR" b="1" dirty="0"/>
              <a:t> &amp;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개인 별로 상이한 </a:t>
            </a:r>
            <a:r>
              <a:rPr lang="en-US" altLang="ko-KR" b="1" dirty="0"/>
              <a:t>‘</a:t>
            </a:r>
            <a:r>
              <a:rPr lang="ko-KR" altLang="en-US" b="1" dirty="0"/>
              <a:t>설치한 </a:t>
            </a:r>
            <a:r>
              <a:rPr lang="ko-KR" altLang="en-US" b="1" dirty="0" err="1"/>
              <a:t>앱의</a:t>
            </a:r>
            <a:r>
              <a:rPr lang="ko-KR" altLang="en-US" b="1" dirty="0"/>
              <a:t> 종류</a:t>
            </a:r>
            <a:r>
              <a:rPr lang="en-US" altLang="ko-KR" b="1" dirty="0"/>
              <a:t>’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14282" y="3357568"/>
            <a:ext cx="3714776" cy="214314"/>
            <a:chOff x="214282" y="3377050"/>
            <a:chExt cx="4374444" cy="266270"/>
          </a:xfrm>
        </p:grpSpPr>
        <p:pic>
          <p:nvPicPr>
            <p:cNvPr id="10035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282" y="3377050"/>
              <a:ext cx="4374444" cy="26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직선 연결선 11"/>
            <p:cNvCxnSpPr/>
            <p:nvPr/>
          </p:nvCxnSpPr>
          <p:spPr>
            <a:xfrm>
              <a:off x="2714612" y="3641732"/>
              <a:ext cx="6429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86314" y="2928940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 </a:t>
            </a:r>
            <a:r>
              <a:rPr lang="ko-KR" altLang="en-US" sz="1400" dirty="0"/>
              <a:t>평균적으로 </a:t>
            </a:r>
            <a:r>
              <a:rPr lang="en-US" altLang="ko-KR" sz="1400" dirty="0"/>
              <a:t>7.85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앱을</a:t>
            </a:r>
            <a:r>
              <a:rPr lang="ko-KR" altLang="en-US" sz="1400" dirty="0"/>
              <a:t> 설치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(2) audience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246" name="AutoShape 6" descr="data:image/png;base64,iVBORw0KGgoAAAANSUhEUgAAAYAAAAEJCAYAAACdePCvAAAABHNCSVQICAgIfAhkiAAAAAlwSFlzAAALEgAACxIB0t1+/AAAADh0RVh0U29mdHdhcmUAbWF0cGxvdGxpYiB2ZXJzaW9uMy4xLjEsIGh0dHA6Ly9tYXRwbG90bGliLm9yZy8QZhcZAAAgAElEQVR4nO3de5Qc5Xnn8W/NRTMjjTQazXAbSRgZFDuyY8cGA7GzmECcCF+QNwc/gC+LHWU5yYFgh/gkkIvjENsLmyyE2DgbRcQGXyI/wY4X7xIBwReMl7tjmwXsRAYZ3QCNNBqNNPeZ2j+qWmqa7pmamequavXvc45Od1fX5emWVE+/71v1vEEYhoiISONpyjoAERHJhhKAiEiDUgIQEWlQSgAiIg1KCUBEpEG1ZB3AHOmSJRGRuQvKLay3BMDu3bvnvW1vby/9/f0pRlMd9RIn1E+sijNdijNd1Yyzr6+v4nvqAhIRaVBKACIiDUoJQESkQSkBiIg0KCUAEZEGpQQgItKglABERBqUEsA8qIS2iBwLlADmaPrv/4rw7/571mGIiCyYEsAchc/8hPDx7xH+6NGsQxERWZBEpSDMbD1wM9AMbHb360vebwNuB04H9gEXu/t2M+sB7gDeBHze3a8s2uZ04PNAB3AX8GF3z3XfShiGcHAAgOmv3ErTul8kaGnNOCoRkfmZtQVgZs3ALcAFwDrgUjNbV7LaRmDA3U8DbgJuiJePAn8KfLTMrv8WuBxYG/9ZP58PUFMjwzA+Dj//enhxN+F938g6IhGReUvSBXQmsM3dn3H3cWALsKFknQ3AbfHzO4DzzSxw98Pu/gBRIjjCzE4Clrn7g/Gv/tuBdy/kg9RE/Os/ePP58AtnEH7jK4QjwxkHJSIyP0m6gFYCO4pe7wTOqrSOu0+a2SDQA1Qqb7cy3k/xPleWW9HMLidqKeDu9Pb2Jgi5vJaWlgVtP/78cwwAy08+hfCEEznwqT+ga/ggi1afPO99lrPQOGupXmJVnOlSnOnKKs4kCaBcHenSvvok68xrfXffBGwqrLOQkqkLLbk6/dx2AAZpgo5OAA785Cmaek6c9z7LqZcStlA/sSrOdCnOdGVVDjpJAtgJrC56vQooLcpfWGenmbUAXcD+Wfa5apZ95s9g1AVE1wpoa4OmJngh/2GLiJSTJAE8Cqw1szXALuAS4L0l69wJXAY8CFwEfHOmK3rcfY+ZDZnZ2cDDwH8BPj2P+GtrcABaWmHxEoIggN4T4IVdWUclIjIvsw4Cu/skcCVwN/B0tMifNLPrzOzCeLVbgR4z2wZcDVxT2N7MtgM3Ah80s51FVxD9DrAZ2Ab8FPiXdD5SFQ0OQFd3dPIHOGEloVoAIlKngjoraxBmOSXk1E0fg5Fhgl/+1SiYRx+A/3gKLv2vBEFA0znpXMlaL/2WUD+xKs50Kc501WAMoOycwLoTeC4GB6L+/4Jly2FqEkYOZxeTiMg8KQHMxeAAQdfyo6+Xxc8PDmYTj4jIAigBJBROTsChgyUtgK7o8eCBbIISEVkAJYCkCif54hbA4k5oblYCEJG6pASQ1GB0kg+KWgBBEMDSLiUAEalLSgBJDcb3tS3rfunyZcthSGMAIlJ/lAASCg8W7gIulwAOEk5P1T4oEZEFUAJI6kCcAAoDvwXLlkM4DYeGah+TiMgCKAEkdXAAOpe9fAKYpXFCUDeQiNQZJYCEwrgMxMsU7gUY1ECwiNQXJYCkKiWAtnZoboHhQ7WPSURkAZQAkhocICi9Aoj4UtD2DhgbySAoEZH5UwJI4Mhk8OVaAADt7TCqBCAi9UUJIInhQzA5OUMC6IDR0fLviYjklBJAEoWZwJYtL/9+W4daACJSd5QAkogHeIPOZeXfb48SQJ3NrSAiDU4JIImR4eixvaP8++0dMD2lgWARqStKAAmEw/GEL4uXlF+hkBiGDtYmIBGRFCgBJFFoAXQsLv9+W3v0qLuBRaSOKAEkcSQBzNYCUAIQkfqhBJDEyGFoaoJFbeXfjxNAqAQgInVECSCJkWHoWBLd9VtOm8YARKT+KAEkMXK4cv8/ELS2RvWAhlQQTkTqhxJAAuHI8IwJAIi6gdQCEJE6ogSQxMjhygPABe3thIc0BiAi9aMl6wDybPr+rdGT/hdgydKjr8tp64CDSgAiUj/UAkhifBwWLZp5nfYOUAtAROqIEkASE+PQWuES0IJ4DED1gESkXigBzCIMwzgBJGgBTIzDmMpCi0h9UAKYzeQEhOHsXUAqByEidUYJYDYT49FjkhYAKAGISN1QApjNeJwAkgwCg+4FEJG6kegyUDNbD9wMNAOb3f36kvfbgNuB04F9wMXuvj1+71pgIzAFXOXud8fLfw/4LSAEngA+5O7560A/0gKYZRC4rVAP6AAVCkaIiOTKrC0AM2sGbgEuANYBl5rZupLVNgID7n4acBNwQ7ztOuAS4DXAeuCzZtZsZiuBq4Az3P21RInlknQ+UsoKLYDW1pnXUwtAROpMki6gM4Ft7v6Mu48DW4ANJetsAG6Ln98BnG9mQbx8i7uPufuzwLZ4fxC1PjrMrAVYDOxe2Eepkomx6LFSJdBY0NoadRPpXgARqRNJuoBWAjuKXu8Ezqq0jrtPmtkg0BMvf6hk25Xu/qCZ/RXwHDAC3OPu95Q7uJldDlwe75ve3t4EIZfX0tIyp+2HOzsZbwoYA5Ys76aps3PG9Q93dbNofJSuBcQ4nzizVC+xKs50Kc50ZRVnkgRQrku79G6nSuuUXW5m3UStgzXAAeCfzOz97v7F0pXdfROwqbBtf39/gpDL6+3tZS7bTx86RDg0BMDhiQmCQ4dmXD9cvJTR/heZWECM84kzS/USq+JMl+JMVzXj7Ovrq/heki6gncDqotereHl3zZF14i6dLmD/DNv+KvCsu+919wnga8CbE8RSe+PjEATQMssYAMDSLo0BiEjdSNICeBRYa2ZrgF1Eg7XvLVnnTuAy4EHgIuCb7h6a2Z3Al83sRqAPWAs8AkwDZ5vZYqIuoPOBx1L4POmL7wKuOBlMkWDpMsLdz9UgKBGRhZu1BeDuk8CVwN3A09Eif9LMrjOzC+PVbgV6zGwbcDVwTbztk4ADTwFbgSvcfcrdHyYaLP4+0SWgTRzt5smXibHZbwIrWLochgZVD0hE6kJQZyercPfu+V8sNOcxgPu3En7rLjg8RPDOi2ffYPgw4Vdvo+nTXyEoXBZagzizVC+xKs50Kc501WAMoGwXhu4Enk2SQnAFS7uiR5WDEJE6oAQwm/HkCSDoVAIQkfqhBDCbiQSTwRQsKyQAXQkkIvmnBDCb8bHZ6wAVdC4D0NzAIlIXlABmcGQymKQtgMIYgOYGFpE6oAQwk8nJaDKYpIPAbe2qByQidUMJYCYTCecCiAVBAJ1dGgQWkbqgBDCTQiXQpGMAAEu7CDUILCJ1QAlgJklnAyu2VC0AEakPSgAzSTofcJFg6TIlABGpC0oAMxmfewJgaRccUj0gEck/JYCZzHEQGIgSwPg4jOVvemMRkWJKADOZRxeQ6gGJSL1QApjJPLqAjtQDOqQrgUQk35QAZhLPBZBkMpgjlkblIHQ3sIjknRLATCYmoDXBVJDF4i4g1QMSkbxTApjJxESyuYCLaQxAROqEEsBMJifmNgAMUT2g1kUqCS0iuacEMJPJubcAgiCI7wY+UKWgRETSoQQwk4nxuY8BgOoBiUhdUAKYyTxaAEB0JZDGAEQk55QAZjKfq4CAQAXhRKQOKAHMZJ4JoFAPSEQkz5QAKginp2Bqcn5dQJ1RPaBQ9YBEJMeUACoZK0wGM8fLQAGWFeYG1pVAIpJfSgCVjI5Ej/NoAagekIjUAyWASsbiBDCvMYC4HpAGgkUkx5QAKin038/rMtC4HpDuBRCRHGvJOoDcKnQBzWEMYPr+rQCEExPR448eYXpqgqZz1qcenojIQqkFUMlooQUwjxzZ0gLNzUeTiIhIDikBVBCODkdP5nEVUBAE0NahBCAiuZbo562ZrQduBpqBze5+fcn7bcDtwOnAPuBid98ev3ctsBGYAq5y97vj5cuBzcBrgRD4TXd/MIXPlI6FjAEAtCsBiEi+zdoCMLNm4BbgAmAdcKmZrStZbSMw4O6nATcBN8TbrgMuAV4DrAc+G+8PooSy1d1fDbweeHrhHydFowu4CgiiBDCmBCAi+ZWkBXAmsM3dnwEwsy3ABuCponU2AB+Pn98BfMbMgnj5FncfA541s23AmWb2JHAO8EEAdx8Hxhf8adK04BZAOwwOpBePiEjKkiSAlcCOotc7gbMqrePuk2Y2CPTEyx8q2XYlMALsBT5nZq8HHgc+7O6HSw9uZpcDl8f7pre3N0HI5bW0tCTefiiA4ZYWli5bNq9jjS7tYuK5Z+js7GTxHGOeS5xZq5dYFWe6FGe6soozSQIoNyN6mHCdSstbgDcCv+vuD5vZzcA1wJ+Wruzum4BNhW37+/sThFxeb28vSbefPrAfmls5dOjQvI4VNjXD5CRDAwMMzzHmucSZtXqJVXGmS3Gmq5px9vX1VXwvyVVAO4HVRa9XAbsrrWNmLUAXsH+GbXcCO9394Xj5HUQJIT/GRuff/w/RGABoHEBEcitJAngUWGtma8xsEdGg7p0l69wJXBY/vwj4pruH8fJLzKzNzNYAa4FH3P15YIeZvSre5nxeOqaQuXB0JJ0EoCuBRCSnZk0A7j4JXAncTXSljrv7k2Z2nZldGK92K9ATD/JeTdSdg7s/CTjRyX0rcIW7T8Xb/C7wJTP7EfCLwKfS+1gpGBud/wAwRPcBgBKAiORWEIal3fm5Fu7eXdr7lNxc+tmmPvVRGBshOP9d8zpWODQIX/8SvPk8mj/0kTltWy/9llA/sSrOdCnOdNVgDKDceKzuBK5odGRhLQB1AYlIzikBVDI2Mr/JYApaWlUPSERyTQmgktGFjQGoHpCI5J0SQBlhGMYtgAV0AYHKQYhIrikBlDM5CVNTCxsDABWEE5FcUwIoZyHTQRZrbz86r4CISM4oAZSzgAnhX0JjACKSY0oA5RQqgS7kKiCIuoCmJgnH1AoQkfxRAignrRZA4V6AocGF7UdEpAqUAMpJawygUA5i6ODC9iMiUgVKAOWk3QI4pBaAiOSPEkAZYeHKnTSuAgLCg0oAIpI/SgDljKkFICLHPiWActJqAbS0QlOzBoFFJJeUAMoZG4GgCZqTzJhZWRAEUStAXUAikkNKAOWMjkB7e3QCX6j2DsKhAwvfj4hIypQAyhkbPXoJ50It7oSBfensS0QkRUoA5cQtgFQs6YT9+Z+RSEQajxJAGWGaLYAlnTBymHB0OJ39iYikRAmgnNHho5dwLtTiJdGjWgEikjNKAOWMjaaYADqjR40DiEjOKAGUMzpC0JbiGAAQ7t+bzv5ERFKiBFBOqi2AJRAEMKAuIBHJFyWAckZHIaUWQNDUDMu6NQYgIrmjBFAinJ6K7gROqwUAsKKXUC0AEckZJYBShTpAHUvS22d3r1oAIpI7SgClCtfrp9gCCLp7YKCfMAxT26eIyEIpAZQaiUpBBx2L09vnit5oYHn4cHr7FBFZICWAUiPxSbo9xQTQfVz0qHEAEckRJYBShS6gFFsAwYre6IkSgIjkiBJAiTDuAkozAdAdJYBQA8EikiNKAKWODAKnmACWd0NTk64EEpFcSTTllZmtB24GmoHN7n59yfttwO3A6cA+4GJ33x6/dy2wEZgCrnL3u4u2awYeA3a5+zsX/GnSUBgDSLMLqKkZlq+AAZWDEJH8mLUFEJ+kbwEuANYBl5rZupLVNgID7n4acBNwQ7ztOuAS4DXAeuCz8f4KPgw8vdAPkaqRkah0Q1q1gAq6e9UFJCK5kqQL6Exgm7s/4+7jwBZgQ8k6G4Db4ud3AOebWRAv3+LuY+7+LLAt3h9mtgp4B7B54R8jRXEp6KAp3d6xoLtXg8AikitJuoBWAjuKXu8Ezqq0jrtPmtkg0BMvf6hk25Xx878G/gBYOtPBzexy4PJ43/T29iYIubyWlpZZtx8Mpxlf3Elvby/DnZ3zPlaxxb29DK1czfCPHqGnp2fWuYaTxJkX9RKr4kyX4kxXVnEmSQDlzlalt7RWWqfscjN7J/Ciuz9uZufOdHB33wRsKmzb3z//X9G9vb3Mtv3UwH5Y1EZ/fz/Thw7N+1jFhvv7mW5fAuPj9G9/lmDpsgXHmRf1EqviTJfiTFc14+zr66v4XpJ+jp3A6qLXq4DdldYxsxagC9g/w7ZvAS40s+1EXUrnmdkXE8RSfaPD6V4CGjt6L4AGgkUkH5K0AB4F1prZGmAX0aDue0vWuRO4DHgQuAj4pruHZnYn8GUzuxHoA9YCj7j7g8C1AHEL4KPu/v4UPs/CjQwfncYxTYW7gff3w8mnpr9/EZE5mrUF4O6TwJXA3URX7Li7P2lm15nZhfFqtwI9ZrYNuBq4Jt72ScCBp4CtwBXuPpX+x0jR6AhBmvcAFMQtAJWFFpG8SHQfgLvfBdxVsuxjRc9HgfdU2PaTwCdn2Pe3gW8niaMmRg5XpQuIpV3Q3KKbwUQkN3QncKmRkXTvAo4FTU3Q3aMEICK5oQRQ5MhsYNVoAQB09xBqEFhEckIJoNiR2cCqkwCC7uNgYF9V9i0iMldKAMVG0p8N7CVW9MLAPsLp6ersX0RkDhINAjeMuBJoqrOBAdP3bwUg3P8iTE0yfe/XCToW03TO+lSPIyIyF2oBFCu0ANKcEL7Y4ri0xOGh6uxfRGQO1AKg6Bf6ruei1z/+IcG+F9I/0JI4AQwfAk5If/8iInOgFkCxibHosXVRdfZ/pAWQTo0hEZGFUAIoNjERPVYrAbS1Q3Nz3AIQEcmWEkCxifHocVF1EkAQBFErQC0AEckBJYBihQTQ0lq9YyzuhOHD1du/iEhCSgDFxsehddGsE7YsyBK1AEQkH5QAik2MQ2sVf/1D1AIYOaybwUQkc0oAxSbGqzcAXLCkE8Lw6D0HIiIZUQIoNjFetQHgI15yL4CISHaUAIqN16AFoHsBRCQnlACK1aILqDDdpFoAIpIxJYBiExPVTwCL2qIbwgYHqnscEZFZKAEUq0ELIAgC6O4FzQ0sIhlTAoiF09MwWYMWAERTQx7YTzg1Vf1jiYhUoARQMFnlOkDFuntgagpe2FX9Y4mIVKAEUFAoA1HtG8Eg6gICwh3PVv9YIiIVKAEUjBcKwbVV/1hd3dDUBDu3V/9YIiIVKAEU1LAFEDQ3Q1c34U61AEQkO0oABUcSQA3GACDqBtqxvTbHEhEpQwmgoOYJoAcG9xMePFCb44mIlFACKBiLp4OsxRgAHBkIRt1AIpIRJYCC0ZHosb29Nsfr7gEgVDeQiGRECaBgdAQWtRE0NdfkcEF7ByzvUQtARDKjBFAwOgLtHbU95uo1uhdARDKjBFAwOgLti2t6yGDVKfD8TsKJiZoeV0QEoCXJSma2HrgZaAY2u/v1Je+3AbcDpwP7gIvdfXv83rXARmAKuMrd7zaz1fH6JwLTwCZ3vzmVTzRfo8NRl0wtrV4TlYTY8xycfGptjy0iDW/WFoCZNQO3ABcA64BLzWxdyWobgQF3Pw24Cbgh3nYdcAnwGmA98Nl4f5PA77v7zwNnA1eU2WdtZdAFFKxaA2ggWESykaQL6Exgm7s/4+7jwBZgQ8k6G4Db4ud3AOebWRAv3+LuY+7+LLANONPd97j79wHcfQh4Gli58I8zP+H0FIyP1X4M4ISToikoNRAsIhlI0gW0EthR9HoncFalddx90swGgZ54+UMl277kRG9mpwBvAB4ud3Azuxy4PN43vb29CUIur6Wlpez2h5qbOQy0dS1nUWfnvPc/V4uPP4F9rziN4PmdrCiKq1KceVQvsSrOdCnOdGUVZ5IEEJRZFiZcZ8ZtzawT+CrwEXc/WO7g7r4J2FTYtr9//hOp9Pb2Um77qX3RsrGgifFDtZuqcbi/n+kTVxF+/0H27t0bTRYzQ5x5VC+xKs50Kc50VTPOvr6+iu8l6QLaCawuer0K2F1pHTNrAbqA/TNta2atRCf/L7n71xLEUT1HbgKrcRcQRAPBh4dgYF/tjy0iDS1JC+BRYK2ZrQF2EQ3qvrdknTuBy4AHgYuAb7p7aGZ3Al82sxuBPmAt8Eg8PnAr8LS735jOR1mAsewSQLBqTdQk2vEsrMh/U1VEjh2ztgDcfRK4EribaLDW3f1JM7vOzC6MV7sV6DGzbcDVwDXxtk8CDjwFbAWucPcp4C3AB4DzzOwH8Z+3p/zZksuyBbDqFACVhhaRmkt0H4C73wXcVbLsY0XPR4H3VNj2k8AnS5Y9QPnxgWyMjkDQVLtCcEWCjsVw3IlRC0BEpIZ0JzAcuQegMAhbc6tOIdTsYCJSY4laAMe8LOoAAdP3b42exBPET933DYLWVviN99c8FhFpPGoBQGYJ4Ii4NDQHdCWQiNSOEgBknwCOPwmCAHb+LLsYRKThKAFAVAguwwQQtHfACSvhuZ8ShqX32ImIVEfDJ4BwbBQmJ7NtAQC84lQ4eEA3hIlIzTR8AmBoMHrMOgGc/MqoG+hnP802DhFpGEoAOUkAR7qBfrZN3UAiUhNKAAfzkQCAqBtoaJDJ7duyjkREGkDDJ4Bw6ED0pMbTQZYVdwONfe++rCMRkQbQ8AngaBdQe7ZxcLQbaPT/fkvdQCJSdUoABwehpZWgpTXrSCKvOJWpPTtUG0hEqk4JYOhAPvr/C05+JTQ1Ez7+vawjEZFjXMMngHBoMFcJIGjvYNEvvJHwsQfUDSQiVdXwCYD9e2HxkqyjeIm2N58HL+5RN5CIVFVDJ4Bwegr6X4ClXVmH8hLtZ78VmpoIH3sg61BE5BjW0AmAgf1RGYjOZVlH8hJNy5bDq19H+Pj31A0kIlXT2Alg757oMWctAIDgzLdG3UBPPJZ1KCJyjGroBBDufT56sjRfLQCA4Ky3wnEnMv212wmnp7MOR0SOQQ2dANi7B5pbYHFn1pG8TNDSQvDu98OunxE+8p2swxGRY1BDTwkZvrgHeo4naMpXHhy+5+tMHzoU9f+v6CXcspmpkWGC5maazlmfdXgicozI15mv1vY+D8efmHUUFQVBAG84Gw4PwY9/lHU4InKMadgEEIYh7H2e4Lj8JgAATloNq9fADx4m1GQxIpKihk0AHBqCkWE47qSsI5lREARw9rmwqA0euJdwYiLrkETkGNG4CSC+BDT3LQDiKqG/9CtwYD/hVz+vewNEJBUNmwCOXAKa8xZAQbDqFHj1LxDe9w3CL9xCODmZdUgiUucaNgEcuQnsuBOyjWMuzvhlgncY4XfvYfpv/pxw+HDWEYlIHWvcBPDi87C8h2BRW9aRJBYEAazohTefBz9+guk/v4qpe7/O9P1bsw5NROpQwyaAMOeXgM4kOPXVcO56OLAf7vm6WgIiMi8NdSNY4QYrAHZth76T6/bXc7DqFMLz3gHfvgv++YtM79xOcO4FBKetyzo0EakTDZUACsLJiegS0BzWAJqL4KRVhG9/D/zkCcIfPUr48HcIzjyHwDYSdHVnHZ6I5FxDJgB2bI8el9X/STLo6oYzzyF8wy/BUz+IZhL7wcPwilPh+JNoetelBD3HZx2miORQogRgZuuBm4FmYLO7X1/yfhtwO3A6sA+42N23x+9dC2wEpoCr3P3uJPuslvDQQXj4O9B7Aqw+pRaHrImgtRVe/ybCU06Df3sItm+D/3iK6e/dByt6o66hV5xKsPqVsHoNQc7mQBCR2ps1AZhZM3AL8DZgJ/Comd3p7k8VrbYRGHD308zsEuAG4GIzWwdcArwG6AP+1cx+Lt5mtn2mLpyagu/eG7345bcRNDVX83CZCLq64dwLohLSB/bDi7vhxT2E/+9xeOR+jtxC1t0LvcdHXWHDh6HnOIKTT40SY1NT/Kc5emxdRNDWBovaoa09uis5DGF6iomh/YSj49G8yhPjMD4WbdfeAS2tR5e1tUFHZ7S/8TGYnIj21bqIIAiiv5vpKWhpja52EpGqS9ICOBPY5u7PAJjZFmADUHyy3gB8PH5+B/AZMwvi5VvcfQx41sy2xfsjwT5TM3X1B2B8nENTE9EMYP/pbQR13v8/m6CpKbpkdEUvvPp1AISjIzDQD/v7o8fBA7BoEXR1w4F9hM/8O0yVv8Gs0r3H+xcaaHNznEziOQ+CAFpbISi5QC0MoyjCkucVI3upFxYa57zMPZG9EJD0I81PSrn1BdIMtHoJ/4UgiP+9zFGNf4TM+ve+bDnN129O/bhJEsBKYEfR653AWZXWcfdJMxsEeuLlD5VsuzJ+Pts+ATCzy4HL433T19eXIOQSW+6b+zYZW551ACJyzEtyH0C5VFiaqyqtM9flL+Pum9z9DHc/I95u3n/M7PGF7qMWf+olznqKVXEqzjz/qUGcZSVJADuB1UWvVwG7K61jZi1AF1HvQKVtk+xTRESqKEkX0KPAWjNbA+wiGtR9b8k6dwKXAQ8CFwHfdPfQzO4EvmxmNxINAq8FHiHKSLPtU0REqmjWFoC7TwJXAncDT0eL/Ekzu87MLoxXuxXoiQd5rwauibd9EnCiwd2twBXuPlVpn+l+tLI21eAYaaiXOKF+YlWc6VKc6cokzkC15UVEGlPDFoMTEWl0SgAiIg2qYWoBZVV6okIsq4lKZ5wITAOb3P1mM1sBfAU4BdgOmLsPxDfV3Qy8HRgGPuju369hvM3AY8Aud39nPHi/BVgBfB/4gLuPz1QSpAYxLgc2A68luqT4N4GfkLPv08x+D/itOMYngA8BJ5GD79PM/gF4J/Ciu782Xjbnf5NmdhnwJ/FuP+Hut9Ugzr8E3gWMAz8FPuTuB+L3MilHUy7Oovc+CvwlcJy792f1fTZEC6ConMUFwDrg0rhMRVYmgd93958HzgauiOO5BrjP3dcC98WvIYp7bfzncuBvaxzvh4kG6wtuAG6K4xwg+s8FRSVBgJvi9WrlZmCru78aeH0cb66+TzNbCVwFnBGfEJqJroDLy/f5eWB9ybI5fYdxwvgzohs7zwT+zMzSrrpYLs57gde6++uAfweujeMpLkezHvismTXX6JxQLs7CD8C3Ac8VLc7k+2yIBEBROQt3Hyf6tbUhq2DcfU8huwmhNiEAAAa/SURBVLv7ENHJamUcUyG73wa8O36+Abjd3UN3fwhYbmY1mczYzFYB7yD6dU38S+U8opIf5eIsxH8HcH68frVjXAacQ3Q1Gu4+Hv/6y933SdTq7ojvl1kM7CEn36e738/Lq3vM9Tv8deBed9/v7gNEJ+aXnQTTjtPd74mvLoSo+sCqoji3uPuYuz8LFMrRVP2cUOH7hCiZ/wEvvfk1k++zURJAuXIWKyusW1NmdgrwBuBh4AR33wNRkgAKdZyzjP+vif6xxsV66AEOFP1nK47lJSVBgEJJkGp7JbAX+JyZ/ZuZbTazJeTs+3T3XcBfEf3y20P0/TxO/r7PYnP9DvPwf+03gX+Jn+cqzvjS+V3u/sOStzKJs1ESQLlfTZlf/2pmncBXgY+4+8EZVs0kfjMr9F8+njCWrL7nFuCNwN+6+xuAwxztqignq++zm+iX3hqiGyOXEDX9K8WSy3+3sUqxZRqzmf0xURfrl+JFuYnTzBYDfwx8rMzbmcTZKAkgd6UnzKyV6OT/JXf/Wrz4hUJXRPz4Yrw8q/jfAlxoZtuJmsjnEbUIlsddGKWxVCoJUm07gZ3u/nD8+g6ihJC37/NXgWfdfa+7TwBfA95M/r7PYnP9DjP7vxYPlr4TeJ+7F06SeYrzVKLk/8P4/9Qq4PtmdmJWcTbKVUBJylnUTNyPeyvwtLvfWPRWoaTG9fHj/ypafmVcNvssYLDQLK8md7+Wo4Np5wIfdff3mdk/EZX82FImzpeVBKlBnM+b2Q4ze5W7/wQ4n+ju86fI0fdJ1PVzdvxLcCSO8zHgW+To+ywxp3+TZnY38KmigcpfI/43VE3xFT1/CLzV3YdL4s9FORp3f4KjXWjESeCM+CqgTL7PhkgAcYnqQumJZuAfalR6opK3AB8AnjCzH8TL/ojoP5mb2Uaik8V74vfuIro8bBvRJWIfqm24L/OHwBYz+wTwb8SDr/HjF+KSIPuJ/lPVyu8CXzKzRcAzRN9REzn6Pt39YTO7g+hSz0mi724T8H/IwfdpZv8InAv0mtlOoqtP5vRv0t33m9lfEP3oArjO3VNttVSI81qgDbjXzAAecvffjsvWFMrRTBKXo4n3U9VzQrk43f3WCqtn8n2qFISISINqlDEAEREpoQQgItKglABERBqUEoCISINSAhARaVBKACIxMzs3vlyvqtukxcw+bmZfzOLYcmxQAhCpA1kmGjl2KQGIiDSohrgTWI5N8a30f0d0V/VJwNeB3wE6gC8Q3VLfAnwP+G133xlvtwL4H0SldjuA77j7u8vs/yrgt4FfK2ybIKY+4NNE5akPEdX5/5v4vY8T1Z4fBf4z0Z21l7n7Y/H7byS6+/c0YCtRBdb/AP4bUXXLNjM7FB/q5+LHRWZ2e7n9icxGLQCpd+8jOpGfSnRS/BOif9efA14BnExUd+czRdt8gagW/2uIarPcVLpTM/tT4INEtWWSnvybgG8APyQq2Xs+8BEz+/Wi1S4kqvmznKhOzWfibRcB/0w0icgK4B+JTuq4+2GiqqG73b0z/rN7pv2JJKEWgNS7z7j7DgAz+yTwaXf/E6JKqxQt/1b8/CSik2lPPMEGwHeK9hfEhcPOBH7F3QfnEMubiKb4uy5+/YyZ/T1RDZ+742UPuPtdcSxfAD4SLz+b6P/j38QF375mZo8kOGal/YnMSglA6l3xZBk/A/riaps3Ec2cVKiiuDSeBnA1sL/o5F9qOdGUfBfP8eQPUYujz8wOFC1rBr5b9Pr5oufDQHtc6rmPaKKQ4uJcxZ+tkrL7K5pgRqQidQFJvSuulX4yUa303wdeBZzl7oXpIiEqAbwDWGHRJPLlDBDVlP+cmb1ljrHsIKr3v7zoz1J3f3uCbfcAK0umfCz+bKraKKlTApB6d4WZrYoHdv8I+AqwlKjf/0DRpNrAkWkN/4VocvBuM2s1s3OKd+ju3yYaW/hnMztrDrE8Ahw0sz80sw6LJh9/rZm9KcG2DwJTRDXhW8xsA1E3VMELQI+Zdc0hHpEZKQFIvfsycA/RHADPAJ8gmrWsA+gnmiB8a8k2HwAmgB8TzXD1sn5zd7+XqCb7nWZ2epJA4jrz7wJ+EXg2Pv5mopm8Ztt2HPgNYCNwAHg/8L+Bsfj9HxMNDD9jZgfiq41EFkTzAUjdii8D/S13/9esY6kGM3sY+J/u/rmsY5FjkwaBRXLCzN4K/ISo5fA+4HW8vPUikholAJFZmNkfEY0vlPquu1+Q4qFeBTjQCfwUuKhGcxVLg1IXkIhIg9IgsIhIg1ICEBFpUEoAIiINSglARKRBKQGIiDSo/w+voTy8luFy3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714494"/>
            <a:ext cx="3857653" cy="148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00246"/>
            <a:ext cx="3562342" cy="72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 err="1">
                <a:solidFill>
                  <a:schemeClr val="tx1"/>
                </a:solidFill>
              </a:rPr>
              <a:t>앱</a:t>
            </a:r>
            <a:r>
              <a:rPr lang="ko-KR" altLang="en-US" b="1" dirty="0">
                <a:solidFill>
                  <a:schemeClr val="tx1"/>
                </a:solidFill>
              </a:rPr>
              <a:t> 설치 정보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214282" y="3357568"/>
            <a:ext cx="3714776" cy="214314"/>
            <a:chOff x="214282" y="3377050"/>
            <a:chExt cx="4374444" cy="266270"/>
          </a:xfrm>
        </p:grpSpPr>
        <p:pic>
          <p:nvPicPr>
            <p:cNvPr id="10035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282" y="3377050"/>
              <a:ext cx="4374444" cy="26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직선 연결선 11"/>
            <p:cNvCxnSpPr/>
            <p:nvPr/>
          </p:nvCxnSpPr>
          <p:spPr>
            <a:xfrm>
              <a:off x="2714612" y="3641732"/>
              <a:ext cx="6429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86314" y="2928940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 </a:t>
            </a:r>
            <a:r>
              <a:rPr lang="ko-KR" altLang="en-US" sz="1400" dirty="0"/>
              <a:t>평균적으로 </a:t>
            </a:r>
            <a:r>
              <a:rPr lang="en-US" altLang="ko-KR" sz="1400" dirty="0"/>
              <a:t>7.85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앱을</a:t>
            </a:r>
            <a:r>
              <a:rPr lang="ko-KR" altLang="en-US" sz="1400" dirty="0"/>
              <a:t> 설치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0" y="1643056"/>
            <a:ext cx="9144000" cy="2786082"/>
          </a:xfrm>
          <a:prstGeom prst="rect">
            <a:avLst/>
          </a:prstGeom>
          <a:solidFill>
            <a:srgbClr val="32AEB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이렇게 다양한 </a:t>
            </a:r>
            <a:r>
              <a:rPr lang="en-US" altLang="ko-KR" sz="2400" b="1" dirty="0">
                <a:solidFill>
                  <a:schemeClr val="tx1"/>
                </a:solidFill>
              </a:rPr>
              <a:t>categorical </a:t>
            </a:r>
            <a:r>
              <a:rPr lang="ko-KR" altLang="en-US" sz="2400" b="1" dirty="0">
                <a:solidFill>
                  <a:schemeClr val="tx1"/>
                </a:solidFill>
              </a:rPr>
              <a:t>변수들을</a:t>
            </a:r>
            <a:r>
              <a:rPr lang="en-US" altLang="ko-KR" sz="2400" b="1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“</a:t>
            </a:r>
            <a:r>
              <a:rPr lang="ko-KR" altLang="en-US" sz="2400" b="1" dirty="0">
                <a:solidFill>
                  <a:srgbClr val="FF0000"/>
                </a:solidFill>
              </a:rPr>
              <a:t>설치한 앱의 개수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en-US" altLang="ko-KR" sz="2400" b="1">
                <a:solidFill>
                  <a:srgbClr val="FF0000"/>
                </a:solidFill>
              </a:rPr>
              <a:t>ins_pack</a:t>
            </a:r>
            <a:r>
              <a:rPr lang="en-US" altLang="ko-KR" sz="2400" b="1" err="1">
                <a:solidFill>
                  <a:srgbClr val="FF0000"/>
                </a:solidFill>
              </a:rPr>
              <a:t>_</a:t>
            </a:r>
            <a:r>
              <a:rPr lang="en-US" altLang="ko-KR" sz="2400" b="1">
                <a:solidFill>
                  <a:srgbClr val="FF0000"/>
                </a:solidFill>
              </a:rPr>
              <a:t>len)”</a:t>
            </a:r>
            <a:r>
              <a:rPr lang="ko-KR" altLang="en-US" sz="2400" b="1" dirty="0">
                <a:solidFill>
                  <a:schemeClr val="tx1"/>
                </a:solidFill>
              </a:rPr>
              <a:t>라는 하나의 </a:t>
            </a:r>
            <a:r>
              <a:rPr lang="en-US" altLang="ko-KR" sz="2400" b="1" dirty="0">
                <a:solidFill>
                  <a:schemeClr val="tx1"/>
                </a:solidFill>
              </a:rPr>
              <a:t>numeric </a:t>
            </a:r>
            <a:r>
              <a:rPr lang="ko-KR" altLang="en-US" sz="2400" b="1" dirty="0">
                <a:solidFill>
                  <a:schemeClr val="tx1"/>
                </a:solidFill>
              </a:rPr>
              <a:t>변수로</a:t>
            </a:r>
            <a:r>
              <a:rPr lang="en-US" altLang="ko-KR" sz="2400" b="1" dirty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6190"/>
            <a:ext cx="3466771" cy="235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2" name="AutoShape 4" descr="data:image/png;base64,iVBORw0KGgoAAAANSUhEUgAAAYcAAAEaCAYAAAD65pvjAAAABHNCSVQICAgIfAhkiAAAAAlwSFlzAAALEgAACxIB0t1+/AAAADh0RVh0U29mdHdhcmUAbWF0cGxvdGxpYiB2ZXJzaW9uMy4xLjEsIGh0dHA6Ly9tYXRwbG90bGliLm9yZy8QZhcZAAAgAElEQVR4nO3dd3gVVfrA8e87uUmoihCwACoKKqwKCgKCHVDXAurqK7r2gu6qC9jXsvbeXVkVsWHdY1uwK4rlRxEL2EAUEZEmIkiHEO75/TETjEmAm+Qmk3vzfp4nD/fOnJl5zw2Z9845c+aI9x5jjDGmpCDuAIwxxtQ+lhyMMcaUYcnBGGNMGZYcjDHGlGHJwRhjTBmWHIwxxpRhycGYFIjIfiLiRaRVJbe/WkSmpTuuqhCR90RkWBW2r/Bnkq7PoTZ+ntnGkkOWEZFmInKriEwVkVUiMl9EPhCRk0QkEf0xb+hnRrSf90osWyMiM0Tk3yLSJOYqmgoSkRNExAY0mQpJxB2ASZ/oG9wYoAj4FzARWAP0AC4EvgC2LLFJV2BE9O9P0bK1JdY/DVxA+P9kZ+BhoBlwfLVVYj1ERICE935NTR/bmLrIrhyyy/1APrC79/4p7/1k7/133vvHgc7Ad977ecU/wMJou19KLP+lxP5WRstmee/fAJ4FDtpQACWaGg4XkQnR1cvXItKnVLm2IvKCiPwmIotE5C0R2aXE+lNEpEhE9heRicDq9R07uqq5QUSGicgSEVkgIreISFCizPEi8pGILI7WvyoiO5TaTwsReVREfo7inioip63nmIGI3Ccis0Rk5w19Jhv4rPqIyBgRWSkis6NjNyux/jERGSUiA0Tkx6huI0Skean9DIriWCEib4rIicXNPSKyH/BEVK74SvCxUttfKSLzRGRhdMyGlayPiMhDIvJ9VKfpInKjiOSXU/b4aP2qqI5tKvLZmOpnySFLiEhT4BDgPu/94tLrvfdrvPfLq7D/ttH+C1Pc5E7gWmA3YDwwUkRaRvvaHPg/YD6wN9AdmAq8V+rEFwC3El697AR8tIHjnQfMAfYABgPnAoNKrM8HrgN2B/oQXiG9KiJ5UUz1gfeBjsBfgQ7RPleUPpCI1AOeAw4Aenjvv0rlAym1jwMIr9qeBXYFjgC2BV6KrpKK7QHsDxwKHAx0Am4vsZ+jove3RbE/A9xSYvux0WcB4VXjlsDAEuuPBpoC+xFeER4BXFzR+hSHA/wc7ac94ed/KnBZqXJbAn8HjiX8/TcG/ldc7wp8NqY6ee/tJwt+CJuGPHBUBbbZK9pm23LWvUfYJLUMWBWV88C5G9nnflG500ssSwA/AtdH768GxpfaToDvgUHR+1Oi/eydQj1mAB+WWnYjMGsD2zSN9t8zen96VM9WG6nXzsAHhM13TSvwWV8NTCv1+d5cqszW0TE6Re8fA34B8kuUuRSYW+L9GOCJUvu5OdpPq+j9CeGferm/4y9KLXsAGJdinfYreZz1lBlMeMVa8nPwQNsSy3aIlvWuwGfzh8/TftL/Y1cO2aP4G1U6Ox5fIvym2g14CHgR+E+K244rfuG9LwImEH4bh/DbcGcRWVb8Aywl/HbYrtR+Pq7o8SJjgJYisgmAiHQSkZdE5AcRWQrMjMptE/3bGZjsvZ+1keO8Fv3b23u/cIMlN2wPYFCpz2BytK7kZzDFe7+6xPvZwOYl3ncgvDIrqfRnsSGTSr0vvf8KEZEzo+a7n6M63cTvn3GxX7z36+408t5/Cyzgj/8/UvlsTDWyDuns8R2QBP5EeFJPhyXFf8QichZhE8UVhM1FFVWyOSAA3uH35o6SSjaJrfXer6rEsf5wPBFpALxF2JR1GjAvWvU1kFdim1QS60jCppI9gXcrGRuEn8EtRP0Bpcwr8bp0M57nj59l8bLKKm//lfrSKCLHAEMIr27eB5YAxwA3pLJ5idepfjamGllyyBLe+4Ui8jpwroj825fqdxCRXCDPV7LfwXvvReQqYISIPJLCN+zuRN/2RCRB+G3wyWjdJ4TNRrO99ysrE896jlfSnsAc7/0SEekMNAcu995PiWLqwR9PSJ8Cp4lIq43U7WbCZqxXROQI7/1blYz3E+BPJb9BV9JkwrqWvKIr/VkUAohIjvd+LdVnH2Ci9/7O4gUism055ZqLyPbe+++jMjsQ3gU3JVqfrs/GVIE1K2WXvxP2E3wa3Q3SQcK7gk4g/IOr0iV5dCKcClyVQvFLReQQEWlPeBfV5tG/APcBOYSdkHuLyLYispeEdxz1qGR4nSQcGLWDiBxP2Ol6V7TuR8K7nc4Tke1FpBdwD3/8xv1MVG6kiPQWkTYi0ktEji19IO/97YTfjkeIyKGVjPdfQD8RuStq8tpeRA4WkYejzvFU3QH0F5Hzot/1ScBJxaFG//4Q/dtXRJqLSKNKxrwxU4FdRKRfVJ+BwFHllFsBPCoinUWkC/A48CUwKlqfrs/GVIElhyzivZ9JeDfOCMIOu88Im4LOJLybpcJ31ZTjNuBUEdlxI+UuJLw7aBLQE+hX/I3ce/8z4bfdBYT9GFOBpwjbpudWMq5/R9t/Qph87idKDt77BYSdsn0Im5Juj+JLFm/svV8B7Ev4GT1L+C12CFDuych7fy9wPvCCiPSraLDe+9GEdzvtAnxIOAblLsK+l5THcnjvXyS8u+hSwhPsX4FrotWrojIfEybDBwjvJrqvovGm6EHCpqBHCcfYdCP8f1jaXGAo8AJh39BK4Egf9TSn67MxVSPR78OYtJDwvvrRQOsUmp7SdcwZwDDv/fU1cbzaTkT+BQz03tu4AFNp1udgTAaL+pIuILyLajnhmIiLCK96jKk0a1YypoqifpNlG/jZuxoP7wnHG7xD2GR2AeEYjyuquuON1Kn0wDaTZaxZyZgqijpJW26gSDrvyqox0aj49VlYxXEeppaz5GCMMaaMTOtzsExmjDGVU6HnUmVacmDOnDlxh1BtCgoKWLBgQdxhVItsrhtY/TJdNtevoKCAvLy8jRcsxTqkjTHGlGHJwRhjTBmWHIwxxpSRcX0OxhhTUd57Vq1aRTKZpLz5gn7++WdWr15dzpaZw3tPEATUq1ev3DpWlCUHY0zWW7VqFbm5uSQS5Z/yEokEOTk5NRxV+hUVFbFq1Srq16/68wmtWckYk/WSyeR6E0M2SSQSJJPJjRdMgSUHY0zWq0tTT6errpYcjDHGlJFxySE54YO4QzDGmCq74447eOCBBwC47bbb+OCD9Z/b/vvf/3L55ZfXVGhABnZI+4duJ/ntV8ixZyC5FR/1Z4wxtc1FF10UdwhlZNyVgxx0FP79N0jedBF+fvY+SsMYk12ee+45evfuTe/evTnvvPP+sG7QoEG88sorAEyaNIm+ffvSu3dvDj30UJYtW/aHsqNGjeLwww9n4cLqfShuxl05BEefgm/3J5KP3k3yusHISecR7LFX3GEZYzJE8tmH8D/98MdlIlTlCdXSug1B/zPXu37q1Knce++9jBgxgqZNm7Jo0SIeeeSRMuUKCwv529/+xv3330+nTp1YunQp9erVW7f+9ddfZ+jQoTzxxBM0adKk0vGmIuOuHACk4x4EV94NLbfBD72V5FMP4NcUxh2WMcaUa8yYMRx66KE0bdoUgM0226zcct9//z0tWrSgU6dOADRu3HjdLbhjx45lyJAhDB8+vNoTA2TglUMxadac4MIb8S89gX/rJfz0qQRnXYy02DLu0IwxtVh53/ATiQRFRUXVdkzvfUq3mG6o3NZbb83MmTOZPn06HTt2THeIZWTklUMxSSQIjjmV4NwrYMHPJK8fjP90TNxhGWPMH+y11168/PLL6/oJFi1aVG65tm3b8vPPPzNp0iQAli1bti5ptWrVioceeoiBAwcyderUao85o5NDMenYleBfd8MWrUg+cAvJpx/Er1kTd1jGGAPAjjvuyD/+8Q+OPvpoevfuzTXXXFNuuby8PO6//36uuOIKevfuTf/+/f/wzKe2bdty3333cdZZZzFjxoxqjTnTpgn1G5rsxxetwb84HP/2CNimbdjM1HyLGgyvarJ9wpFsrRtY/Wq7FStW0KBBg/Wur+5mpZpUuq4lJvup0NDprLhyKCaJXAI9neCcy+CXuSSvG4z/bGzcYRljTMbJquRQTDp1D+9m2qIlyftvDm9ds2YmY4xJWVYmBwAp2Jzg4puQ3n3x77xM8tZL8b/MizssY0wMMqz5vErSVdesTQ4QNTMdewbB3/4JP88J72aaOD7usIwxNSwIgqzpU9iQoqIigiA9p/WMHedQEbL7ngSt25B88FaS/7kR6d0X+cvJSCI37tCMMTWgXr16rFq1itWrV5c7jiA/Pz+rZoJLh5SSg6oeDNwD5ADDnHM3l1qfDwwHOgO/Asc652aoah7wINAFSAIDnXPvldp2JLCdc27nKtZlg6T5FgSX3IJ/4TH8qJH4778hGHARUrB5dR7WGFMLiMgGZ0fL9LuxqsNGrz9UNQcYAvwZ6AAcp6odShU7HVjknGsL3AXcEi0/E8A5twvQB7hDVdcdU1WPApZRQyQ3l6D/mQRnXwrzZpG8bhB+kjUzGWNMaak0TnUFpjnnpjvnCoFngX6lyvQDHo9ePw/0UlUhTCbvADjn5gO/EV5FoKqNgPOB66taiYqSzj0IrrgLmm9JcsiNJN3D+DrQHmmMMalKpVmpJfBTifezgG7rK+OcK1LVxUAz4HOgn6o+C7QmbHZqDUwArgPuAFZs6OCqOgAYEO2bgoKCFEJOQUEB/rZhLH3sPla+9jyJH6ex6QXXkhPjs5kSiUT66lfLZHPdwOqX6bK5fpWdOzuVrcobVVf6Xqn1lXkEaA98AvwIjAWKVLUT0NY5N1hVt93QwZ1zQ4GhxftMe7vgkScRtN6ONY//mwWDTyY4bTDScY/0HiNF2dzumc11A6tfpsvm+pUYIV0hqSSHWYTf9ou1Ako/w6K4zCxVTQCbAgudcx4YXFxIVccC3wH7Ap1VdUYUQwtVfc85t1+Fa5AG0mUvgq23C+9muu865MAjkSNPRCqZcY0xJtOlcvb7GGinqm2A2UB/4PhSZUYCJwPjgKOBd51zXlUbAOKcW66qfYAi59xkYDJwP0B05fBKXImhmLTYiuDSW/Hu4fAR4N9PITj7UqRJ0zjDMsaYWGy0Q9o5VwScC7wJTAkXua9V9VpV7RsVexhopqrTCDuZL42WtwA+U9UpwCXAiemuQDpJbh7BX/+GDLgIZs0IR1X/Oj/usIwxpsZl1VNZ03qg778hee81UK8+wfnXI5tvVe3HzPZ2z2ytG1j9Ml0218+eyppmsv1OBBfcAIWF4RXE7B/jDskYY2qMJYcNkK23I7j4JggCkrddhv9xWtwhGWNMjbDksBGyZWuCi2+GevVJ3nEF/rvJcYdkjDHVzpJDCqT5FuEVxCabkbz7KvzkSXGHZIwx1cqSQ4qkaXOCi2+E5luQ/Pe1+M8nxB2SMcZUG0sOFSCbbEZw0Y3Qqg3J+28i+fGHcYdkjDHVwpJDBUnDxgTnXwfb7Yh/6A6SY0bFHZIxxqSdJYdKkPoNCAZeA+074h+7l+S7r8QdkjHGpJUlh0qS/HyCc6+ATt3wzwwl+frzcYdkjDFpY8mhCiQ3l+CsS5Cu++BfHE7ypSfr1ETmxpjsZY8drSJJJOD0wZBfD/+ag8JVoKeXO0+tMcZkCksOaSBBDpx4DuTl40eNhNWr4IS/hcuNMSYDWXJIExGBY8+A/PrhFcTq1XDqQJsTwhiTkezMlUYighx5Asn8fPxLT+ALVxMMuAjJzY07NGOMqRDrkK4GwSHHIP0HwKTxJO+7Hr96ddwhGWNMhVhyqCZBr8OQk8+DKZNI3nMVfuWKuEMyxpiUWXKoRsFefZAzLoDpU0neeSV++dK4QzLGmJRYcqhmQdd9CM6+FGb9EM4JsWRR3CEZY8xGWXKoAdKpG8F5V8Iv80jeehl+YXZOR2iMyR6WHGqIdNiNYNA1sHhhOO3oL/PiDskYY9YrpVtZVfVg4B4gBxjmnLu51Pp8YDjQGfgVONY5N0NV84AHgS5AEhjonHtPVRsAzwHbA2uBl51zl6apTrWWtOtAcMH1JO++muStlxKcfx2yZeu4wzLGmDI2euWgqjnAEODPQAfgOFXtUKrY6cAi51xb4C7glmj5mQDOuV2APsAdqlp8zNudczsBuwE9VfXPVa1MJpBt2xFceAMkk2EfxMzpcYdkjDFlpNKs1BWY5pyb7pwrBJ4F+pUq0w94PHr9PNBLVYUwmbwD4JybD/wGdHHOrXDOjY6WFwKfAa2qWplMIa22JbjoJsjNJXnH5fjvv4k7JGOM+YNUkkNL4KcS72dFy8ot45wrAhYDzYDPgX6qmlDVNoTNTn9oR1HVJsDhREmkrpAtWhJcfDM0bEzyrqvwU7+MOyRjjFknlT6H8h4vWvq51Osr8wjQHvgE+BEYCxQVF1DVBPAMcK9zrtz2FVUdAAwAcM5RUFCQQsgZoqCAtTc/yKKrB7H23mvw27ShoNW2cUdVLRKJRHb97kqx+mW2bK5fopLPd0tlq1n88dt+K2DOesrMik74mwILnXMeGFxcSFXHAt+V2G4o8J1z7u71Hdw5NzQqB+AXLMi220AFP+gauPJv/PbYfaw9Ozv75QsKCsi+393vrH6ZLZvrV1BQQF5eXoW3SyU5fAy0i5qFZgP9geNLlRkJnAyMA44G3nXO+eiuJHHOLVfVPkCRc24ygKpeT5hEzqhw1FlGNmmCHPwXCl8cTjBtMtK2dH+/McbUrI32OUR9COcCbwJTwkXua1W9VlX7RsUeBpqp6jTgfKD4628L4DNVnQJcApwIoKqtgMsJO6w/U9VJqlqnk4QccBhBk6YkX3rCZpMzxsROMuxE5OfMKd2ilT0aTHifpQ/dQTDwKmTnznGHk1bZfNkOVr9Ml831K9GsVKHpKW2EdC1Sv09fKNg8vHpIJuMOxxhTh1lyqEUkNxfpezzMnA6fjY07HGNMHWbJoZaRbvvAVluTHPEUfu3auMMxxtRRlhxqGQlyCI44AebNxo+tU+MCjTG1iCWH2qhTN2izA/6VZ/FrCuOOxhhTB1lyqIVEhODIE2HhAvz7r8cdjjGmDrLkUEtJ+47QviP+1efwq2z+aWNMzbLkUIsFR54Iy5bgR42MOxRjTB1jyaEWkzY7QKfu+Lf+h1+2JO5wTB2VnPABa76dHHcYpoZZcqjlgiNOgFUr8a+/EHcopg5Kvvc6/qHbWXz31fik3Vpdl1hyqOWk5dZI9/3wo1/FL/o17nBMHeI/G4d/+kFosSVr586CLz6OOyRTgyw5ZAA5/DhIJvGv/DfuUEwd4b/9muRDt0ObdgRX3EXQfHOSb1vfV11iySEDSPMtkH0OxI95Gz8/ex88aGoHP/tHkkOuh4IWBOddidRvQINDFb79Cv/jtLjDMzXEkkOGkEOPhZwEfsQzcYdisphf+AvJu6+G3HyCQdcgjTYBoH7vwyG/Pv7tEfEGaGqMJYcMIZtuhvQ6HP/xB/hZP8QdjslCfvnSMDGsXkkw6CqkWYt164KGjZC9++A/+T/r+6ojLDlkEDnoKKjfgORLT8YdiskyvnA1yX9fB7/MJTjncqRVmzJl5IDDIOnxo1+JIUJT0yw5ZBBp2ChMEF98jJ9m952b9PBr15IcehtMn0pwxgXIjruUW06abwG7dce//yZ+9aoajtLUNEsOGUZ6HQ6bNLHpRE1aeO/xTz8An09A+p+JdO65wfJBn36wYhl+7Ls1FKGJiyWHDCP59ZBDFb79Gr6eGHc4JsP5l5/Bf/AmcsgxBAcctvENtt8pfGLwqBE2W2GWs+SQgWSfg6BZC5tO1FRJ8v038C8/i/TohRxxQkrbiAjSpx/Mn2uD4rKcJYcMJIni6US/h4nj4g7HZCA/cTz+qQdgly7Iiecgkvrc87J7D2janKQ9EDKrJVIppKoHA/cAOcAw59zNpdbnA8OBzsCvwLHOuRmqmgc8CHQBksBA59x70TadgceA+sBr0TprRE+RdN8X/8YLJP/3JEGn7khOTtwhmQzhv5scjn7eti3BWRcjiZROA+tITg7S6zD8c4/if/we2Wb7aorUxGmjVw6qmgMMAf4MdACOU9UOpYqdDixyzrUF7gJuiZafCeCc2wXoA9yhqsXHvB8YALSLfg6uWlXqlj9MJzrOOgdNavzsmSTvuw6aNic4719Ifr1K7Uf2OjAcFDfKBsVlq1SalboC05xz051zhcCzQL9SZfoBj0evnwd6qaoQJpN3AJxz84HfgC6quiWwiXNuXHS1MBw4osq1qWt26w7btgs7FdesiTsaU8v5hb+QvOdqyM0jGHQ10niTSu9LGjRE9uqN//hDGxSXpVK5nmwJ/FTi/Syg2/rKOOeKVHUx0Az4HOinqs8CrQmbnVoTNjHNKrXPluUdXFUHEF5h4JyjoKAghZAzUyKRqHD9Vp9yLr9dPZCGn3xAg8OPrabIqq4ydaustfPnsmb6t+R326dCbelVUZP1q4zksiUsvO96ZPVKNrv+P+S2aVeh7curX9HRJ/Hr6Fep99FoGp9wdjrDrXG1/fdXFYkKNhuu2y6FMuX9dZXuG1hfmUeA9sAnwI/AWKAoxX0C4JwbCgwtLrNgwYIUQs5MBQUFVLh+LdvATruy9LnHWL7bnki9BtUTXBVVqm6V4FetJHn9+fDzbGTvA5Hjz65wm3pl1FT9KsMXriZ511Uw9yeCgVezuPFmUMFYy61fIh86dWPF6y+yav/DKt1EVRvU5t9fVRUUFJCXl1fh7VJpVppF+G2/WCug9KNB15VR1QSwKbDQOVfknBvsnOvknOsHNAG+i8q32sg+TYqCI0+EpYvxo16OO5TY+acfgPlzkW774j98i+S91+BXLIs7rNj4tWtJPnQHfD8FOe18ZKdd07r/dYPirN8r66SSHD4G2qlqm+juo/5A6XvYRgInR6+PBt51znlVbaCqDQFUtQ9Q5Jyb7JybCyxV1e5R38RJgPVsVZJstyN06oZ/66U6PZ1ocuy7+HGjkcM0fAzEKQPh269J3nQx/pd5cYdX49aNfp40Hjn2TII99kr/QbZvHw6Ke3ukjbnJMhtNDs65IuBc4E1gSrjIfa2q16pq36jYw0AzVZ0GnA9cGi1vAXymqlOAS4ATS+z6b8AwYBrwPfB6GupTZ62bTvSNujmdqJ83KzwR7rAzcljY9xL07EUw+FpY8hvJGy+sc8+j8q/8Nxz9/Oe/EPRKYfRzJYgI0rsvzJ8DX35SLccw8ZAMez6PnzMne1ufqtrumXz4LvynYwhueBDZrFkaI6u66mzT9WsKSd54Efy2gOBf95apu583O3zi6ML5yCkDCbrtm/YYalubdfKDN/FPDEH23B85dVCVO+Y3VD9fVETy8gHQfEtyLryhSseJS237/aVTiT6HCv0nsBHSWUT6RtOJvlq3phP1zz0Ks34gOHVQuUlRtmhJ8M9bYbsd8cPuIDnymax+aKGfNB7/5P2wc2fkpPOq/Y4tSSSQAw6HqV/iZ35frccyNceSQxaR5lsgex+I/7+38fPnxh1OjfCfjcOPfhXp0w/ZdY/1lpNGmxAMvhbZ84BwXMiwO/FrCmsw0prhp00mOfR22GZ7grMvqZE7tQBk7z6QXw9v80xnDUsOWUYOVcjJwY94Ou5Qqp3/dT7Jx++FbdoiR5200fKSyEVOHYgceSJ+wvsk77gCv3RxDURaM/ycmST/fT1sVkDwj8qPfq4MadAI2atPOCjuNxsUlw0sOWQZadK0Tkwn6ouKwucDJZMEAy5CErkpbSciBIccQ3DWxTBzethRPfenjW9Yy/mFC6LRz7nR6OdNazwG6XU4JNfiR79W48c26WfJIQvJQX+Beg1I/u+puEOpNn7k0/D9N8hJ5yIttqzw9tJlL4ILb4DC1eGtrpMnVUOUNcMvX0by3mtgxfLwiqH5FrHEIc23CG+pfv8N/OrVscRg0seSQxYKpxM9Ej6fgJ82Je5w0s5Pnoh/4wVk7wMJ9ti70vuR7XYkuOx2aFpA8p6rSX7wZhqjrBm+cDXJIdfDvNkEf78M2TreJ6QGfY6A5UttUFwWsOSQpaR3X2i8adZNJ+qXLCL58F2wRSvk2DOrvD9p1oLgklugQyf8E0NIPvcoPrk2DZFWP59cS3LYHfDdZOT0wUj7jnGHBG3bhw+DHGWD4jKdJYcsFU4neix8+xVkcJNJST6ZDBPDyhXhPAT5+WnZr9RvQHDulcj+h+Dfeonk/TfjV69Ky76rSzj6+UGYOB459owqXUGl07pBcT/Phi8/jTscUwWWHLLYH6YTzYKrB//mizB5EtL/TKTlNmndt+TkEBx/NtJ/AHz+Mclb/1mrH0XtX3X4999ADjqKoHffjW9Qg6RzT9isgKTN9ZDRLDlkMcnNDQfG/TgNPsvs6UT9tCn4/z2J7LE3sveB1XacoNdhBOdeDj/PCe9kqmWDuvyv80mOeAo/4imk+/4p3cJb0ySRQHodBt98gZ85Pe5wTCVZcshy0n0/2LI1yf89iV+bGW3ppfnly8LbVpu1QE74e/WP+N11D4JLbgaR8Ari8wnVerwN8d7jZ/9I8pVnWXvdIJKXnoF/5b/QqTty8nlIUDv/hGXvA8NBcXb1kLFq5/8skzbhdKJ/hXmz8ONHxx1OhXnvw4FuixcSnHkR0qBhjRxXWrcJ72TaohXJITeQfHtEjTXN+WQSP20KyeceJXnF2SSvPi8c1Jibhxx9CsH1D5BzzmU1Nvq5MqRBI6Rnb/yED/G/LYw7HFMJtfd/l0mf3fYM7yAZ+Qy+675IbmoDxmoD/95rYafrMaciFZy9rKqkSVOCi24i+cidePdw2Mnaf0C1nJR90Rr45kv8xPH4zz+CxYsgJwd23BXpcwTSqRvSpGnaj1udpNfh+NGv4ke/hhx5QtzhmAqy5FAHiAjBkSeSvOtf+A/eCEeyZgA/c3p4Ut6lC9K79LTlNUPy8wnOugT/0hP4N17A//JzeKdUGq5g/KqV8NWnYUL48hNYuQLy68HOuyO77Yns0hlp0CgNtYiHtNgSOnbDv/86/pBj0nZ3makZlhzqivYdYcddwrtcevZG6tWPO6IN8qtWkhx6G4ahgEUAAB4LSURBVDTahODUgbG2rUsQIH85meTmW+Gf/A/Jmy8mOO/KSo1E9ksX4z+fgJ84PrzFuGgNNNoE2b0Hslt3aN8Rycuek2jQpx/JSePx40cj+x4cdzimAiw51BHrrh5uvhg/auS6CXFqK//0gzB/LsEF18XynKDyBHv1wRdsTvL+m0jedBHBOZcj2++00e38r/PxE8fhJ34E300Gn4SmzZF9D0Z22xPatkdycmqgBjFo1wG2aYsfNQK/94G1tgPdlGXJoQ6R7Xf6fTrR/Q9BGjaOO6RyJceNxo97Fzm8P7LjLnGH8wey064E/7yN5L3Xkrz9cuTUgQRd9/lDGe89zJkZJYTxUHw7Z8ttkEOPCa8QWm9X7Xdd1QYigvTphx92B3z1KWzgseqmdrHkUMcER5xA8pp/4F9/ATn6lLjDKcPPm4V/6n7Y4U/hCO9aSLZoRfDP20nefyP+odtJzp+DP/Fv4ViMSePDhDB/LojAdjsiR5+C7NYdabFV3KHHQjr3xD//GMlRI8mx5JAxLDnUMdJyG6Tbvvh3XyG5WTNkn4OQ3Ly4wwKi6T6H3hY+dvqMC2t1U4s03oRg8HX44ffhRzzNL2+PwK9YDjkJ2GkX5MAjkY5dM+4Oo+pQPCjOv/A4/qcfkNZt4g7JpMCSQx0kfzkZv+hX/LMP4d98CTlUkZ69Up4Tobr45x6Fn34IO3tr2RzY5ZHcXDhtEGyzHflzf2L1Drtk/B1G1UX2Pgj/8rP4t0cgpw2KOxyTgpSSg6oeDNwD5ADDnHM3l1qfDwwHOgO/Asc652aoai4wDNg9OtZw59xN0TaDgTMAD3wJnOqcq91PO8sS0qQZwQXXwzdfhI9iePI/+NefD9v4u+8fyzd2P3F8ON1n7w1P91nbhA+a68emWTxBfTpIw2hQ3Adv4o86ya6oMsBGbx1Q1RxgCPBnoANwnKp2KFXsdGCRc64tcBdwS7T8GCDfObcLYeI4S1W3VdWWwD+ALs65nQmTTv90VMikRkSQ9h0JLrmF4B9XQaNN8I/dS/Jf55D86P0afWy1//UXko9F033+pfY9K8ikh/SOZop7z2aKywSp3FfWFZjmnJvunCsEngVKj0jqBzwevX4e6KWqQnhV0FBVE0B9oBBYEpVLAPWjdQ2AOVWqiakUEUF26Uxw+R0E51wGubn4YXeQvPof+E/HVPsz+cPpPm+D5NoKTfdpMo+02Ao6dg0HxRXaTHG1XSrNSi2BkpPszgK6ra+Mc65IVRcDzQgTRT9gLmECGOycWwigqrcDM4GVwFvOubfKO7iqDgAGRPumoKAgtZploEQiEW/9eh+GP+AQVo8bzbJnhrH2gVtIbNuORsefSV6XnlW69XJ9dVv25AMs//4bNj3/Gup1qF23rVZE7L+7apau+hUefRKLrjiHhl99TIMDj0hDZOmRzb+/RCUf95LKVuWdEUo/gWx9ZboCa4GtgM2AD1V1FLCIMGm0AX4DnlPVE5xzT5beiXNuKDC0eJ/Z3K5bUFvarXfsiP/X3chHH1D08jP8duPF0GYHgr7Hw592q1SSKK9ufvIkki8+gex9IMva78ay2lD3Sqo1v7tqkq76+RatYJu2LH3paZZ36lFrBsVl8++voKCAvLyK35GYym9mFtC6xPtWlG0CWlcmaibaFFgIHA+84Zxb45ybD4wBugC9gR+cc78459YALwI9Khy9qTYS5BDsuT/Btf9BTjoXFi8K51m+9Z/4qV9Wef/hdJ93pm26T5MZ1s0UN28WfP1Z3OGYDUjlyuFjoJ2qtgFmE3YcH1+qzEjgZGAccDTwrnPOq+pM4ABVfZKwWak7cDdh/0N3VW1A2KzUC/gkDfUxaSaJBLL3gfju++P/7238a47k7ZfDTrsS9Psr0rZ9hfcZTvd5dzjd5/nX2QPZ6hjp0hP/wuMk3x5Bzi5d4g7HrMdGrxycc0XAucCbwJRwkftaVa9V1eL5CR8GmqnqNOB84NJo+RCgEfAVYZJ51Dn3hXPuI8L+iM8Ib2MN+L3pyNRCkptLsP8hBDc8iBx7Osz+keQtl7D2nmvwM76r0L7C6T4nIv3PSPt0n6b2k0QucsBhMOVz/Kwf4g7HrIdk2NzCfs6c7L2pKZPaPf3qVeGz+t94EZYvhU7dCPodj7Qqf/Rrcd3899+QvPXS8CmkAy7KmucLZdLvrjLSXT+/fBnJi09FuuxFcOrAtO23srL591eiz6FCf2y1ozfIZBzJr0dw8F8IbnoI6Xc8TP2K5DUDST54K37uT+Vu45cvCx+P0bQ5cuI5WZMYTMWFg+J64Se8j1+8KO5wTDksOZgqkfoNCA7rHyaJQxT/5ackrzqP5MN34uf/fpXnvSc5/N/hdJ8Dam66T1N7Sa++sNYGxdVWlhxMWkjDRgRHnhAmiQP74T8bS/LKv5N8/N/4X+ez8o0X4bNxyFEnIW12iDtcUwvI5tGguPdsUFxtZA/eM2kljTdBjj4V3+cI/OvPh6Nhx41mqQjs3Dm26T5N7RT07kdy0kf48e8h+xwUdzimBLtyMNVCNt2MoP+ZBDcMRfbqTe52OxCcNqjWDHoytcQOf4Ktt8ePGlntj2oxFWN/qaZaSdMCghP+TtNbHqo1032a2qN4pjjm/gRfT4w7HFOCJQdjTKykS09o0pTkqBFxh2JKsORgjInVukFxkyfhZ82IOxwTseRgjImd7HMQ5OXj7eqh1rDkYIyJnTRsjPTohf/offwSGxRXG1hyMMbUCtLr8HBQ3OjX4w7FYMnBGFNLyBYtYdc98O+9ZoPiagFLDsaYWiPo0w+WLcF/9H7codR5lhyMMbXHDjtDy23wH5Y7a7CpQZYcjDG1hoggPXvDD9/i58yMO5w6zZKDMaZWkW77Qk4Ofuw7cYdSp1lyMMbUKrJJE9ilC378e/i1a+MOp86y5GCMqXWCnr1g8SL46rO4Q6mzLDkYY2qfnbtA401JWtNSbCw5GGNqHUkkkG77wecT8EuXxB1OnZTSZD+qejBwD5ADDHPO3VxqfT4wHOgM/Aoc65yboaq5wDBg9+hYw51zN0XbNInW7Qx44DTn3Li01MoYk/Gk5wH4USPwEz5Aeh0Wdzh1zkavHFQ1BxgC/BnoABynqh1KFTsdWOScawvcBdwSLT8GyHfO7UKYOM5S1W2jdfcAbzjndgI6AlOqWBdjTBaRVm3CiYDGjoo7lDoplWalrsA059x051wh8CxQeq7HfsDj0evngV6qKoRXBA1VNQHUBwqBJaq6CbAP8DCAc67QOfdblWtjjMkq0rMXzJyO/+mHuEOpc1JpVmoJ/FTi/Syg2/rKOOeKVHUx0IwwUfQD5gINgMHOuYWq2gn4BXhUVTsCnwIDnXPLSx9cVQcAA6J9U1BQUIHqZZZEIpG19cvmuoHVr7okDz6SX557lHoTx9J4tz2q7TjZ/PtLJFLqPSi7XQplpJxlPsUyXYG1wFbAZsCHqjoqOu7uwHnOuY9U9R7gUuDK0jtxzg0Fhhbvc8GCBSmEnJkKCgrI1vplc93A6letOu7BitGvs+oQRRK51XKIbP79FRQUkJeXV+HtUmlWmgW0LvG+FTBnfWWiJqRNgYXA8YT9Cmucc/OBMUCXqPws59xH0fbPEyYLY4z5g6Bnb1i2BL74JO5Q6pRUksPHQDtVbaOqeUB/YGSpMiOBk6PXRwPvOuc8MBM4QFVFVRsC3YFvnHPzgJ9Udcdom17A5CrWxRiTjTrsBps2tTEPNWyjycE5VwScC7xJeEeRc859rarXqmrfqNjDQDNVnQacT9hEBOFdTo2ArwiTzKPOuS+idecBT6nqF0An4MY01ckYk0UkJwfpvh98+YnNEleDxPvS3Qe1mp8zp3SLVvbI9nbPbK0bWP2qm587i+S//o4ccyrBgUemff9x1686lehzKK9veL1shLQxptaTLVvBdjvix75Lhn2hzViWHIwxGUF69ILZP8KP0+IOpU6w5GCMyQiyx16Qm2fzPNQQSw7GmIwgDRohu3XHf/QBfk1h3OFkPUsOxpiMIT17wYpl+EkT4g4l61lyMMZkjp12haYF1rRUAyw5GGMyhgQ5SPcD4OuJ+EW/xh1OVrPkYIzJKNLzAPBJ/PjRcYeS1Sw5GGMyirTYCtp1wI99x8Y8VCNLDsaYjCM9esG82TB9atyhZC1LDsaYjCNdekJePn6MzRJXXSw5GGMyjtRrgHTuif/k//CrV8cdTlay5GCMyUjSsxesXIGfOC7uULKSJQdjTGZq9yco2NzGPFQTSw7GmIwkQRB2TH/zBf7X+XGHk3UsORhjMpbsuT94jx/3btyhZB1LDsaYjCUFm8NOu9o8D9XAkoMxJqNJz17wyzz47uu4Q8kqlhyMMRlNdusB9erjx1jHdDpZcjDGZDTJz0f22Bv/6Rj8qpVxh5M1EqkUUtWDgXuAHGCYc+7mUuvzgeFAZ+BX4Fjn3AxVzQWGAbtHxxrunLupxHY5wCfAbOfcYWmojzGmDpIevfAfvoX/dGzYzGSqbKNXDtEJfAjwZ6ADcJyqdihV7HRgkXOuLXAXcEu0/Bgg3zm3C2HiOEtVty2x3UBgSpVqYIwx2+8Em7fEj7XHaaRLKs1KXYFpzrnpzrlC4FmgX6ky/YDHo9fPA71UVQAPNFTVBFAfKASWAKhqK+BQwisLY4ypNBFBehwA336Nnz837nCyQirNSi2Bn0q8nwV0W18Z51yRqi4GmhEmin7AXKABMNg5tzDa5m7gYqDxhg6uqgOAAdG+KSgoSCHkzJRIJLK2ftlcN7D61QZrD/kLC0Y8Rf1J42l0/JkV2jYT6ldZiURKvQdlt0uhjJSzrPQNxesr0xVYC2wFbAZ8qKqjCJun5jvnPlXV/TZ0cOfcUGBo8T4XLFiQQsiZqaCggGytXzbXDax+tUMA7Tuy/J1XWNm7HxKkfr9NZtSvcgoKCsjLy6vwdql8erOA1iXetwLmrK9M1IS0KbAQOB54wzm3xjk3HxgDdAF6An1VdQZhM9UBqvpkhaM3xpgSpGdvWPgLTP0y7lAyXipXDh8D7VS1DTAb6E940i9pJHAyMA44GnjXOedVdSa/n/gbAN2Bu51zDvgnQHTlcKFz7oQ01McYU4dJp274Bg3xY0Yh7TvGHU5G2+iVg3OuCDgXeJPwziLnnPtaVa9V1b5RsYeBZqo6DTgfuDRaPgRoBHxFmGQedc59keY6GGMMAJKbh3TdB//ZOPyK5XGHk9Ekw55H4ufMKd2ilT2yvd0zW+sGVr/axP/wHckbL0BOPIdgn4NS2iaT6ldRJfocyusbXi8bIW2MyS7btoUtW9s8D1VkycEYk1VEJOyY/v4b/LxZcYeTsSw5GGOyjnTfD4LArh6qwJKDMSbryKabwc6d8eNG45Nr4w4nI1lyMMZkpaBnL/htIUyeFHcoGcmSgzEmO+26BzRqbPM8VJIlB2NMVpJELtJtP/yk8fjlS+MOJ+NYcjDGZC3p0QuKivATPow7lIxjycEYk7Vk6+2gdRv8GJvnoaIsORhjspr06AU/TsPP/jHuUDKKJQdjTFaTbvtBTsLGPFSQJQdjTFaTxpvArl3CMQ9FRXGHkzEsORhjsl7QszcsXQxffRp3KBnDkoMxJvv9aXfYpAlJa1pKmSUHY0zWk0QifN7SFx/jly6OO5yMYMnBGFMnSI/esHYt/qP34w6lRvhkEv/VZ/x20yWV2j6VaUKNMSbjScutYdt24eM0evfd+AYZyq9Yjh/7Dn70azB/DmuaNK3Ufiw5GGPqDOnRC//0A/iZ3yNbbx93OGnlZ8/Ej34FP/49WL0Ktt8J6XscBQdWLhFacjDG1BnSdR+8exg/9t2sSA5+7Vr4/COS774KU7+ERC7SbR9k/0ORbdoCILm5ldq3JQdjTJ0hDRshu3XHf/Qe/uhTkETlTpxx80sX4z94E//+G7BoATRtjhx1MrJXn3BcRxqklBxU9WDgHiAHGOacu7nU+nxgONAZ+BU41jk3Q1VzgWHA7tGxhjvnblLV1lH5LYAkMNQ5d09aamSMMRsgPQ7Af/whfP4xdO4RdzgV4n/4Lmw6+vhDKCqC9h0Jjh8Au+6BBDlpPdZG71ZS1RxgCPBnoANwnKp2KFXsdGCRc64tcBdwS7T8GCDfObcLYeI4S1W3BYqAC5xz7YHuwDnl7NMYY9KvQydo0ixjxjz4NWtIjhvN2hsvJHnjBfjPxiN7H0Rw7RByzr8O6dQ97YkBUrty6ApMc85NB1DVZ4F+wOQSZfoBV0evnwfuU1UBPNBQVRNAfaAQWOKcWwjMBXDOLVXVKUDLUvs0xpi0kyAH2XN//Jsv4hcvCqcUrYX8wgX499/Af/hmOLp7i5bIcQOQPQ9A6jeo9uOnkhxaAj+VeD8L6La+Ms65IlVdDDQjTBT9CBNBA2BwlBjWia4kdgM+Ku/gqjoAGBDtm4KCghRCzkyJRCJr65fNdQOrX6YpOvRofn39eRp8MYGGR/611tTPe8+aryey4rXnWf3Rh+CT5HfpSf1DjyFv1y6ISIX3mUhUrms5la3Ki8anWKYrsBbYCtgM+FBVR5W4CmkEvAAMcs4tKe/gzrmhwNDifS5YsCCFkDNTQUEB2Vq/bK4bWP0yTn4D2H4nlr09khV7HUjz5s1jrZ9ftRL/0fv40a/C7B+hYWOkTz9kvz9TVLA5SwF+/bVS+y4oKCAvL6/C26WSHGYBrUu8bwXMWU+ZWVET0qbAQuB44A3n3BpgvqqOAboA06PO6heAp5xzL1Y4cmOMqQLp2Rs//D6Y8R00bx5LDP7nOfj3XgsH5q1cDltvh5zyD2SPvZG8/FhiKpZKcvgYaKeqbYDZQH/Ck35JI4GTgXHA0cC7zjmvqjOBA1T1ScJmpe7A3VF/xMPAFOfcnempijHGpE667IV/dmg4S9weNXfXkk8m4evPwrEJX30KOTlI557IAYfBdjtWqumoOmw0OUR9COcCbxLeyvqIc+5rVb0W+MQ5N5LwRP+Eqk4jvGLoH20+BHgU+Iqw6elR59wXqroXcCLwpapOispe5px7LZ2VM8aY9ZH6DZDde+AnfIgvXP2HdT65FgoLYU1h+G/halizusSy1fjCwt+XFa7+veya1eH7qKyPyq8rs+Q3+G0hbNoU6Xs8sveBSCUfcVGdxPvS3Qe1mp8zp3SLVvbIunbdErK5bmD1y1R+yuck77ySoGkBybVrfz+5V3ZSoCCA3HzIy4PcPMgr/Tofya8Hnbohu+2JVLKzuCJK9DlU6JLERkgbY+quHXdB+vQjr3AVqz3RSTwvOsGXOLHn5iH5+eHyP5SJTvrFy3IStaZZqKosORhj6iwJAkRPZ9MsvTKqCpvPwRhjTBmWHIwxxpRhycEYY0wZlhyMMcaUYcnBGGNMGZYcjDHGlGHJwRhjTBmWHIwxxpSRcY/PiDsAY4zJUBUaup1RVw6q+ilhBbPyJ5vrl811s/pl/k82169E3Soko5KDMcaYmmHJwRhjTBmZlhyGbrxIRsvm+mVz3cDql+myuX6VqlumdUgbY4ypAZl25WCMMaYGWHIwxhhTRkZM9qOqBwP3EM5hPcw5d3PMIaWNqrYGhgNbAElgqHPunnijSj9VzQE+AWY75w6LO550UtUmwDBgZ8KxOKc558bFG1V6qOpg4AzCen0JnOqcWxVvVFWjqo8AhwHznXM7R8uaAv8FtgVmAOqcWxRXjJW1nrrdBhwOFALfE/4Of9vYvmr9lUN0UhkC/BnoABynqh3ijSqtioALnHPtge7AOVlWv2IDgSlxB1FN7gHecM7tBHQkS+qpqi2BfwBdohNNDtA/3qjS4jHg4FLLLgXecc61A96J3meixyhbt7eBnZ1zuwLfAv9MZUe1PjkAXYFpzrnpzrlC4FmgX8wxpY1zbq5z7rPo9VLCE0vLeKNKL1VtBRxK+O06q6jqJsA+wMMAzrnCVL6VZZAEUF9VE0ADYE7M8VSZc+4DYGGpxf2Ax6PXjwNH1GhQaVJe3ZxzbznniqK344FWqewrE5JDS+CnEu9nkWUnz2Kqui2wG/BRzKGk293AxYTNZtlmO+AX4FFVnaiqw1S1YdxBpYNzbjZwOzATmAssds69FW9U1WZz59xcCL+wAS1ijqe6nAa8nkrBTEgO5Q37zrr7b1W1EfACMMg5tyTueNJFVYvbPz+NO5ZqkgB2B+53zu0GLCdzmyT+QFU3I/xG3QbYCmioqifEG5WpLFW9nLAZ+6lUymdCcpgFtC7xvhVZcGlbkqrmEiaGp5xzL8YdT5r1BPqq6gzCJsEDVPXJeENKq1nALOdc8dXe84TJIhv0Bn5wzv3inFsDvAj0iDmm6vKzqm4JEP07P+Z40kpVTybsqP6rcy6lL9eZkBw+BtqpahtVzSPsEBsZc0xpo6pC2F49xTl3Z9zxpJtz7p/OuVbOuW0Jf3fvOuey5tunc24e8JOq7hgt6gVMjjGkdJoJdFfVBtH/015kSWd7OUYCJ0evTwZGxBhLWkV3e14C9HXOrUh1u4wYIa2qhxC2W+cAjzjnbog5pLRR1b2ADwlvEyxuk7/MOfdafFFVD1XdD7gwC29l7UTY2Z4HTCe8VTDjboMsj6peAxxL2BwxETjDObc63qiqRlWfAfYDCoCfgauA/wEO2JowKR7jnCvdaV3rradu/wTygV+jYuOdc2dvbF8ZkRyMMcbUrExoVjLGGFPDLDkYY4wpw5KDMcaYMiw5GGOMKcOSgzHGmDIsOZiMp6r7qeqs6t4mXVT16soMBFTVGaraO8WyXlXbVjy6qm1rsoclB2OqUZxJyJiqsORgjDGmjIyY7Mdkl+g5Sw8CJwJbEo5O/RtQH3gC6Eb4f3MMcLZzbla0XVPgDuCgqOz7zrkyj1ZW1X8AZwMHFm+bQkxbAf8mfPz2MuAu59y90bqrCecSWQUcSTiC9mTn3CfR+t0JH4HSFniDcKT7d8BNhE/AzFfVZdGhdoj+zVPV4eXtL8V4uxLOI9EeWEn4bK7zo8faFztEVQcBmwCPApc455LR9qcBFxFOMjUBGOCc+zHV45vsZ1cOJi5/JTzJb094wryC8P/jo8A2hI8xWAncV2KbJwjnFPgT4SOV7yq9U1W9EjgF2LcCiSEAXgY+J3wcfC9gkKoeVKJYX8IHBzYhfA7PfdG2ecBLhJOsNAWeITzh45xbTjhJ1RznXKPoZ86G9lcBa4HBhI9J2DOK+e+lyhwJdCF8EGA/wsc1o6pHAJcBRwHNCR/f8kwFj2+ynF05mLjc55z7CUBVbwD+7Zy7gvAbMCWWj45eb0l4om1W4rlF75fYn6jqnYSTQ+3vnFtcgVj2AJo7566N3k9X1YcIHxT4ZrTs/4qfd6WqTwCDouXdCf+O7o2edvmiqk5I4Zjr219KSj0CfYaqPgjsS/gMsmK3RM8HWqiqdwPHET4D6izgJufclOj4NwKXqeo2dvVgillyMHEpOYHTj8BWqtqA8GrgYGCzaF3jaKrY1sDCDTzQrgkwADi2gokBwiuVrVS15AxuOYTfqIvNK/F6BVAvmh1tK8J5sUs+pKxk3dan3P2VmLFrg1R1B+BOwiuDBoR/y6XnzCjzGUevtwHuUdU7SqwXwqsmSw4GsORg4lNyjo6tCefouADYEejmnJsXPe10IuGJ6yegqao2Wc80nIuAEwCnqkc658ZUIJafCOctaFeJeswFWqqqlEgQrQkncofqm5jqfsLP5jjn3NKob+HoUmVaA19Hr4s/Ywjre4NzLqVJX0zdZH0OJi7nqGqrqJP5MuC/QGPCfobfouVXFReOpm58HfiPqm6mqrmquk/JHTrn3iPsy3hJVbtVIJYJwBJVvURV66tqjqrurKp7pLDtOML2/3NVNaGq/Qibtor9DDRT1U0rEE8qGgNLgGWquhNhh35pF0WfVWtgIOFnDPAA8E9V/ROAqm6qqsekOT6T4Sw5mLg8DbxFOP/BdOB6wvby+sACwonQ3yi1zYnAGuAbwpm6yrTTO+feBk4FRqpq51QCcc6tBQ4HOgE/RMcfBmz0hB7dHXQUcDrwG+HVyyvA6mj9N4SdvdNV9bforqh0uBA4HlgKPMTvJ/6SRhA2NU0CXiW8owrn3EvALcCzqroE+IqwP8eYdWw+B1PjoltZz3DOjYo7luqgqh8BDzjnHo07FmMqy/ocjKkiVd0XmEp4xfFXYFfKXvUYk1EsOZispaqXEfZnlPahcy6dzSg7Ek4x2YiwI/roqI+kQlR1a9Y//3QH59zMyodoTMVYs5IxxpgyrEPaGGNMGZYcjDHGlGHJwRhjTBmWHIwxxpRhycEYY0wZ/w8IxcGK8zI51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9334" name="AutoShape 6" descr="data:image/png;base64,iVBORw0KGgoAAAANSUhEUgAAAYcAAAEaCAYAAAD65pvjAAAABHNCSVQICAgIfAhkiAAAAAlwSFlzAAALEgAACxIB0t1+/AAAADh0RVh0U29mdHdhcmUAbWF0cGxvdGxpYiB2ZXJzaW9uMy4xLjEsIGh0dHA6Ly9tYXRwbG90bGliLm9yZy8QZhcZAAAgAElEQVR4nO3dd3gVVfrA8e87uUmoihCwACoKKqwKCgKCHVDXAurqK7r2gu6qC9jXsvbeXVkVsWHdY1uwK4rlRxEL2EAUEZEmIkiHEO75/TETjEmAm+Qmk3vzfp4nD/fOnJl5zw2Z9845c+aI9x5jjDGmpCDuAIwxxtQ+lhyMMcaUYcnBGGNMGZYcjDHGlGHJwRhjTBmWHIwxxpRhycGYFIjIfiLiRaRVJbe/WkSmpTuuqhCR90RkWBW2r/Bnkq7PoTZ+ntnGkkOWEZFmInKriEwVkVUiMl9EPhCRk0QkEf0xb+hnRrSf90osWyMiM0Tk3yLSJOYqmgoSkRNExAY0mQpJxB2ASZ/oG9wYoAj4FzARWAP0AC4EvgC2LLFJV2BE9O9P0bK1JdY/DVxA+P9kZ+BhoBlwfLVVYj1ERICE935NTR/bmLrIrhyyy/1APrC79/4p7/1k7/133vvHgc7Ad977ecU/wMJou19KLP+lxP5WRstmee/fAJ4FDtpQACWaGg4XkQnR1cvXItKnVLm2IvKCiPwmIotE5C0R2aXE+lNEpEhE9heRicDq9R07uqq5QUSGicgSEVkgIreISFCizPEi8pGILI7WvyoiO5TaTwsReVREfo7inioip63nmIGI3Ccis0Rk5w19Jhv4rPqIyBgRWSkis6NjNyux/jERGSUiA0Tkx6huI0Skean9DIriWCEib4rIicXNPSKyH/BEVK74SvCxUttfKSLzRGRhdMyGlayPiMhDIvJ9VKfpInKjiOSXU/b4aP2qqI5tKvLZmOpnySFLiEhT4BDgPu/94tLrvfdrvPfLq7D/ttH+C1Pc5E7gWmA3YDwwUkRaRvvaHPg/YD6wN9AdmAq8V+rEFwC3El697AR8tIHjnQfMAfYABgPnAoNKrM8HrgN2B/oQXiG9KiJ5UUz1gfeBjsBfgQ7RPleUPpCI1AOeAw4Aenjvv0rlAym1jwMIr9qeBXYFjgC2BV6KrpKK7QHsDxwKHAx0Am4vsZ+jove3RbE/A9xSYvux0WcB4VXjlsDAEuuPBpoC+xFeER4BXFzR+hSHA/wc7ac94ed/KnBZqXJbAn8HjiX8/TcG/ldc7wp8NqY6ee/tJwt+CJuGPHBUBbbZK9pm23LWvUfYJLUMWBWV88C5G9nnflG500ssSwA/AtdH768GxpfaToDvgUHR+1Oi/eydQj1mAB+WWnYjMGsD2zSN9t8zen96VM9WG6nXzsAHhM13TSvwWV8NTCv1+d5cqszW0TE6Re8fA34B8kuUuRSYW+L9GOCJUvu5OdpPq+j9CeGferm/4y9KLXsAGJdinfYreZz1lBlMeMVa8nPwQNsSy3aIlvWuwGfzh8/TftL/Y1cO2aP4G1U6Ox5fIvym2g14CHgR+E+K244rfuG9LwImEH4bh/DbcGcRWVb8Aywl/HbYrtR+Pq7o8SJjgJYisgmAiHQSkZdE5AcRWQrMjMptE/3bGZjsvZ+1keO8Fv3b23u/cIMlN2wPYFCpz2BytK7kZzDFe7+6xPvZwOYl3ncgvDIrqfRnsSGTSr0vvf8KEZEzo+a7n6M63cTvn3GxX7z36+408t5/Cyzgj/8/UvlsTDWyDuns8R2QBP5EeFJPhyXFf8QichZhE8UVhM1FFVWyOSAA3uH35o6SSjaJrfXer6rEsf5wPBFpALxF2JR1GjAvWvU1kFdim1QS60jCppI9gXcrGRuEn8EtRP0Bpcwr8bp0M57nj59l8bLKKm//lfrSKCLHAEMIr27eB5YAxwA3pLJ5idepfjamGllyyBLe+4Ui8jpwroj825fqdxCRXCDPV7LfwXvvReQqYISIPJLCN+zuRN/2RCRB+G3wyWjdJ4TNRrO99ysrE896jlfSnsAc7/0SEekMNAcu995PiWLqwR9PSJ8Cp4lIq43U7WbCZqxXROQI7/1blYz3E+BPJb9BV9JkwrqWvKIr/VkUAohIjvd+LdVnH2Ci9/7O4gUism055ZqLyPbe+++jMjsQ3gU3JVqfrs/GVIE1K2WXvxP2E3wa3Q3SQcK7gk4g/IOr0iV5dCKcClyVQvFLReQQEWlPeBfV5tG/APcBOYSdkHuLyLYispeEdxz1qGR4nSQcGLWDiBxP2Ol6V7TuR8K7nc4Tke1FpBdwD3/8xv1MVG6kiPQWkTYi0ktEji19IO/97YTfjkeIyKGVjPdfQD8RuStq8tpeRA4WkYejzvFU3QH0F5Hzot/1ScBJxaFG//4Q/dtXRJqLSKNKxrwxU4FdRKRfVJ+BwFHllFsBPCoinUWkC/A48CUwKlqfrs/GVIElhyzivZ9JeDfOCMIOu88Im4LOJLybpcJ31ZTjNuBUEdlxI+UuJLw7aBLQE+hX/I3ce/8z4bfdBYT9GFOBpwjbpudWMq5/R9t/Qph87idKDt77BYSdsn0Im5Juj+JLFm/svV8B7Ev4GT1L+C12CFDuych7fy9wPvCCiPSraLDe+9GEdzvtAnxIOAblLsK+l5THcnjvXyS8u+hSwhPsX4FrotWrojIfEybDBwjvJrqvovGm6EHCpqBHCcfYdCP8f1jaXGAo8AJh39BK4Egf9TSn67MxVSPR78OYtJDwvvrRQOsUmp7SdcwZwDDv/fU1cbzaTkT+BQz03tu4AFNp1udgTAaL+pIuILyLajnhmIiLCK96jKk0a1YypoqifpNlG/jZuxoP7wnHG7xD2GR2AeEYjyuquuON1Kn0wDaTZaxZyZgqijpJW26gSDrvyqox0aj49VlYxXEeppaz5GCMMaaMTOtzsExmjDGVU6HnUmVacmDOnDlxh1BtCgoKWLBgQdxhVItsrhtY/TJdNtevoKCAvLy8jRcsxTqkjTHGlGHJwRhjTBmWHIwxxpSRcX0OxhhTUd57Vq1aRTKZpLz5gn7++WdWr15dzpaZw3tPEATUq1ev3DpWlCUHY0zWW7VqFbm5uSQS5Z/yEokEOTk5NRxV+hUVFbFq1Srq16/68wmtWckYk/WSyeR6E0M2SSQSJJPJjRdMgSUHY0zWq0tTT6errpYcjDHGlJFxySE54YO4QzDGmCq74447eOCBBwC47bbb+OCD9Z/b/vvf/3L55ZfXVGhABnZI+4duJ/ntV8ixZyC5FR/1Z4wxtc1FF10UdwhlZNyVgxx0FP79N0jedBF+fvY+SsMYk12ee+45evfuTe/evTnvvPP+sG7QoEG88sorAEyaNIm+ffvSu3dvDj30UJYtW/aHsqNGjeLwww9n4cLqfShuxl05BEefgm/3J5KP3k3yusHISecR7LFX3GEZYzJE8tmH8D/98MdlIlTlCdXSug1B/zPXu37q1Knce++9jBgxgqZNm7Jo0SIeeeSRMuUKCwv529/+xv3330+nTp1YunQp9erVW7f+9ddfZ+jQoTzxxBM0adKk0vGmIuOuHACk4x4EV94NLbfBD72V5FMP4NcUxh2WMcaUa8yYMRx66KE0bdoUgM0226zcct9//z0tWrSgU6dOADRu3HjdLbhjx45lyJAhDB8+vNoTA2TglUMxadac4MIb8S89gX/rJfz0qQRnXYy02DLu0IwxtVh53/ATiQRFRUXVdkzvfUq3mG6o3NZbb83MmTOZPn06HTt2THeIZWTklUMxSSQIjjmV4NwrYMHPJK8fjP90TNxhGWPMH+y11168/PLL6/oJFi1aVG65tm3b8vPPPzNp0iQAli1bti5ptWrVioceeoiBAwcyderUao85o5NDMenYleBfd8MWrUg+cAvJpx/Er1kTd1jGGAPAjjvuyD/+8Q+OPvpoevfuzTXXXFNuuby8PO6//36uuOIKevfuTf/+/f/wzKe2bdty3333cdZZZzFjxoxqjTnTpgn1G5rsxxetwb84HP/2CNimbdjM1HyLGgyvarJ9wpFsrRtY/Wq7FStW0KBBg/Wur+5mpZpUuq4lJvup0NDprLhyKCaJXAI9neCcy+CXuSSvG4z/bGzcYRljTMbJquRQTDp1D+9m2qIlyftvDm9ds2YmY4xJWVYmBwAp2Jzg4puQ3n3x77xM8tZL8b/MizssY0wMMqz5vErSVdesTQ4QNTMdewbB3/4JP88J72aaOD7usIwxNSwIgqzpU9iQoqIigiA9p/WMHedQEbL7ngSt25B88FaS/7kR6d0X+cvJSCI37tCMMTWgXr16rFq1itWrV5c7jiA/Pz+rZoJLh5SSg6oeDNwD5ADDnHM3l1qfDwwHOgO/Asc652aoah7wINAFSAIDnXPvldp2JLCdc27nKtZlg6T5FgSX3IJ/4TH8qJH4778hGHARUrB5dR7WGFMLiMgGZ0fL9LuxqsNGrz9UNQcYAvwZ6AAcp6odShU7HVjknGsL3AXcEi0/E8A5twvQB7hDVdcdU1WPApZRQyQ3l6D/mQRnXwrzZpG8bhB+kjUzGWNMaak0TnUFpjnnpjvnCoFngX6lyvQDHo9ePw/0UlUhTCbvADjn5gO/EV5FoKqNgPOB66taiYqSzj0IrrgLmm9JcsiNJN3D+DrQHmmMMalKpVmpJfBTifezgG7rK+OcK1LVxUAz4HOgn6o+C7QmbHZqDUwArgPuAFZs6OCqOgAYEO2bgoKCFEJOQUEB/rZhLH3sPla+9jyJH6ex6QXXkhPjs5kSiUT66lfLZHPdwOqX6bK5fpWdOzuVrcobVVf6Xqn1lXkEaA98AvwIjAWKVLUT0NY5N1hVt93QwZ1zQ4GhxftMe7vgkScRtN6ONY//mwWDTyY4bTDScY/0HiNF2dzumc11A6tfpsvm+pUYIV0hqSSHWYTf9ou1Ako/w6K4zCxVTQCbAgudcx4YXFxIVccC3wH7Ap1VdUYUQwtVfc85t1+Fa5AG0mUvgq23C+9muu865MAjkSNPRCqZcY0xJtOlcvb7GGinqm2A2UB/4PhSZUYCJwPjgKOBd51zXlUbAOKcW66qfYAi59xkYDJwP0B05fBKXImhmLTYiuDSW/Hu4fAR4N9PITj7UqRJ0zjDMsaYWGy0Q9o5VwScC7wJTAkXua9V9VpV7RsVexhopqrTCDuZL42WtwA+U9UpwCXAiemuQDpJbh7BX/+GDLgIZs0IR1X/Oj/usIwxpsZl1VNZ03qg778hee81UK8+wfnXI5tvVe3HzPZ2z2ytG1j9Ml0218+eyppmsv1OBBfcAIWF4RXE7B/jDskYY2qMJYcNkK23I7j4JggCkrddhv9xWtwhGWNMjbDksBGyZWuCi2+GevVJ3nEF/rvJcYdkjDHVzpJDCqT5FuEVxCabkbz7KvzkSXGHZIwx1cqSQ4qkaXOCi2+E5luQ/Pe1+M8nxB2SMcZUG0sOFSCbbEZw0Y3Qqg3J+28i+fGHcYdkjDHVwpJDBUnDxgTnXwfb7Yh/6A6SY0bFHZIxxqSdJYdKkPoNCAZeA+074h+7l+S7r8QdkjHGpJUlh0qS/HyCc6+ATt3wzwwl+frzcYdkjDFpY8mhCiQ3l+CsS5Cu++BfHE7ypSfr1ETmxpjsZY8drSJJJOD0wZBfD/+ag8JVoKeXO0+tMcZkCksOaSBBDpx4DuTl40eNhNWr4IS/hcuNMSYDWXJIExGBY8+A/PrhFcTq1XDqQJsTwhiTkezMlUYighx5Asn8fPxLT+ALVxMMuAjJzY07NGOMqRDrkK4GwSHHIP0HwKTxJO+7Hr96ddwhGWNMhVhyqCZBr8OQk8+DKZNI3nMVfuWKuEMyxpiUWXKoRsFefZAzLoDpU0neeSV++dK4QzLGmJRYcqhmQdd9CM6+FGb9EM4JsWRR3CEZY8xGWXKoAdKpG8F5V8Iv80jeehl+YXZOR2iMyR6WHGqIdNiNYNA1sHhhOO3oL/PiDskYY9YrpVtZVfVg4B4gBxjmnLu51Pp8YDjQGfgVONY5N0NV84AHgS5AEhjonHtPVRsAzwHbA2uBl51zl6apTrWWtOtAcMH1JO++muStlxKcfx2yZeu4wzLGmDI2euWgqjnAEODPQAfgOFXtUKrY6cAi51xb4C7glmj5mQDOuV2APsAdqlp8zNudczsBuwE9VfXPVa1MJpBt2xFceAMkk2EfxMzpcYdkjDFlpNKs1BWY5pyb7pwrBJ4F+pUq0w94PHr9PNBLVYUwmbwD4JybD/wGdHHOrXDOjY6WFwKfAa2qWplMIa22JbjoJsjNJXnH5fjvv4k7JGOM+YNUkkNL4KcS72dFy8ot45wrAhYDzYDPgX6qmlDVNoTNTn9oR1HVJsDhREmkrpAtWhJcfDM0bEzyrqvwU7+MOyRjjFknlT6H8h4vWvq51Osr8wjQHvgE+BEYCxQVF1DVBPAMcK9zrtz2FVUdAAwAcM5RUFCQQsgZoqCAtTc/yKKrB7H23mvw27ShoNW2cUdVLRKJRHb97kqx+mW2bK5fopLPd0tlq1n88dt+K2DOesrMik74mwILnXMeGFxcSFXHAt+V2G4o8J1z7u71Hdw5NzQqB+AXLMi220AFP+gauPJv/PbYfaw9Ozv75QsKCsi+393vrH6ZLZvrV1BQQF5eXoW3SyU5fAy0i5qFZgP9geNLlRkJnAyMA44G3nXO+eiuJHHOLVfVPkCRc24ygKpeT5hEzqhw1FlGNmmCHPwXCl8cTjBtMtK2dH+/McbUrI32OUR9COcCbwJTwkXua1W9VlX7RsUeBpqp6jTgfKD4628L4DNVnQJcApwIoKqtgMsJO6w/U9VJqlqnk4QccBhBk6YkX3rCZpMzxsROMuxE5OfMKd2ilT0aTHifpQ/dQTDwKmTnznGHk1bZfNkOVr9Ml831K9GsVKHpKW2EdC1Sv09fKNg8vHpIJuMOxxhTh1lyqEUkNxfpezzMnA6fjY07HGNMHWbJoZaRbvvAVluTHPEUfu3auMMxxtRRlhxqGQlyCI44AebNxo+tU+MCjTG1iCWH2qhTN2izA/6VZ/FrCuOOxhhTB1lyqIVEhODIE2HhAvz7r8cdjjGmDrLkUEtJ+47QviP+1efwq2z+aWNMzbLkUIsFR54Iy5bgR42MOxRjTB1jyaEWkzY7QKfu+Lf+h1+2JO5wTB2VnPABa76dHHcYpoZZcqjlgiNOgFUr8a+/EHcopg5Kvvc6/qHbWXz31fik3Vpdl1hyqOWk5dZI9/3wo1/FL/o17nBMHeI/G4d/+kFosSVr586CLz6OOyRTgyw5ZAA5/DhIJvGv/DfuUEwd4b/9muRDt0ObdgRX3EXQfHOSb1vfV11iySEDSPMtkH0OxI95Gz8/ex88aGoHP/tHkkOuh4IWBOddidRvQINDFb79Cv/jtLjDMzXEkkOGkEOPhZwEfsQzcYdisphf+AvJu6+G3HyCQdcgjTYBoH7vwyG/Pv7tEfEGaGqMJYcMIZtuhvQ6HP/xB/hZP8QdjslCfvnSMDGsXkkw6CqkWYt164KGjZC9++A/+T/r+6ojLDlkEDnoKKjfgORLT8YdiskyvnA1yX9fB7/MJTjncqRVmzJl5IDDIOnxo1+JIUJT0yw5ZBBp2ChMEF98jJ9m952b9PBr15IcehtMn0pwxgXIjruUW06abwG7dce//yZ+9aoajtLUNEsOGUZ6HQ6bNLHpRE1aeO/xTz8An09A+p+JdO65wfJBn36wYhl+7Ls1FKGJiyWHDCP59ZBDFb79Gr6eGHc4JsP5l5/Bf/AmcsgxBAcctvENtt8pfGLwqBE2W2GWs+SQgWSfg6BZC5tO1FRJ8v038C8/i/TohRxxQkrbiAjSpx/Mn2uD4rKcJYcMJIni6US/h4nj4g7HZCA/cTz+qQdgly7Iiecgkvrc87J7D2janKQ9EDKrJVIppKoHA/cAOcAw59zNpdbnA8OBzsCvwLHOuRmqmgc8CHQBksBA59x70TadgceA+sBr0TprRE+RdN8X/8YLJP/3JEGn7khOTtwhmQzhv5scjn7eti3BWRcjiZROA+tITg7S6zD8c4/if/we2Wb7aorUxGmjVw6qmgMMAf4MdACOU9UOpYqdDixyzrUF7gJuiZafCeCc2wXoA9yhqsXHvB8YALSLfg6uWlXqlj9MJzrOOgdNavzsmSTvuw6aNic4719Ifr1K7Uf2OjAcFDfKBsVlq1SalboC05xz051zhcCzQL9SZfoBj0evnwd6qaoQJpN3AJxz84HfgC6quiWwiXNuXHS1MBw4osq1qWt26w7btgs7FdesiTsaU8v5hb+QvOdqyM0jGHQ10niTSu9LGjRE9uqN//hDGxSXpVK5nmwJ/FTi/Syg2/rKOOeKVHUx0Az4HOinqs8CrQmbnVoTNjHNKrXPluUdXFUHEF5h4JyjoKAghZAzUyKRqHD9Vp9yLr9dPZCGn3xAg8OPrabIqq4ydaustfPnsmb6t+R326dCbelVUZP1q4zksiUsvO96ZPVKNrv+P+S2aVeh7curX9HRJ/Hr6Fep99FoGp9wdjrDrXG1/fdXFYkKNhuu2y6FMuX9dZXuG1hfmUeA9sAnwI/AWKAoxX0C4JwbCgwtLrNgwYIUQs5MBQUFVLh+LdvATruy9LnHWL7bnki9BtUTXBVVqm6V4FetJHn9+fDzbGTvA5Hjz65wm3pl1FT9KsMXriZ511Uw9yeCgVezuPFmUMFYy61fIh86dWPF6y+yav/DKt1EVRvU5t9fVRUUFJCXl1fh7VJpVppF+G2/WCug9KNB15VR1QSwKbDQOVfknBvsnOvknOsHNAG+i8q32sg+TYqCI0+EpYvxo16OO5TY+acfgPlzkW774j98i+S91+BXLIs7rNj4tWtJPnQHfD8FOe18ZKdd07r/dYPirN8r66SSHD4G2qlqm+juo/5A6XvYRgInR6+PBt51znlVbaCqDQFUtQ9Q5Jyb7JybCyxV1e5R38RJgPVsVZJstyN06oZ/66U6PZ1ocuy7+HGjkcM0fAzEKQPh269J3nQx/pd5cYdX49aNfp40Hjn2TII99kr/QbZvHw6Ke3ukjbnJMhtNDs65IuBc4E1gSrjIfa2q16pq36jYw0AzVZ0GnA9cGi1vAXymqlOAS4ATS+z6b8AwYBrwPfB6GupTZ62bTvSNujmdqJ83KzwR7rAzcljY9xL07EUw+FpY8hvJGy+sc8+j8q/8Nxz9/Oe/EPRKYfRzJYgI0rsvzJ8DX35SLccw8ZAMez6PnzMne1ufqtrumXz4LvynYwhueBDZrFkaI6u66mzT9WsKSd54Efy2gOBf95apu583O3zi6ML5yCkDCbrtm/YYalubdfKDN/FPDEH23B85dVCVO+Y3VD9fVETy8gHQfEtyLryhSseJS237/aVTiT6HCv0nsBHSWUT6RtOJvlq3phP1zz0Ks34gOHVQuUlRtmhJ8M9bYbsd8cPuIDnymax+aKGfNB7/5P2wc2fkpPOq/Y4tSSSQAw6HqV/iZ35frccyNceSQxaR5lsgex+I/7+38fPnxh1OjfCfjcOPfhXp0w/ZdY/1lpNGmxAMvhbZ84BwXMiwO/FrCmsw0prhp00mOfR22GZ7grMvqZE7tQBk7z6QXw9v80xnDUsOWUYOVcjJwY94Ou5Qqp3/dT7Jx++FbdoiR5200fKSyEVOHYgceSJ+wvsk77gCv3RxDURaM/ycmST/fT1sVkDwj8qPfq4MadAI2atPOCjuNxsUlw0sOWQZadK0Tkwn6ouKwucDJZMEAy5CErkpbSciBIccQ3DWxTBzethRPfenjW9Yy/mFC6LRz7nR6OdNazwG6XU4JNfiR79W48c26WfJIQvJQX+Beg1I/u+puEOpNn7k0/D9N8hJ5yIttqzw9tJlL4ILb4DC1eGtrpMnVUOUNcMvX0by3mtgxfLwiqH5FrHEIc23CG+pfv8N/OrVscRg0seSQxYKpxM9Ej6fgJ82Je5w0s5Pnoh/4wVk7wMJ9ti70vuR7XYkuOx2aFpA8p6rSX7wZhqjrBm+cDXJIdfDvNkEf78M2TreJ6QGfY6A5UttUFwWsOSQpaR3X2i8adZNJ+qXLCL58F2wRSvk2DOrvD9p1oLgklugQyf8E0NIPvcoPrk2DZFWP59cS3LYHfDdZOT0wUj7jnGHBG3bhw+DHGWD4jKdJYcsFU4neix8+xVkcJNJST6ZDBPDyhXhPAT5+WnZr9RvQHDulcj+h+Dfeonk/TfjV69Ky76rSzj6+UGYOB459owqXUGl07pBcT/Phi8/jTscUwWWHLLYH6YTzYKrB//mizB5EtL/TKTlNmndt+TkEBx/NtJ/AHz+Mclb/1mrH0XtX3X4999ADjqKoHffjW9Qg6RzT9isgKTN9ZDRLDlkMcnNDQfG/TgNPsvs6UT9tCn4/z2J7LE3sveB1XacoNdhBOdeDj/PCe9kqmWDuvyv80mOeAo/4imk+/4p3cJb0ySRQHodBt98gZ85Pe5wTCVZcshy0n0/2LI1yf89iV+bGW3ppfnly8LbVpu1QE74e/WP+N11D4JLbgaR8Ari8wnVerwN8d7jZ/9I8pVnWXvdIJKXnoF/5b/QqTty8nlIUDv/hGXvA8NBcXb1kLFq5/8skzbhdKJ/hXmz8ONHxx1OhXnvw4FuixcSnHkR0qBhjRxXWrcJ72TaohXJITeQfHtEjTXN+WQSP20KyeceJXnF2SSvPi8c1Jibhxx9CsH1D5BzzmU1Nvq5MqRBI6Rnb/yED/G/LYw7HFMJtfd/l0mf3fYM7yAZ+Qy+675IbmoDxmoD/95rYafrMaciFZy9rKqkSVOCi24i+cidePdw2Mnaf0C1nJR90Rr45kv8xPH4zz+CxYsgJwd23BXpcwTSqRvSpGnaj1udpNfh+NGv4ke/hhx5QtzhmAqy5FAHiAjBkSeSvOtf+A/eCEeyZgA/c3p4Ut6lC9K79LTlNUPy8wnOugT/0hP4N17A//JzeKdUGq5g/KqV8NWnYUL48hNYuQLy68HOuyO77Yns0hlp0CgNtYiHtNgSOnbDv/86/pBj0nZ3makZlhzqivYdYcddwrtcevZG6tWPO6IN8qtWkhx6G4ahgEUAAB4LSURBVDTahODUgbG2rUsQIH85meTmW+Gf/A/Jmy8mOO/KSo1E9ksX4z+fgJ84PrzFuGgNNNoE2b0Hslt3aN8Rycuek2jQpx/JSePx40cj+x4cdzimAiw51BHrrh5uvhg/auS6CXFqK//0gzB/LsEF18XynKDyBHv1wRdsTvL+m0jedBHBOZcj2++00e38r/PxE8fhJ34E300Gn4SmzZF9D0Z22xPatkdycmqgBjFo1wG2aYsfNQK/94G1tgPdlGXJoQ6R7Xf6fTrR/Q9BGjaOO6RyJceNxo97Fzm8P7LjLnGH8wey064E/7yN5L3Xkrz9cuTUgQRd9/lDGe89zJkZJYTxUHw7Z8ttkEOPCa8QWm9X7Xdd1QYigvTphx92B3z1KWzgseqmdrHkUMcER5xA8pp/4F9/ATn6lLjDKcPPm4V/6n7Y4U/hCO9aSLZoRfDP20nefyP+odtJzp+DP/Fv4ViMSePDhDB/LojAdjsiR5+C7NYdabFV3KHHQjr3xD//GMlRI8mx5JAxLDnUMdJyG6Tbvvh3XyG5WTNkn4OQ3Ly4wwKi6T6H3hY+dvqMC2t1U4s03oRg8HX44ffhRzzNL2+PwK9YDjkJ2GkX5MAjkY5dM+4Oo+pQPCjOv/A4/qcfkNZt4g7JpMCSQx0kfzkZv+hX/LMP4d98CTlUkZ69Up4Tobr45x6Fn34IO3tr2RzY5ZHcXDhtEGyzHflzf2L1Drtk/B1G1UX2Pgj/8rP4t0cgpw2KOxyTgpSSg6oeDNwD5ADDnHM3l1qfDwwHOgO/Asc652aoai4wDNg9OtZw59xN0TaDgTMAD3wJnOqcq91PO8sS0qQZwQXXwzdfhI9iePI/+NefD9v4u+8fyzd2P3F8ON1n7w1P91nbhA+a68emWTxBfTpIw2hQ3Adv4o86ya6oMsBGbx1Q1RxgCPBnoANwnKp2KFXsdGCRc64tcBdwS7T8GCDfObcLYeI4S1W3VdWWwD+ALs65nQmTTv90VMikRkSQ9h0JLrmF4B9XQaNN8I/dS/Jf55D86P0afWy1//UXko9F033+pfY9K8ikh/SOZop7z2aKywSp3FfWFZjmnJvunCsEngVKj0jqBzwevX4e6KWqQnhV0FBVE0B9oBBYEpVLAPWjdQ2AOVWqiakUEUF26Uxw+R0E51wGubn4YXeQvPof+E/HVPsz+cPpPm+D5NoKTfdpMo+02Ao6dg0HxRXaTHG1XSrNSi2BkpPszgK6ra+Mc65IVRcDzQgTRT9gLmECGOycWwigqrcDM4GVwFvOubfKO7iqDgAGRPumoKAgtZploEQiEW/9eh+GP+AQVo8bzbJnhrH2gVtIbNuORsefSV6XnlW69XJ9dVv25AMs//4bNj3/Gup1qF23rVZE7L+7apau+hUefRKLrjiHhl99TIMDj0hDZOmRzb+/RCUf95LKVuWdEUo/gWx9ZboCa4GtgM2AD1V1FLCIMGm0AX4DnlPVE5xzT5beiXNuKDC0eJ/Z3K5bUFvarXfsiP/X3chHH1D08jP8duPF0GYHgr7Hw592q1SSKK9ufvIkki8+gex9IMva78ay2lD3Sqo1v7tqkq76+RatYJu2LH3paZZ36lFrBsVl8++voKCAvLyK35GYym9mFtC6xPtWlG0CWlcmaibaFFgIHA+84Zxb45ybD4wBugC9gR+cc78459YALwI9Khy9qTYS5BDsuT/Btf9BTjoXFi8K51m+9Z/4qV9Wef/hdJ93pm26T5MZ1s0UN28WfP1Z3OGYDUjlyuFjoJ2qtgFmE3YcH1+qzEjgZGAccDTwrnPOq+pM4ABVfZKwWak7cDdh/0N3VW1A2KzUC/gkDfUxaSaJBLL3gfju++P/7238a47k7ZfDTrsS9Psr0rZ9hfcZTvd5dzjd5/nX2QPZ6hjp0hP/wuMk3x5Bzi5d4g7HrMdGrxycc0XAucCbwJRwkftaVa9V1eL5CR8GmqnqNOB84NJo+RCgEfAVYZJ51Dn3hXPuI8L+iM8Ib2MN+L3pyNRCkptLsP8hBDc8iBx7Osz+keQtl7D2nmvwM76r0L7C6T4nIv3PSPt0n6b2k0QucsBhMOVz/Kwf4g7HrIdk2NzCfs6c7L2pKZPaPf3qVeGz+t94EZYvhU7dCPodj7Qqf/Rrcd3899+QvPXS8CmkAy7KmucLZdLvrjLSXT+/fBnJi09FuuxFcOrAtO23srL591eiz6FCf2y1ozfIZBzJr0dw8F8IbnoI6Xc8TP2K5DUDST54K37uT+Vu45cvCx+P0bQ5cuI5WZMYTMWFg+J64Se8j1+8KO5wTDksOZgqkfoNCA7rHyaJQxT/5ackrzqP5MN34uf/fpXnvSc5/N/hdJ8Dam66T1N7Sa++sNYGxdVWlhxMWkjDRgRHnhAmiQP74T8bS/LKv5N8/N/4X+ez8o0X4bNxyFEnIW12iDtcUwvI5tGguPdsUFxtZA/eM2kljTdBjj4V3+cI/OvPh6Nhx41mqQjs3Dm26T5N7RT07kdy0kf48e8h+xwUdzimBLtyMNVCNt2MoP+ZBDcMRfbqTe52OxCcNqjWDHoytcQOf4Ktt8ePGlntj2oxFWN/qaZaSdMCghP+TtNbHqo1032a2qN4pjjm/gRfT4w7HFOCJQdjTKykS09o0pTkqBFxh2JKsORgjInVukFxkyfhZ82IOxwTseRgjImd7HMQ5OXj7eqh1rDkYIyJnTRsjPTohf/offwSGxRXG1hyMMbUCtLr8HBQ3OjX4w7FYMnBGFNLyBYtYdc98O+9ZoPiagFLDsaYWiPo0w+WLcF/9H7codR5lhyMMbXHDjtDy23wH5Y7a7CpQZYcjDG1hoggPXvDD9/i58yMO5w6zZKDMaZWkW77Qk4Ofuw7cYdSp1lyMMbUKrJJE9ilC378e/i1a+MOp86y5GCMqXWCnr1g8SL46rO4Q6mzLDkYY2qfnbtA401JWtNSbCw5GGNqHUkkkG77wecT8EuXxB1OnZTSZD+qejBwD5ADDHPO3VxqfT4wHOgM/Aoc65yboaq5wDBg9+hYw51zN0XbNInW7Qx44DTn3Li01MoYk/Gk5wH4USPwEz5Aeh0Wdzh1zkavHFQ1BxgC/BnoABynqh1KFTsdWOScawvcBdwSLT8GyHfO7UKYOM5S1W2jdfcAbzjndgI6AlOqWBdjTBaRVm3CiYDGjoo7lDoplWalrsA059x051wh8CxQeq7HfsDj0evngV6qKoRXBA1VNQHUBwqBJaq6CbAP8DCAc67QOfdblWtjjMkq0rMXzJyO/+mHuEOpc1JpVmoJ/FTi/Syg2/rKOOeKVHUx0IwwUfQD5gINgMHOuYWq2gn4BXhUVTsCnwIDnXPLSx9cVQcAA6J9U1BQUIHqZZZEIpG19cvmuoHVr7okDz6SX557lHoTx9J4tz2q7TjZ/PtLJFLqPSi7XQplpJxlPsUyXYG1wFbAZsCHqjoqOu7uwHnOuY9U9R7gUuDK0jtxzg0Fhhbvc8GCBSmEnJkKCgrI1vplc93A6letOu7BitGvs+oQRRK51XKIbP79FRQUkJeXV+HtUmlWmgW0LvG+FTBnfWWiJqRNgYXA8YT9Cmucc/OBMUCXqPws59xH0fbPEyYLY4z5g6Bnb1i2BL74JO5Q6pRUksPHQDtVbaOqeUB/YGSpMiOBk6PXRwPvOuc8MBM4QFVFVRsC3YFvnHPzgJ9Udcdom17A5CrWxRiTjTrsBps2tTEPNWyjycE5VwScC7xJeEeRc859rarXqmrfqNjDQDNVnQacT9hEBOFdTo2ArwiTzKPOuS+idecBT6nqF0An4MY01ckYk0UkJwfpvh98+YnNEleDxPvS3Qe1mp8zp3SLVvbI9nbPbK0bWP2qm587i+S//o4ccyrBgUemff9x1686lehzKK9veL1shLQxptaTLVvBdjvix75Lhn2hzViWHIwxGUF69ILZP8KP0+IOpU6w5GCMyQiyx16Qm2fzPNQQSw7GmIwgDRohu3XHf/QBfk1h3OFkPUsOxpiMIT17wYpl+EkT4g4l61lyMMZkjp12haYF1rRUAyw5GGMyhgQ5SPcD4OuJ+EW/xh1OVrPkYIzJKNLzAPBJ/PjRcYeS1Sw5GGMyirTYCtp1wI99x8Y8VCNLDsaYjCM9esG82TB9atyhZC1LDsaYjCNdekJePn6MzRJXXSw5GGMyjtRrgHTuif/k//CrV8cdTlay5GCMyUjSsxesXIGfOC7uULKSJQdjTGZq9yco2NzGPFQTSw7GmIwkQRB2TH/zBf7X+XGHk3UsORhjMpbsuT94jx/3btyhZB1LDsaYjCUFm8NOu9o8D9XAkoMxJqNJz17wyzz47uu4Q8kqlhyMMRlNdusB9erjx1jHdDpZcjDGZDTJz0f22Bv/6Rj8qpVxh5M1EqkUUtWDgXuAHGCYc+7mUuvzgeFAZ+BX4Fjn3AxVzQWGAbtHxxrunLupxHY5wCfAbOfcYWmojzGmDpIevfAfvoX/dGzYzGSqbKNXDtEJfAjwZ6ADcJyqdihV7HRgkXOuLXAXcEu0/Bgg3zm3C2HiOEtVty2x3UBgSpVqYIwx2+8Em7fEj7XHaaRLKs1KXYFpzrnpzrlC4FmgX6ky/YDHo9fPA71UVQAPNFTVBFAfKASWAKhqK+BQwisLY4ypNBFBehwA336Nnz837nCyQirNSi2Bn0q8nwV0W18Z51yRqi4GmhEmin7AXKABMNg5tzDa5m7gYqDxhg6uqgOAAdG+KSgoSCHkzJRIJLK2ftlcN7D61QZrD/kLC0Y8Rf1J42l0/JkV2jYT6ldZiURKvQdlt0uhjJSzrPQNxesr0xVYC2wFbAZ8qKqjCJun5jvnPlXV/TZ0cOfcUGBo8T4XLFiQQsiZqaCggGytXzbXDax+tUMA7Tuy/J1XWNm7HxKkfr9NZtSvcgoKCsjLy6vwdql8erOA1iXetwLmrK9M1IS0KbAQOB54wzm3xjk3HxgDdAF6An1VdQZhM9UBqvpkhaM3xpgSpGdvWPgLTP0y7lAyXipXDh8D7VS1DTAb6E940i9pJHAyMA44GnjXOedVdSa/n/gbAN2Bu51zDvgnQHTlcKFz7oQ01McYU4dJp274Bg3xY0Yh7TvGHU5G2+iVg3OuCDgXeJPwziLnnPtaVa9V1b5RsYeBZqo6DTgfuDRaPgRoBHxFmGQedc59keY6GGMMAJKbh3TdB//ZOPyK5XGHk9Ekw55H4ufMKd2ilT2yvd0zW+sGVr/axP/wHckbL0BOPIdgn4NS2iaT6ldRJfocyusbXi8bIW2MyS7btoUtW9s8D1VkycEYk1VEJOyY/v4b/LxZcYeTsSw5GGOyjnTfD4LArh6qwJKDMSbryKabwc6d8eNG45Nr4w4nI1lyMMZkpaBnL/htIUyeFHcoGcmSgzEmO+26BzRqbPM8VJIlB2NMVpJELtJtP/yk8fjlS+MOJ+NYcjDGZC3p0QuKivATPow7lIxjycEYk7Vk6+2gdRv8GJvnoaIsORhjspr06AU/TsPP/jHuUDKKJQdjTFaTbvtBTsLGPFSQJQdjTFaTxpvArl3CMQ9FRXGHkzEsORhjsl7QszcsXQxffRp3KBnDkoMxJvv9aXfYpAlJa1pKmSUHY0zWk0QifN7SFx/jly6OO5yMYMnBGFMnSI/esHYt/qP34w6lRvhkEv/VZ/x20yWV2j6VaUKNMSbjScutYdt24eM0evfd+AYZyq9Yjh/7Dn70azB/DmuaNK3Ufiw5GGPqDOnRC//0A/iZ3yNbbx93OGnlZ8/Ej34FP/49WL0Ktt8J6XscBQdWLhFacjDG1BnSdR+8exg/9t2sSA5+7Vr4/COS774KU7+ERC7SbR9k/0ORbdoCILm5ldq3JQdjTJ0hDRshu3XHf/Qe/uhTkETlTpxx80sX4z94E//+G7BoATRtjhx1MrJXn3BcRxqklBxU9WDgHiAHGOacu7nU+nxgONAZ+BU41jk3Q1VzgWHA7tGxhjvnblLV1lH5LYAkMNQ5d09aamSMMRsgPQ7Af/whfP4xdO4RdzgV4n/4Lmw6+vhDKCqC9h0Jjh8Au+6BBDlpPdZG71ZS1RxgCPBnoANwnKp2KFXsdGCRc64tcBdwS7T8GCDfObcLYeI4S1W3BYqAC5xz7YHuwDnl7NMYY9KvQydo0ixjxjz4NWtIjhvN2hsvJHnjBfjPxiN7H0Rw7RByzr8O6dQ97YkBUrty6ApMc85NB1DVZ4F+wOQSZfoBV0evnwfuU1UBPNBQVRNAfaAQWOKcWwjMBXDOLVXVKUDLUvs0xpi0kyAH2XN//Jsv4hcvCqcUrYX8wgX499/Af/hmOLp7i5bIcQOQPQ9A6jeo9uOnkhxaAj+VeD8L6La+Ms65IlVdDDQjTBT9CBNBA2BwlBjWia4kdgM+Ku/gqjoAGBDtm4KCghRCzkyJRCJr65fNdQOrX6YpOvRofn39eRp8MYGGR/611tTPe8+aryey4rXnWf3Rh+CT5HfpSf1DjyFv1y6ISIX3mUhUrms5la3Ki8anWKYrsBbYCtgM+FBVR5W4CmkEvAAMcs4tKe/gzrmhwNDifS5YsCCFkDNTQUEB2Vq/bK4bWP0yTn4D2H4nlr09khV7HUjz5s1jrZ9ftRL/0fv40a/C7B+hYWOkTz9kvz9TVLA5SwF+/bVS+y4oKCAvL6/C26WSHGYBrUu8bwXMWU+ZWVET0qbAQuB44A3n3BpgvqqOAboA06PO6heAp5xzL1Y4cmOMqQLp2Rs//D6Y8R00bx5LDP7nOfj3XgsH5q1cDltvh5zyD2SPvZG8/FhiKpZKcvgYaKeqbYDZQH/Ck35JI4GTgXHA0cC7zjmvqjOBA1T1ScJmpe7A3VF/xMPAFOfcnempijHGpE667IV/dmg4S9weNXfXkk8m4evPwrEJX30KOTlI557IAYfBdjtWqumoOmw0OUR9COcCbxLeyvqIc+5rVb0W+MQ5N5LwRP+Eqk4jvGLoH20+BHgU+Iqw6elR59wXqroXcCLwpapOispe5px7LZ2VM8aY9ZH6DZDde+AnfIgvXP2HdT65FgoLYU1h+G/halizusSy1fjCwt+XFa7+veya1eH7qKyPyq8rs+Q3+G0hbNoU6Xs8sveBSCUfcVGdxPvS3Qe1mp8zp3SLVvbIunbdErK5bmD1y1R+yuck77ySoGkBybVrfz+5V3ZSoCCA3HzIy4PcPMgr/Tofya8Hnbohu+2JVLKzuCJK9DlU6JLERkgbY+quHXdB+vQjr3AVqz3RSTwvOsGXOLHn5iH5+eHyP5SJTvrFy3IStaZZqKosORhj6iwJAkRPZ9MsvTKqCpvPwRhjTBmWHIwxxpRhycEYY0wZlhyMMcaUYcnBGGNMGZYcjDHGlGHJwRhjTBmWHIwxxpSRcY/PiDsAY4zJUBUaup1RVw6q+ilhBbPyJ5vrl811s/pl/k82169E3Soko5KDMcaYmmHJwRhjTBmZlhyGbrxIRsvm+mVz3cDql+myuX6VqlumdUgbY4ypAZl25WCMMaYGWHIwxhhTRkZM9qOqBwP3EM5hPcw5d3PMIaWNqrYGhgNbAElgqHPunnijSj9VzQE+AWY75w6LO550UtUmwDBgZ8KxOKc558bFG1V6qOpg4AzCen0JnOqcWxVvVFWjqo8AhwHznXM7R8uaAv8FtgVmAOqcWxRXjJW1nrrdBhwOFALfE/4Of9vYvmr9lUN0UhkC/BnoABynqh3ijSqtioALnHPtge7AOVlWv2IDgSlxB1FN7gHecM7tBHQkS+qpqi2BfwBdohNNDtA/3qjS4jHg4FLLLgXecc61A96J3meixyhbt7eBnZ1zuwLfAv9MZUe1PjkAXYFpzrnpzrlC4FmgX8wxpY1zbq5z7rPo9VLCE0vLeKNKL1VtBRxK+O06q6jqJsA+wMMAzrnCVL6VZZAEUF9VE0ADYE7M8VSZc+4DYGGpxf2Ax6PXjwNH1GhQaVJe3ZxzbznniqK344FWqewrE5JDS+CnEu9nkWUnz2Kqui2wG/BRzKGk293AxYTNZtlmO+AX4FFVnaiqw1S1YdxBpYNzbjZwOzATmAssds69FW9U1WZz59xcCL+wAS1ijqe6nAa8nkrBTEgO5Q37zrr7b1W1EfACMMg5tyTueNJFVYvbPz+NO5ZqkgB2B+53zu0GLCdzmyT+QFU3I/xG3QbYCmioqifEG5WpLFW9nLAZ+6lUymdCcpgFtC7xvhVZcGlbkqrmEiaGp5xzL8YdT5r1BPqq6gzCJsEDVPXJeENKq1nALOdc8dXe84TJIhv0Bn5wzv3inFsDvAj0iDmm6vKzqm4JEP07P+Z40kpVTybsqP6rcy6lL9eZkBw+BtqpahtVzSPsEBsZc0xpo6pC2F49xTl3Z9zxpJtz7p/OuVbOuW0Jf3fvOuey5tunc24e8JOq7hgt6gVMjjGkdJoJdFfVBtH/015kSWd7OUYCJ0evTwZGxBhLWkV3e14C9HXOrUh1u4wYIa2qhxC2W+cAjzjnbog5pLRR1b2ADwlvEyxuk7/MOfdafFFVD1XdD7gwC29l7UTY2Z4HTCe8VTDjboMsj6peAxxL2BwxETjDObc63qiqRlWfAfYDCoCfgauA/wEO2JowKR7jnCvdaV3rradu/wTygV+jYuOdc2dvbF8ZkRyMMcbUrExoVjLGGFPDLDkYY4wpw5KDMcaYMiw5GGOMKcOSgzHGmDIsOZiMp6r7qeqs6t4mXVT16soMBFTVGaraO8WyXlXbVjy6qm1rsoclB2OqUZxJyJiqsORgjDGmjIyY7Mdkl+g5Sw8CJwJbEo5O/RtQH3gC6Eb4f3MMcLZzbla0XVPgDuCgqOz7zrkyj1ZW1X8AZwMHFm+bQkxbAf8mfPz2MuAu59y90bqrCecSWQUcSTiC9mTn3CfR+t0JH4HSFniDcKT7d8BNhE/AzFfVZdGhdoj+zVPV4eXtL8V4uxLOI9EeWEn4bK7zo8faFztEVQcBmwCPApc455LR9qcBFxFOMjUBGOCc+zHV45vsZ1cOJi5/JTzJb094wryC8P/jo8A2hI8xWAncV2KbJwjnFPgT4SOV7yq9U1W9EjgF2LcCiSEAXgY+J3wcfC9gkKoeVKJYX8IHBzYhfA7PfdG2ecBLhJOsNAWeITzh45xbTjhJ1RznXKPoZ86G9lcBa4HBhI9J2DOK+e+lyhwJdCF8EGA/wsc1o6pHAJcBRwHNCR/f8kwFj2+ynF05mLjc55z7CUBVbwD+7Zy7gvAbMCWWj45eb0l4om1W4rlF75fYn6jqnYSTQ+3vnFtcgVj2AJo7566N3k9X1YcIHxT4ZrTs/4qfd6WqTwCDouXdCf+O7o2edvmiqk5I4Zjr219KSj0CfYaqPgjsS/gMsmK3RM8HWqiqdwPHET4D6izgJufclOj4NwKXqeo2dvVgillyMHEpOYHTj8BWqtqA8GrgYGCzaF3jaKrY1sDCDTzQrgkwADi2gokBwiuVrVS15AxuOYTfqIvNK/F6BVAvmh1tK8J5sUs+pKxk3dan3P2VmLFrg1R1B+BOwiuDBoR/y6XnzCjzGUevtwHuUdU7SqwXwqsmSw4GsORg4lNyjo6tCefouADYEejmnJsXPe10IuGJ6yegqao2Wc80nIuAEwCnqkc658ZUIJafCOctaFeJeswFWqqqlEgQrQkncofqm5jqfsLP5jjn3NKob+HoUmVaA19Hr4s/Ywjre4NzLqVJX0zdZH0OJi7nqGqrqJP5MuC/QGPCfobfouVXFReOpm58HfiPqm6mqrmquk/JHTrn3iPsy3hJVbtVIJYJwBJVvURV66tqjqrurKp7pLDtOML2/3NVNaGq/Qibtor9DDRT1U0rEE8qGgNLgGWquhNhh35pF0WfVWtgIOFnDPAA8E9V/ROAqm6qqsekOT6T4Sw5mLg8DbxFOP/BdOB6wvby+sACwonQ3yi1zYnAGuAbwpm6yrTTO+feBk4FRqpq51QCcc6tBQ4HOgE/RMcfBmz0hB7dHXQUcDrwG+HVyyvA6mj9N4SdvdNV9bforqh0uBA4HlgKPMTvJ/6SRhA2NU0CXiW8owrn3EvALcCzqroE+IqwP8eYdWw+B1PjoltZz3DOjYo7luqgqh8BDzjnHo07FmMqy/ocjKkiVd0XmEp4xfFXYFfKXvUYk1EsOZispaqXEfZnlPahcy6dzSg7Ek4x2YiwI/roqI+kQlR1a9Y//3QH59zMyodoTMVYs5IxxpgyrEPaGGNMGZYcjDHGlGHJwRhjTBmWHIwxxpRhycEYY0wZ/w8IxcGK8zI51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71618"/>
            <a:ext cx="3500462" cy="251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1000114"/>
            <a:ext cx="292892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 err="1">
                <a:solidFill>
                  <a:schemeClr val="tx1"/>
                </a:solidFill>
              </a:rPr>
              <a:t>앱</a:t>
            </a:r>
            <a:r>
              <a:rPr lang="ko-KR" altLang="en-US" b="1" dirty="0">
                <a:solidFill>
                  <a:schemeClr val="tx1"/>
                </a:solidFill>
              </a:rPr>
              <a:t> 설치 정보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(2) audience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4678" y="107155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변수</a:t>
            </a:r>
            <a:r>
              <a:rPr lang="en-US" altLang="ko-KR" dirty="0"/>
              <a:t>, “</a:t>
            </a:r>
            <a:r>
              <a:rPr lang="en-US" altLang="ko-KR" b="1" dirty="0" err="1">
                <a:solidFill>
                  <a:srgbClr val="FF0000"/>
                </a:solidFill>
              </a:rPr>
              <a:t>pack_length</a:t>
            </a:r>
            <a:r>
              <a:rPr lang="en-US" altLang="ko-KR" dirty="0"/>
              <a:t>” ( </a:t>
            </a:r>
            <a:r>
              <a:rPr lang="ko-KR" altLang="en-US" dirty="0"/>
              <a:t>설치한 </a:t>
            </a:r>
            <a:r>
              <a:rPr lang="ko-KR" altLang="en-US" dirty="0" err="1"/>
              <a:t>앱의</a:t>
            </a:r>
            <a:r>
              <a:rPr lang="ko-KR" altLang="en-US" dirty="0"/>
              <a:t> 개수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42741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Click</a:t>
            </a:r>
            <a:r>
              <a:rPr lang="ko-KR" altLang="en-US" dirty="0" err="1"/>
              <a:t>률에</a:t>
            </a:r>
            <a:r>
              <a:rPr lang="ko-KR" altLang="en-US" dirty="0"/>
              <a:t> 있어서 </a:t>
            </a:r>
            <a:r>
              <a:rPr lang="ko-KR" altLang="en-US" b="1" dirty="0">
                <a:solidFill>
                  <a:srgbClr val="FF0000"/>
                </a:solidFill>
              </a:rPr>
              <a:t>유의미한 차이를 보이는 </a:t>
            </a:r>
            <a:r>
              <a:rPr lang="en-US" altLang="ko-KR" b="1" dirty="0" err="1">
                <a:solidFill>
                  <a:srgbClr val="FF0000"/>
                </a:solidFill>
              </a:rPr>
              <a:t>pack_length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(2) audience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674680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너무 많은 변수들 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버리는 변수들 거의 없음 </a:t>
            </a:r>
            <a:r>
              <a:rPr lang="en-US" altLang="ko-KR" dirty="0"/>
              <a:t>&amp; category</a:t>
            </a:r>
            <a:r>
              <a:rPr lang="ko-KR" altLang="en-US" dirty="0"/>
              <a:t>들 간의 </a:t>
            </a:r>
            <a:r>
              <a:rPr lang="en-US" altLang="ko-KR" dirty="0"/>
              <a:t>grouping</a:t>
            </a:r>
            <a:r>
              <a:rPr lang="ko-KR" altLang="en-US" dirty="0"/>
              <a:t>도 안함</a:t>
            </a:r>
            <a:r>
              <a:rPr lang="en-US" altLang="ko-KR" dirty="0"/>
              <a:t> 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+ </a:t>
            </a:r>
            <a:r>
              <a:rPr lang="ko-KR" altLang="en-US" dirty="0"/>
              <a:t>심지어 </a:t>
            </a:r>
            <a:r>
              <a:rPr lang="en-US" altLang="ko-KR" dirty="0"/>
              <a:t>categorical variables</a:t>
            </a:r>
            <a:r>
              <a:rPr lang="ko-KR" altLang="en-US" dirty="0"/>
              <a:t>들의 </a:t>
            </a:r>
            <a:r>
              <a:rPr lang="en-US" altLang="ko-KR" dirty="0"/>
              <a:t>dummy</a:t>
            </a:r>
            <a:r>
              <a:rPr lang="ko-KR" altLang="en-US" dirty="0"/>
              <a:t>화까지 하게 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14299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Overview Summary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142858"/>
            <a:ext cx="364330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1-2. EDA      (2) audience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714758"/>
            <a:ext cx="9144000" cy="785818"/>
          </a:xfrm>
          <a:prstGeom prst="rect">
            <a:avLst/>
          </a:prstGeom>
          <a:solidFill>
            <a:srgbClr val="32AEB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NO WORRY! 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Pre-trained Model</a:t>
            </a:r>
            <a:r>
              <a:rPr lang="ko-KR" altLang="en-US" sz="2400" b="1" dirty="0">
                <a:solidFill>
                  <a:schemeClr val="tx1"/>
                </a:solidFill>
              </a:rPr>
              <a:t>을 통한 학습</a:t>
            </a:r>
            <a:r>
              <a:rPr lang="en-US" altLang="ko-KR" sz="2400" b="1" dirty="0">
                <a:solidFill>
                  <a:schemeClr val="tx1"/>
                </a:solidFill>
              </a:rPr>
              <a:t>!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14299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Overview Summary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674680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너무 많은 변수들 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버리는 변수들 거의 없음 </a:t>
            </a:r>
            <a:r>
              <a:rPr lang="en-US" altLang="ko-KR" dirty="0"/>
              <a:t>&amp; category</a:t>
            </a:r>
            <a:r>
              <a:rPr lang="ko-KR" altLang="en-US" dirty="0"/>
              <a:t>들 간의 </a:t>
            </a:r>
            <a:r>
              <a:rPr lang="en-US" altLang="ko-KR" dirty="0"/>
              <a:t>grouping</a:t>
            </a:r>
            <a:r>
              <a:rPr lang="ko-KR" altLang="en-US" dirty="0"/>
              <a:t>도 안함</a:t>
            </a:r>
            <a:r>
              <a:rPr lang="en-US" altLang="ko-KR" dirty="0"/>
              <a:t> 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+ </a:t>
            </a:r>
            <a:r>
              <a:rPr lang="ko-KR" altLang="en-US" dirty="0"/>
              <a:t>심지어 </a:t>
            </a:r>
            <a:r>
              <a:rPr lang="en-US" altLang="ko-KR" dirty="0"/>
              <a:t>categorical variables</a:t>
            </a:r>
            <a:r>
              <a:rPr lang="ko-KR" altLang="en-US" dirty="0"/>
              <a:t>들의 </a:t>
            </a:r>
            <a:r>
              <a:rPr lang="en-US" altLang="ko-KR" dirty="0"/>
              <a:t>dummy</a:t>
            </a:r>
            <a:r>
              <a:rPr lang="ko-KR" altLang="en-US" dirty="0"/>
              <a:t>화까지 하게 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54622"/>
            <a:ext cx="4896544" cy="576064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데이터 소개 </a:t>
            </a:r>
            <a:r>
              <a:rPr lang="en-US" altLang="ko-KR" dirty="0"/>
              <a:t>&amp; EDA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54622"/>
            <a:ext cx="4896544" cy="576064"/>
          </a:xfrm>
        </p:spPr>
        <p:txBody>
          <a:bodyPr/>
          <a:lstStyle/>
          <a:p>
            <a:r>
              <a:rPr lang="en-US" altLang="ko-KR" dirty="0"/>
              <a:t>2. Data 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5143504" y="3143254"/>
            <a:ext cx="3571900" cy="1714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43504" y="1500180"/>
            <a:ext cx="3571900" cy="150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2. Data Preprocessing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1. Data Merge   </a:t>
            </a:r>
            <a:r>
              <a:rPr lang="en-US" altLang="ko-KR" sz="1200" b="1" dirty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200" b="1" dirty="0">
                <a:latin typeface="나눔스퀘어" pitchFamily="50" charset="-127"/>
                <a:ea typeface="나눔스퀘어" pitchFamily="50" charset="-127"/>
              </a:rPr>
              <a:t>공통 </a:t>
            </a:r>
            <a:r>
              <a:rPr lang="en-US" altLang="ko-KR" sz="1200" b="1" dirty="0">
                <a:latin typeface="나눔스퀘어" pitchFamily="50" charset="-127"/>
                <a:ea typeface="나눔스퀘어" pitchFamily="50" charset="-127"/>
              </a:rPr>
              <a:t>column</a:t>
            </a:r>
            <a:r>
              <a:rPr lang="ko-KR" altLang="en-US" sz="1200" b="1" dirty="0">
                <a:latin typeface="나눔스퀘어" pitchFamily="50" charset="-127"/>
                <a:ea typeface="나눔스퀘어" pitchFamily="50" charset="-127"/>
              </a:rPr>
              <a:t>인 </a:t>
            </a:r>
            <a:r>
              <a:rPr lang="en-US" altLang="ko-KR" sz="1200" b="1" dirty="0" err="1">
                <a:latin typeface="나눔스퀘어" pitchFamily="50" charset="-127"/>
                <a:ea typeface="나눔스퀘어" pitchFamily="50" charset="-127"/>
              </a:rPr>
              <a:t>Bid_id</a:t>
            </a:r>
            <a:r>
              <a:rPr lang="ko-KR" altLang="en-US" sz="1200" b="1" dirty="0">
                <a:latin typeface="나눔스퀘어" pitchFamily="50" charset="-127"/>
                <a:ea typeface="나눔스퀘어" pitchFamily="50" charset="-127"/>
              </a:rPr>
              <a:t>를 기준으로 </a:t>
            </a:r>
            <a:r>
              <a:rPr lang="en-US" altLang="ko-KR" sz="1200" b="1" dirty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2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7DE466BE-6B32-483A-BEC3-5B9EE783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00628" y="296892"/>
            <a:ext cx="5000660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Data2 </a:t>
            </a:r>
            <a:r>
              <a:rPr lang="ko-KR" altLang="en-US" sz="1100" b="1" dirty="0"/>
              <a:t>기준으로 소개</a:t>
            </a:r>
            <a:br>
              <a:rPr lang="en-US" altLang="ko-KR" sz="1050" dirty="0"/>
            </a:br>
            <a:r>
              <a:rPr lang="ko-KR" altLang="en-US" sz="1050" dirty="0"/>
              <a:t> </a:t>
            </a:r>
            <a:r>
              <a:rPr lang="en-US" altLang="ko-KR" sz="1050" dirty="0"/>
              <a:t>( Data1</a:t>
            </a:r>
            <a:r>
              <a:rPr lang="ko-KR" altLang="en-US" sz="1050" dirty="0"/>
              <a:t>도 </a:t>
            </a:r>
            <a:r>
              <a:rPr lang="en-US" altLang="ko-KR" sz="1050" dirty="0" err="1"/>
              <a:t>audience_profile</a:t>
            </a:r>
            <a:r>
              <a:rPr lang="ko-KR" altLang="en-US" sz="1050" dirty="0"/>
              <a:t>의 </a:t>
            </a:r>
            <a:r>
              <a:rPr lang="en-US" altLang="ko-KR" sz="1050" dirty="0"/>
              <a:t>feature </a:t>
            </a:r>
            <a:r>
              <a:rPr lang="ko-KR" altLang="en-US" sz="1050" dirty="0"/>
              <a:t>없다는 점 제외하고 동일 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85720" y="1857368"/>
          <a:ext cx="1833555" cy="12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Bid_id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1472" y="1549593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Train / Test ]</a:t>
            </a:r>
            <a:endParaRPr lang="ko-KR" altLang="en-US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595569" y="1857368"/>
          <a:ext cx="1833555" cy="12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Bid_id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덧셈 기호 27"/>
          <p:cNvSpPr/>
          <p:nvPr/>
        </p:nvSpPr>
        <p:spPr>
          <a:xfrm>
            <a:off x="2214546" y="2357436"/>
            <a:ext cx="214314" cy="214314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57488" y="1549593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</a:t>
            </a:r>
            <a:r>
              <a:rPr lang="en-US" altLang="ko-KR" sz="1200" dirty="0" err="1"/>
              <a:t>Audience_Profile</a:t>
            </a:r>
            <a:r>
              <a:rPr lang="en-US" altLang="ko-KR" sz="1200" dirty="0"/>
              <a:t> ]</a:t>
            </a:r>
            <a:endParaRPr lang="ko-KR" altLang="en-US" sz="1200" dirty="0"/>
          </a:p>
        </p:txBody>
      </p:sp>
      <p:sp>
        <p:nvSpPr>
          <p:cNvPr id="30" name="오른쪽 화살표 29"/>
          <p:cNvSpPr/>
          <p:nvPr/>
        </p:nvSpPr>
        <p:spPr>
          <a:xfrm>
            <a:off x="4714876" y="2285998"/>
            <a:ext cx="285752" cy="28575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5357818" y="1928808"/>
          <a:ext cx="2928958" cy="91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Bid_id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00760" y="1580371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Data 2 (</a:t>
            </a:r>
            <a:r>
              <a:rPr lang="en-US" altLang="ko-KR" sz="1200" dirty="0" err="1"/>
              <a:t>aud_merged</a:t>
            </a:r>
            <a:r>
              <a:rPr lang="en-US" altLang="ko-KR" sz="1200" dirty="0"/>
              <a:t>) ]</a:t>
            </a:r>
            <a:endParaRPr lang="ko-KR" altLang="en-US" sz="1200" dirty="0"/>
          </a:p>
        </p:txBody>
      </p:sp>
      <p:sp>
        <p:nvSpPr>
          <p:cNvPr id="33" name="굽은 화살표 32"/>
          <p:cNvSpPr/>
          <p:nvPr/>
        </p:nvSpPr>
        <p:spPr>
          <a:xfrm flipV="1">
            <a:off x="857224" y="3286130"/>
            <a:ext cx="4143404" cy="857256"/>
          </a:xfrm>
          <a:prstGeom prst="bentArrow">
            <a:avLst>
              <a:gd name="adj1" fmla="val 18726"/>
              <a:gd name="adj2" fmla="val 25000"/>
              <a:gd name="adj3" fmla="val 25000"/>
              <a:gd name="adj4" fmla="val 3213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929322" y="3571880"/>
          <a:ext cx="1833555" cy="12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Bid_id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285984" y="3571882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그대로 사용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7884" y="3214692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Data 1 (</a:t>
            </a:r>
            <a:r>
              <a:rPr lang="en-US" altLang="ko-KR" sz="1200" dirty="0" err="1"/>
              <a:t>no_aud_merged</a:t>
            </a:r>
            <a:r>
              <a:rPr lang="en-US" altLang="ko-KR" sz="1200" dirty="0"/>
              <a:t>) 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301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14282" y="2928940"/>
            <a:ext cx="8001056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4282" y="1714494"/>
            <a:ext cx="800105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2. Data Preprocessing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987972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b="1" dirty="0">
                <a:latin typeface="나눔스퀘어" pitchFamily="50" charset="-127"/>
                <a:ea typeface="나눔스퀘어" pitchFamily="50" charset="-127"/>
              </a:rPr>
              <a:t>변수 추가 및 제거</a:t>
            </a:r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			</a:t>
            </a:r>
            <a:r>
              <a:rPr lang="ko-KR" altLang="en-US" b="1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 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530" y="3000378"/>
            <a:ext cx="8962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device_country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모든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data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가 동일한 값을 가짐 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device_ifa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너무 많은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unique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값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!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event_datetime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–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위에서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hour &amp; min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을 뽑아서 사용함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4. </a:t>
            </a: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predicted_house_price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–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추가 시 오히려 성능 저하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영향을 미치지 않는 요소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or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추정치의 신뢰 문제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5. </a:t>
            </a: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cate_code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6. </a:t>
            </a: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install_pack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7DE466BE-6B32-483A-BEC3-5B9EE783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34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57158" y="1500180"/>
            <a:ext cx="2286016" cy="35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변수 추가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1472" y="1857370"/>
            <a:ext cx="896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hour(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로그 발생 시간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시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))  -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접속한 시간대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대낮에 길가면서 핸드폰 할 때 </a:t>
            </a: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vs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자기 직전에 핸드폰 할 때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dayofweek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로그 발생 요일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) –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홍보하는 기업에 따라 맞춤형 요일이 있을 수도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!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57158" y="2714626"/>
            <a:ext cx="2286016" cy="35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변수 제거</a:t>
            </a:r>
          </a:p>
        </p:txBody>
      </p:sp>
    </p:spTree>
    <p:extLst>
      <p:ext uri="{BB962C8B-B14F-4D97-AF65-F5344CB8AC3E}">
        <p14:creationId xmlns:p14="http://schemas.microsoft.com/office/powerpoint/2010/main" val="177301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2. Data Preprocessing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987972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3. Label Encoding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7DE466BE-6B32-483A-BEC3-5B9EE783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7"/>
          <p:cNvGrpSpPr/>
          <p:nvPr/>
        </p:nvGrpSpPr>
        <p:grpSpPr>
          <a:xfrm>
            <a:off x="0" y="785800"/>
            <a:ext cx="9144000" cy="571502"/>
            <a:chOff x="145687" y="4429138"/>
            <a:chExt cx="8784031" cy="857253"/>
          </a:xfrm>
        </p:grpSpPr>
        <p:sp>
          <p:nvSpPr>
            <p:cNvPr id="34" name="Rectangle 3"/>
            <p:cNvSpPr/>
            <p:nvPr/>
          </p:nvSpPr>
          <p:spPr>
            <a:xfrm>
              <a:off x="145687" y="4643449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2844" y="1500180"/>
            <a:ext cx="89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추후에 사용할 </a:t>
            </a:r>
            <a:r>
              <a:rPr lang="en-US" altLang="ko-KR" sz="1200" dirty="0" err="1">
                <a:latin typeface="나눔스퀘어" pitchFamily="50" charset="-127"/>
                <a:ea typeface="나눔스퀘어" pitchFamily="50" charset="-127"/>
              </a:rPr>
              <a:t>DeepFM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이라는 모델을 위해서 필요한 전처리 과정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551404"/>
            <a:ext cx="3786214" cy="1141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" name="굽은 화살표 16"/>
          <p:cNvSpPr/>
          <p:nvPr/>
        </p:nvSpPr>
        <p:spPr>
          <a:xfrm rot="2343933" flipV="1">
            <a:off x="589214" y="3047695"/>
            <a:ext cx="646773" cy="739181"/>
          </a:xfrm>
          <a:prstGeom prst="bentArrow">
            <a:avLst>
              <a:gd name="adj1" fmla="val 19789"/>
              <a:gd name="adj2" fmla="val 25000"/>
              <a:gd name="adj3" fmla="val 25000"/>
              <a:gd name="adj4" fmla="val 43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18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00760" y="2000246"/>
            <a:ext cx="3143240" cy="288032"/>
          </a:xfrm>
        </p:spPr>
        <p:txBody>
          <a:bodyPr/>
          <a:lstStyle/>
          <a:p>
            <a:pPr lvl="0"/>
            <a:r>
              <a:rPr lang="en-US" altLang="ko-KR" sz="2800" b="1" dirty="0"/>
              <a:t>Deep FM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95" y="857238"/>
            <a:ext cx="5269703" cy="3786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00760" y="2000246"/>
            <a:ext cx="3143240" cy="288032"/>
          </a:xfrm>
        </p:spPr>
        <p:txBody>
          <a:bodyPr/>
          <a:lstStyle/>
          <a:p>
            <a:pPr lvl="0"/>
            <a:r>
              <a:rPr lang="en-US" altLang="ko-KR" sz="2800" b="1" dirty="0"/>
              <a:t>Deep FM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95" y="857238"/>
            <a:ext cx="5269703" cy="3786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768" y="2428874"/>
            <a:ext cx="150019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900" dirty="0">
                <a:solidFill>
                  <a:srgbClr val="FF0000"/>
                </a:solidFill>
              </a:rPr>
              <a:t>?</a:t>
            </a:r>
            <a:endParaRPr lang="ko-KR" altLang="en-US" sz="7900" dirty="0">
              <a:solidFill>
                <a:srgbClr val="FF0000"/>
              </a:solidFill>
            </a:endParaRPr>
          </a:p>
        </p:txBody>
      </p:sp>
      <p:sp>
        <p:nvSpPr>
          <p:cNvPr id="7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00760" y="2000246"/>
            <a:ext cx="3143240" cy="288032"/>
          </a:xfrm>
        </p:spPr>
        <p:txBody>
          <a:bodyPr/>
          <a:lstStyle/>
          <a:p>
            <a:pPr lvl="0"/>
            <a:r>
              <a:rPr lang="en-US" altLang="ko-KR" sz="2800" b="1" dirty="0"/>
              <a:t>Deep FM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95" y="857238"/>
            <a:ext cx="5269703" cy="3786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768" y="2428874"/>
            <a:ext cx="150019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900" dirty="0">
                <a:solidFill>
                  <a:srgbClr val="FF0000"/>
                </a:solidFill>
              </a:rPr>
              <a:t>?</a:t>
            </a:r>
            <a:endParaRPr lang="ko-KR" altLang="en-US" sz="79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071552"/>
            <a:ext cx="9144000" cy="3286148"/>
          </a:xfrm>
          <a:prstGeom prst="rect">
            <a:avLst/>
          </a:prstGeom>
          <a:solidFill>
            <a:srgbClr val="32AEB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[ Deep FM ]</a:t>
            </a:r>
          </a:p>
          <a:p>
            <a:pPr algn="ctr">
              <a:lnSpc>
                <a:spcPct val="15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Deep Factorization Machine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1142990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98" y="714362"/>
            <a:ext cx="5500662" cy="288032"/>
          </a:xfrm>
        </p:spPr>
        <p:txBody>
          <a:bodyPr/>
          <a:lstStyle/>
          <a:p>
            <a:pPr lvl="0"/>
            <a:r>
              <a:rPr lang="en-US" altLang="ko-KR" sz="1800" b="1" dirty="0"/>
              <a:t>[Deep FM] Deep Factorization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14299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Factorization Machine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4282" y="2285998"/>
          <a:ext cx="278608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1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컴과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야구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철학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4282" y="185737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example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714744" y="264318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취미 </a:t>
            </a:r>
            <a:r>
              <a:rPr lang="en-US" altLang="ko-KR" sz="2400" dirty="0"/>
              <a:t>&amp; </a:t>
            </a:r>
            <a:r>
              <a:rPr lang="ko-KR" altLang="en-US" sz="2400" dirty="0"/>
              <a:t>전공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5715008" y="2714626"/>
            <a:ext cx="642942" cy="285752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786578" y="2571750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Y</a:t>
            </a:r>
            <a:endParaRPr lang="ko-KR" altLang="en-US" sz="2800" dirty="0"/>
          </a:p>
        </p:txBody>
      </p:sp>
      <p:sp>
        <p:nvSpPr>
          <p:cNvPr id="40" name="직사각형 39"/>
          <p:cNvSpPr/>
          <p:nvPr/>
        </p:nvSpPr>
        <p:spPr>
          <a:xfrm>
            <a:off x="3428992" y="2285998"/>
            <a:ext cx="4786346" cy="12144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15008" y="2445251"/>
            <a:ext cx="928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  <p:sp>
        <p:nvSpPr>
          <p:cNvPr id="16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1142990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98" y="714362"/>
            <a:ext cx="5500662" cy="288032"/>
          </a:xfrm>
        </p:spPr>
        <p:txBody>
          <a:bodyPr/>
          <a:lstStyle/>
          <a:p>
            <a:pPr lvl="0"/>
            <a:r>
              <a:rPr lang="en-US" altLang="ko-KR" sz="1800" b="1" dirty="0"/>
              <a:t>[Deep FM] Deep Factorization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14299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Factorization Machine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929454" y="1071552"/>
          <a:ext cx="20002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컴과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철학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7158" y="1980481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7356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4612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71670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926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8860" y="18957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66" name="직사각형 65"/>
          <p:cNvSpPr/>
          <p:nvPr/>
        </p:nvSpPr>
        <p:spPr>
          <a:xfrm>
            <a:off x="357158" y="2000246"/>
            <a:ext cx="1428760" cy="28575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7158" y="198048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1142990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98" y="714362"/>
            <a:ext cx="5500662" cy="288032"/>
          </a:xfrm>
        </p:spPr>
        <p:txBody>
          <a:bodyPr/>
          <a:lstStyle/>
          <a:p>
            <a:pPr lvl="0"/>
            <a:r>
              <a:rPr lang="en-US" altLang="ko-KR" sz="1800" b="1" dirty="0"/>
              <a:t>[Deep FM] Deep Factorization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14299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Factorization Machine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929454" y="1071552"/>
          <a:ext cx="20002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컴과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철학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7158" y="1980481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7356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4612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71670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926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8860" y="18957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63" name="오른쪽 화살표 62"/>
          <p:cNvSpPr/>
          <p:nvPr/>
        </p:nvSpPr>
        <p:spPr>
          <a:xfrm>
            <a:off x="3643306" y="2000246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00496" y="1928808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 Simple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7158" y="2000246"/>
            <a:ext cx="1428760" cy="28575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7158" y="198048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90515"/>
              </p:ext>
            </p:extLst>
          </p:nvPr>
        </p:nvGraphicFramePr>
        <p:xfrm>
          <a:off x="775371" y="1357305"/>
          <a:ext cx="3118431" cy="2428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3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1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cs typeface="Arial" pitchFamily="34" charset="0"/>
                        </a:rPr>
                        <a:t>1. train, test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7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7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ko-KR" altLang="en-US" dirty="0">
                        <a:latin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98">
                <a:tc>
                  <a:txBody>
                    <a:bodyPr/>
                    <a:lstStyle/>
                    <a:p>
                      <a:endParaRPr lang="ko-KR" altLang="en-US" dirty="0">
                        <a:latin typeface="나눔스퀘어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1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val 21"/>
          <p:cNvSpPr>
            <a:spLocks noChangeAspect="1"/>
          </p:cNvSpPr>
          <p:nvPr/>
        </p:nvSpPr>
        <p:spPr>
          <a:xfrm>
            <a:off x="7667133" y="178546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>
                <a:latin typeface="나눔스퀘어" pitchFamily="50" charset="-127"/>
                <a:ea typeface="나눔스퀘어" pitchFamily="50" charset="-127"/>
              </a:rPr>
              <a:t>데이터 소개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604" y="2428404"/>
            <a:ext cx="316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" pitchFamily="50" charset="-127"/>
                <a:ea typeface="나눔스퀘어" pitchFamily="50" charset="-127"/>
              </a:rPr>
              <a:t>학습</a:t>
            </a:r>
            <a:r>
              <a:rPr lang="en-US" altLang="ko-KR" sz="1600" b="1" dirty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600" b="1" dirty="0">
                <a:latin typeface="나눔스퀘어" pitchFamily="50" charset="-127"/>
                <a:ea typeface="나눔스퀘어" pitchFamily="50" charset="-127"/>
              </a:rPr>
              <a:t>평가기간 노출 로그 데이터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(train: 5,500,000 rows, </a:t>
            </a:r>
            <a:br>
              <a:rPr lang="en-US" altLang="ko-KR" sz="1200" dirty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test: 550,000 rows)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56288475-8CC8-468A-BD33-E4BBCCC2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71757"/>
              </p:ext>
            </p:extLst>
          </p:nvPr>
        </p:nvGraphicFramePr>
        <p:xfrm>
          <a:off x="5250199" y="1356835"/>
          <a:ext cx="3118431" cy="2428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3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1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cs typeface="Arial" pitchFamily="34" charset="0"/>
                        </a:rPr>
                        <a:t>2. 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cs typeface="Arial" pitchFamily="34" charset="0"/>
                        </a:rPr>
                        <a:t>audience_profile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7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7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ko-KR" altLang="en-US" dirty="0">
                        <a:latin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98">
                <a:tc>
                  <a:txBody>
                    <a:bodyPr/>
                    <a:lstStyle/>
                    <a:p>
                      <a:endParaRPr lang="ko-KR" altLang="en-US" dirty="0">
                        <a:latin typeface="나눔스퀘어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1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5078618-1E36-44A4-908E-F34049147AF6}"/>
              </a:ext>
            </a:extLst>
          </p:cNvPr>
          <p:cNvSpPr txBox="1"/>
          <p:nvPr/>
        </p:nvSpPr>
        <p:spPr>
          <a:xfrm>
            <a:off x="5339733" y="2428404"/>
            <a:ext cx="3028896" cy="7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latin typeface="나눔스퀘어" pitchFamily="50" charset="-127"/>
                <a:ea typeface="나눔스퀘어" pitchFamily="50" charset="-127"/>
              </a:rPr>
              <a:t>오디언스</a:t>
            </a:r>
            <a:r>
              <a:rPr lang="ko-KR" altLang="en-US" sz="1600" b="1" dirty="0">
                <a:latin typeface="나눔스퀘어" pitchFamily="50" charset="-127"/>
                <a:ea typeface="나눔스퀘어" pitchFamily="50" charset="-127"/>
              </a:rPr>
              <a:t> 관련 정보 모음</a:t>
            </a:r>
            <a:endParaRPr lang="en-US" altLang="ko-KR" sz="1600" b="1" dirty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(10,000,001 rows)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AABE293D-7A5D-4890-82CB-BCED2E41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1142990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98" y="714362"/>
            <a:ext cx="5500662" cy="288032"/>
          </a:xfrm>
        </p:spPr>
        <p:txBody>
          <a:bodyPr/>
          <a:lstStyle/>
          <a:p>
            <a:pPr lvl="0"/>
            <a:r>
              <a:rPr lang="en-US" altLang="ko-KR" sz="1800" b="1" dirty="0"/>
              <a:t>[Deep FM] Deep Factorization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14299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Factorization Machine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929454" y="1071552"/>
          <a:ext cx="20002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컴과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철학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7158" y="1980481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7356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4612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71670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926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8860" y="18957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63" name="오른쪽 화살표 62"/>
          <p:cNvSpPr/>
          <p:nvPr/>
        </p:nvSpPr>
        <p:spPr>
          <a:xfrm>
            <a:off x="3643306" y="2000246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00496" y="1928808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 Simple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257175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Polynomial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9058" y="271462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  <a:r>
              <a:rPr lang="en-US" altLang="ko-KR" sz="1100" dirty="0"/>
              <a:t>,</a:t>
            </a:r>
            <a:r>
              <a:rPr lang="ko-KR" altLang="en-US" sz="1100" dirty="0"/>
              <a:t>경영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0232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7488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4546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1802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1736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214282" y="2624552"/>
            <a:ext cx="1785950" cy="30438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7158" y="2000246"/>
            <a:ext cx="1428760" cy="28575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7158" y="198048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282" y="2590386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Polynomial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1142990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98" y="714362"/>
            <a:ext cx="5500662" cy="288032"/>
          </a:xfrm>
        </p:spPr>
        <p:txBody>
          <a:bodyPr/>
          <a:lstStyle/>
          <a:p>
            <a:pPr lvl="0"/>
            <a:r>
              <a:rPr lang="en-US" altLang="ko-KR" sz="1800" b="1" dirty="0"/>
              <a:t>[Deep FM] Deep Factorization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14299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Factorization Machine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929454" y="1071552"/>
          <a:ext cx="20002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컴과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철학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857356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4612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71670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926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8860" y="18957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63" name="오른쪽 화살표 62"/>
          <p:cNvSpPr/>
          <p:nvPr/>
        </p:nvSpPr>
        <p:spPr>
          <a:xfrm>
            <a:off x="3643306" y="2000246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00496" y="1928808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 Simple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14744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9058" y="271462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  <a:r>
              <a:rPr lang="en-US" altLang="ko-KR" sz="1100" dirty="0"/>
              <a:t>,</a:t>
            </a:r>
            <a:r>
              <a:rPr lang="ko-KR" altLang="en-US" sz="1100" dirty="0"/>
              <a:t>경영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0232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7488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4546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1802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1736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6" name="오른쪽 화살표 25"/>
          <p:cNvSpPr/>
          <p:nvPr/>
        </p:nvSpPr>
        <p:spPr>
          <a:xfrm>
            <a:off x="4857752" y="2643188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43504" y="2571750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Overfitting</a:t>
            </a:r>
            <a:r>
              <a:rPr lang="en-US" altLang="ko-KR" dirty="0"/>
              <a:t> &amp; Unseen Data </a:t>
            </a:r>
            <a:r>
              <a:rPr lang="en-US" altLang="ko-KR" sz="1050" dirty="0"/>
              <a:t>(ex. </a:t>
            </a:r>
            <a:r>
              <a:rPr lang="ko-KR" altLang="en-US" sz="1050" dirty="0"/>
              <a:t>골프</a:t>
            </a:r>
            <a:r>
              <a:rPr lang="en-US" altLang="ko-KR" sz="1050" dirty="0"/>
              <a:t>&amp;</a:t>
            </a:r>
            <a:r>
              <a:rPr lang="ko-KR" altLang="en-US" sz="1050" dirty="0"/>
              <a:t>경영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214282" y="2624552"/>
            <a:ext cx="1785950" cy="30438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7158" y="2000246"/>
            <a:ext cx="1428760" cy="28575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57158" y="198048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282" y="2590386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Polynomial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14282" y="2624552"/>
            <a:ext cx="1785950" cy="30438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2876" y="3286130"/>
            <a:ext cx="2214546" cy="35719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57158" y="2000246"/>
            <a:ext cx="1428760" cy="28575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4282" y="1142990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98" y="714362"/>
            <a:ext cx="5500662" cy="288032"/>
          </a:xfrm>
        </p:spPr>
        <p:txBody>
          <a:bodyPr/>
          <a:lstStyle/>
          <a:p>
            <a:pPr lvl="0"/>
            <a:r>
              <a:rPr lang="en-US" altLang="ko-KR" sz="1800" b="1" dirty="0"/>
              <a:t>[Deep FM] Deep Factorization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14299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Factorization Machine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929454" y="1071552"/>
          <a:ext cx="20002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컴과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철학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7158" y="198048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7356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4612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71670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926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8860" y="18957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63" name="오른쪽 화살표 62"/>
          <p:cNvSpPr/>
          <p:nvPr/>
        </p:nvSpPr>
        <p:spPr>
          <a:xfrm>
            <a:off x="3643306" y="2000246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00496" y="1928808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 Simple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2590386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Polynomial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9058" y="271462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  <a:r>
              <a:rPr lang="en-US" altLang="ko-KR" sz="1100" dirty="0"/>
              <a:t>,</a:t>
            </a:r>
            <a:r>
              <a:rPr lang="ko-KR" altLang="en-US" sz="1100" dirty="0"/>
              <a:t>경영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0232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7488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4546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1802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1736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6" name="오른쪽 화살표 25"/>
          <p:cNvSpPr/>
          <p:nvPr/>
        </p:nvSpPr>
        <p:spPr>
          <a:xfrm>
            <a:off x="4857752" y="2643188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43504" y="2571750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Overfitting</a:t>
            </a:r>
            <a:r>
              <a:rPr lang="en-US" altLang="ko-KR" dirty="0"/>
              <a:t> &amp; Unseen Data </a:t>
            </a:r>
            <a:r>
              <a:rPr lang="en-US" altLang="ko-KR" sz="1050" dirty="0"/>
              <a:t>(ex. </a:t>
            </a:r>
            <a:r>
              <a:rPr lang="ko-KR" altLang="en-US" sz="1050" dirty="0"/>
              <a:t>골프</a:t>
            </a:r>
            <a:r>
              <a:rPr lang="en-US" altLang="ko-KR" sz="1050" dirty="0"/>
              <a:t>&amp;</a:t>
            </a:r>
            <a:r>
              <a:rPr lang="ko-KR" altLang="en-US" sz="1050" dirty="0"/>
              <a:t>경영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3286130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Factorization Machine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8860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86116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43174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0430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00364" y="325309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7620" y="325309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857752" y="32739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86248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</a:rPr>
              <a:t>경영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43438" y="3071816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</a:rPr>
              <a:t>독서</a:t>
            </a:r>
          </a:p>
        </p:txBody>
      </p:sp>
      <p:sp>
        <p:nvSpPr>
          <p:cNvPr id="51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14282" y="2624552"/>
            <a:ext cx="1785950" cy="30438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2876" y="3286130"/>
            <a:ext cx="2214546" cy="35719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57158" y="2000246"/>
            <a:ext cx="1428760" cy="28575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4282" y="1142990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98" y="714362"/>
            <a:ext cx="5500662" cy="288032"/>
          </a:xfrm>
        </p:spPr>
        <p:txBody>
          <a:bodyPr/>
          <a:lstStyle/>
          <a:p>
            <a:pPr lvl="0"/>
            <a:r>
              <a:rPr lang="en-US" altLang="ko-KR" sz="1800" b="1" dirty="0"/>
              <a:t>[Deep FM] Deep Factorization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14299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Factorization Machine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929454" y="1071552"/>
          <a:ext cx="20002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컴과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철학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7158" y="198048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7356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4612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71670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926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8860" y="18957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63" name="오른쪽 화살표 62"/>
          <p:cNvSpPr/>
          <p:nvPr/>
        </p:nvSpPr>
        <p:spPr>
          <a:xfrm>
            <a:off x="3643306" y="2000246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00496" y="1928808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 Simple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2590386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Polynomial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9058" y="271462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  <a:r>
              <a:rPr lang="en-US" altLang="ko-KR" sz="1100" dirty="0"/>
              <a:t>,</a:t>
            </a:r>
            <a:r>
              <a:rPr lang="ko-KR" altLang="en-US" sz="1100" dirty="0"/>
              <a:t>경영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0232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7488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4546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1802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1736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6" name="오른쪽 화살표 25"/>
          <p:cNvSpPr/>
          <p:nvPr/>
        </p:nvSpPr>
        <p:spPr>
          <a:xfrm>
            <a:off x="4857752" y="2643188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43504" y="2571750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Overfitting</a:t>
            </a:r>
            <a:r>
              <a:rPr lang="en-US" altLang="ko-KR" dirty="0"/>
              <a:t> &amp; Unseen Data </a:t>
            </a:r>
            <a:r>
              <a:rPr lang="en-US" altLang="ko-KR" sz="1050" dirty="0"/>
              <a:t>(ex. </a:t>
            </a:r>
            <a:r>
              <a:rPr lang="ko-KR" altLang="en-US" sz="1050" dirty="0"/>
              <a:t>골프</a:t>
            </a:r>
            <a:r>
              <a:rPr lang="en-US" altLang="ko-KR" sz="1050" dirty="0"/>
              <a:t>&amp;</a:t>
            </a:r>
            <a:r>
              <a:rPr lang="ko-KR" altLang="en-US" sz="1050" dirty="0"/>
              <a:t>경영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3286130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Factorization Machine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8860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86116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43174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0430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00364" y="325309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7620" y="325309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857224" y="3786196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각각의 값들이</a:t>
            </a:r>
            <a:r>
              <a:rPr lang="en-US" altLang="ko-KR" b="1" dirty="0"/>
              <a:t> “</a:t>
            </a:r>
            <a:r>
              <a:rPr lang="en-US" altLang="ko-KR" sz="2400" b="1" dirty="0">
                <a:solidFill>
                  <a:schemeClr val="tx2"/>
                </a:solidFill>
              </a:rPr>
              <a:t>latent vector</a:t>
            </a:r>
            <a:r>
              <a:rPr lang="en-US" altLang="ko-KR" b="1" dirty="0"/>
              <a:t>” </a:t>
            </a:r>
            <a:r>
              <a:rPr lang="ko-KR" altLang="en-US" b="1" dirty="0"/>
              <a:t>를 가지고 있음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7752" y="32739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86248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</a:rPr>
              <a:t>경영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43438" y="3071816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</a:rPr>
              <a:t>독서</a:t>
            </a:r>
          </a:p>
        </p:txBody>
      </p:sp>
      <p:cxnSp>
        <p:nvCxnSpPr>
          <p:cNvPr id="61" name="직선 연결선 60"/>
          <p:cNvCxnSpPr/>
          <p:nvPr/>
        </p:nvCxnSpPr>
        <p:spPr>
          <a:xfrm rot="5400000" flipH="1" flipV="1">
            <a:off x="4875611" y="3018237"/>
            <a:ext cx="1" cy="1393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85918" y="4274120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 unseen data</a:t>
            </a:r>
            <a:r>
              <a:rPr lang="ko-KR" altLang="en-US" sz="1600" dirty="0"/>
              <a:t>를 다룰 수 있음</a:t>
            </a:r>
            <a:r>
              <a:rPr lang="en-US" altLang="ko-KR" sz="1600" dirty="0"/>
              <a:t>! </a:t>
            </a:r>
            <a:r>
              <a:rPr lang="en-US" altLang="ko-KR" sz="1050" dirty="0"/>
              <a:t>( ex. </a:t>
            </a:r>
            <a:r>
              <a:rPr lang="ko-KR" altLang="en-US" sz="1050" dirty="0"/>
              <a:t>이전에는 없던 </a:t>
            </a:r>
            <a:r>
              <a:rPr lang="en-US" altLang="ko-KR" sz="1050" dirty="0"/>
              <a:t>“</a:t>
            </a:r>
            <a:r>
              <a:rPr lang="ko-KR" altLang="en-US" sz="1050" dirty="0"/>
              <a:t>취미가</a:t>
            </a:r>
            <a:r>
              <a:rPr lang="en-US" altLang="ko-KR" sz="1050" dirty="0"/>
              <a:t> </a:t>
            </a:r>
            <a:r>
              <a:rPr lang="ko-KR" altLang="en-US" sz="1050" dirty="0"/>
              <a:t>독서</a:t>
            </a:r>
            <a:r>
              <a:rPr lang="en-US" altLang="ko-KR" sz="1050" dirty="0"/>
              <a:t>”</a:t>
            </a:r>
            <a:r>
              <a:rPr lang="ko-KR" altLang="en-US" sz="1050" dirty="0"/>
              <a:t>이고</a:t>
            </a:r>
            <a:r>
              <a:rPr lang="en-US" altLang="ko-KR" sz="1050" dirty="0"/>
              <a:t> “</a:t>
            </a:r>
            <a:r>
              <a:rPr lang="ko-KR" altLang="en-US" sz="1050" dirty="0"/>
              <a:t>전공이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컴과</a:t>
            </a:r>
            <a:r>
              <a:rPr lang="en-US" altLang="ko-KR" sz="1050" dirty="0"/>
              <a:t>:</a:t>
            </a:r>
            <a:r>
              <a:rPr lang="ko-KR" altLang="en-US" sz="1050" dirty="0"/>
              <a:t>인 사람 </a:t>
            </a:r>
            <a:r>
              <a:rPr lang="en-US" altLang="ko-KR" sz="1050" dirty="0"/>
              <a:t>)  </a:t>
            </a:r>
            <a:r>
              <a:rPr lang="en-US" altLang="ko-KR" dirty="0"/>
              <a:t>)</a:t>
            </a:r>
            <a:endParaRPr lang="ko-KR" altLang="en-US" sz="1050" dirty="0"/>
          </a:p>
        </p:txBody>
      </p:sp>
      <p:sp>
        <p:nvSpPr>
          <p:cNvPr id="51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14282" y="2624552"/>
            <a:ext cx="1785950" cy="30438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2876" y="3286130"/>
            <a:ext cx="2214546" cy="35719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57158" y="2000246"/>
            <a:ext cx="1428760" cy="28575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4282" y="1142990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2214546" cy="576064"/>
          </a:xfrm>
        </p:spPr>
        <p:txBody>
          <a:bodyPr/>
          <a:lstStyle/>
          <a:p>
            <a:r>
              <a:rPr lang="en-US" altLang="ko-KR" sz="2800" dirty="0"/>
              <a:t>Modeling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98" y="714362"/>
            <a:ext cx="5500662" cy="288032"/>
          </a:xfrm>
        </p:spPr>
        <p:txBody>
          <a:bodyPr/>
          <a:lstStyle/>
          <a:p>
            <a:pPr lvl="0"/>
            <a:r>
              <a:rPr lang="en-US" altLang="ko-KR" sz="1800" b="1" dirty="0"/>
              <a:t>[Deep FM] Deep Factorization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14299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Factorization Machine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929454" y="1071552"/>
          <a:ext cx="20002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컴과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철학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7158" y="198048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Linear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7356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4612" y="19288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71670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926" y="207168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8860" y="18957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63" name="오른쪽 화살표 62"/>
          <p:cNvSpPr/>
          <p:nvPr/>
        </p:nvSpPr>
        <p:spPr>
          <a:xfrm>
            <a:off x="3643306" y="2000246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00496" y="1928808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 Simple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2590386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Polynomial model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9058" y="271462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  <a:r>
              <a:rPr lang="en-US" altLang="ko-KR" sz="1100" dirty="0"/>
              <a:t>,</a:t>
            </a:r>
            <a:r>
              <a:rPr lang="ko-KR" altLang="en-US" sz="1100" dirty="0"/>
              <a:t>경영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0232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7488" y="25717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4546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1802" y="271462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1736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253871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26" name="오른쪽 화살표 25"/>
          <p:cNvSpPr/>
          <p:nvPr/>
        </p:nvSpPr>
        <p:spPr>
          <a:xfrm>
            <a:off x="4857752" y="2643188"/>
            <a:ext cx="214314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43504" y="2571750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Overfitting</a:t>
            </a:r>
            <a:r>
              <a:rPr lang="en-US" altLang="ko-KR" dirty="0"/>
              <a:t> &amp; Unseen Data </a:t>
            </a:r>
            <a:r>
              <a:rPr lang="en-US" altLang="ko-KR" sz="1050" dirty="0"/>
              <a:t>(ex. </a:t>
            </a:r>
            <a:r>
              <a:rPr lang="ko-KR" altLang="en-US" sz="1050" dirty="0"/>
              <a:t>골프</a:t>
            </a:r>
            <a:r>
              <a:rPr lang="en-US" altLang="ko-KR" sz="1050" dirty="0"/>
              <a:t>&amp;</a:t>
            </a:r>
            <a:r>
              <a:rPr lang="ko-KR" altLang="en-US" sz="1050" dirty="0"/>
              <a:t>경영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3286130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Factorization Machine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8860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86116" y="3286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43174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독서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0430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00364" y="325309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7620" y="325309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857224" y="3786196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have “</a:t>
            </a:r>
            <a:r>
              <a:rPr lang="en-US" altLang="ko-KR" sz="2400" b="1" dirty="0">
                <a:solidFill>
                  <a:schemeClr val="tx2"/>
                </a:solidFill>
              </a:rPr>
              <a:t>latent vector</a:t>
            </a:r>
            <a:r>
              <a:rPr lang="en-US" altLang="ko-KR" sz="2400" b="1" dirty="0"/>
              <a:t>” for each feature!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7752" y="32739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86248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</a:rPr>
              <a:t>경영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43438" y="3071816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342900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</a:rPr>
              <a:t>독서</a:t>
            </a:r>
          </a:p>
        </p:txBody>
      </p:sp>
      <p:cxnSp>
        <p:nvCxnSpPr>
          <p:cNvPr id="61" name="직선 연결선 60"/>
          <p:cNvCxnSpPr/>
          <p:nvPr/>
        </p:nvCxnSpPr>
        <p:spPr>
          <a:xfrm rot="5400000" flipH="1" flipV="1">
            <a:off x="4875611" y="3018237"/>
            <a:ext cx="1" cy="1393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57356" y="4214824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Able to deal with unseen data! </a:t>
            </a:r>
            <a:r>
              <a:rPr lang="en-US" altLang="ko-KR" sz="1100" dirty="0"/>
              <a:t>( ex. </a:t>
            </a:r>
            <a:r>
              <a:rPr lang="ko-KR" altLang="en-US" sz="1100" dirty="0"/>
              <a:t>취미 </a:t>
            </a:r>
            <a:r>
              <a:rPr lang="en-US" altLang="ko-KR" sz="1100" dirty="0"/>
              <a:t>: </a:t>
            </a:r>
            <a:r>
              <a:rPr lang="ko-KR" altLang="en-US" sz="1100" dirty="0"/>
              <a:t>독서</a:t>
            </a:r>
            <a:r>
              <a:rPr lang="en-US" altLang="ko-KR" sz="1100" dirty="0"/>
              <a:t>, </a:t>
            </a:r>
            <a:r>
              <a:rPr lang="ko-KR" altLang="en-US" sz="1100" dirty="0"/>
              <a:t>전공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컴과</a:t>
            </a:r>
            <a:r>
              <a:rPr lang="ko-KR" altLang="en-US" sz="1100" dirty="0"/>
              <a:t> </a:t>
            </a:r>
            <a:r>
              <a:rPr lang="en-US" altLang="ko-KR" sz="1100" dirty="0"/>
              <a:t>)  </a:t>
            </a:r>
            <a:r>
              <a:rPr lang="en-US" altLang="ko-KR" sz="2000" dirty="0"/>
              <a:t>)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0" y="1142990"/>
            <a:ext cx="9144000" cy="3286148"/>
          </a:xfrm>
          <a:prstGeom prst="rect">
            <a:avLst/>
          </a:prstGeom>
          <a:solidFill>
            <a:srgbClr val="32AEB8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[ </a:t>
            </a:r>
            <a:r>
              <a:rPr lang="ko-KR" altLang="en-US" sz="2400" b="1" dirty="0">
                <a:solidFill>
                  <a:schemeClr val="tx1"/>
                </a:solidFill>
              </a:rPr>
              <a:t>핵심</a:t>
            </a:r>
            <a:r>
              <a:rPr lang="en-US" altLang="ko-KR" sz="2400" b="1" dirty="0">
                <a:solidFill>
                  <a:schemeClr val="tx1"/>
                </a:solidFill>
              </a:rPr>
              <a:t> ] </a:t>
            </a:r>
            <a:r>
              <a:rPr lang="ko-KR" altLang="en-US" sz="2400" b="1" dirty="0">
                <a:solidFill>
                  <a:schemeClr val="tx1"/>
                </a:solidFill>
              </a:rPr>
              <a:t>어떻게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latent vectors</a:t>
            </a:r>
            <a:r>
              <a:rPr lang="ko-KR" altLang="en-US" sz="2400" b="1" dirty="0">
                <a:solidFill>
                  <a:schemeClr val="tx1"/>
                </a:solidFill>
              </a:rPr>
              <a:t>들을 훈련시킬 것인가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FM</a:t>
            </a:r>
            <a:r>
              <a:rPr lang="ko-KR" altLang="en-US" sz="2400" b="1" dirty="0">
                <a:solidFill>
                  <a:schemeClr val="tx1"/>
                </a:solidFill>
              </a:rPr>
              <a:t>은 </a:t>
            </a:r>
            <a:r>
              <a:rPr lang="en-US" altLang="ko-KR" sz="2400" b="1" dirty="0">
                <a:solidFill>
                  <a:schemeClr val="tx1"/>
                </a:solidFill>
              </a:rPr>
              <a:t>“</a:t>
            </a:r>
            <a:r>
              <a:rPr lang="en-US" altLang="ko-KR" sz="2400" b="1" i="1" dirty="0">
                <a:solidFill>
                  <a:schemeClr val="tx1"/>
                </a:solidFill>
              </a:rPr>
              <a:t>Click Prediction” </a:t>
            </a:r>
            <a:r>
              <a:rPr lang="ko-KR" altLang="en-US" sz="2400" b="1" dirty="0">
                <a:solidFill>
                  <a:schemeClr val="tx1"/>
                </a:solidFill>
              </a:rPr>
              <a:t>에서 특히 잘 작동</a:t>
            </a:r>
            <a:r>
              <a:rPr lang="en-US" altLang="ko-KR" sz="2400" b="1" dirty="0">
                <a:solidFill>
                  <a:schemeClr val="tx1"/>
                </a:solidFill>
              </a:rPr>
              <a:t>!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각기 다른 선호도를 가지고</a:t>
            </a:r>
            <a:r>
              <a:rPr lang="en-US" altLang="ko-KR" sz="1600" b="1" dirty="0">
                <a:solidFill>
                  <a:schemeClr val="tx1"/>
                </a:solidFill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</a:rPr>
              <a:t> 방문한 사이트들과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설치 </a:t>
            </a:r>
            <a:r>
              <a:rPr lang="ko-KR" altLang="en-US" sz="1600" b="1" dirty="0" err="1">
                <a:solidFill>
                  <a:schemeClr val="tx1"/>
                </a:solidFill>
              </a:rPr>
              <a:t>앱들이</a:t>
            </a:r>
            <a:r>
              <a:rPr lang="ko-KR" altLang="en-US" sz="1600" b="1" dirty="0">
                <a:solidFill>
                  <a:schemeClr val="tx1"/>
                </a:solidFill>
              </a:rPr>
              <a:t> 다른 유저들</a:t>
            </a:r>
            <a:r>
              <a:rPr lang="en-US" altLang="ko-KR" sz="1600" b="1" dirty="0">
                <a:solidFill>
                  <a:schemeClr val="tx1"/>
                </a:solidFill>
              </a:rPr>
              <a:t> 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86446" y="1214428"/>
            <a:ext cx="3357586" cy="288032"/>
          </a:xfrm>
        </p:spPr>
        <p:txBody>
          <a:bodyPr/>
          <a:lstStyle/>
          <a:p>
            <a:pPr lvl="0"/>
            <a:r>
              <a:rPr lang="en-US" altLang="ko-KR" sz="1800" b="1" dirty="0"/>
              <a:t>How to train latent vectors?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6"/>
            <a:ext cx="5269703" cy="3786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86446" y="1214428"/>
            <a:ext cx="3357586" cy="288032"/>
          </a:xfrm>
        </p:spPr>
        <p:txBody>
          <a:bodyPr/>
          <a:lstStyle/>
          <a:p>
            <a:pPr lvl="0"/>
            <a:r>
              <a:rPr lang="en-US" altLang="ko-KR" sz="1800" b="1" dirty="0"/>
              <a:t>How to train latent vectors?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6"/>
            <a:ext cx="5269703" cy="3786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7916" y="2181523"/>
            <a:ext cx="314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with “</a:t>
            </a:r>
            <a:r>
              <a:rPr lang="en-US" altLang="ko-KR" sz="2400" b="1" dirty="0"/>
              <a:t>Neural Network”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6143636" y="3071816"/>
            <a:ext cx="2428892" cy="64294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Deep FM</a:t>
            </a:r>
            <a:endParaRPr lang="ko-KR" altLang="en-US" sz="3200" b="1" dirty="0"/>
          </a:p>
        </p:txBody>
      </p:sp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86446" y="1214428"/>
            <a:ext cx="3357586" cy="288032"/>
          </a:xfrm>
        </p:spPr>
        <p:txBody>
          <a:bodyPr/>
          <a:lstStyle/>
          <a:p>
            <a:pPr lvl="0"/>
            <a:r>
              <a:rPr lang="en-US" altLang="ko-KR" sz="1800" b="1" dirty="0"/>
              <a:t>How to train latent vectors?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6"/>
            <a:ext cx="5269703" cy="3786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7916" y="2181523"/>
            <a:ext cx="314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with “</a:t>
            </a:r>
            <a:r>
              <a:rPr lang="en-US" altLang="ko-KR" sz="2400" b="1" dirty="0"/>
              <a:t>Neural Network”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6143636" y="3071816"/>
            <a:ext cx="2428892" cy="64294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Deep FM</a:t>
            </a:r>
            <a:endParaRPr lang="ko-KR" altLang="en-US" sz="3200" b="1" dirty="0"/>
          </a:p>
        </p:txBody>
      </p:sp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142990"/>
            <a:ext cx="9144000" cy="3286148"/>
          </a:xfrm>
          <a:prstGeom prst="rect">
            <a:avLst/>
          </a:prstGeom>
          <a:solidFill>
            <a:srgbClr val="32AEB8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tx1"/>
                </a:solidFill>
              </a:rPr>
              <a:t>why </a:t>
            </a:r>
            <a:r>
              <a:rPr lang="en-US" altLang="ko-KR" sz="4800" b="1" dirty="0" err="1">
                <a:solidFill>
                  <a:schemeClr val="tx1"/>
                </a:solidFill>
              </a:rPr>
              <a:t>DeepFM</a:t>
            </a:r>
            <a:r>
              <a:rPr lang="en-US" altLang="ko-KR" sz="40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282" y="1071552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why </a:t>
            </a:r>
            <a:r>
              <a:rPr lang="en-US" altLang="ko-KR" dirty="0" err="1">
                <a:solidFill>
                  <a:schemeClr val="tx1"/>
                </a:solidFill>
              </a:rPr>
              <a:t>DeepFM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158" y="1785932"/>
            <a:ext cx="50720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대부분의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들이 </a:t>
            </a:r>
            <a:r>
              <a:rPr lang="en-US" altLang="ko-KR" dirty="0">
                <a:solidFill>
                  <a:schemeClr val="tx1"/>
                </a:solidFill>
              </a:rPr>
              <a:t>categorical variable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dummy</a:t>
            </a:r>
            <a:r>
              <a:rPr lang="ko-KR" altLang="en-US" sz="1400" dirty="0">
                <a:solidFill>
                  <a:schemeClr val="tx1"/>
                </a:solidFill>
              </a:rPr>
              <a:t>화 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매우 </a:t>
            </a:r>
            <a:r>
              <a:rPr lang="en-US" altLang="ko-KR" sz="1400" dirty="0">
                <a:solidFill>
                  <a:schemeClr val="tx1"/>
                </a:solidFill>
              </a:rPr>
              <a:t>sparse</a:t>
            </a:r>
            <a:r>
              <a:rPr lang="ko-KR" altLang="en-US" sz="1400" dirty="0">
                <a:solidFill>
                  <a:schemeClr val="tx1"/>
                </a:solidFill>
              </a:rPr>
              <a:t>해지는 문제 발생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282" y="1071552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why </a:t>
            </a:r>
            <a:r>
              <a:rPr lang="en-US" altLang="ko-KR" dirty="0" err="1">
                <a:solidFill>
                  <a:schemeClr val="tx1"/>
                </a:solidFill>
              </a:rPr>
              <a:t>DeepFM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158" y="1785932"/>
            <a:ext cx="50720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대부분의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들이 </a:t>
            </a:r>
            <a:r>
              <a:rPr lang="en-US" altLang="ko-KR" dirty="0">
                <a:solidFill>
                  <a:schemeClr val="tx1"/>
                </a:solidFill>
              </a:rPr>
              <a:t>categorical variable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dummy</a:t>
            </a:r>
            <a:r>
              <a:rPr lang="ko-KR" altLang="en-US" sz="1400" dirty="0">
                <a:solidFill>
                  <a:schemeClr val="tx1"/>
                </a:solidFill>
              </a:rPr>
              <a:t>화 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매우 </a:t>
            </a:r>
            <a:r>
              <a:rPr lang="en-US" altLang="ko-KR" sz="1400" dirty="0">
                <a:solidFill>
                  <a:schemeClr val="tx1"/>
                </a:solidFill>
              </a:rPr>
              <a:t>sparse</a:t>
            </a:r>
            <a:r>
              <a:rPr lang="ko-KR" altLang="en-US" sz="1400" dirty="0">
                <a:solidFill>
                  <a:schemeClr val="tx1"/>
                </a:solidFill>
              </a:rPr>
              <a:t>해지는 문제 발생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5715008" y="1928808"/>
            <a:ext cx="285752" cy="28575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198" y="1876006"/>
            <a:ext cx="307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저차원으로</a:t>
            </a:r>
            <a:r>
              <a:rPr lang="ko-KR" altLang="en-US" sz="1600" dirty="0"/>
              <a:t> </a:t>
            </a:r>
            <a:r>
              <a:rPr lang="en-US" altLang="ko-KR" sz="1600" dirty="0"/>
              <a:t>embedding ( 4-dim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>
                <a:latin typeface="나눔스퀘어" pitchFamily="50" charset="-127"/>
                <a:ea typeface="나눔스퀘어" pitchFamily="50" charset="-127"/>
              </a:rPr>
              <a:t>데이터 소개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2B9B32-C0D7-4F23-89E3-DA2FDDCD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79AD53D5-B051-4B30-886F-23A51712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27770"/>
              </p:ext>
            </p:extLst>
          </p:nvPr>
        </p:nvGraphicFramePr>
        <p:xfrm>
          <a:off x="1337079" y="987574"/>
          <a:ext cx="6469841" cy="374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90">
                  <a:extLst>
                    <a:ext uri="{9D8B030D-6E8A-4147-A177-3AD203B41FA5}">
                      <a16:colId xmlns:a16="http://schemas.microsoft.com/office/drawing/2014/main" val="3194286730"/>
                    </a:ext>
                  </a:extLst>
                </a:gridCol>
                <a:gridCol w="1538320">
                  <a:extLst>
                    <a:ext uri="{9D8B030D-6E8A-4147-A177-3AD203B41FA5}">
                      <a16:colId xmlns:a16="http://schemas.microsoft.com/office/drawing/2014/main" val="3524993371"/>
                    </a:ext>
                  </a:extLst>
                </a:gridCol>
                <a:gridCol w="2146862">
                  <a:extLst>
                    <a:ext uri="{9D8B030D-6E8A-4147-A177-3AD203B41FA5}">
                      <a16:colId xmlns:a16="http://schemas.microsoft.com/office/drawing/2014/main" val="3148363840"/>
                    </a:ext>
                  </a:extLst>
                </a:gridCol>
                <a:gridCol w="1685969">
                  <a:extLst>
                    <a:ext uri="{9D8B030D-6E8A-4147-A177-3AD203B41FA5}">
                      <a16:colId xmlns:a16="http://schemas.microsoft.com/office/drawing/2014/main" val="39307636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변수명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변수 설명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카테고리 개수</a:t>
                      </a:r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646903311"/>
                  </a:ext>
                </a:extLst>
              </a:tr>
              <a:tr h="312035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광고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데이터</a:t>
                      </a:r>
                      <a:endParaRPr lang="en-US" altLang="ko-KR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ssp_id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SSP </a:t>
                      </a:r>
                      <a:r>
                        <a:rPr lang="ko-KR" altLang="en-US" sz="1200" dirty="0"/>
                        <a:t>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3594920858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campaign_id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캠페인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196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850837690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adset_id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광고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924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72639685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placement_type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광고 타입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985497190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media_id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미디어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6010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338948319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media_name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미디어 한글이름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7031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4231976429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media_bundle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미디어 </a:t>
                      </a:r>
                      <a:r>
                        <a:rPr lang="ko-KR" altLang="en-US" sz="1200" dirty="0" err="1"/>
                        <a:t>앱명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6504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693407360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media_domain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미디어 도메인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162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829451575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publisher_id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매체사</a:t>
                      </a:r>
                      <a:r>
                        <a:rPr lang="ko-KR" altLang="en-US" sz="1200" dirty="0"/>
                        <a:t>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4062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647065809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publisher_name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매체사</a:t>
                      </a:r>
                      <a:r>
                        <a:rPr lang="ko-KR" altLang="en-US" sz="1200" dirty="0"/>
                        <a:t> 이름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1249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3403949610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advertisement_id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광고주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4608110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2132" y="57148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Train.csv &amp; Test.csv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572132" y="571486"/>
            <a:ext cx="221457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11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282" y="1071552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why </a:t>
            </a:r>
            <a:r>
              <a:rPr lang="en-US" altLang="ko-KR" dirty="0" err="1">
                <a:solidFill>
                  <a:schemeClr val="tx1"/>
                </a:solidFill>
              </a:rPr>
              <a:t>DeepFM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158" y="1785932"/>
            <a:ext cx="50720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대부분의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들이 </a:t>
            </a:r>
            <a:r>
              <a:rPr lang="en-US" altLang="ko-KR" dirty="0">
                <a:solidFill>
                  <a:schemeClr val="tx1"/>
                </a:solidFill>
              </a:rPr>
              <a:t>categorical variable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dummy</a:t>
            </a:r>
            <a:r>
              <a:rPr lang="ko-KR" altLang="en-US" sz="1400" dirty="0">
                <a:solidFill>
                  <a:schemeClr val="tx1"/>
                </a:solidFill>
              </a:rPr>
              <a:t>화 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매우 </a:t>
            </a:r>
            <a:r>
              <a:rPr lang="en-US" altLang="ko-KR" sz="1400" dirty="0">
                <a:solidFill>
                  <a:schemeClr val="tx1"/>
                </a:solidFill>
              </a:rPr>
              <a:t>sparse</a:t>
            </a:r>
            <a:r>
              <a:rPr lang="ko-KR" altLang="en-US" sz="1400" dirty="0">
                <a:solidFill>
                  <a:schemeClr val="tx1"/>
                </a:solidFill>
              </a:rPr>
              <a:t>해지는 문제 발생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5715008" y="1928808"/>
            <a:ext cx="285752" cy="28575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198" y="1876006"/>
            <a:ext cx="307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저차원으로</a:t>
            </a:r>
            <a:r>
              <a:rPr lang="ko-KR" altLang="en-US" sz="1600" dirty="0"/>
              <a:t> </a:t>
            </a:r>
            <a:r>
              <a:rPr lang="en-US" altLang="ko-KR" sz="1600" dirty="0"/>
              <a:t>embedding ( 4-dim )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57158" y="2643188"/>
            <a:ext cx="507209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Unseen Data</a:t>
            </a:r>
            <a:r>
              <a:rPr lang="ko-KR" altLang="en-US" dirty="0">
                <a:solidFill>
                  <a:schemeClr val="tx1"/>
                </a:solidFill>
              </a:rPr>
              <a:t>들을 다룰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 ex) “A</a:t>
            </a:r>
            <a:r>
              <a:rPr lang="ko-KR" altLang="en-US" sz="1400" dirty="0">
                <a:solidFill>
                  <a:schemeClr val="tx1"/>
                </a:solidFill>
              </a:rPr>
              <a:t>형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럭비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가 취미인 </a:t>
            </a:r>
            <a:r>
              <a:rPr lang="en-US" altLang="ko-KR" sz="1400" dirty="0">
                <a:solidFill>
                  <a:schemeClr val="tx1"/>
                </a:solidFill>
              </a:rPr>
              <a:t>“20kg”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“6</a:t>
            </a:r>
            <a:r>
              <a:rPr lang="ko-KR" altLang="en-US" sz="1400" dirty="0">
                <a:solidFill>
                  <a:schemeClr val="tx1"/>
                </a:solidFill>
              </a:rPr>
              <a:t>살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아이</a:t>
            </a:r>
            <a:r>
              <a:rPr lang="en-US" altLang="ko-KR" sz="1400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282" y="1071552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why </a:t>
            </a:r>
            <a:r>
              <a:rPr lang="en-US" altLang="ko-KR" dirty="0" err="1">
                <a:solidFill>
                  <a:schemeClr val="tx1"/>
                </a:solidFill>
              </a:rPr>
              <a:t>DeepFM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158" y="1785932"/>
            <a:ext cx="50720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대부분의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들이 </a:t>
            </a:r>
            <a:r>
              <a:rPr lang="en-US" altLang="ko-KR" dirty="0">
                <a:solidFill>
                  <a:schemeClr val="tx1"/>
                </a:solidFill>
              </a:rPr>
              <a:t>categorical variable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dummy</a:t>
            </a:r>
            <a:r>
              <a:rPr lang="ko-KR" altLang="en-US" sz="1400" dirty="0">
                <a:solidFill>
                  <a:schemeClr val="tx1"/>
                </a:solidFill>
              </a:rPr>
              <a:t>화 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매우 </a:t>
            </a:r>
            <a:r>
              <a:rPr lang="en-US" altLang="ko-KR" sz="1400" dirty="0">
                <a:solidFill>
                  <a:schemeClr val="tx1"/>
                </a:solidFill>
              </a:rPr>
              <a:t>sparse</a:t>
            </a:r>
            <a:r>
              <a:rPr lang="ko-KR" altLang="en-US" sz="1400" dirty="0">
                <a:solidFill>
                  <a:schemeClr val="tx1"/>
                </a:solidFill>
              </a:rPr>
              <a:t>해지는 문제 발생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5715008" y="1928808"/>
            <a:ext cx="285752" cy="28575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198" y="1876006"/>
            <a:ext cx="307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저차원으로</a:t>
            </a:r>
            <a:r>
              <a:rPr lang="ko-KR" altLang="en-US" sz="1600" dirty="0"/>
              <a:t> </a:t>
            </a:r>
            <a:r>
              <a:rPr lang="en-US" altLang="ko-KR" sz="1600" dirty="0"/>
              <a:t>embedding ( 4-dim )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57158" y="2643188"/>
            <a:ext cx="507209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Unseen Data</a:t>
            </a:r>
            <a:r>
              <a:rPr lang="ko-KR" altLang="en-US" dirty="0">
                <a:solidFill>
                  <a:schemeClr val="tx1"/>
                </a:solidFill>
              </a:rPr>
              <a:t>들을 다룰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 ex) “A</a:t>
            </a:r>
            <a:r>
              <a:rPr lang="ko-KR" altLang="en-US" sz="1400" dirty="0">
                <a:solidFill>
                  <a:schemeClr val="tx1"/>
                </a:solidFill>
              </a:rPr>
              <a:t>형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럭비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가 취미인 </a:t>
            </a:r>
            <a:r>
              <a:rPr lang="en-US" altLang="ko-KR" sz="1400" dirty="0">
                <a:solidFill>
                  <a:schemeClr val="tx1"/>
                </a:solidFill>
              </a:rPr>
              <a:t>“20kg”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“6</a:t>
            </a:r>
            <a:r>
              <a:rPr lang="ko-KR" altLang="en-US" sz="1400" dirty="0">
                <a:solidFill>
                  <a:schemeClr val="tx1"/>
                </a:solidFill>
              </a:rPr>
              <a:t>살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아이</a:t>
            </a:r>
            <a:r>
              <a:rPr lang="en-US" altLang="ko-KR" sz="1400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5715008" y="2928940"/>
            <a:ext cx="285752" cy="28575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15074" y="28816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16" y="28695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57950" y="302452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</a:t>
            </a:r>
            <a:r>
              <a:rPr lang="ko-KR" altLang="en-US" sz="1100" b="1" dirty="0"/>
              <a:t>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3702" y="2667330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072330" y="302452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럭비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43834" y="28816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286776" y="28695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786710" y="302452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</a:t>
            </a:r>
            <a:r>
              <a:rPr lang="ko-KR" altLang="en-US" sz="1100" b="1" dirty="0"/>
              <a:t>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01090" y="302452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럭비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29520" y="2667330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072462" y="2667330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282" y="1071552"/>
            <a:ext cx="2786082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why </a:t>
            </a:r>
            <a:r>
              <a:rPr lang="en-US" altLang="ko-KR" dirty="0" err="1">
                <a:solidFill>
                  <a:schemeClr val="tx1"/>
                </a:solidFill>
              </a:rPr>
              <a:t>DeepFM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158" y="1785932"/>
            <a:ext cx="50720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대부분의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들이 </a:t>
            </a:r>
            <a:r>
              <a:rPr lang="en-US" altLang="ko-KR" dirty="0">
                <a:solidFill>
                  <a:schemeClr val="tx1"/>
                </a:solidFill>
              </a:rPr>
              <a:t>categorical variable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dummy</a:t>
            </a:r>
            <a:r>
              <a:rPr lang="ko-KR" altLang="en-US" sz="1400" dirty="0">
                <a:solidFill>
                  <a:schemeClr val="tx1"/>
                </a:solidFill>
              </a:rPr>
              <a:t>화 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매우 </a:t>
            </a:r>
            <a:r>
              <a:rPr lang="en-US" altLang="ko-KR" sz="1400" dirty="0">
                <a:solidFill>
                  <a:schemeClr val="tx1"/>
                </a:solidFill>
              </a:rPr>
              <a:t>sparse</a:t>
            </a:r>
            <a:r>
              <a:rPr lang="ko-KR" altLang="en-US" sz="1400" dirty="0">
                <a:solidFill>
                  <a:schemeClr val="tx1"/>
                </a:solidFill>
              </a:rPr>
              <a:t>해지는 문제 발생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5715008" y="1928808"/>
            <a:ext cx="285752" cy="28575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198" y="1876006"/>
            <a:ext cx="307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저차원으로</a:t>
            </a:r>
            <a:r>
              <a:rPr lang="ko-KR" altLang="en-US" sz="1600" dirty="0"/>
              <a:t> </a:t>
            </a:r>
            <a:r>
              <a:rPr lang="en-US" altLang="ko-KR" sz="1600" dirty="0"/>
              <a:t>embedding ( 4-dim )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57158" y="2643188"/>
            <a:ext cx="507209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Unseen Data</a:t>
            </a:r>
            <a:r>
              <a:rPr lang="ko-KR" altLang="en-US" dirty="0">
                <a:solidFill>
                  <a:schemeClr val="tx1"/>
                </a:solidFill>
              </a:rPr>
              <a:t>들을 다룰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 ex) “A</a:t>
            </a:r>
            <a:r>
              <a:rPr lang="ko-KR" altLang="en-US" sz="1400" dirty="0">
                <a:solidFill>
                  <a:schemeClr val="tx1"/>
                </a:solidFill>
              </a:rPr>
              <a:t>형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럭비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가 취미인 </a:t>
            </a:r>
            <a:r>
              <a:rPr lang="en-US" altLang="ko-KR" sz="1400" dirty="0">
                <a:solidFill>
                  <a:schemeClr val="tx1"/>
                </a:solidFill>
              </a:rPr>
              <a:t>“20kg”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“6</a:t>
            </a:r>
            <a:r>
              <a:rPr lang="ko-KR" altLang="en-US" sz="1400" dirty="0">
                <a:solidFill>
                  <a:schemeClr val="tx1"/>
                </a:solidFill>
              </a:rPr>
              <a:t>살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아이</a:t>
            </a:r>
            <a:r>
              <a:rPr lang="en-US" altLang="ko-KR" sz="1400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3714758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en-US" altLang="ko-KR" dirty="0" err="1">
                <a:solidFill>
                  <a:schemeClr val="tx1"/>
                </a:solidFill>
              </a:rPr>
              <a:t>Pretrained</a:t>
            </a:r>
            <a:r>
              <a:rPr lang="en-US" altLang="ko-KR" dirty="0">
                <a:solidFill>
                  <a:schemeClr val="tx1"/>
                </a:solidFill>
              </a:rPr>
              <a:t> Model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한 번 학습 이후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새로운 데이터에 대해 빠르게 적용 가능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5715008" y="2928940"/>
            <a:ext cx="285752" cy="28575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15074" y="28816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16" y="28695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57950" y="302452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</a:t>
            </a:r>
            <a:r>
              <a:rPr lang="ko-KR" altLang="en-US" sz="1100" b="1" dirty="0"/>
              <a:t>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3702" y="2667330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072330" y="302452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럭비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43834" y="28816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286776" y="28695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786710" y="302452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</a:t>
            </a:r>
            <a:r>
              <a:rPr lang="ko-KR" altLang="en-US" sz="1100" b="1" dirty="0"/>
              <a:t>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01090" y="302452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럭비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29520" y="2667330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072462" y="2667330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916670"/>
            <a:ext cx="5286412" cy="37982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3. Modeling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00364" y="4000510"/>
            <a:ext cx="10715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43240" y="4071948"/>
            <a:ext cx="85725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취미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0562" y="4071948"/>
            <a:ext cx="85725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연령대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00760" y="4071948"/>
            <a:ext cx="85725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연령대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357686" y="4000510"/>
            <a:ext cx="10715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29322" y="4000510"/>
            <a:ext cx="10715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2000232" y="3500444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5852" y="32739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야구</a:t>
            </a: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>
                <a:latin typeface="나눔스퀘어" pitchFamily="50" charset="-127"/>
                <a:ea typeface="나눔스퀘어" pitchFamily="50" charset="-127"/>
              </a:rPr>
              <a:t>데이터 소개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2B9B32-C0D7-4F23-89E3-DA2FDDCD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72132" y="57148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Train.csv &amp; Test.csv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572132" y="571486"/>
            <a:ext cx="221457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84AD6A7F-0C81-494D-917A-86A70D24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98949"/>
              </p:ext>
            </p:extLst>
          </p:nvPr>
        </p:nvGraphicFramePr>
        <p:xfrm>
          <a:off x="1298355" y="1130534"/>
          <a:ext cx="6547290" cy="355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42">
                  <a:extLst>
                    <a:ext uri="{9D8B030D-6E8A-4147-A177-3AD203B41FA5}">
                      <a16:colId xmlns:a16="http://schemas.microsoft.com/office/drawing/2014/main" val="3524993371"/>
                    </a:ext>
                  </a:extLst>
                </a:gridCol>
                <a:gridCol w="2045326">
                  <a:extLst>
                    <a:ext uri="{9D8B030D-6E8A-4147-A177-3AD203B41FA5}">
                      <a16:colId xmlns:a16="http://schemas.microsoft.com/office/drawing/2014/main" val="2298401288"/>
                    </a:ext>
                  </a:extLst>
                </a:gridCol>
                <a:gridCol w="2100199">
                  <a:extLst>
                    <a:ext uri="{9D8B030D-6E8A-4147-A177-3AD203B41FA5}">
                      <a16:colId xmlns:a16="http://schemas.microsoft.com/office/drawing/2014/main" val="3148363840"/>
                    </a:ext>
                  </a:extLst>
                </a:gridCol>
                <a:gridCol w="1649323">
                  <a:extLst>
                    <a:ext uri="{9D8B030D-6E8A-4147-A177-3AD203B41FA5}">
                      <a16:colId xmlns:a16="http://schemas.microsoft.com/office/drawing/2014/main" val="393076361"/>
                    </a:ext>
                  </a:extLst>
                </a:gridCol>
              </a:tblGrid>
              <a:tr h="253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변수명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변수 설명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카테고리 개수</a:t>
                      </a:r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646903311"/>
                  </a:ext>
                </a:extLst>
              </a:tr>
              <a:tr h="253802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기기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device_ifa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구별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1,869,137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3594920858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device_os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</a:t>
                      </a:r>
                      <a:r>
                        <a:rPr lang="en-US" altLang="ko-KR" sz="1200" dirty="0"/>
                        <a:t>OS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850837690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device_os_version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</a:t>
                      </a:r>
                      <a:r>
                        <a:rPr lang="en-US" altLang="ko-KR" sz="1200" dirty="0"/>
                        <a:t>OS </a:t>
                      </a:r>
                      <a:r>
                        <a:rPr lang="ko-KR" altLang="en-US" sz="1200" dirty="0"/>
                        <a:t>버전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125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72639685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device_model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모델명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1,664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985497190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device_carrier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통신사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536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338948319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device_make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제조사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299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4231976429"/>
                  </a:ext>
                </a:extLst>
              </a:tr>
              <a:tr h="2396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device_connection_type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연결방식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693407360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device_language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언어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829451575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device_country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국가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647065809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device_region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지역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148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3403949610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device_city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기기 도시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1,326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460811038"/>
                  </a:ext>
                </a:extLst>
              </a:tr>
              <a:tr h="253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기타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click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클릭 여부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56842395"/>
                  </a:ext>
                </a:extLst>
              </a:tr>
              <a:tr h="2538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event_datetime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 발생 시간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5,478,966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31117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8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>
                <a:latin typeface="나눔스퀘어" pitchFamily="50" charset="-127"/>
                <a:ea typeface="나눔스퀘어" pitchFamily="50" charset="-127"/>
              </a:rPr>
              <a:t>데이터 소개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2B9B32-C0D7-4F23-89E3-DA2FDDCD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79AD53D5-B051-4B30-886F-23A51712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49315"/>
              </p:ext>
            </p:extLst>
          </p:nvPr>
        </p:nvGraphicFramePr>
        <p:xfrm>
          <a:off x="1355398" y="1167592"/>
          <a:ext cx="6433204" cy="280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91">
                  <a:extLst>
                    <a:ext uri="{9D8B030D-6E8A-4147-A177-3AD203B41FA5}">
                      <a16:colId xmlns:a16="http://schemas.microsoft.com/office/drawing/2014/main" val="3524993371"/>
                    </a:ext>
                  </a:extLst>
                </a:gridCol>
                <a:gridCol w="1733582">
                  <a:extLst>
                    <a:ext uri="{9D8B030D-6E8A-4147-A177-3AD203B41FA5}">
                      <a16:colId xmlns:a16="http://schemas.microsoft.com/office/drawing/2014/main" val="1830982806"/>
                    </a:ext>
                  </a:extLst>
                </a:gridCol>
                <a:gridCol w="2146862">
                  <a:extLst>
                    <a:ext uri="{9D8B030D-6E8A-4147-A177-3AD203B41FA5}">
                      <a16:colId xmlns:a16="http://schemas.microsoft.com/office/drawing/2014/main" val="3148363840"/>
                    </a:ext>
                  </a:extLst>
                </a:gridCol>
                <a:gridCol w="1685969">
                  <a:extLst>
                    <a:ext uri="{9D8B030D-6E8A-4147-A177-3AD203B41FA5}">
                      <a16:colId xmlns:a16="http://schemas.microsoft.com/office/drawing/2014/main" val="39307636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변수명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변수 설명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카테고리 개수</a:t>
                      </a:r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646903311"/>
                  </a:ext>
                </a:extLst>
              </a:tr>
              <a:tr h="312035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고객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device_ifa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SSP </a:t>
                      </a:r>
                      <a:r>
                        <a:rPr lang="ko-KR" altLang="en-US" sz="1200" dirty="0"/>
                        <a:t>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3594920858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age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캠페인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196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850837690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gender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광고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924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72639685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marry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광고 타입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2985497190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install_pack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미디어 아이디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6010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338948319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cate_code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미디어 한글이름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7031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4231976429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predicted_house_price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미디어 </a:t>
                      </a:r>
                      <a:r>
                        <a:rPr lang="ko-KR" altLang="en-US" sz="1200" dirty="0" err="1"/>
                        <a:t>앱명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6504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693407360"/>
                  </a:ext>
                </a:extLst>
              </a:tr>
              <a:tr h="312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asset_index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미디어 도메인</a:t>
                      </a:r>
                    </a:p>
                  </a:txBody>
                  <a:tcPr marL="69866" marR="69866" marT="34933" marB="349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162</a:t>
                      </a:r>
                      <a:endParaRPr lang="ko-KR" altLang="en-US" sz="1200" dirty="0"/>
                    </a:p>
                  </a:txBody>
                  <a:tcPr marL="69866" marR="69866" marT="34933" marB="34933"/>
                </a:tc>
                <a:extLst>
                  <a:ext uri="{0D108BD9-81ED-4DB2-BD59-A6C34878D82A}">
                    <a16:rowId xmlns:a16="http://schemas.microsoft.com/office/drawing/2014/main" val="182945157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2132" y="714362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audience_profile.csv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572132" y="714362"/>
            <a:ext cx="221457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1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>
                <a:latin typeface="나눔스퀘어" pitchFamily="50" charset="-127"/>
                <a:ea typeface="나눔스퀘어" pitchFamily="50" charset="-127"/>
              </a:rPr>
              <a:t>데이터 소개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2B9B32-C0D7-4F23-89E3-DA2FDDCD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0034" y="1071552"/>
            <a:ext cx="321471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571618"/>
            <a:ext cx="742955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Train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Test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 err="1">
                <a:solidFill>
                  <a:schemeClr val="tx1"/>
                </a:solidFill>
              </a:rPr>
              <a:t>bid_id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,  </a:t>
            </a:r>
            <a:r>
              <a:rPr lang="en-US" altLang="ko-KR" sz="1600" dirty="0" err="1">
                <a:solidFill>
                  <a:schemeClr val="tx1"/>
                </a:solidFill>
              </a:rPr>
              <a:t>audience_profile</a:t>
            </a:r>
            <a:r>
              <a:rPr lang="ko-KR" altLang="en-US" sz="1600" dirty="0">
                <a:solidFill>
                  <a:schemeClr val="tx1"/>
                </a:solidFill>
              </a:rPr>
              <a:t>에 전부 있는 것은 아님</a:t>
            </a:r>
          </a:p>
        </p:txBody>
      </p:sp>
    </p:spTree>
    <p:extLst>
      <p:ext uri="{BB962C8B-B14F-4D97-AF65-F5344CB8AC3E}">
        <p14:creationId xmlns:p14="http://schemas.microsoft.com/office/powerpoint/2010/main" val="11951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>
                <a:latin typeface="나눔스퀘어" pitchFamily="50" charset="-127"/>
                <a:ea typeface="나눔스퀘어" pitchFamily="50" charset="-127"/>
              </a:rPr>
              <a:t>데이터 소개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2B9B32-C0D7-4F23-89E3-DA2FDDCD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56" y="75931"/>
            <a:ext cx="1422295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0034" y="1071552"/>
            <a:ext cx="321471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571618"/>
            <a:ext cx="742955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Train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Test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 err="1">
                <a:solidFill>
                  <a:schemeClr val="tx1"/>
                </a:solidFill>
              </a:rPr>
              <a:t>bid_id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,  </a:t>
            </a:r>
            <a:r>
              <a:rPr lang="en-US" altLang="ko-KR" sz="1600" dirty="0" err="1">
                <a:solidFill>
                  <a:schemeClr val="tx1"/>
                </a:solidFill>
              </a:rPr>
              <a:t>audience_profile</a:t>
            </a:r>
            <a:r>
              <a:rPr lang="ko-KR" altLang="en-US" sz="1600" dirty="0">
                <a:solidFill>
                  <a:schemeClr val="tx1"/>
                </a:solidFill>
              </a:rPr>
              <a:t>에 전부 있는 것은 아님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857502"/>
            <a:ext cx="321471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0034" y="3286130"/>
            <a:ext cx="742955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audience_profile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정보가 </a:t>
            </a:r>
            <a:r>
              <a:rPr lang="ko-KR" altLang="en-US" sz="2400" b="1" dirty="0">
                <a:solidFill>
                  <a:schemeClr val="tx1"/>
                </a:solidFill>
              </a:rPr>
              <a:t>있는</a:t>
            </a:r>
            <a:r>
              <a:rPr lang="ko-KR" altLang="en-US" sz="1600" dirty="0">
                <a:solidFill>
                  <a:schemeClr val="tx1"/>
                </a:solidFill>
              </a:rPr>
              <a:t> 사람과 </a:t>
            </a:r>
            <a:r>
              <a:rPr lang="ko-KR" altLang="en-US" sz="2400" b="1" dirty="0">
                <a:solidFill>
                  <a:schemeClr val="tx1"/>
                </a:solidFill>
              </a:rPr>
              <a:t>없는</a:t>
            </a:r>
            <a:r>
              <a:rPr lang="ko-KR" altLang="en-US" sz="1600" dirty="0">
                <a:solidFill>
                  <a:schemeClr val="tx1"/>
                </a:solidFill>
              </a:rPr>
              <a:t> 사람으로 구분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2000232" y="2357436"/>
            <a:ext cx="214314" cy="28575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1472" y="4143386"/>
            <a:ext cx="3071834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[Data 1] </a:t>
            </a:r>
            <a:r>
              <a:rPr lang="en-US" altLang="ko-KR" b="1" dirty="0">
                <a:solidFill>
                  <a:schemeClr val="tx2"/>
                </a:solidFill>
              </a:rPr>
              <a:t>train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기존과 동일 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57620" y="4143386"/>
            <a:ext cx="4214842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[Data 2] </a:t>
            </a:r>
            <a:r>
              <a:rPr lang="en-US" altLang="ko-KR" dirty="0">
                <a:solidFill>
                  <a:schemeClr val="tx2"/>
                </a:solidFill>
              </a:rPr>
              <a:t>train &amp; </a:t>
            </a:r>
            <a:r>
              <a:rPr lang="en-US" altLang="ko-KR" dirty="0" err="1">
                <a:solidFill>
                  <a:schemeClr val="tx2"/>
                </a:solidFill>
              </a:rPr>
              <a:t>audience_profile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143372" y="2786064"/>
            <a:ext cx="1000132" cy="357190"/>
          </a:xfrm>
          <a:prstGeom prst="wedgeRoundRectCallout">
            <a:avLst>
              <a:gd name="adj1" fmla="val -46827"/>
              <a:gd name="adj2" fmla="val 105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223</a:t>
            </a:r>
            <a:r>
              <a:rPr lang="ko-KR" altLang="en-US" dirty="0"/>
              <a:t>만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357818" y="2786064"/>
            <a:ext cx="1000132" cy="357190"/>
          </a:xfrm>
          <a:prstGeom prst="wedgeRoundRectCallout">
            <a:avLst>
              <a:gd name="adj1" fmla="val -46827"/>
              <a:gd name="adj2" fmla="val 105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277</a:t>
            </a:r>
            <a:r>
              <a:rPr lang="ko-KR" altLang="en-US" dirty="0"/>
              <a:t>만</a:t>
            </a:r>
          </a:p>
        </p:txBody>
      </p:sp>
    </p:spTree>
    <p:extLst>
      <p:ext uri="{BB962C8B-B14F-4D97-AF65-F5344CB8AC3E}">
        <p14:creationId xmlns:p14="http://schemas.microsoft.com/office/powerpoint/2010/main" val="11951107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2549</Words>
  <Application>Microsoft Office PowerPoint</Application>
  <PresentationFormat>화면 슬라이드 쇼(16:9)</PresentationFormat>
  <Paragraphs>760</Paragraphs>
  <Slides>54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나눔스퀘어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 Yeonkang</cp:lastModifiedBy>
  <cp:revision>148</cp:revision>
  <dcterms:created xsi:type="dcterms:W3CDTF">2016-12-05T23:26:54Z</dcterms:created>
  <dcterms:modified xsi:type="dcterms:W3CDTF">2020-02-14T07:40:52Z</dcterms:modified>
</cp:coreProperties>
</file>