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5"/>
  </p:notesMasterIdLst>
  <p:sldIdLst>
    <p:sldId id="256" r:id="rId4"/>
    <p:sldId id="261" r:id="rId5"/>
    <p:sldId id="264" r:id="rId6"/>
    <p:sldId id="300" r:id="rId7"/>
    <p:sldId id="304" r:id="rId8"/>
    <p:sldId id="303" r:id="rId9"/>
    <p:sldId id="305" r:id="rId10"/>
    <p:sldId id="265" r:id="rId11"/>
    <p:sldId id="308" r:id="rId12"/>
    <p:sldId id="311" r:id="rId13"/>
    <p:sldId id="312" r:id="rId14"/>
    <p:sldId id="313" r:id="rId15"/>
    <p:sldId id="314" r:id="rId16"/>
    <p:sldId id="315" r:id="rId17"/>
    <p:sldId id="318" r:id="rId18"/>
    <p:sldId id="319" r:id="rId19"/>
    <p:sldId id="316" r:id="rId20"/>
    <p:sldId id="320" r:id="rId21"/>
    <p:sldId id="321" r:id="rId22"/>
    <p:sldId id="322" r:id="rId23"/>
    <p:sldId id="323" r:id="rId24"/>
    <p:sldId id="324" r:id="rId25"/>
    <p:sldId id="326" r:id="rId26"/>
    <p:sldId id="327" r:id="rId27"/>
    <p:sldId id="329" r:id="rId28"/>
    <p:sldId id="330" r:id="rId29"/>
    <p:sldId id="332" r:id="rId30"/>
    <p:sldId id="335" r:id="rId31"/>
    <p:sldId id="334" r:id="rId32"/>
    <p:sldId id="336" r:id="rId33"/>
    <p:sldId id="333" r:id="rId34"/>
    <p:sldId id="337" r:id="rId35"/>
    <p:sldId id="338" r:id="rId36"/>
    <p:sldId id="325" r:id="rId37"/>
    <p:sldId id="339" r:id="rId38"/>
    <p:sldId id="340" r:id="rId39"/>
    <p:sldId id="344" r:id="rId40"/>
    <p:sldId id="345" r:id="rId41"/>
    <p:sldId id="348" r:id="rId42"/>
    <p:sldId id="346" r:id="rId43"/>
    <p:sldId id="347" r:id="rId44"/>
    <p:sldId id="349" r:id="rId45"/>
    <p:sldId id="350" r:id="rId46"/>
    <p:sldId id="343" r:id="rId47"/>
    <p:sldId id="341" r:id="rId48"/>
    <p:sldId id="310" r:id="rId49"/>
    <p:sldId id="268" r:id="rId50"/>
    <p:sldId id="299" r:id="rId51"/>
    <p:sldId id="269" r:id="rId52"/>
    <p:sldId id="270" r:id="rId53"/>
    <p:sldId id="307" r:id="rId54"/>
    <p:sldId id="273" r:id="rId55"/>
    <p:sldId id="274" r:id="rId56"/>
    <p:sldId id="284" r:id="rId57"/>
    <p:sldId id="275" r:id="rId58"/>
    <p:sldId id="276" r:id="rId59"/>
    <p:sldId id="279" r:id="rId60"/>
    <p:sldId id="277" r:id="rId61"/>
    <p:sldId id="283" r:id="rId62"/>
    <p:sldId id="278" r:id="rId63"/>
    <p:sldId id="281" r:id="rId64"/>
    <p:sldId id="293" r:id="rId65"/>
    <p:sldId id="288" r:id="rId66"/>
    <p:sldId id="282" r:id="rId67"/>
    <p:sldId id="271" r:id="rId68"/>
    <p:sldId id="295" r:id="rId69"/>
    <p:sldId id="280" r:id="rId70"/>
    <p:sldId id="290" r:id="rId71"/>
    <p:sldId id="286" r:id="rId72"/>
    <p:sldId id="272" r:id="rId73"/>
    <p:sldId id="289" r:id="rId74"/>
    <p:sldId id="287" r:id="rId75"/>
    <p:sldId id="285" r:id="rId76"/>
    <p:sldId id="294" r:id="rId77"/>
    <p:sldId id="266" r:id="rId78"/>
    <p:sldId id="296" r:id="rId79"/>
    <p:sldId id="262" r:id="rId80"/>
    <p:sldId id="298" r:id="rId81"/>
    <p:sldId id="257" r:id="rId82"/>
    <p:sldId id="258" r:id="rId83"/>
    <p:sldId id="297" r:id="rId8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CC"/>
    <a:srgbClr val="FF99CC"/>
    <a:srgbClr val="FFFFF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7" autoAdjust="0"/>
    <p:restoredTop sz="94595" autoAdjust="0"/>
  </p:normalViewPr>
  <p:slideViewPr>
    <p:cSldViewPr>
      <p:cViewPr>
        <p:scale>
          <a:sx n="75" d="100"/>
          <a:sy n="75" d="100"/>
        </p:scale>
        <p:origin x="-1694" y="-63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6883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axId val="170222336"/>
        <c:axId val="170224640"/>
      </c:barChart>
      <c:catAx>
        <c:axId val="170222336"/>
        <c:scaling>
          <c:orientation val="minMax"/>
        </c:scaling>
        <c:delete val="1"/>
        <c:axPos val="l"/>
        <c:numFmt formatCode="General" sourceLinked="0"/>
        <c:tickLblPos val="nextTo"/>
        <c:crossAx val="170224640"/>
        <c:crosses val="autoZero"/>
        <c:auto val="1"/>
        <c:lblAlgn val="ctr"/>
        <c:lblOffset val="100"/>
      </c:catAx>
      <c:valAx>
        <c:axId val="170224640"/>
        <c:scaling>
          <c:orientation val="minMax"/>
        </c:scaling>
        <c:delete val="1"/>
        <c:axPos val="b"/>
        <c:numFmt formatCode="General" sourceLinked="1"/>
        <c:tickLblPos val="nextTo"/>
        <c:crossAx val="17022233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spPr>
              <a:solidFill>
                <a:schemeClr val="accent2">
                  <a:alpha val="7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spPr>
              <a:solidFill>
                <a:schemeClr val="accent1">
                  <a:alpha val="7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spPr>
              <a:solidFill>
                <a:schemeClr val="accent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EFDF1-3560-4D68-BCA5-3600EA644B54}" type="datetimeFigureOut">
              <a:rPr lang="ko-KR" altLang="en-US" smtClean="0"/>
              <a:pPr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CCF3-FC88-42CC-B9EE-AD1D8F63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CCF3-FC88-42CC-B9EE-AD1D8F637CE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 smtClean="0">
                <a:ea typeface="맑은 고딕" pitchFamily="50" charset="-127"/>
              </a:rPr>
              <a:t>제목적자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조 이름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히스토그램</a:t>
            </a:r>
            <a:endParaRPr lang="en-US" altLang="ko-KR" b="1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조원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김연강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신은수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이승한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정민지</a:t>
            </a:r>
            <a:endParaRPr lang="en-US" altLang="ko-KR" b="1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8228" y="0"/>
            <a:ext cx="1845772" cy="35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3857634"/>
            <a:ext cx="9144000" cy="857256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1715404"/>
              </p:ext>
            </p:extLst>
          </p:nvPr>
        </p:nvGraphicFramePr>
        <p:xfrm>
          <a:off x="1237713" y="1142991"/>
          <a:ext cx="2745301" cy="2428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4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3203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91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고객 정보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DATA]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6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7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91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7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Oval 21"/>
          <p:cNvSpPr>
            <a:spLocks noChangeAspect="1"/>
          </p:cNvSpPr>
          <p:nvPr/>
        </p:nvSpPr>
        <p:spPr>
          <a:xfrm>
            <a:off x="7667133" y="157161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844" y="3857634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(base) 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고객 정보 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DATA + (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추가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주문 내역 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DATA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최종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: 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가지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의 고객  특징을 담고 있는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4583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명의 고객 정보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소개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1715404"/>
              </p:ext>
            </p:extLst>
          </p:nvPr>
        </p:nvGraphicFramePr>
        <p:xfrm>
          <a:off x="4993270" y="1142990"/>
          <a:ext cx="2745301" cy="2428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4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2876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0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주문 내역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DATA]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39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2976" y="2357436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통합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)DB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분석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_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회원관리서버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xls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270" y="1857370"/>
            <a:ext cx="271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DB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분석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_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서버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1_2017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년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고객 주문 통합 리스트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xls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</a:p>
          <a:p>
            <a:pPr algn="ctr"/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DB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분석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_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서버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1_2018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년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고객 주문 통합 리스트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xls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</a:p>
          <a:p>
            <a:pPr algn="ctr"/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2019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년 상반기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고객 주문 통합 리스트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xls</a:t>
            </a:r>
            <a:endParaRPr lang="ko-KR" altLang="en-US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덧셈 기호 16"/>
          <p:cNvSpPr/>
          <p:nvPr/>
        </p:nvSpPr>
        <p:spPr>
          <a:xfrm>
            <a:off x="4286248" y="2357436"/>
            <a:ext cx="428628" cy="428628"/>
          </a:xfrm>
          <a:prstGeom prst="mathPlus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새로운 변수 추가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844" y="1428742"/>
            <a:ext cx="8858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(1)</a:t>
            </a:r>
            <a:r>
              <a:rPr lang="en-US" altLang="ko-KR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최근 접속까지의 일 수</a:t>
            </a:r>
            <a:endParaRPr lang="en-US" altLang="ko-KR" sz="1100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- 2019.10.10 –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최근 접속일</a:t>
            </a: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- “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가장 최근에 언제 활동했는지 알 수 있는 변수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“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(2) 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이용 기간</a:t>
            </a:r>
            <a:endParaRPr lang="en-US" altLang="ko-KR" sz="1100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최종 접속일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회원 가입일</a:t>
            </a:r>
            <a:endParaRPr lang="en-US" altLang="ko-KR" sz="1100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- “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고객의 </a:t>
            </a:r>
            <a:r>
              <a:rPr lang="ko-KR" altLang="en-US" sz="1100" dirty="0" err="1" smtClean="0">
                <a:latin typeface="나눔스퀘어" pitchFamily="50" charset="-127"/>
                <a:ea typeface="나눔스퀘어" pitchFamily="50" charset="-127"/>
              </a:rPr>
              <a:t>충성도를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파악할 수 있는 변수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휴면 기간이 있을 수 있으나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휴면 이후 복귀할 정도면 충성도 유지한다고 가정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)</a:t>
            </a:r>
            <a:endParaRPr lang="en-US" altLang="ko-KR" sz="11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(3) </a:t>
            </a:r>
            <a:r>
              <a:rPr lang="en-US" altLang="ko-KR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주문 경로</a:t>
            </a:r>
            <a:r>
              <a:rPr lang="en-US" altLang="ko-KR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- PC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를 통한 주문과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Mobile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을 통한 주문의 비율</a:t>
            </a: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- “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고객의 주문 방식을 파악할 수 있는 변수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추후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고객 별 프로모션을 진행할 경우 적절한 수단에 대한 정보 제공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</a:b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9256" y="2215548"/>
            <a:ext cx="3143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새로운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개의 변수를 포함하여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 algn="ctr">
              <a:lnSpc>
                <a:spcPct val="150000"/>
              </a:lnSpc>
            </a:pP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12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개의 변수 선정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190" y="2892514"/>
            <a:ext cx="407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약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30%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의 값이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NA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배송지역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변수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(‘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주소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동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읍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면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) ’)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와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, 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누적 주문건수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와 상관 관계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(0.99)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가 높은 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‘총 실주문 건수’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제외 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</a:br>
            <a:endParaRPr lang="ko-KR" altLang="en-US" sz="1100" dirty="0"/>
          </a:p>
        </p:txBody>
      </p:sp>
      <p:sp>
        <p:nvSpPr>
          <p:cNvPr id="29" name="액자 28"/>
          <p:cNvSpPr/>
          <p:nvPr/>
        </p:nvSpPr>
        <p:spPr>
          <a:xfrm>
            <a:off x="5000660" y="1928808"/>
            <a:ext cx="4000496" cy="2214578"/>
          </a:xfrm>
          <a:prstGeom prst="frame">
            <a:avLst>
              <a:gd name="adj1" fmla="val 2729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4" name="그룹 17"/>
          <p:cNvGrpSpPr/>
          <p:nvPr/>
        </p:nvGrpSpPr>
        <p:grpSpPr>
          <a:xfrm>
            <a:off x="0" y="2952161"/>
            <a:ext cx="9144000" cy="428628"/>
            <a:chOff x="145687" y="4286262"/>
            <a:chExt cx="8784031" cy="642942"/>
          </a:xfrm>
        </p:grpSpPr>
        <p:sp>
          <p:nvSpPr>
            <p:cNvPr id="21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범주형 변수의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Dummy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화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3011457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이상치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(Outlier)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제거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				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44" y="1428742"/>
            <a:ext cx="8858312" cy="117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범주형 변수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회원 구분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’, 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회원 등급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’, 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회원 가입 경로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회원 구분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개인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사업자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회원 등급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일반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전화 주문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사업자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기타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회원 가입 경로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잡지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인쇄물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인터넷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지인 추천 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기타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없음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452227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Clustering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에 있어서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별 특징을 일반화 하는데 지장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수치형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변수들의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Z-score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(-3,3)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을 벗어나는 데이터들 제거 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628" y="4037020"/>
            <a:ext cx="4357718" cy="74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중복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ID,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결제 정보 없는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ID,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일자 정보 없는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ID, 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이상치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제거 후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4583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명의 고객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data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Round Same Side Corner Rectangle 8">
            <a:extLst>
              <a:ext uri="{FF2B5EF4-FFF2-40B4-BE49-F238E27FC236}">
                <a16:creationId xmlns:a16="http://schemas.microsoft.com/office/drawing/2014/main" xmlns="" id="{E77FE283-D30C-4187-B47D-87C28372B82C}"/>
              </a:ext>
            </a:extLst>
          </p:cNvPr>
          <p:cNvSpPr/>
          <p:nvPr/>
        </p:nvSpPr>
        <p:spPr>
          <a:xfrm>
            <a:off x="4857752" y="4179896"/>
            <a:ext cx="500066" cy="49841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4" name="그룹 17"/>
          <p:cNvGrpSpPr/>
          <p:nvPr/>
        </p:nvGrpSpPr>
        <p:grpSpPr>
          <a:xfrm>
            <a:off x="0" y="3143254"/>
            <a:ext cx="9144000" cy="428628"/>
            <a:chOff x="145687" y="4286262"/>
            <a:chExt cx="8784031" cy="642942"/>
          </a:xfrm>
        </p:grpSpPr>
        <p:sp>
          <p:nvSpPr>
            <p:cNvPr id="21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4.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수치형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변수의 정규화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3191471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생성된 최종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DATASET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44" y="1496791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변수들 간의 규모 차이가 큰 경우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O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표준 정규분포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로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scaling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357304"/>
            <a:ext cx="294822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357304"/>
            <a:ext cx="319905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오른쪽 화살표 24"/>
          <p:cNvSpPr/>
          <p:nvPr/>
        </p:nvSpPr>
        <p:spPr>
          <a:xfrm>
            <a:off x="5429256" y="2071684"/>
            <a:ext cx="285752" cy="214314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596" y="3705102"/>
            <a:ext cx="807249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가지 측면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의 고객 데이터 정보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( 1.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고객 개인 정보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2.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고객 주문 정보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3.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혜택 관련 정보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4.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기타 정보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가지 측면의 고객 데이터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71472" y="1643056"/>
          <a:ext cx="8072494" cy="24288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3074"/>
                <a:gridCol w="6429420"/>
              </a:tblGrid>
              <a:tr h="4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고객의 특성을 대변할 수 있는 네 분류의 변수들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개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2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1. </a:t>
                      </a:r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고객 개인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(1)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구분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(2)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등급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(3)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이용 기간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(4)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최근 접속까지 일 수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(5)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평생회원 여부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2. </a:t>
                      </a:r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 관련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(6)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누적 주문 건수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(7)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 구매 금액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3. </a:t>
                      </a:r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혜택 관련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(8)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 사용 적립금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(9)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쿠폰 할인 금액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4, </a:t>
                      </a:r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그 외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(10)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 경로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(11)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추천 아이디 유무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(12)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가입 경로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4348" y="435770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범주형 변수는 더미화하여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개의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Column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00100" y="785800"/>
          <a:ext cx="7242536" cy="4071964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143008"/>
                <a:gridCol w="2175451"/>
                <a:gridCol w="3924077"/>
              </a:tblGrid>
              <a:tr h="3132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변수 명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변수 설명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132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개인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1.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구분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개인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2.</a:t>
                      </a:r>
                      <a:r>
                        <a:rPr lang="en-US" altLang="ko-KR" sz="1400" b="1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등급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일반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전화주문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기타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3.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이용 기간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가입일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최근 접속일 </a:t>
                      </a:r>
                      <a:r>
                        <a:rPr lang="ko-KR" altLang="en-US" sz="14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까지의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일 수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4.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최근 접속까지 일 수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최근 접속일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 2019.10.10(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분석일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까지의 수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5.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평생회원 여부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평생회원이면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1,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아니면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6.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누적 주문건수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가입 이후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구매한 총 건수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7.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 구매금액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가입 이후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구매한 총 금액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혜택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8.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 사용 적립금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 사용한 적립금</a:t>
                      </a:r>
                      <a:endParaRPr lang="ko-KR" altLang="en-US" sz="14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9.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쿠폰 할인 금액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쿠폰으로 인해 할인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받은 금액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기타 정보</a:t>
                      </a:r>
                      <a:endParaRPr lang="ko-KR" altLang="en-US" sz="16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10.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 경로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PC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와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Mobile</a:t>
                      </a:r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을 통한 주문 비율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11.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추천 아이디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타인에게 추천을 받아 가입했으면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1,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아니면 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32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12. </a:t>
                      </a:r>
                      <a:r>
                        <a:rPr lang="ko-KR" altLang="en-US" sz="1400" b="1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가입 경로</a:t>
                      </a:r>
                      <a:endParaRPr lang="ko-KR" altLang="en-US" sz="1400" b="1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잡지 </a:t>
                      </a:r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인쇄물 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인터넷 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지인 추천 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기타 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/ </a:t>
                      </a:r>
                      <a:r>
                        <a:rPr lang="ko-KR" altLang="en-US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없음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5. PCA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를 통한 차원 축소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6"/>
            <a:ext cx="3071834" cy="237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1406" y="433454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다중공산성의 문제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주문 건수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적립금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주문 금액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143122"/>
            <a:ext cx="27860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071802" y="4335675"/>
            <a:ext cx="35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8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개의 주성분으로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90.4%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설명 가능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14287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22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개의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column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8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개의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PC(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주성분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으로 차원 축소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1" y="3500444"/>
            <a:ext cx="2571768" cy="77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1718471"/>
            <a:ext cx="2428892" cy="11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아래쪽 화살표 17"/>
          <p:cNvSpPr/>
          <p:nvPr/>
        </p:nvSpPr>
        <p:spPr>
          <a:xfrm>
            <a:off x="7500958" y="3000378"/>
            <a:ext cx="285752" cy="285752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/>
          <p:nvPr/>
        </p:nvSpPr>
        <p:spPr>
          <a:xfrm>
            <a:off x="357158" y="1500180"/>
            <a:ext cx="3429024" cy="1285884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428992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생성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( Clustering )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1000114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사용한 </a:t>
            </a:r>
            <a:r>
              <a:rPr lang="en-US" altLang="ko-KR" sz="1600" b="1" dirty="0" smtClean="0"/>
              <a:t>Clustering </a:t>
            </a:r>
            <a:r>
              <a:rPr lang="ko-KR" altLang="en-US" sz="1600" b="1" dirty="0" smtClean="0"/>
              <a:t>기법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1500180"/>
            <a:ext cx="3143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K-Means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DBSCAN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Mean-Shift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SOM ( Self-Organizing Map )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6248" y="947312"/>
            <a:ext cx="4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2. Clustering </a:t>
            </a:r>
            <a:r>
              <a:rPr lang="ko-KR" altLang="en-US" sz="1600" b="1" dirty="0" smtClean="0"/>
              <a:t>기법 간의 성능 비교</a:t>
            </a:r>
            <a:endParaRPr lang="ko-KR" altLang="en-US" sz="1600" b="1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357685" y="1357304"/>
          <a:ext cx="4357719" cy="16982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943"/>
                <a:gridCol w="1714512"/>
                <a:gridCol w="2000264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사용 기법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Silhouette Score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K-Means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(k=5)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0.256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DBSCAN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0.01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Mean-Shift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0.341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SOM (2x2)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0.347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SOM (3x3)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0.335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71472" y="3286130"/>
            <a:ext cx="814393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Why “SOM”?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다른 기법들보다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높은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‘silhouette score’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격자 형식으로 생성되는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cluster !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인접한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cluster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끼리 비슷한 특징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가짐을 알 수 있음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3)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3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차원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으로 보아도 잘 구분된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Cluster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3214692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428992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생성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( Clustering )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44" y="1000114"/>
            <a:ext cx="450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3. Self-Organizing Map</a:t>
            </a:r>
            <a:r>
              <a:rPr lang="ko-KR" altLang="en-US" sz="1600" b="1" dirty="0" smtClean="0"/>
              <a:t>을 통해 생성된 고객 군</a:t>
            </a:r>
            <a:endParaRPr lang="ko-KR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7158" y="1357304"/>
            <a:ext cx="81439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SOM :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인공신경망을 통한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clustering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방법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(2x2)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cluster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생성 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 Cluster : [0 0], [0 1], [1 0], [1 1] 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17834"/>
            <a:ext cx="2000264" cy="1839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547216"/>
            <a:ext cx="2267920" cy="1810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57158" y="4401927"/>
            <a:ext cx="2071702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나눔스퀘어" pitchFamily="50" charset="-127"/>
                <a:ea typeface="나눔스퀘어" pitchFamily="50" charset="-127"/>
              </a:rPr>
              <a:t>인접한 </a:t>
            </a:r>
            <a:r>
              <a:rPr lang="en-US" altLang="ko-KR" sz="1200" b="1" dirty="0" smtClean="0">
                <a:latin typeface="나눔스퀘어" pitchFamily="50" charset="-127"/>
                <a:ea typeface="나눔스퀘어" pitchFamily="50" charset="-127"/>
              </a:rPr>
              <a:t>cluster</a:t>
            </a:r>
            <a:r>
              <a:rPr lang="ko-KR" altLang="en-US" sz="1200" b="1" dirty="0" smtClean="0">
                <a:latin typeface="나눔스퀘어" pitchFamily="50" charset="-127"/>
                <a:ea typeface="나눔스퀘어" pitchFamily="50" charset="-127"/>
              </a:rPr>
              <a:t>끼리 유사</a:t>
            </a:r>
            <a:endParaRPr lang="ko-KR" altLang="en-US" sz="12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4401927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200" b="1" dirty="0" smtClean="0">
                <a:latin typeface="나눔스퀘어" pitchFamily="50" charset="-127"/>
                <a:ea typeface="나눔스퀘어" pitchFamily="50" charset="-127"/>
              </a:rPr>
              <a:t>차원으로 나타낸 </a:t>
            </a:r>
            <a:r>
              <a:rPr lang="en-US" altLang="ko-KR" sz="1200" b="1" dirty="0" smtClean="0">
                <a:latin typeface="나눔스퀘어" pitchFamily="50" charset="-127"/>
                <a:ea typeface="나눔스퀘어" pitchFamily="50" charset="-127"/>
              </a:rPr>
              <a:t>Cluster</a:t>
            </a:r>
            <a:endParaRPr lang="ko-KR" altLang="en-US" sz="1200" b="1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643570" y="1714494"/>
          <a:ext cx="2714644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1428760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Cluster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고객 수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 (</a:t>
                      </a:r>
                      <a:r>
                        <a:rPr lang="en-US" altLang="ko-KR" sz="12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[0 0] 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992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</a:b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(21.6%)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 ( [0 1] 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1484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(32.4%)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en-US" altLang="ko-KR" sz="12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3 ( [1 0] 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650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(14.2%)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 (</a:t>
                      </a:r>
                      <a:r>
                        <a:rPr lang="en-US" altLang="ko-KR" sz="12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[1 1] 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1457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(31.8%)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57884" y="1263841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 별로 속한 고객 수는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14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428992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4.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비교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6"/>
            <a:ext cx="4214842" cy="376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429124" y="1285441"/>
            <a:ext cx="47148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가지 측면 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(‘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구매력’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, ‘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이용 행태’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,’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혜택 활용’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에서 비교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기업 입장에서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1)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높은 수익을 낼 수 있는 항목에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‘파란색’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2)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그렇지 않은 항목에 </a:t>
            </a:r>
            <a:r>
              <a:rPr lang="ko-KR" altLang="en-US" sz="1400" b="1" dirty="0" smtClean="0">
                <a:solidFill>
                  <a:srgbClr val="FF66CC"/>
                </a:solidFill>
                <a:latin typeface="나눔스퀘어" pitchFamily="50" charset="-127"/>
                <a:ea typeface="나눔스퀘어" pitchFamily="50" charset="-127"/>
              </a:rPr>
              <a:t>‘분홍색’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 표의 정보를 토대로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고객 군에 따라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어떠한 측면에 맞춰서 전략을 펼쳐야 할 지 예상 가능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PACKUS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의 현 상황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기업 내부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&amp;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외부 상황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SOLUTION 1.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세분화된 고객 관리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1)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 전략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/  2)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장바구니 분석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/  3)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고객등급 재개편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SOLUTION 2.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제품 별 수요예측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가나다라마바사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PACKUS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의 미래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“SMART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Dashboard”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를 통한 효과적 고객 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8228" y="0"/>
            <a:ext cx="1845772" cy="35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7929586" y="1294619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서론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8148" y="214312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본론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8148" y="3009131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본론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9586" y="3937825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결론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/>
        </p:nvSpPr>
        <p:spPr>
          <a:xfrm>
            <a:off x="4429124" y="1214428"/>
            <a:ext cx="4572032" cy="71438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428992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4.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비교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6"/>
            <a:ext cx="4214842" cy="376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00562" y="785800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 간의 비교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9124" y="1500180"/>
            <a:ext cx="457203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29124" y="1214428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[1] 1&amp;2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3&amp;4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는 ‘구매력’과 ‘이용 기간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측면에 의해 구분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24" y="1500180"/>
            <a:ext cx="4572032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1&amp;2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장기간 이용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+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현재도 이용 중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+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구매력 높음</a:t>
            </a: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3&amp;4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장기간 동안 접속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X +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이용기간 짧음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+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구매력 낮음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4429124" y="2354047"/>
            <a:ext cx="4572032" cy="71438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29124" y="2639799"/>
            <a:ext cx="457203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29124" y="2354047"/>
            <a:ext cx="457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[2] 1&amp;3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2&amp;4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는 ‘주문 방식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 의해 구분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9124" y="2639799"/>
            <a:ext cx="4572032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1&amp;3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전화 주문 고객 비율이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5%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정도</a:t>
            </a: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2&amp;4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전화 주문 고객 비율이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50%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정도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4429124" y="3497055"/>
            <a:ext cx="4572032" cy="71438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29124" y="3782807"/>
            <a:ext cx="457203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29124" y="3497055"/>
            <a:ext cx="457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[3] 1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2&amp;3&amp;4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적립금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이용 측면에 의해 구분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9124" y="3782807"/>
            <a:ext cx="4572032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적립금 사용률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15% </a:t>
            </a:r>
            <a:b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1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2&amp;3&amp;4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적립금 사용률이 각각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2, 1, 0.1%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4643438" y="3286130"/>
            <a:ext cx="4286280" cy="157163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2844" y="3286130"/>
            <a:ext cx="4143404" cy="150019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3438" y="1214428"/>
            <a:ext cx="4286280" cy="142876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844" y="1214428"/>
            <a:ext cx="4143404" cy="142876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428992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5.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제언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9" name="Straight Connector 13"/>
          <p:cNvCxnSpPr/>
          <p:nvPr/>
        </p:nvCxnSpPr>
        <p:spPr>
          <a:xfrm>
            <a:off x="214282" y="2784476"/>
            <a:ext cx="8643998" cy="1588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/>
          <p:cNvCxnSpPr/>
          <p:nvPr/>
        </p:nvCxnSpPr>
        <p:spPr>
          <a:xfrm rot="5400000">
            <a:off x="2429654" y="2856708"/>
            <a:ext cx="4000528" cy="1588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282" y="1299983"/>
            <a:ext cx="471490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1. 3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가지 측면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구매력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이용 행태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혜택 활용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에 있어서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모두 기업에게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가장 필요한 고객 군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어떠한 </a:t>
            </a:r>
            <a:r>
              <a:rPr lang="ko-KR" altLang="en-US" sz="115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 보다 이들의 </a:t>
            </a: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Retention</a:t>
            </a:r>
            <a:r>
              <a:rPr lang="ko-KR" altLang="en-US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에 신경써야</a:t>
            </a:r>
            <a:r>
              <a:rPr lang="en-US" altLang="ko-KR" sz="115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br>
              <a:rPr lang="en-US" altLang="ko-KR" sz="115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 by </a:t>
            </a:r>
            <a:r>
              <a:rPr lang="ko-KR" altLang="en-US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맞춤형  </a:t>
            </a: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MKT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!  (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뒤에서 언급할 고객군 별 구매 물품 추천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4876" y="1071552"/>
            <a:ext cx="43576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/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인터넷이 아닌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전화를 통해서 주문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을 하는 고객이 많음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이에 따라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적립금 사용률도 함께 낮음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/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115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1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못지 않은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구매력을 갖춘 고객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pPr marL="228600" indent="-228600"/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전화를 통해 주문할 때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err="1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모바일</a:t>
            </a:r>
            <a:r>
              <a:rPr lang="ko-KR" altLang="en-US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가입 유도</a:t>
            </a: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를 통해 혜택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정보들을 알림으로써 구매 방식의 전환을 유도</a:t>
            </a:r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3669579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1. 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구매력은 낮지만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전화 보단 대부분 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인터넷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을 통해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 주문</a:t>
            </a:r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1150" dirty="0" err="1" smtClean="0">
                <a:latin typeface="나눔스퀘어" pitchFamily="50" charset="-127"/>
                <a:ea typeface="나눔스퀘어" pitchFamily="50" charset="-127"/>
              </a:rPr>
              <a:t>모바일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 이용도가 높기 때문에 </a:t>
            </a:r>
            <a:r>
              <a:rPr lang="ko-KR" altLang="en-US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홍보나 프로모션을 펼치기 용이</a:t>
            </a: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이러한 고객 특성을 활용하여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적극적인 온라인 </a:t>
            </a:r>
            <a:r>
              <a:rPr lang="en-US" altLang="ko-KR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MKT 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실시 가능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4876" y="3216668"/>
            <a:ext cx="46434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모든 측면에 있어서 가장 기업 입장에서 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비선호적인 </a:t>
            </a:r>
            <a:r>
              <a:rPr lang="ko-KR" altLang="en-US" sz="115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낮은 구매력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뿐만 아니라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대부분 인터넷 보다 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전화로 주문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온라인 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MKT</a:t>
            </a:r>
            <a:r>
              <a:rPr lang="ko-KR" altLang="en-US" sz="1150" b="1" dirty="0" smtClean="0">
                <a:latin typeface="나눔스퀘어" pitchFamily="50" charset="-127"/>
                <a:ea typeface="나눔스퀘어" pitchFamily="50" charset="-127"/>
              </a:rPr>
              <a:t>이 용이하지 않음 </a:t>
            </a:r>
            <a:r>
              <a:rPr lang="en-US" altLang="ko-KR" sz="1150" b="1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endParaRPr lang="en-US" altLang="ko-KR" sz="115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기업의 한정된 자원을 이 고객 군에게 사용하기 보다는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b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15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다른 세 고객 군에게 사용하는 것이 더 나은 판단</a:t>
            </a:r>
            <a:r>
              <a:rPr lang="ko-KR" altLang="en-US" sz="1150" dirty="0" smtClean="0">
                <a:latin typeface="나눔스퀘어" pitchFamily="50" charset="-127"/>
                <a:ea typeface="나눔스퀘어" pitchFamily="50" charset="-127"/>
              </a:rPr>
              <a:t>일 수도 있다</a:t>
            </a:r>
            <a:r>
              <a:rPr lang="en-US" altLang="ko-KR" sz="115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115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4282" y="857238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43438" y="857238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4282" y="2928940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3438" y="2928940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8894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54958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( SOLUTION 1.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세부적인 고객 관리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3402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4873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344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815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9610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141081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578255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grpSp>
        <p:nvGrpSpPr>
          <p:cNvPr id="5" name="Group 10"/>
          <p:cNvGrpSpPr/>
          <p:nvPr/>
        </p:nvGrpSpPr>
        <p:grpSpPr>
          <a:xfrm>
            <a:off x="1142976" y="3161890"/>
            <a:ext cx="1799284" cy="661430"/>
            <a:chOff x="357158" y="2784876"/>
            <a:chExt cx="1799284" cy="661430"/>
          </a:xfrm>
        </p:grpSpPr>
        <p:sp>
          <p:nvSpPr>
            <p:cNvPr id="15" name="TextBox 14"/>
            <p:cNvSpPr txBox="1"/>
            <p:nvPr/>
          </p:nvSpPr>
          <p:spPr>
            <a:xfrm>
              <a:off x="357158" y="2784876"/>
              <a:ext cx="1799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물품 데이터 전처리</a:t>
              </a:r>
              <a:endPara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266306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8"/>
          <p:cNvGrpSpPr/>
          <p:nvPr/>
        </p:nvGrpSpPr>
        <p:grpSpPr>
          <a:xfrm>
            <a:off x="2714612" y="1860717"/>
            <a:ext cx="2000264" cy="608817"/>
            <a:chOff x="1928794" y="1065139"/>
            <a:chExt cx="2000264" cy="608817"/>
          </a:xfrm>
        </p:grpSpPr>
        <p:sp>
          <p:nvSpPr>
            <p:cNvPr id="16" name="TextBox 15"/>
            <p:cNvSpPr txBox="1"/>
            <p:nvPr/>
          </p:nvSpPr>
          <p:spPr>
            <a:xfrm>
              <a:off x="1928794" y="130462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장바구니 분석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714744" y="3214692"/>
            <a:ext cx="3500463" cy="608628"/>
            <a:chOff x="199263" y="2837678"/>
            <a:chExt cx="2179586" cy="608628"/>
          </a:xfrm>
        </p:grpSpPr>
        <p:sp>
          <p:nvSpPr>
            <p:cNvPr id="21" name="TextBox 20"/>
            <p:cNvSpPr txBox="1"/>
            <p:nvPr/>
          </p:nvSpPr>
          <p:spPr>
            <a:xfrm>
              <a:off x="199263" y="2837678"/>
              <a:ext cx="2179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Gephi</a:t>
              </a:r>
              <a:r>
                <a:rPr lang="en-US" altLang="ko-KR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</a:t>
              </a:r>
              <a:r>
                <a:rPr lang="ko-KR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를 활용한 시각화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2707" y="3266306"/>
              <a:ext cx="1823735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5857884" y="1857370"/>
            <a:ext cx="2286016" cy="680066"/>
            <a:chOff x="12858" y="2557722"/>
            <a:chExt cx="2078627" cy="680066"/>
          </a:xfrm>
        </p:grpSpPr>
        <p:sp>
          <p:nvSpPr>
            <p:cNvPr id="24" name="TextBox 23"/>
            <p:cNvSpPr txBox="1"/>
            <p:nvPr/>
          </p:nvSpPr>
          <p:spPr>
            <a:xfrm>
              <a:off x="12858" y="2837678"/>
              <a:ext cx="2078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rgbClr val="FF0000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 제언</a:t>
              </a:r>
              <a:endParaRPr lang="ko-KR" altLang="en-US" sz="2000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2772" y="2557722"/>
              <a:ext cx="175384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물품 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구매품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구분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714494"/>
            <a:ext cx="6500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같은 종류라도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구매품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간에는 큰 의미의 차이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텍스트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처리 과정 중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두 개가 서로 섞일 것 방지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총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667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종류의 물품 中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구매품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650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종류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: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17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종류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89" y="2214560"/>
            <a:ext cx="1299083" cy="261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214560"/>
            <a:ext cx="1813149" cy="255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786314" y="19288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 ‘</a:t>
            </a:r>
            <a:r>
              <a:rPr lang="ko-KR" altLang="en-US" sz="1200" dirty="0" smtClean="0"/>
              <a:t>사은품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단어 포함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02" y="192880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 ‘</a:t>
            </a:r>
            <a:r>
              <a:rPr lang="ko-KR" altLang="en-US" sz="1200" dirty="0" smtClean="0"/>
              <a:t>사은품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 단어 미포함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072066" y="1571618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사은품</a:t>
            </a:r>
            <a:endParaRPr lang="ko-KR" altLang="en-US" sz="14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72330" y="1571618"/>
            <a:ext cx="928694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구매품</a:t>
            </a:r>
            <a:endParaRPr lang="ko-KR" altLang="en-US" sz="14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-32" y="928676"/>
            <a:ext cx="4214842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물품 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비슷한 물품 묶기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06" y="1508508"/>
            <a:ext cx="41434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일부는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소량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다품종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의 물품들이라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묶어서 처리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“Size,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색상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칸 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개입 등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을 고려 대상에서 배제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띄어 쓰기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무시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( ex.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고무 장갑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=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고무장갑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그 외의 비슷한 단어 묶기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( ex.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맛있숟갈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=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숟가락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반짝이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수세미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=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청 수세미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물품 종류 축소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“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구매품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650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종류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-&gt; 266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종류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: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17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종류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-&gt; 9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종류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438" y="1428742"/>
            <a:ext cx="4286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나누어서 전처리 한 두 데이터 다시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Merge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장바구니 분석 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구매품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pair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파악 위해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4388" y="2357436"/>
            <a:ext cx="2009578" cy="245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4643438" y="4478551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스퀘어" pitchFamily="50" charset="-127"/>
                <a:ea typeface="나눔스퀘어" pitchFamily="50" charset="-127"/>
              </a:rPr>
              <a:t>가장 많이 거래된 물품 </a:t>
            </a:r>
            <a:r>
              <a:rPr lang="en-US" altLang="ko-KR" sz="1200" b="1" dirty="0" smtClean="0">
                <a:latin typeface="나눔스퀘어" pitchFamily="50" charset="-127"/>
                <a:ea typeface="나눔스퀘어" pitchFamily="50" charset="-127"/>
              </a:rPr>
              <a:t>TOP 10</a:t>
            </a:r>
            <a:endParaRPr lang="ko-KR" altLang="en-US" sz="1200" b="1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2286778" y="2928940"/>
            <a:ext cx="3999734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7"/>
          <p:cNvGrpSpPr/>
          <p:nvPr/>
        </p:nvGrpSpPr>
        <p:grpSpPr>
          <a:xfrm>
            <a:off x="4214810" y="928676"/>
            <a:ext cx="4929190" cy="428628"/>
            <a:chOff x="145687" y="4286262"/>
            <a:chExt cx="8784031" cy="642942"/>
          </a:xfrm>
        </p:grpSpPr>
        <p:sp>
          <p:nvSpPr>
            <p:cNvPr id="15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29124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+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구매품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합치기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7"/>
          <p:cNvGrpSpPr/>
          <p:nvPr/>
        </p:nvGrpSpPr>
        <p:grpSpPr>
          <a:xfrm>
            <a:off x="1500166" y="4357700"/>
            <a:ext cx="6215106" cy="428628"/>
            <a:chOff x="246653" y="4286262"/>
            <a:chExt cx="8784031" cy="64294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"/>
            <p:cNvSpPr/>
            <p:nvPr/>
          </p:nvSpPr>
          <p:spPr>
            <a:xfrm>
              <a:off x="246653" y="4286262"/>
              <a:ext cx="8784031" cy="6429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물품 데이터 전처리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4.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주문자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ID &amp;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물품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묶기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	           5.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적게 등장하는 물품 버리기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7300" y="2671767"/>
            <a:ext cx="3276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6"/>
          <p:cNvGrpSpPr/>
          <p:nvPr/>
        </p:nvGrpSpPr>
        <p:grpSpPr>
          <a:xfrm>
            <a:off x="357158" y="1571618"/>
            <a:ext cx="3357586" cy="2571768"/>
            <a:chOff x="470271" y="2071684"/>
            <a:chExt cx="3387349" cy="2481268"/>
          </a:xfrm>
        </p:grpSpPr>
        <p:pic>
          <p:nvPicPr>
            <p:cNvPr id="7475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0271" y="2071684"/>
              <a:ext cx="3387349" cy="2481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액자 16"/>
            <p:cNvSpPr/>
            <p:nvPr/>
          </p:nvSpPr>
          <p:spPr>
            <a:xfrm>
              <a:off x="1071538" y="2071684"/>
              <a:ext cx="714380" cy="285752"/>
            </a:xfrm>
            <a:prstGeom prst="fram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액자 17"/>
            <p:cNvSpPr/>
            <p:nvPr/>
          </p:nvSpPr>
          <p:spPr>
            <a:xfrm>
              <a:off x="2357421" y="2071684"/>
              <a:ext cx="797607" cy="285752"/>
            </a:xfrm>
            <a:prstGeom prst="fram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액자 20"/>
            <p:cNvSpPr/>
            <p:nvPr/>
          </p:nvSpPr>
          <p:spPr>
            <a:xfrm>
              <a:off x="3214679" y="2071684"/>
              <a:ext cx="571504" cy="285752"/>
            </a:xfrm>
            <a:prstGeom prst="fram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442913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“Cluster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별로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많이 구매하는 물품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함께 구매하는 물품 파악하기 위해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337674"/>
            <a:ext cx="3286148" cy="51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4643438" y="1500180"/>
            <a:ext cx="421484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각각의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cluster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내에서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회 미만 등장하는 물품 제거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이후 장바구니 분석에서 더 엄격한 기준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2642380" y="2571750"/>
            <a:ext cx="3286942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57752" y="2428874"/>
            <a:ext cx="31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스퀘어" pitchFamily="50" charset="-127"/>
                <a:ea typeface="나눔스퀘어" pitchFamily="50" charset="-127"/>
              </a:rPr>
              <a:t>* Cluster </a:t>
            </a:r>
            <a:r>
              <a:rPr lang="ko-KR" altLang="en-US" sz="1100" b="1" dirty="0" smtClean="0">
                <a:latin typeface="나눔스퀘어" pitchFamily="50" charset="-127"/>
                <a:ea typeface="나눔스퀘어" pitchFamily="50" charset="-127"/>
              </a:rPr>
              <a:t>별 물품 수</a:t>
            </a:r>
            <a:endParaRPr lang="ko-KR" altLang="en-US" sz="11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굽은 화살표 39"/>
          <p:cNvSpPr/>
          <p:nvPr/>
        </p:nvSpPr>
        <p:spPr>
          <a:xfrm rot="8998103">
            <a:off x="8141713" y="2985606"/>
            <a:ext cx="398484" cy="52157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4284"/>
            </a:avLst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071670" y="2714626"/>
            <a:ext cx="6786610" cy="114300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71670" y="3929072"/>
            <a:ext cx="6786610" cy="85725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71670" y="1500180"/>
            <a:ext cx="6786610" cy="114300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/>
          <p:cNvGrpSpPr/>
          <p:nvPr/>
        </p:nvGrpSpPr>
        <p:grpSpPr>
          <a:xfrm>
            <a:off x="0" y="857238"/>
            <a:ext cx="9144000" cy="500066"/>
            <a:chOff x="145687" y="4179105"/>
            <a:chExt cx="8784031" cy="750099"/>
          </a:xfrm>
        </p:grpSpPr>
        <p:sp>
          <p:nvSpPr>
            <p:cNvPr id="19" name="Rectangle 3"/>
            <p:cNvSpPr/>
            <p:nvPr/>
          </p:nvSpPr>
          <p:spPr>
            <a:xfrm>
              <a:off x="145687" y="4179105"/>
              <a:ext cx="8784031" cy="750099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844" y="928676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(Cluster)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별로 장바구니 분석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1463754"/>
            <a:ext cx="45720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[ Support 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얼마나 자주 등장하는지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가장 많이 구매한 물품 파악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!</a:t>
            </a:r>
          </a:p>
        </p:txBody>
      </p:sp>
      <p:sp>
        <p:nvSpPr>
          <p:cNvPr id="16" name="Oval 6"/>
          <p:cNvSpPr/>
          <p:nvPr/>
        </p:nvSpPr>
        <p:spPr>
          <a:xfrm>
            <a:off x="2319458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8"/>
          <p:cNvSpPr/>
          <p:nvPr/>
        </p:nvSpPr>
        <p:spPr>
          <a:xfrm>
            <a:off x="2301599" y="299581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9"/>
          <p:cNvSpPr/>
          <p:nvPr/>
        </p:nvSpPr>
        <p:spPr>
          <a:xfrm>
            <a:off x="2283740" y="40673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54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336" y="305301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336" y="412458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00364" y="2714626"/>
            <a:ext cx="550072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[ Confidence 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특정 조건 하에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다른 사건이 얼마나 자주 발생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- confidence(A-&gt;B) : A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를 산 사람이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B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도 샀을 확률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00364" y="3929072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[ Lift 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상품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Y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를 구매한 비율에 비해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, X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를 구매한 고객이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Y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를 구매한 비율이 몇 배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438" y="3500444"/>
            <a:ext cx="1928794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가지 지표를 통한</a:t>
            </a:r>
            <a:endParaRPr lang="en-US" altLang="ko-KR" sz="1600" b="1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xmlns="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357158" y="1927056"/>
            <a:ext cx="1285884" cy="128763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1071538" y="3571882"/>
            <a:ext cx="6858048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1. Support :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어떤 물품을 가장 많이 샀는가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500180"/>
            <a:ext cx="800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사은품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위생장갑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4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고객군에서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모두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위 차지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42910" y="1928808"/>
          <a:ext cx="7715304" cy="14287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9103"/>
                <a:gridCol w="1894988"/>
                <a:gridCol w="1624275"/>
                <a:gridCol w="1962666"/>
                <a:gridCol w="1624272"/>
              </a:tblGrid>
              <a:tr h="3797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고객군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6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52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위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105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파이 다용도 컵 세트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(23.5%)</a:t>
                      </a:r>
                      <a:endParaRPr lang="en-US" altLang="ko-KR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195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파이 탕 용기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(20.7%)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PP </a:t>
                      </a:r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도시락 용기</a:t>
                      </a:r>
                      <a:endParaRPr lang="en-US" altLang="ko-KR" sz="1200" b="1" kern="1200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kern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(17.7%)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PP </a:t>
                      </a:r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도시락 용기</a:t>
                      </a:r>
                      <a:endParaRPr lang="en-US" altLang="ko-KR" sz="1200" b="1" kern="1200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kern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(14.3%)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52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위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195</a:t>
                      </a:r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파이 탕 용기</a:t>
                      </a:r>
                      <a:endParaRPr lang="en-US" altLang="ko-KR" sz="1200" b="1" kern="1200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kern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(19.1%)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사은품</a:t>
                      </a:r>
                      <a:r>
                        <a:rPr lang="en-US" altLang="ko-KR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 </a:t>
                      </a:r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수세미</a:t>
                      </a:r>
                      <a:endParaRPr lang="en-US" altLang="ko-KR" sz="1200" b="1" kern="1200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kern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(19.1%)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105</a:t>
                      </a:r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파이 다용도 컵 세트</a:t>
                      </a:r>
                      <a:endParaRPr lang="en-US" altLang="ko-KR" sz="1200" b="1" kern="1200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kern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(12.5%)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사은품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)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수세미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(13.6%)</a:t>
                      </a:r>
                      <a:endParaRPr lang="en-US" altLang="ko-KR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5008" y="1571618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(%)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는 구매한 사람 수 기준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물품 등장 횟수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 )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04" y="3571882"/>
            <a:ext cx="492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1,2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탕 요리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를 많이 하는 요식업자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3,4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도시락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을 많이 만드는 요식업자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2198" y="3929072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로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짐작 가능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571472" y="3714758"/>
            <a:ext cx="7858180" cy="1071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Confidence :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어떤 물건과 어떤 물건을 함께 사는가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596" y="1571618"/>
            <a:ext cx="57864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소비자의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구매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행동을 파악하기 위해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사은품은 제외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en-US" altLang="ko-KR" sz="1600" b="1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당연한 사항 제외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 ( ex.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중화면 용기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중화면 용기 뚜껑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 ( ex.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플라스틱 컵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아이스 컵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95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파이 컵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&amp; 70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파이 컵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해당 물품이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최소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5%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이상의 고객에게 구매된 경우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만 포함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2118629"/>
            <a:ext cx="857256" cy="88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2022328"/>
            <a:ext cx="1000132" cy="95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덧셈 기호 25"/>
          <p:cNvSpPr/>
          <p:nvPr/>
        </p:nvSpPr>
        <p:spPr>
          <a:xfrm>
            <a:off x="7143768" y="2404382"/>
            <a:ext cx="357190" cy="2857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82" y="3786196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특정 물품 구매 시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추천 물품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함께 구매하기 좋은 물품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등으로 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광고를 할 경우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구매 유도 효과를 가져올 수 있음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Confidence :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어떤 물건과 어떤 물건을 함께 사는가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8596" y="1428742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8596" y="2285998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596" y="3143254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8596" y="4000510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00034" y="160013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34" y="250031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" y="335756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421482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4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57356" y="157161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250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원형 접시 미니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( 6.9%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8016" y="154846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83.6%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16" y="242887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42.3%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16" y="328613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26.7%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58114" y="1080305"/>
            <a:ext cx="185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빨간색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%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가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confidence </a:t>
            </a:r>
            <a:endParaRPr lang="ko-KR" altLang="en-US" sz="1200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9124" y="157161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중화면 용기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( 15.1%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7356" y="240572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수저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( 11.8%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9124" y="2415603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105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다용도 컵 세트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( 18.7%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7356" y="326297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95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다용도 컵 세트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( 5.0%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124" y="326297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도시락 용기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( 17.7%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71670" y="420268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사은품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이 대부분의 물품을 차지하는 </a:t>
            </a: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rot="5400000">
            <a:off x="1321571" y="1821651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1321571" y="2678113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5400000">
            <a:off x="1321571" y="3535369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5400000">
            <a:off x="1321571" y="4392625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오른쪽 화살표 73"/>
          <p:cNvSpPr/>
          <p:nvPr/>
        </p:nvSpPr>
        <p:spPr>
          <a:xfrm>
            <a:off x="4214810" y="1714494"/>
            <a:ext cx="285752" cy="28575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4214810" y="2500312"/>
            <a:ext cx="285752" cy="28575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4214810" y="3357568"/>
            <a:ext cx="285752" cy="28575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5357818" y="2071684"/>
            <a:ext cx="57150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357818" y="2928940"/>
            <a:ext cx="57150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357818" y="3763042"/>
            <a:ext cx="57150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54622"/>
            <a:ext cx="4896544" cy="576064"/>
          </a:xfrm>
        </p:spPr>
        <p:txBody>
          <a:bodyPr/>
          <a:lstStyle/>
          <a:p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1. PACKUS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의 현 상황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6108" y="3641040"/>
            <a:ext cx="4896544" cy="288032"/>
          </a:xfrm>
        </p:spPr>
        <p:txBody>
          <a:bodyPr/>
          <a:lstStyle/>
          <a:p>
            <a:pPr lvl="0"/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기업 내부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외부 상황</a:t>
            </a:r>
            <a:endParaRPr lang="en-US" altLang="ko-KR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2.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3. Lift :  (X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구매 시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Y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를 살 확률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)  / (Y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를 살 확률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8596" y="1428742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8596" y="2285998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596" y="3143254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8596" y="4000510"/>
            <a:ext cx="7929618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00034" y="160013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34" y="250031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34" y="335756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421482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4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57356" y="157161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250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원형 접시 미니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( 6.9%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16" y="242887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2.26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16" y="328613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1.50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00826" y="1071552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빨간색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%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가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Lift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(1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보다 클수록 유의미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9124" y="157161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중화면 용기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( 15.1%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7356" y="240572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수저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( 11.8%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9124" y="2415603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105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다용도 컵 세트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( 18.7%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7356" y="326297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95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파이 다용도 컵 세트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( 5.0%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124" y="326297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도시락 용기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( 17.7% )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71670" y="420268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사은품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이 대부분의 물품을 차지하는 </a:t>
            </a: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rot="5400000">
            <a:off x="1321571" y="1821651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1321571" y="2678113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5400000">
            <a:off x="1321571" y="3535369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5400000">
            <a:off x="1321571" y="4392625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오른쪽 화살표 73"/>
          <p:cNvSpPr/>
          <p:nvPr/>
        </p:nvSpPr>
        <p:spPr>
          <a:xfrm>
            <a:off x="4214810" y="1714494"/>
            <a:ext cx="285752" cy="28575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4214810" y="2500312"/>
            <a:ext cx="285752" cy="28575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4214810" y="3357568"/>
            <a:ext cx="285752" cy="28575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58016" y="154846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5.53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71684"/>
            <a:ext cx="2428828" cy="211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모서리가 둥근 직사각형 15"/>
          <p:cNvSpPr/>
          <p:nvPr/>
        </p:nvSpPr>
        <p:spPr>
          <a:xfrm>
            <a:off x="2357422" y="1428742"/>
            <a:ext cx="6500858" cy="17145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3.Gephi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활용한 시각화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별 물품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8860" y="1487261"/>
            <a:ext cx="1200158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Node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하나의 물품으로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좌측 그림에서 하나의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에 해당</a:t>
            </a:r>
            <a:endParaRPr lang="en-US" altLang="ko-KR" sz="13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Edge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 : Node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간의 연결되어 있는 선</a:t>
            </a:r>
            <a:endParaRPr lang="en-US" altLang="ko-KR" sz="13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  (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두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Node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가 연결되어 있다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=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두 물품을 함께 구매했다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Degree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자신과 연결된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node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의 개수 </a:t>
            </a:r>
            <a:endParaRPr lang="en-US" altLang="ko-KR" sz="13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4.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Modularity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물품들간의 클러스터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! (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유사한 물품임을 의미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3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1)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 node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의 크기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degree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의 크기</a:t>
            </a:r>
            <a:endParaRPr lang="en-US" altLang="ko-KR" sz="13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  (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연관성이 적은 물품들을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filtering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하기 위해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“degree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이하인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node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는 배제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2) 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node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의 색깔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modularity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를 나타냄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 (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같은 색의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node =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같은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cluster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의 물품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3) </a:t>
            </a:r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edge</a:t>
            </a:r>
            <a:r>
              <a:rPr lang="ko-KR" altLang="en-US" sz="1400" b="1" dirty="0" smtClean="0">
                <a:latin typeface="나눔스퀘어" pitchFamily="50" charset="-127"/>
                <a:ea typeface="나눔스퀘어" pitchFamily="50" charset="-127"/>
              </a:rPr>
              <a:t>의 두께 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연결된 두 품목 간의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유사한 정도</a:t>
            </a:r>
            <a:r>
              <a:rPr lang="ko-KR" altLang="en-US" sz="1300" dirty="0" smtClean="0">
                <a:latin typeface="나눔스퀘어" pitchFamily="50" charset="-127"/>
                <a:ea typeface="나눔스퀘어" pitchFamily="50" charset="-127"/>
              </a:rPr>
              <a:t>를 의미</a:t>
            </a:r>
            <a: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3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유사하다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=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같이 구매가 이루어지는 물품들이 유사하다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 	</a:t>
            </a:r>
            <a:endParaRPr lang="en-US" altLang="ko-KR" sz="13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3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86644" y="1285866"/>
            <a:ext cx="1214446" cy="35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용어 소개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00034" y="4000510"/>
            <a:ext cx="3714776" cy="7143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3.Gephi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활용한 시각화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Cluster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별 시각화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8436" y="1583778"/>
            <a:ext cx="4016968" cy="2273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0034" y="1583778"/>
            <a:ext cx="3707943" cy="2273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405" y="1428742"/>
            <a:ext cx="1050592" cy="2583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Cluster 1</a:t>
            </a:r>
            <a:endParaRPr lang="ko-KR" altLang="en-US" sz="14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315" y="1738813"/>
            <a:ext cx="3512630" cy="19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3836" y="1738814"/>
            <a:ext cx="3707970" cy="189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4883835" y="1428742"/>
            <a:ext cx="1050592" cy="2583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Cluster 2</a:t>
            </a:r>
            <a:endParaRPr lang="ko-KR" altLang="en-US" sz="14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714580" y="2643188"/>
            <a:ext cx="1357322" cy="1000132"/>
          </a:xfrm>
          <a:prstGeom prst="frame">
            <a:avLst>
              <a:gd name="adj1" fmla="val 66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5143504" y="2357436"/>
            <a:ext cx="1643074" cy="1285884"/>
          </a:xfrm>
          <a:prstGeom prst="frame">
            <a:avLst>
              <a:gd name="adj1" fmla="val 66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14338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Focus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할 물품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중화 용기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endParaRPr lang="ko-KR" altLang="en-US" sz="2000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86314" y="4000510"/>
            <a:ext cx="3714776" cy="7143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86314" y="414338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Focus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할 물품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탕 용기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endParaRPr lang="ko-KR" altLang="en-US" sz="2000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3.Gephi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활용한 시각화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Cluster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별 시각화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8436" y="1582740"/>
            <a:ext cx="4016968" cy="22748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0034" y="1582740"/>
            <a:ext cx="3707943" cy="22748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405" y="1427634"/>
            <a:ext cx="1050592" cy="2585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Cluster 3</a:t>
            </a:r>
            <a:endParaRPr lang="ko-KR" altLang="en-US" sz="14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83835" y="1427634"/>
            <a:ext cx="1050592" cy="2585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스퀘어" pitchFamily="50" charset="-127"/>
                <a:ea typeface="나눔스퀘어" pitchFamily="50" charset="-127"/>
              </a:rPr>
              <a:t>Cluster 4</a:t>
            </a:r>
            <a:endParaRPr lang="ko-KR" altLang="en-US" sz="1400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605" y="1737847"/>
            <a:ext cx="3408231" cy="19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3835" y="1789549"/>
            <a:ext cx="3646171" cy="192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500034" y="4000510"/>
            <a:ext cx="3714776" cy="7143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0034" y="414338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Focus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할 물품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도시락 용기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  <a:endParaRPr lang="ko-KR" altLang="en-US" sz="2000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6314" y="4000510"/>
            <a:ext cx="3714776" cy="7143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786314" y="414338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Focus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할 물품 </a:t>
            </a:r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“X” (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사은품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714480" y="2428874"/>
            <a:ext cx="1500198" cy="1071570"/>
          </a:xfrm>
          <a:prstGeom prst="frame">
            <a:avLst>
              <a:gd name="adj1" fmla="val 66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865588"/>
            <a:ext cx="9144000" cy="2071700"/>
            <a:chOff x="145687" y="4286262"/>
            <a:chExt cx="8784031" cy="532723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532723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4.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제언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70" y="851448"/>
            <a:ext cx="807246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[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중화 용기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] 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중화 용기와 관련된 물품이 그 어느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보다 비중이 높은 군집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방안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나무 젓가락이나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단무지 등을 끼워 팔기를 통해 구매를 유도</a:t>
            </a:r>
            <a:endParaRPr lang="en-US" altLang="ko-KR" sz="1400" b="1" u="sng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도시락 용기’ 구매자에게는 사은품이 지나칠 정도로 많이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중화 용기’ 구매자에게는 사은품을 거의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방안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 2)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중화용기에도 이에 알맞은 사은품을 제공하여 더욱 더 고객을 끌어올 필요가 있다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865593"/>
            <a:ext cx="1000100" cy="2071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40" name="그룹 17"/>
          <p:cNvGrpSpPr/>
          <p:nvPr/>
        </p:nvGrpSpPr>
        <p:grpSpPr>
          <a:xfrm>
            <a:off x="0" y="3143254"/>
            <a:ext cx="9144000" cy="1857388"/>
            <a:chOff x="145687" y="4286263"/>
            <a:chExt cx="8784031" cy="512207"/>
          </a:xfrm>
        </p:grpSpPr>
        <p:sp>
          <p:nvSpPr>
            <p:cNvPr id="41" name="Rectangle 3"/>
            <p:cNvSpPr/>
            <p:nvPr/>
          </p:nvSpPr>
          <p:spPr>
            <a:xfrm>
              <a:off x="145687" y="4286263"/>
              <a:ext cx="8784031" cy="47761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71538" y="3286130"/>
            <a:ext cx="807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[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탕 용기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]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개의 물품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도시락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짬짜면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중화면용기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제외하고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전부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탕 용기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 (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감자탕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원형 용기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 정도로 높은 비중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탕 용기를 구매 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‘다용도 컵’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(70,95,105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파이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을 함께 자주 구매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방안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탕 용기 구매 시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추천 구매 물품으로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다용도 컵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노출 시켜 구매 유도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3143253"/>
            <a:ext cx="1000100" cy="1722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865588"/>
            <a:ext cx="9144000" cy="2071700"/>
            <a:chOff x="145687" y="4286262"/>
            <a:chExt cx="8784031" cy="532723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532723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13" name="Rectangle 13"/>
          <p:cNvSpPr/>
          <p:nvPr/>
        </p:nvSpPr>
        <p:spPr>
          <a:xfrm>
            <a:off x="0" y="142858"/>
            <a:ext cx="292892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4.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제언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865593"/>
            <a:ext cx="8072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[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도시락 용기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 ]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어느 집단에서나 모두 도시락 용기가 많이 등장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BUT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만큼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도시락 용기가 다른 상품과의 연관성이 높은 군집은 없음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도시락 용기와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다용도 컵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 자주 함께 구매가 이루어짐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방안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도시락 용기 구매 시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추천 구매 물품으로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다용도 컵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노출 시켜 구매 유도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865593"/>
            <a:ext cx="1000100" cy="2071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4" name="그룹 17"/>
          <p:cNvGrpSpPr/>
          <p:nvPr/>
        </p:nvGrpSpPr>
        <p:grpSpPr>
          <a:xfrm>
            <a:off x="0" y="3071816"/>
            <a:ext cx="9144000" cy="1928826"/>
            <a:chOff x="145687" y="4286263"/>
            <a:chExt cx="8784031" cy="512207"/>
          </a:xfrm>
        </p:grpSpPr>
        <p:sp>
          <p:nvSpPr>
            <p:cNvPr id="41" name="Rectangle 3"/>
            <p:cNvSpPr/>
            <p:nvPr/>
          </p:nvSpPr>
          <p:spPr>
            <a:xfrm>
              <a:off x="145687" y="4286263"/>
              <a:ext cx="8784031" cy="47761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71538" y="3071816"/>
            <a:ext cx="80724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[ X ] 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앞의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1-1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분석에서도 보았듯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가장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돈이 안 되는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’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장바구니 분석에서도 볼 수 있듯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여러 사은품들이 가장 높은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degree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를 보임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방안 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기업의 한정된 자원을 고려하면</a:t>
            </a:r>
            <a:r>
              <a:rPr lang="en-US" altLang="ko-KR" sz="1400" b="1" u="sng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이들보다는 다른 </a:t>
            </a:r>
            <a:r>
              <a:rPr lang="ko-KR" altLang="en-US" sz="1400" b="1" u="sng" dirty="0" err="1" smtClean="0">
                <a:latin typeface="나눔스퀘어" pitchFamily="50" charset="-127"/>
                <a:ea typeface="나눔스퀘어" pitchFamily="50" charset="-127"/>
              </a:rPr>
              <a:t>고객군을</a:t>
            </a:r>
            <a:r>
              <a:rPr lang="ko-KR" altLang="en-US" sz="1400" b="1" u="sng" dirty="0" smtClean="0">
                <a:latin typeface="나눔스퀘어" pitchFamily="50" charset="-127"/>
                <a:ea typeface="나눔스퀘어" pitchFamily="50" charset="-127"/>
              </a:rPr>
              <a:t> 더 신경 쓰기</a:t>
            </a:r>
            <a:endParaRPr lang="en-US" altLang="ko-KR" sz="1600" b="1" u="sng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3071815"/>
            <a:ext cx="1000100" cy="1794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4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1-2. 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장바구니 분석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8894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고객등급 재개편</a:t>
            </a:r>
            <a:endParaRPr lang="ko-KR" altLang="en-US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54958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( SOLUTION 1.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세부적인 고객 관리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85852" y="1643056"/>
            <a:ext cx="2571768" cy="2571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현재 등급 제도의</a:t>
            </a:r>
            <a:endParaRPr lang="en-US" altLang="ko-KR" sz="2400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상황과 문제점</a:t>
            </a:r>
            <a:endParaRPr lang="en-US" altLang="ko-KR" sz="2400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14942" y="1643056"/>
            <a:ext cx="2571768" cy="2571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개편 등급 제도</a:t>
            </a:r>
            <a:endParaRPr lang="en-US" altLang="ko-KR" sz="2800" b="1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43108" y="1428742"/>
            <a:ext cx="857256" cy="64294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6072198" y="1428742"/>
            <a:ext cx="857256" cy="64294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현재 등급 제도의 상황과 문제점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5720" y="1643056"/>
            <a:ext cx="8501122" cy="1428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5720" y="1792284"/>
            <a:ext cx="928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지난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7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월에 처음 도입한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PACKUS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의 고객등급 체계 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Bronze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부터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VVIP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까지 총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5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개의 등급 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구매가 이루어지지 않은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새내기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제외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매우 불균형적인 구조</a:t>
            </a:r>
            <a:endParaRPr lang="en-US" altLang="ko-KR" sz="1600" b="1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72264" y="1428742"/>
            <a:ext cx="1857388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15140" y="142874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나눔스퀘어" pitchFamily="50" charset="-127"/>
                <a:ea typeface="나눔스퀘어" pitchFamily="50" charset="-127"/>
              </a:rPr>
              <a:t>현재 등급 제도</a:t>
            </a:r>
            <a:endParaRPr lang="ko-KR" altLang="en-US" b="1" dirty="0">
              <a:solidFill>
                <a:schemeClr val="tx2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85720" y="3286774"/>
          <a:ext cx="5857916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1000132"/>
                <a:gridCol w="1000132"/>
                <a:gridCol w="1000132"/>
                <a:gridCol w="928694"/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등급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Bronze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Silver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Gold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VIP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VVIP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분기별 </a:t>
                      </a:r>
                      <a:endParaRPr lang="en-US" altLang="ko-KR" sz="11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누적 결제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~100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300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500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1000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2019.1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분기</a:t>
                      </a:r>
                      <a:endParaRPr lang="en-US" altLang="ko-KR" sz="11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 기준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2017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(93.1%)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125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(5.77%)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(0.9%)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(0.2%)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명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(0%)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286130"/>
            <a:ext cx="2500330" cy="1362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57158" y="3214692"/>
            <a:ext cx="8501122" cy="1428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개편 등급 제도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908" y="157359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등급을 나누는 기준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수정이 불가피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 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*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등급을 나누는 기준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: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  1)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단위 기간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현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: 1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분기 당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  2)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구매 금액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현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: xx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원 이상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100" y="3264332"/>
            <a:ext cx="75724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[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개편 시 유의 점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기존 고객층의 혼란 최소화를 위해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등급 개수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명칭</a:t>
            </a:r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현행 유지</a:t>
            </a:r>
            <a:endParaRPr lang="en-US" altLang="ko-KR" dirty="0" smtClean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등급별로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고른 사람 수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가 들어가도록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3570" y="1928808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How to Solve?</a:t>
            </a:r>
            <a:endParaRPr lang="ko-KR" altLang="en-US" sz="3200" dirty="0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xmlns="" id="{3737488D-4B29-4242-8962-39042F0B78B6}"/>
              </a:ext>
            </a:extLst>
          </p:cNvPr>
          <p:cNvSpPr/>
          <p:nvPr/>
        </p:nvSpPr>
        <p:spPr>
          <a:xfrm>
            <a:off x="4572000" y="1785932"/>
            <a:ext cx="917492" cy="786471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개편 등급 제도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800049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우선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평균 구매주기  파악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- 2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건 이상 거래가 있는 사람 대상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고객 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가장 최근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개의 거래의 기간 차이 평균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약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22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일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즉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1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분기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=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약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4~5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회의 구매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6" y="148803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단위 기간</a:t>
            </a:r>
            <a:endParaRPr lang="ko-KR" altLang="en-US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43240" y="3143254"/>
            <a:ext cx="5715040" cy="16430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71868" y="3617193"/>
            <a:ext cx="492922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구매 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회당 등급이 자주 바뀌면 불안정한 고객 등급</a:t>
            </a:r>
            <a:r>
              <a:rPr lang="en-US" altLang="ko-KR" dirty="0" smtClean="0">
                <a:latin typeface="나눔스퀘어" pitchFamily="50" charset="-127"/>
                <a:ea typeface="나눔스퀘어" pitchFamily="50" charset="-127"/>
              </a:rPr>
              <a:t>!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단위 기간은 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‘1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분기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로 현행 유지</a:t>
            </a:r>
            <a:endParaRPr lang="ko-KR" altLang="en-US" b="1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71618"/>
            <a:ext cx="4162421" cy="6532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000378"/>
            <a:ext cx="2817825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428992" y="327398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Conclusion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/>
          <p:cNvSpPr/>
          <p:nvPr/>
        </p:nvSpPr>
        <p:spPr>
          <a:xfrm>
            <a:off x="214282" y="142858"/>
            <a:ext cx="871543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rame 16"/>
          <p:cNvSpPr/>
          <p:nvPr/>
        </p:nvSpPr>
        <p:spPr>
          <a:xfrm>
            <a:off x="215516" y="14285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기업</a:t>
            </a:r>
            <a:endParaRPr lang="en-US" altLang="ko-KR" sz="24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“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”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상황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500032" y="214296"/>
            <a:ext cx="7929619" cy="1928825"/>
            <a:chOff x="3643501" y="1148599"/>
            <a:chExt cx="2296651" cy="1484970"/>
          </a:xfrm>
        </p:grpSpPr>
        <p:sp>
          <p:nvSpPr>
            <p:cNvPr id="22" name="TextBox 21"/>
            <p:cNvSpPr txBox="1"/>
            <p:nvPr/>
          </p:nvSpPr>
          <p:spPr>
            <a:xfrm>
              <a:off x="3643501" y="1614676"/>
              <a:ext cx="2252491" cy="1018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성장 단계에 있는 </a:t>
              </a:r>
              <a:r>
                <a:rPr lang="en-US" altLang="ko-KR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PACKUS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/>
              </a:r>
              <a:b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</a:b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( Active User &amp;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매출액이 증가하고 있는 추세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 startAt="2"/>
              </a:pPr>
              <a:r>
                <a:rPr lang="ko-KR" altLang="en-US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이를 받쳐주지 못하는 </a:t>
              </a:r>
              <a:r>
                <a:rPr lang="en-US" altLang="ko-KR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‘</a:t>
              </a:r>
              <a:r>
                <a:rPr lang="ko-KR" altLang="en-US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섬세하지 못한 고객 관리 체계</a:t>
              </a:r>
              <a:r>
                <a:rPr lang="en-US" altLang="ko-KR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’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</a:b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(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불균형적인 고객 등급 제도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)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148599"/>
              <a:ext cx="2252491" cy="35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2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[</a:t>
              </a:r>
              <a:r>
                <a:rPr lang="ko-KR" alt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내부 상황</a:t>
              </a:r>
              <a:r>
                <a:rPr lang="en-US" altLang="ko-KR" sz="2400" b="1" dirty="0" smtClean="0">
                  <a:solidFill>
                    <a:schemeClr val="tx2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]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미흡한 고객관리 체계</a:t>
              </a:r>
              <a:endParaRPr lang="ko-KR" altLang="en-US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96484"/>
            <a:ext cx="3357586" cy="163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25" y="2266314"/>
            <a:ext cx="30765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000100" y="3953214"/>
            <a:ext cx="342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총 주문 금액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/ Active User / 1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인당 주문금액의 추이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7752" y="3953214"/>
            <a:ext cx="342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현 고객등급 체계에 따른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등급별 고객 분포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4282" y="4286262"/>
            <a:ext cx="8715436" cy="642942"/>
            <a:chOff x="214282" y="4286262"/>
            <a:chExt cx="8715436" cy="642942"/>
          </a:xfrm>
        </p:grpSpPr>
        <p:sp>
          <p:nvSpPr>
            <p:cNvPr id="8" name="Rectangle 3"/>
            <p:cNvSpPr/>
            <p:nvPr/>
          </p:nvSpPr>
          <p:spPr>
            <a:xfrm>
              <a:off x="214282" y="4286262"/>
              <a:ext cx="8715436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“</a:t>
              </a:r>
              <a:r>
                <a:rPr lang="ko-KR" altLang="en-US" b="1" dirty="0" smtClean="0">
                  <a:latin typeface="나눔스퀘어" pitchFamily="50" charset="-127"/>
                  <a:ea typeface="나눔스퀘어" pitchFamily="50" charset="-127"/>
                </a:rPr>
                <a:t>성장 단계에 있는 </a:t>
              </a:r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PACKUS</a:t>
              </a:r>
              <a:r>
                <a:rPr lang="ko-KR" altLang="en-US" b="1" dirty="0" smtClean="0">
                  <a:latin typeface="나눔스퀘어" pitchFamily="50" charset="-127"/>
                  <a:ea typeface="나눔스퀘어" pitchFamily="50" charset="-127"/>
                </a:rPr>
                <a:t>의 세부적 고객관리의 필요성</a:t>
              </a:r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!”</a:t>
              </a:r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845752"/>
            <a:ext cx="2643206" cy="12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굽은 화살표 23"/>
          <p:cNvSpPr/>
          <p:nvPr/>
        </p:nvSpPr>
        <p:spPr>
          <a:xfrm rot="15553185" flipH="1">
            <a:off x="5429846" y="1704246"/>
            <a:ext cx="318884" cy="41054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개편 등급 제도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871487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현재 너무 높은 기준치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적정 기준치는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수익 극대화 위한 최적의 기준은 파악하기는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Hard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 -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안정적인 고객 등급 위해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고객 등급 별로 일정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%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의 인원이 포함되도록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6" y="15001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구매 금액</a:t>
            </a:r>
            <a:endParaRPr lang="ko-KR" altLang="en-US" dirty="0">
              <a:solidFill>
                <a:srgbClr val="FF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57158" y="3835414"/>
          <a:ext cx="8096262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4"/>
                <a:gridCol w="1127120"/>
                <a:gridCol w="1349377"/>
                <a:gridCol w="1349377"/>
                <a:gridCol w="1349377"/>
                <a:gridCol w="1349377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Bronze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Silver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Gold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VIP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VVIP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등급별 고객 </a:t>
                      </a:r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%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60%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15%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15%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7.5%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2.5%</a:t>
                      </a:r>
                      <a:endParaRPr lang="ko-KR" altLang="en-US" sz="16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58" y="335756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 Target )</a:t>
            </a:r>
            <a:endParaRPr lang="ko-KR" altLang="en-US" dirty="0"/>
          </a:p>
        </p:txBody>
      </p:sp>
      <p:pic>
        <p:nvPicPr>
          <p:cNvPr id="6148" name="Picture 4" descr="은행 등급별 인원 수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5247" y="1714494"/>
            <a:ext cx="2315909" cy="1895451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572264" y="1357304"/>
            <a:ext cx="257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bench marking</a:t>
            </a:r>
            <a:endParaRPr lang="ko-KR" altLang="en-US" sz="1600" dirty="0"/>
          </a:p>
        </p:txBody>
      </p:sp>
      <p:sp>
        <p:nvSpPr>
          <p:cNvPr id="29" name="액자 28"/>
          <p:cNvSpPr/>
          <p:nvPr/>
        </p:nvSpPr>
        <p:spPr>
          <a:xfrm>
            <a:off x="6429388" y="1714494"/>
            <a:ext cx="1071570" cy="2000264"/>
          </a:xfrm>
          <a:prstGeom prst="frame">
            <a:avLst>
              <a:gd name="adj1" fmla="val 870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개편 등급 제도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563" y="1428742"/>
            <a:ext cx="422887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2844" y="3357569"/>
          <a:ext cx="4714908" cy="8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85818"/>
                <a:gridCol w="785818"/>
                <a:gridCol w="785818"/>
                <a:gridCol w="785818"/>
                <a:gridCol w="785818"/>
              </a:tblGrid>
              <a:tr h="275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기준 금액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Bronze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Silver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Gold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VIP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VVIP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275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기존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~100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100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300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500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1000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275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개편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~25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25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40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80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180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06" y="4324663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*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각 등급별 비율을 목표와 같이 유지하려면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</a:p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실제 정확한 등급 컷은 차례대로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248,840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(25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), 391,250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(40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), 771,900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(80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), 1,743,620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(180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15008" y="1985340"/>
          <a:ext cx="235745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44"/>
                <a:gridCol w="14533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등급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속하게 될 </a:t>
                      </a:r>
                      <a:endParaRPr lang="en-US" altLang="ko-KR" sz="14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고객 수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Bronze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1299 (60%)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Silver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324 (15%)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Gold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324 (15%)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VIP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162 (7.5%)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VVIP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52</a:t>
                      </a:r>
                      <a:r>
                        <a:rPr lang="en-US" altLang="ko-KR" sz="14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(2.5%)</a:t>
                      </a:r>
                      <a:endParaRPr lang="ko-KR" altLang="en-US" sz="14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786578" y="1214428"/>
            <a:ext cx="1928826" cy="500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SOLUTION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286248" y="3643320"/>
            <a:ext cx="442915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7"/>
          <p:cNvGrpSpPr/>
          <p:nvPr/>
        </p:nvGrpSpPr>
        <p:grpSpPr>
          <a:xfrm>
            <a:off x="0" y="928676"/>
            <a:ext cx="9144000" cy="428628"/>
            <a:chOff x="145687" y="4286262"/>
            <a:chExt cx="8784031" cy="642942"/>
          </a:xfrm>
        </p:grpSpPr>
        <p:sp>
          <p:nvSpPr>
            <p:cNvPr id="19" name="Rectangle 3"/>
            <p:cNvSpPr/>
            <p:nvPr/>
          </p:nvSpPr>
          <p:spPr>
            <a:xfrm>
              <a:off x="145687" y="4286262"/>
              <a:ext cx="8784031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1-3.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388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0" y="142858"/>
            <a:ext cx="3500430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고객 등급 재개편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2" y="987972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등급 별 적정 혜택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559614"/>
            <a:ext cx="2643206" cy="294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1406" y="4572014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VVIP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고객에게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1000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원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~5000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원 쿠폰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214678" y="2786064"/>
            <a:ext cx="357190" cy="35719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72264" y="1571618"/>
            <a:ext cx="264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등급 별 구매금액 대비 적립금 사용 비율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3741017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Bronze, Silver, Gold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: “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쿠폰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위주의 혜택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VIP, VVIP : “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적립율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”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위주의 차등적 혜택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4810" y="2075109"/>
            <a:ext cx="6572296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Bronze, Silver, Gold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: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- 50%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이상이 적립금 사용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높은 쿠폰이용률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 VIP(91%)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보다 높음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각각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97%, 97%, 93% ) )</a:t>
            </a:r>
          </a:p>
        </p:txBody>
      </p:sp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1878598"/>
            <a:ext cx="2286016" cy="119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액자 27"/>
          <p:cNvSpPr/>
          <p:nvPr/>
        </p:nvSpPr>
        <p:spPr>
          <a:xfrm>
            <a:off x="4000496" y="1428742"/>
            <a:ext cx="5072098" cy="3357586"/>
          </a:xfrm>
          <a:prstGeom prst="frame">
            <a:avLst>
              <a:gd name="adj1" fmla="val 19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80700" y="771302"/>
            <a:ext cx="2063266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1.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고객 세분화</a:t>
            </a:r>
            <a:endParaRPr lang="en-US" altLang="ko-KR" sz="24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0" indent="0" algn="r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요약</a:t>
            </a:r>
            <a:endParaRPr lang="ko-KR" altLang="en-US" sz="24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7158" y="285734"/>
            <a:ext cx="592935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7158" y="1857370"/>
            <a:ext cx="592935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7158" y="3357568"/>
            <a:ext cx="592935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58" y="3429006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1-3.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고객 등급 재개편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1928808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1-2.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장바구니 분석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357172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1-1.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고객군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별 전략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719726"/>
            <a:ext cx="60007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어떠한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방식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MKT 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방식이 적절한가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Clustering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통한 </a:t>
            </a:r>
            <a:r>
              <a:rPr lang="ko-KR" altLang="en-US" sz="110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분류</a:t>
            </a:r>
            <a:endParaRPr lang="en-US" altLang="ko-KR" sz="1100" dirty="0" smtClean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주요 지표들을 통해 본 </a:t>
            </a:r>
            <a:r>
              <a:rPr lang="ko-KR" altLang="en-US" sz="1100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별 특징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2357436"/>
            <a:ext cx="60007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어떠한 군집에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어떠한 물품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을 추천해줘야 하는 가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100" dirty="0" err="1" smtClean="0">
                <a:latin typeface="나눔스퀘어" pitchFamily="50" charset="-127"/>
                <a:ea typeface="나눔스퀘어" pitchFamily="50" charset="-127"/>
              </a:rPr>
              <a:t>군집별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많이 사는 물품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’ &amp; ‘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함께 사는 물품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7158" y="3857634"/>
            <a:ext cx="60007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현재 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PACKUS</a:t>
            </a:r>
            <a:r>
              <a:rPr lang="ko-KR" altLang="en-US" sz="1600" b="1" dirty="0" smtClean="0">
                <a:latin typeface="나눔스퀘어" pitchFamily="50" charset="-127"/>
                <a:ea typeface="나눔스퀘어" pitchFamily="50" charset="-127"/>
              </a:rPr>
              <a:t>의 고객등급 체계를 어떻게 개편할 것인가</a:t>
            </a:r>
            <a:r>
              <a:rPr lang="en-US" altLang="ko-KR" sz="1600" b="1" dirty="0" smtClean="0">
                <a:latin typeface="나눔스퀘어" pitchFamily="50" charset="-127"/>
                <a:ea typeface="나눔스퀘어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등급 별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기준 금액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 과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‘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등급에 따른 혜택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수정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28" y="1571618"/>
            <a:ext cx="671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승한 끝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29420" y="123478"/>
            <a:ext cx="3000364" cy="376570"/>
          </a:xfrm>
        </p:spPr>
        <p:txBody>
          <a:bodyPr/>
          <a:lstStyle/>
          <a:p>
            <a:r>
              <a:rPr lang="en-US" altLang="ko-KR" sz="2000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sz="2000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sz="2000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sz="2000" b="1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429420" y="500048"/>
            <a:ext cx="300036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 SOLUTION 1.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세부적인 고객 관리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428610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" dirty="0" smtClean="0"/>
              <a:t>5-2) (</a:t>
            </a:r>
            <a:r>
              <a:rPr lang="ko-KR" altLang="en-US" sz="300" dirty="0" err="1" smtClean="0"/>
              <a:t>고객군</a:t>
            </a:r>
            <a:r>
              <a:rPr lang="ko-KR" altLang="en-US" sz="300" dirty="0" smtClean="0"/>
              <a:t> 별</a:t>
            </a:r>
            <a:r>
              <a:rPr lang="en-US" altLang="ko-KR" sz="300" dirty="0" smtClean="0"/>
              <a:t>) “</a:t>
            </a:r>
            <a:r>
              <a:rPr lang="ko-KR" altLang="en-US" sz="300" dirty="0" smtClean="0"/>
              <a:t>고객 특징”에 따른 제언 </a:t>
            </a:r>
          </a:p>
          <a:p>
            <a:r>
              <a:rPr lang="en-US" altLang="ko-KR" sz="300" dirty="0" smtClean="0"/>
              <a:t>[</a:t>
            </a:r>
            <a:r>
              <a:rPr lang="ko-KR" altLang="en-US" sz="300" dirty="0" err="1" smtClean="0"/>
              <a:t>고객군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1] </a:t>
            </a:r>
            <a:r>
              <a:rPr lang="ko-KR" altLang="en-US" sz="300" dirty="0" smtClean="0"/>
              <a:t>구매력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이용 행태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혜택 활용 세 가지 측면에 있어서 모두 기업에게 가장 필요한 고객 군이라고 볼 수 있다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다른 군집들이 이와 유사한 형태를 가지도록 유도해야 할 것이다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하지만 이와 동시에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이들을 꾸준히 보유하기 위해 맞춤형 마케팅을 하면 좋을 것이다</a:t>
            </a:r>
            <a:r>
              <a:rPr lang="en-US" altLang="ko-KR" sz="300" dirty="0" smtClean="0"/>
              <a:t>. ( </a:t>
            </a:r>
            <a:r>
              <a:rPr lang="ko-KR" altLang="en-US" sz="300" dirty="0" smtClean="0"/>
              <a:t>맞춤형 마케팅 </a:t>
            </a:r>
            <a:r>
              <a:rPr lang="en-US" altLang="ko-KR" sz="300" dirty="0" smtClean="0"/>
              <a:t>: </a:t>
            </a:r>
            <a:r>
              <a:rPr lang="ko-KR" altLang="en-US" sz="300" dirty="0" smtClean="0"/>
              <a:t>아래 </a:t>
            </a:r>
            <a:r>
              <a:rPr lang="en-US" altLang="ko-KR" sz="300" dirty="0" smtClean="0"/>
              <a:t>6-1.</a:t>
            </a:r>
            <a:r>
              <a:rPr lang="ko-KR" altLang="en-US" sz="300" dirty="0" smtClean="0"/>
              <a:t>에서 언급할 고객군 별 구매 물품 추천 </a:t>
            </a:r>
            <a:r>
              <a:rPr lang="en-US" altLang="ko-KR" sz="300" dirty="0" smtClean="0"/>
              <a:t>) </a:t>
            </a:r>
          </a:p>
          <a:p>
            <a:r>
              <a:rPr lang="en-US" altLang="ko-KR" sz="300" dirty="0" smtClean="0"/>
              <a:t>[</a:t>
            </a:r>
            <a:r>
              <a:rPr lang="ko-KR" altLang="en-US" sz="300" dirty="0" err="1" smtClean="0"/>
              <a:t>고객군</a:t>
            </a:r>
            <a:r>
              <a:rPr lang="en-US" altLang="ko-KR" sz="300" dirty="0" smtClean="0"/>
              <a:t>2] </a:t>
            </a:r>
            <a:r>
              <a:rPr lang="ko-KR" altLang="en-US" sz="300" dirty="0" err="1" smtClean="0"/>
              <a:t>고객군</a:t>
            </a:r>
            <a:r>
              <a:rPr lang="en-US" altLang="ko-KR" sz="300" dirty="0" smtClean="0"/>
              <a:t>1</a:t>
            </a:r>
            <a:r>
              <a:rPr lang="ko-KR" altLang="en-US" sz="300" dirty="0" smtClean="0"/>
              <a:t>과 비교했을 때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전화주문 고객 비율과 적립금 사용률에서 두드러진 차이를 보인다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인터넷이 아니라 전화를 통해서 주문을 하는 고객이 많기 때문에 적립금 사용률도 함께 낮은 것으로 보인다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전화를 통해 주문하는 경우</a:t>
            </a:r>
            <a:r>
              <a:rPr lang="en-US" altLang="ko-KR" sz="300" dirty="0" smtClean="0"/>
              <a:t>, </a:t>
            </a:r>
            <a:r>
              <a:rPr lang="ko-KR" altLang="en-US" sz="300" dirty="0" err="1" smtClean="0"/>
              <a:t>모바일</a:t>
            </a:r>
            <a:r>
              <a:rPr lang="ko-KR" altLang="en-US" sz="300" dirty="0" smtClean="0"/>
              <a:t> 가입 유도를 통해 혜택 정보들을 알림으로써 구매 방식의 전환을 유도할 수 있다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각종 혜택 및 적립금 정보들에 대해 알게 되고 기업에게 더 충성도 높은 고객으로 남을 수 있다</a:t>
            </a:r>
            <a:r>
              <a:rPr lang="en-US" altLang="ko-KR" sz="300" dirty="0" smtClean="0"/>
              <a:t>. </a:t>
            </a:r>
            <a:r>
              <a:rPr lang="ko-KR" altLang="en-US" sz="300" dirty="0" err="1" smtClean="0"/>
              <a:t>고객군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1</a:t>
            </a:r>
            <a:r>
              <a:rPr lang="ko-KR" altLang="en-US" sz="300" dirty="0" smtClean="0"/>
              <a:t>에 못지않은 구매력을 갖춘 고객이기 때문에 이러한 노력이 고객군 </a:t>
            </a:r>
            <a:r>
              <a:rPr lang="en-US" altLang="ko-KR" sz="300" dirty="0" smtClean="0"/>
              <a:t>3,4</a:t>
            </a:r>
            <a:r>
              <a:rPr lang="ko-KR" altLang="en-US" sz="300" dirty="0" smtClean="0"/>
              <a:t>에 비해 더 필요할 것이다 </a:t>
            </a:r>
          </a:p>
          <a:p>
            <a:r>
              <a:rPr lang="en-US" altLang="ko-KR" sz="300" dirty="0" smtClean="0"/>
              <a:t>[</a:t>
            </a:r>
            <a:r>
              <a:rPr lang="ko-KR" altLang="en-US" sz="300" dirty="0" err="1" smtClean="0"/>
              <a:t>고객군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3] </a:t>
            </a:r>
            <a:r>
              <a:rPr lang="ko-KR" altLang="en-US" sz="300" dirty="0" smtClean="0"/>
              <a:t>구매력은 낮지만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전화주문고객 비율이 낮고 대부분 </a:t>
            </a:r>
            <a:r>
              <a:rPr lang="ko-KR" altLang="en-US" sz="300" dirty="0" err="1" smtClean="0"/>
              <a:t>모바일을</a:t>
            </a:r>
            <a:r>
              <a:rPr lang="ko-KR" altLang="en-US" sz="300" dirty="0" smtClean="0"/>
              <a:t> 통해 주문을 하는 고객임을 알 수 있다</a:t>
            </a:r>
            <a:r>
              <a:rPr lang="en-US" altLang="ko-KR" sz="300" dirty="0" smtClean="0"/>
              <a:t>. </a:t>
            </a:r>
            <a:r>
              <a:rPr lang="ko-KR" altLang="en-US" sz="300" dirty="0" err="1" smtClean="0"/>
              <a:t>고객군</a:t>
            </a:r>
            <a:r>
              <a:rPr lang="en-US" altLang="ko-KR" sz="300" dirty="0" smtClean="0"/>
              <a:t>2</a:t>
            </a:r>
            <a:r>
              <a:rPr lang="ko-KR" altLang="en-US" sz="300" dirty="0" smtClean="0"/>
              <a:t>나 </a:t>
            </a:r>
            <a:r>
              <a:rPr lang="en-US" altLang="ko-KR" sz="300" dirty="0" smtClean="0"/>
              <a:t>4</a:t>
            </a:r>
            <a:r>
              <a:rPr lang="ko-KR" altLang="en-US" sz="300" dirty="0" smtClean="0"/>
              <a:t>처럼 </a:t>
            </a:r>
            <a:r>
              <a:rPr lang="ko-KR" altLang="en-US" sz="300" dirty="0" err="1" smtClean="0"/>
              <a:t>모바일</a:t>
            </a:r>
            <a:r>
              <a:rPr lang="ko-KR" altLang="en-US" sz="300" dirty="0" smtClean="0"/>
              <a:t> 이용도가 낮은 고객들에 비해</a:t>
            </a:r>
            <a:r>
              <a:rPr lang="en-US" altLang="ko-KR" sz="300" dirty="0" smtClean="0"/>
              <a:t>, </a:t>
            </a:r>
            <a:r>
              <a:rPr lang="ko-KR" altLang="en-US" sz="300" dirty="0" err="1" smtClean="0"/>
              <a:t>모바일</a:t>
            </a:r>
            <a:r>
              <a:rPr lang="ko-KR" altLang="en-US" sz="300" dirty="0" smtClean="0"/>
              <a:t> 이용도가 높기 때문에 홍보나 마케팅을 펼치기 용이한 측면이 있다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이러한 고객 특성을 활용하여 맞춤형 마케팅을 하면 좋을 것이다</a:t>
            </a:r>
            <a:r>
              <a:rPr lang="en-US" altLang="ko-KR" sz="300" dirty="0" smtClean="0"/>
              <a:t>. </a:t>
            </a:r>
          </a:p>
          <a:p>
            <a:r>
              <a:rPr lang="en-US" altLang="ko-KR" sz="300" dirty="0" smtClean="0"/>
              <a:t>[</a:t>
            </a:r>
            <a:r>
              <a:rPr lang="ko-KR" altLang="en-US" sz="300" dirty="0" err="1" smtClean="0"/>
              <a:t>고객군</a:t>
            </a:r>
            <a:r>
              <a:rPr lang="ko-KR" altLang="en-US" sz="300" dirty="0" smtClean="0"/>
              <a:t> </a:t>
            </a:r>
            <a:r>
              <a:rPr lang="en-US" altLang="ko-KR" sz="300" dirty="0" smtClean="0"/>
              <a:t>4] </a:t>
            </a:r>
            <a:r>
              <a:rPr lang="ko-KR" altLang="en-US" sz="300" dirty="0" smtClean="0"/>
              <a:t>주문금액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주문건수가 네 </a:t>
            </a:r>
            <a:r>
              <a:rPr lang="ko-KR" altLang="en-US" sz="300" dirty="0" err="1" smtClean="0"/>
              <a:t>고객군</a:t>
            </a:r>
            <a:r>
              <a:rPr lang="ko-KR" altLang="en-US" sz="300" dirty="0" smtClean="0"/>
              <a:t> 중 가장 낮고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서비스 평균 이용기간이 </a:t>
            </a:r>
            <a:r>
              <a:rPr lang="en-US" altLang="ko-KR" sz="300" dirty="0" smtClean="0"/>
              <a:t>12</a:t>
            </a:r>
            <a:r>
              <a:rPr lang="ko-KR" altLang="en-US" sz="300" dirty="0" smtClean="0"/>
              <a:t>일도 되지 않은 </a:t>
            </a:r>
            <a:r>
              <a:rPr lang="en-US" altLang="ko-KR" sz="300" dirty="0" smtClean="0"/>
              <a:t>1</a:t>
            </a:r>
            <a:r>
              <a:rPr lang="ko-KR" altLang="en-US" sz="300" dirty="0" smtClean="0"/>
              <a:t>회성 고객에 가깝다고 볼 수 있다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뿐만 아니라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주문자의 </a:t>
            </a:r>
            <a:r>
              <a:rPr lang="en-US" altLang="ko-KR" sz="300" dirty="0" smtClean="0"/>
              <a:t>50%</a:t>
            </a:r>
            <a:r>
              <a:rPr lang="ko-KR" altLang="en-US" sz="300" dirty="0" smtClean="0"/>
              <a:t>가 전화를 통해서 주문을 한 고객으로서 홍보나 마케팅에 대한 접근도 용이하지 않은 고객이다</a:t>
            </a:r>
            <a:r>
              <a:rPr lang="en-US" altLang="ko-KR" sz="300" dirty="0" smtClean="0"/>
              <a:t>. </a:t>
            </a:r>
            <a:r>
              <a:rPr lang="ko-KR" altLang="en-US" sz="300" dirty="0" smtClean="0"/>
              <a:t>기업의 한정된 자원을 이 고객 군에게 사용하기 보다는</a:t>
            </a:r>
            <a:r>
              <a:rPr lang="en-US" altLang="ko-KR" sz="300" dirty="0" smtClean="0"/>
              <a:t>, </a:t>
            </a:r>
            <a:r>
              <a:rPr lang="ko-KR" altLang="en-US" sz="300" dirty="0" smtClean="0"/>
              <a:t>다른 세 고객 군에게 사용하는 것이 더 나은 판단일 수도 있다</a:t>
            </a:r>
            <a:r>
              <a:rPr lang="en-US" altLang="ko-KR" sz="300" dirty="0" smtClean="0"/>
              <a:t>. 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54622"/>
            <a:ext cx="4896544" cy="576064"/>
          </a:xfrm>
        </p:spPr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8228" y="0"/>
            <a:ext cx="1845772" cy="35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xmlns="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xmlns="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xmlns="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/>
          <p:cNvSpPr/>
          <p:nvPr/>
        </p:nvSpPr>
        <p:spPr>
          <a:xfrm>
            <a:off x="214282" y="142858"/>
            <a:ext cx="8715436" cy="571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rame 16"/>
          <p:cNvSpPr/>
          <p:nvPr/>
        </p:nvSpPr>
        <p:spPr>
          <a:xfrm>
            <a:off x="215516" y="14285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기업</a:t>
            </a:r>
            <a:endParaRPr lang="en-US" altLang="ko-KR" sz="24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“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”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상황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500032" y="214296"/>
            <a:ext cx="7929619" cy="2059632"/>
            <a:chOff x="3643501" y="1148599"/>
            <a:chExt cx="2296651" cy="1585677"/>
          </a:xfrm>
        </p:grpSpPr>
        <p:sp>
          <p:nvSpPr>
            <p:cNvPr id="22" name="TextBox 21"/>
            <p:cNvSpPr txBox="1"/>
            <p:nvPr/>
          </p:nvSpPr>
          <p:spPr>
            <a:xfrm>
              <a:off x="3643501" y="1614677"/>
              <a:ext cx="2252491" cy="111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거의 모든 종류의 음식이 배달 가능해짐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</a:b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(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빙수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마라탕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양꼬치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분짜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,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디저트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… )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 startAt="2"/>
              </a:pPr>
              <a:r>
                <a:rPr lang="ko-KR" altLang="en-US" sz="1200" b="1" dirty="0" smtClean="0"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다양해지고 있는 배달 용기 종류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</a:b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(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기존의 대표적인 배달 음식들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(TOP4)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의 비중 감소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!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새로운 종류의 배달 음식 등장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)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148599"/>
              <a:ext cx="2252491" cy="35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2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[</a:t>
              </a:r>
              <a:r>
                <a:rPr lang="ko-KR" alt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외부 상황</a:t>
              </a:r>
              <a:r>
                <a:rPr lang="en-US" altLang="ko-KR" sz="2400" b="1" dirty="0" smtClean="0">
                  <a:solidFill>
                    <a:schemeClr val="tx2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]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다양해지는 배달 음식 종류</a:t>
              </a:r>
              <a:endParaRPr lang="ko-KR" altLang="en-US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4348" y="3953214"/>
            <a:ext cx="371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[SKT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고객 주문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] TOP 4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배달음식 배달건수 변화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추이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14282" y="4286262"/>
            <a:ext cx="8715436" cy="642942"/>
            <a:chOff x="214282" y="4286262"/>
            <a:chExt cx="8715436" cy="642942"/>
          </a:xfrm>
        </p:grpSpPr>
        <p:sp>
          <p:nvSpPr>
            <p:cNvPr id="8" name="Rectangle 3"/>
            <p:cNvSpPr/>
            <p:nvPr/>
          </p:nvSpPr>
          <p:spPr>
            <a:xfrm>
              <a:off x="214282" y="4286262"/>
              <a:ext cx="8715436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720" y="4429138"/>
              <a:ext cx="857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“</a:t>
              </a:r>
              <a:r>
                <a:rPr lang="ko-KR" altLang="en-US" b="1" dirty="0" smtClean="0">
                  <a:latin typeface="나눔스퀘어" pitchFamily="50" charset="-127"/>
                  <a:ea typeface="나눔스퀘어" pitchFamily="50" charset="-127"/>
                </a:rPr>
                <a:t>배달 용기 </a:t>
              </a:r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‘</a:t>
              </a:r>
              <a:r>
                <a:rPr lang="ko-KR" altLang="en-US" b="1" dirty="0" smtClean="0">
                  <a:latin typeface="나눔스퀘어" pitchFamily="50" charset="-127"/>
                  <a:ea typeface="나눔스퀘어" pitchFamily="50" charset="-127"/>
                </a:rPr>
                <a:t>종류</a:t>
              </a:r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’</a:t>
              </a:r>
              <a:r>
                <a:rPr lang="ko-KR" altLang="en-US" b="1" dirty="0" smtClean="0">
                  <a:latin typeface="나눔스퀘어" pitchFamily="50" charset="-127"/>
                  <a:ea typeface="나눔스퀘어" pitchFamily="50" charset="-127"/>
                </a:rPr>
                <a:t>별로 각각의 수요 예측 필요</a:t>
              </a:r>
              <a:r>
                <a:rPr lang="en-US" altLang="ko-KR" b="1" dirty="0" smtClean="0">
                  <a:latin typeface="나눔스퀘어" pitchFamily="50" charset="-127"/>
                  <a:ea typeface="나눔스퀘어" pitchFamily="50" charset="-127"/>
                </a:rPr>
                <a:t>”</a:t>
              </a:r>
              <a:endParaRPr lang="ko-KR" altLang="en-US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6"/>
            <a:ext cx="3214710" cy="1520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 descr="요기요 동남아 음식 양꼬치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7792" y="2357436"/>
            <a:ext cx="2583100" cy="151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821519"/>
            <a:ext cx="1357322" cy="339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4143372" y="1223181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PACKUS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에서 판매하는 다양한 종류의 용기들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&gt;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9124" y="3929072"/>
            <a:ext cx="371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[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요기요</a:t>
            </a:r>
            <a:r>
              <a:rPr lang="en-US" altLang="ko-KR" sz="1100" dirty="0" smtClean="0">
                <a:latin typeface="나눔스퀘어" pitchFamily="50" charset="-127"/>
                <a:ea typeface="나눔스퀘어" pitchFamily="50" charset="-127"/>
              </a:rPr>
              <a:t>] </a:t>
            </a:r>
            <a:r>
              <a:rPr lang="ko-KR" altLang="en-US" sz="1100" dirty="0" smtClean="0">
                <a:latin typeface="나눔스퀘어" pitchFamily="50" charset="-127"/>
                <a:ea typeface="나눔스퀘어" pitchFamily="50" charset="-127"/>
              </a:rPr>
              <a:t>아직까지 낯선 배달음식 종류들</a:t>
            </a:r>
            <a:endParaRPr lang="ko-KR" altLang="en-US" sz="11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0366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27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539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xmlns="" val="3407202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xmlns="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xmlns="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6775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76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xmlns="" val="2311712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534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16287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58082" y="0"/>
            <a:ext cx="14287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915204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How </a:t>
            </a:r>
          </a:p>
          <a:p>
            <a:pPr marL="0" indent="0" algn="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To</a:t>
            </a:r>
          </a:p>
          <a:p>
            <a:pPr marL="0" indent="0" algn="r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Solve?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57290" y="428610"/>
            <a:ext cx="4929222" cy="500066"/>
            <a:chOff x="214282" y="4286262"/>
            <a:chExt cx="8715436" cy="642942"/>
          </a:xfrm>
        </p:grpSpPr>
        <p:sp>
          <p:nvSpPr>
            <p:cNvPr id="10" name="Rectangle 3"/>
            <p:cNvSpPr/>
            <p:nvPr/>
          </p:nvSpPr>
          <p:spPr>
            <a:xfrm>
              <a:off x="214282" y="4286262"/>
              <a:ext cx="8715436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19" y="4429138"/>
              <a:ext cx="8572560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“</a:t>
              </a:r>
              <a:r>
                <a:rPr lang="ko-KR" altLang="en-US" sz="1400" b="1" dirty="0" smtClean="0">
                  <a:latin typeface="나눔스퀘어" pitchFamily="50" charset="-127"/>
                  <a:ea typeface="나눔스퀘어" pitchFamily="50" charset="-127"/>
                </a:rPr>
                <a:t>성장 단계에 있는 </a:t>
              </a:r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PACKUS</a:t>
              </a:r>
              <a:r>
                <a:rPr lang="ko-KR" altLang="en-US" sz="1400" b="1" dirty="0" smtClean="0">
                  <a:latin typeface="나눔스퀘어" pitchFamily="50" charset="-127"/>
                  <a:ea typeface="나눔스퀘어" pitchFamily="50" charset="-127"/>
                </a:rPr>
                <a:t>의 세부적 고객관리의 필요성</a:t>
              </a:r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!”</a:t>
              </a:r>
              <a:endParaRPr lang="ko-KR" altLang="en-US" sz="1400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57290" y="1000114"/>
            <a:ext cx="4929222" cy="500066"/>
            <a:chOff x="214282" y="4286262"/>
            <a:chExt cx="8715436" cy="642942"/>
          </a:xfrm>
        </p:grpSpPr>
        <p:sp>
          <p:nvSpPr>
            <p:cNvPr id="18" name="Rectangle 3"/>
            <p:cNvSpPr/>
            <p:nvPr/>
          </p:nvSpPr>
          <p:spPr>
            <a:xfrm>
              <a:off x="214282" y="4286262"/>
              <a:ext cx="8715436" cy="642942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719" y="4429138"/>
              <a:ext cx="8572560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“</a:t>
              </a:r>
              <a:r>
                <a:rPr lang="ko-KR" altLang="en-US" sz="1400" b="1" dirty="0" smtClean="0">
                  <a:latin typeface="나눔스퀘어" pitchFamily="50" charset="-127"/>
                  <a:ea typeface="나눔스퀘어" pitchFamily="50" charset="-127"/>
                </a:rPr>
                <a:t>배달 용기 </a:t>
              </a:r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‘</a:t>
              </a:r>
              <a:r>
                <a:rPr lang="ko-KR" altLang="en-US" sz="1400" b="1" dirty="0" smtClean="0">
                  <a:latin typeface="나눔스퀘어" pitchFamily="50" charset="-127"/>
                  <a:ea typeface="나눔스퀘어" pitchFamily="50" charset="-127"/>
                </a:rPr>
                <a:t>종류</a:t>
              </a:r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’</a:t>
              </a:r>
              <a:r>
                <a:rPr lang="ko-KR" altLang="en-US" sz="1400" b="1" dirty="0" smtClean="0">
                  <a:latin typeface="나눔스퀘어" pitchFamily="50" charset="-127"/>
                  <a:ea typeface="나눔스퀘어" pitchFamily="50" charset="-127"/>
                </a:rPr>
                <a:t>별로 각각의 수요 예측 필요</a:t>
              </a:r>
              <a:r>
                <a:rPr lang="en-US" altLang="ko-KR" sz="1400" b="1" dirty="0" smtClean="0">
                  <a:latin typeface="나눔스퀘어" pitchFamily="50" charset="-127"/>
                  <a:ea typeface="나눔스퀘어" pitchFamily="50" charset="-127"/>
                </a:rPr>
                <a:t>”</a:t>
              </a:r>
              <a:endParaRPr lang="ko-KR" altLang="en-US" sz="1400" b="1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8596" y="50004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기업 내부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107155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기업 외부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94332"/>
            <a:ext cx="3681863" cy="239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1214414" y="435770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SMART Dashboard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3372" y="2220912"/>
            <a:ext cx="31432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[1]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세부적으로 고객 군을 나눠서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각각에 맞는 최적의 방식으로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고객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[2]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제품 별로 수요량을 예측하여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효과적인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재고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37894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xmlns="" val="4159412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514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4753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xmlns="" val="3369135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04015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3764792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xmlns="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19683853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xmlns="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02575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xmlns="" val="139524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054622"/>
            <a:ext cx="4896544" cy="576064"/>
          </a:xfrm>
        </p:spPr>
        <p:txBody>
          <a:bodyPr/>
          <a:lstStyle/>
          <a:p>
            <a:r>
              <a:rPr lang="en-US" altLang="ko-KR" sz="2400" b="1" dirty="0" smtClean="0">
                <a:latin typeface="나눔스퀘어" pitchFamily="50" charset="-127"/>
                <a:ea typeface="나눔스퀘어" pitchFamily="50" charset="-127"/>
              </a:rPr>
              <a:t>SOLUTION 1. </a:t>
            </a:r>
            <a:r>
              <a:rPr lang="ko-KR" altLang="en-US" sz="2800" b="1" dirty="0" smtClean="0">
                <a:latin typeface="나눔스퀘어" pitchFamily="50" charset="-127"/>
                <a:ea typeface="나눔스퀘어" pitchFamily="50" charset="-127"/>
              </a:rPr>
              <a:t>세부적인 고객관리</a:t>
            </a:r>
            <a:endParaRPr lang="ko-KR" altLang="en-US" sz="28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1) </a:t>
            </a:r>
            <a:r>
              <a:rPr lang="ko-KR" altLang="en-US" dirty="0" err="1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dirty="0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 별 전략  </a:t>
            </a:r>
            <a:r>
              <a:rPr lang="en-US" altLang="ko-KR" dirty="0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  2) </a:t>
            </a:r>
            <a:r>
              <a:rPr lang="ko-KR" altLang="en-US" dirty="0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장바구니 분석  </a:t>
            </a:r>
            <a:r>
              <a:rPr lang="en-US" altLang="ko-KR" dirty="0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  3) </a:t>
            </a:r>
            <a:r>
              <a:rPr lang="ko-KR" altLang="en-US" dirty="0" smtClean="0">
                <a:solidFill>
                  <a:srgbClr val="FFFFFF"/>
                </a:solidFill>
                <a:latin typeface="나눔스퀘어" pitchFamily="50" charset="-127"/>
                <a:ea typeface="나눔스퀘어" pitchFamily="50" charset="-127"/>
              </a:rPr>
              <a:t>고객등급 재개편</a:t>
            </a:r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160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16608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xmlns="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xmlns="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xmlns="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xmlns="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xmlns="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7077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1911922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156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875947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4726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xmlns="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xmlns="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xmlns="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xmlns="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xmlns="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xmlns="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xmlns="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xmlns="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xmlns="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xmlns="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xmlns="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xmlns="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31867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xmlns="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xmlns="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xmlns="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xmlns="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xmlns="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xmlns="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xmlns="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xmlns="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xmlns="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xmlns="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xmlns="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xmlns="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xmlns="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xmlns="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xmlns="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xmlns="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xmlns="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xmlns="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xmlns="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xmlns="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xmlns="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xmlns="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xmlns="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xmlns="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xmlns="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xmlns="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xmlns="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xmlns="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xmlns="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xmlns="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xmlns="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xmlns="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xmlns="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xmlns="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xmlns="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xmlns="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xmlns="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xmlns="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xmlns="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xmlns="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xmlns="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xmlns="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xmlns="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xmlns="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xmlns="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xmlns="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xmlns="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xmlns="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05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38298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SOLUTION 1.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세부적인 고객관리</a:t>
            </a:r>
            <a:endParaRPr lang="ko-KR" altLang="en-US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7620" y="1071552"/>
            <a:ext cx="5268412" cy="3660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212494" y="146264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194635" y="253421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176776" y="37861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860566" y="1285866"/>
            <a:ext cx="3926276" cy="859032"/>
            <a:chOff x="803640" y="3362835"/>
            <a:chExt cx="3035241" cy="85903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3035241" cy="57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“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구매력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/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이용 행태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/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혜택에 따른 반응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”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분석</a:t>
              </a:r>
              <a:endPara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이에 알맞은 방식으로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 err="1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 전략 수립</a:t>
              </a:r>
              <a:endParaRPr lang="ko-KR" altLang="en-US" sz="11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rPr>
                <a:t>고객군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rPr>
                <a:t> 별 전략</a:t>
              </a:r>
              <a:endPara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60566" y="2357436"/>
            <a:ext cx="3926276" cy="1112948"/>
            <a:chOff x="803640" y="3362835"/>
            <a:chExt cx="3035241" cy="111294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3035241" cy="82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 군 별로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‘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구매 물품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’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분석</a:t>
              </a:r>
              <a:endPara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연관성 분석을 통해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‘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함께 구매하는 물품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’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파악</a:t>
              </a:r>
              <a:endPara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 구매 물품 추천</a:t>
              </a:r>
              <a:endPara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rPr>
                <a:t>장바구니 분석</a:t>
              </a:r>
              <a:endPara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566" y="3641544"/>
            <a:ext cx="2664296" cy="859032"/>
            <a:chOff x="803640" y="3362835"/>
            <a:chExt cx="2059657" cy="85903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57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기존의 불균형적인 고객 등급 재개편</a:t>
              </a:r>
              <a:endPara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각각의 등급에 알맞은 방식의 혜택 제공</a:t>
              </a:r>
              <a:endParaRPr lang="ko-KR" altLang="en-US" sz="11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rPr>
                <a:t>고객등급 재개편</a:t>
              </a:r>
              <a:endPara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43372" y="15282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3372" y="259141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384339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1"/>
          </p:nvPr>
        </p:nvSpPr>
        <p:spPr>
          <a:xfrm>
            <a:off x="-1143008" y="2783784"/>
            <a:ext cx="4786314" cy="288032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가지 방법</a:t>
            </a:r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을 </a:t>
            </a:r>
            <a:endParaRPr lang="en-US" altLang="ko-KR" sz="2000" b="1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통한 고객 관리</a:t>
            </a:r>
            <a:endParaRPr lang="ko-KR" altLang="en-US" sz="200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2" name="Trapezoid 18"/>
          <p:cNvSpPr/>
          <p:nvPr/>
        </p:nvSpPr>
        <p:spPr>
          <a:xfrm rot="16200000">
            <a:off x="1571604" y="2285998"/>
            <a:ext cx="3071834" cy="1357322"/>
          </a:xfrm>
          <a:prstGeom prst="trapezoid">
            <a:avLst>
              <a:gd name="adj" fmla="val 91776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71472" y="1285866"/>
            <a:ext cx="428628" cy="428628"/>
            <a:chOff x="285720" y="1357304"/>
            <a:chExt cx="648072" cy="648072"/>
          </a:xfrm>
        </p:grpSpPr>
        <p:sp>
          <p:nvSpPr>
            <p:cNvPr id="45" name="Oval 9"/>
            <p:cNvSpPr/>
            <p:nvPr/>
          </p:nvSpPr>
          <p:spPr>
            <a:xfrm>
              <a:off x="285720" y="1357304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ound Same Side Corner Rectangle 6"/>
            <p:cNvSpPr>
              <a:spLocks noChangeAspect="1"/>
            </p:cNvSpPr>
            <p:nvPr/>
          </p:nvSpPr>
          <p:spPr>
            <a:xfrm rot="2700000">
              <a:off x="555034" y="1461953"/>
              <a:ext cx="109444" cy="438775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텍스트 개체 틀 40"/>
          <p:cNvSpPr txBox="1">
            <a:spLocks/>
          </p:cNvSpPr>
          <p:nvPr/>
        </p:nvSpPr>
        <p:spPr>
          <a:xfrm>
            <a:off x="-714380" y="1355024"/>
            <a:ext cx="4786314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    How to Solve?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17092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335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8894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latin typeface="나눔스퀘어" pitchFamily="50" charset="-127"/>
                <a:ea typeface="나눔스퀘어" pitchFamily="50" charset="-127"/>
              </a:rPr>
              <a:t>1-1. </a:t>
            </a:r>
            <a:r>
              <a:rPr lang="ko-KR" altLang="en-US" b="1" dirty="0" err="1" smtClean="0">
                <a:latin typeface="나눔스퀘어" pitchFamily="50" charset="-127"/>
                <a:ea typeface="나눔스퀘어" pitchFamily="50" charset="-127"/>
              </a:rPr>
              <a:t>고객군</a:t>
            </a:r>
            <a:r>
              <a:rPr lang="ko-KR" altLang="en-US" b="1" dirty="0" smtClean="0">
                <a:latin typeface="나눔스퀘어" pitchFamily="50" charset="-127"/>
                <a:ea typeface="나눔스퀘어" pitchFamily="50" charset="-127"/>
              </a:rPr>
              <a:t> 별 전략</a:t>
            </a:r>
            <a:endParaRPr lang="ko-KR" altLang="en-US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54958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( SOLUTION 1. </a:t>
            </a:r>
            <a:r>
              <a:rPr lang="ko-KR" altLang="en-US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세부적인 고객 관리 </a:t>
            </a:r>
            <a:r>
              <a:rPr lang="en-US" altLang="ko-KR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571750"/>
            <a:ext cx="92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grpSp>
        <p:nvGrpSpPr>
          <p:cNvPr id="5" name="Group 10"/>
          <p:cNvGrpSpPr/>
          <p:nvPr/>
        </p:nvGrpSpPr>
        <p:grpSpPr>
          <a:xfrm>
            <a:off x="421670" y="3143254"/>
            <a:ext cx="1734772" cy="680066"/>
            <a:chOff x="421670" y="2766240"/>
            <a:chExt cx="1734772" cy="680066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766240"/>
              <a:ext cx="1734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데이터 소개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266306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8"/>
          <p:cNvGrpSpPr/>
          <p:nvPr/>
        </p:nvGrpSpPr>
        <p:grpSpPr>
          <a:xfrm>
            <a:off x="1928794" y="1860717"/>
            <a:ext cx="2000264" cy="639595"/>
            <a:chOff x="1928794" y="1065139"/>
            <a:chExt cx="2000264" cy="639595"/>
          </a:xfrm>
        </p:grpSpPr>
        <p:sp>
          <p:nvSpPr>
            <p:cNvPr id="16" name="TextBox 15"/>
            <p:cNvSpPr txBox="1"/>
            <p:nvPr/>
          </p:nvSpPr>
          <p:spPr>
            <a:xfrm>
              <a:off x="1928794" y="1304624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데이터 전처리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28926" y="3214692"/>
            <a:ext cx="3500463" cy="608628"/>
            <a:chOff x="199263" y="2837678"/>
            <a:chExt cx="2179586" cy="608628"/>
          </a:xfrm>
        </p:grpSpPr>
        <p:sp>
          <p:nvSpPr>
            <p:cNvPr id="21" name="TextBox 20"/>
            <p:cNvSpPr txBox="1"/>
            <p:nvPr/>
          </p:nvSpPr>
          <p:spPr>
            <a:xfrm>
              <a:off x="199263" y="2837678"/>
              <a:ext cx="2179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생성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(Clustering)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2707" y="3266306"/>
              <a:ext cx="1823735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6643702" y="3143254"/>
            <a:ext cx="2286016" cy="680066"/>
            <a:chOff x="77815" y="2766240"/>
            <a:chExt cx="2078627" cy="680066"/>
          </a:xfrm>
        </p:grpSpPr>
        <p:sp>
          <p:nvSpPr>
            <p:cNvPr id="24" name="TextBox 23"/>
            <p:cNvSpPr txBox="1"/>
            <p:nvPr/>
          </p:nvSpPr>
          <p:spPr>
            <a:xfrm>
              <a:off x="77815" y="2766240"/>
              <a:ext cx="2078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rgbClr val="FF0000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 제언</a:t>
              </a:r>
              <a:endParaRPr lang="ko-KR" altLang="en-US" sz="2000" b="1" dirty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7729" y="3266306"/>
              <a:ext cx="1948713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6"/>
          <p:cNvGrpSpPr/>
          <p:nvPr/>
        </p:nvGrpSpPr>
        <p:grpSpPr>
          <a:xfrm>
            <a:off x="5214942" y="1860717"/>
            <a:ext cx="2071702" cy="639595"/>
            <a:chOff x="1906957" y="1065139"/>
            <a:chExt cx="2071702" cy="639595"/>
          </a:xfrm>
        </p:grpSpPr>
        <p:sp>
          <p:nvSpPr>
            <p:cNvPr id="28" name="TextBox 27"/>
            <p:cNvSpPr txBox="1"/>
            <p:nvPr/>
          </p:nvSpPr>
          <p:spPr>
            <a:xfrm>
              <a:off x="1906957" y="13046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고객군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itchFamily="50" charset="-127"/>
                  <a:ea typeface="나눔스퀘어" pitchFamily="50" charset="-127"/>
                  <a:cs typeface="Arial" pitchFamily="34" charset="0"/>
                </a:rPr>
                <a:t> 별 비교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6815</Words>
  <Application>Microsoft Office PowerPoint</Application>
  <PresentationFormat>화면 슬라이드 쇼(16:9)</PresentationFormat>
  <Paragraphs>1048</Paragraphs>
  <Slides>81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81</vt:i4>
      </vt:variant>
    </vt:vector>
  </HeadingPairs>
  <TitlesOfParts>
    <vt:vector size="84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samsung</cp:lastModifiedBy>
  <cp:revision>149</cp:revision>
  <dcterms:created xsi:type="dcterms:W3CDTF">2016-12-05T23:26:54Z</dcterms:created>
  <dcterms:modified xsi:type="dcterms:W3CDTF">2019-11-25T08:08:24Z</dcterms:modified>
</cp:coreProperties>
</file>